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8" r:id="rId7"/>
    <p:sldId id="260" r:id="rId8"/>
    <p:sldId id="269" r:id="rId9"/>
    <p:sldId id="261" r:id="rId10"/>
    <p:sldId id="270" r:id="rId11"/>
    <p:sldId id="262" r:id="rId12"/>
    <p:sldId id="263" r:id="rId13"/>
    <p:sldId id="264" r:id="rId14"/>
    <p:sldId id="265"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19400" y="1905000"/>
            <a:ext cx="7162800" cy="567463"/>
          </a:xfrm>
          <a:prstGeom prst="rect">
            <a:avLst/>
          </a:prstGeom>
        </p:spPr>
        <p:txBody>
          <a:bodyPr vert="horz" wrap="square" lIns="0" tIns="13335" rIns="0" bIns="0" rtlCol="0">
            <a:spAutoFit/>
          </a:bodyPr>
          <a:lstStyle/>
          <a:p>
            <a:pPr marL="12700">
              <a:lnSpc>
                <a:spcPct val="100000"/>
              </a:lnSpc>
              <a:spcBef>
                <a:spcPts val="105"/>
              </a:spcBef>
            </a:pPr>
            <a:r>
              <a:rPr lang="en-IN" sz="3600" b="1" dirty="0">
                <a:solidFill>
                  <a:schemeClr val="tx2">
                    <a:lumMod val="60000"/>
                    <a:lumOff val="40000"/>
                  </a:schemeClr>
                </a:solidFill>
                <a:latin typeface="Arial" panose="020B0604020202020204" pitchFamily="34" charset="0"/>
                <a:cs typeface="Arial" panose="020B0604020202020204" pitchFamily="34" charset="0"/>
              </a:rPr>
              <a:t>HOTEL BOOKING ANALYSIS</a:t>
            </a:r>
            <a:endParaRPr sz="36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87125" cy="3631763"/>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IN" sz="2000" b="1" spc="15" dirty="0">
              <a:solidFill>
                <a:srgbClr val="1382AC"/>
              </a:solidFill>
              <a:latin typeface="Arial"/>
              <a:cs typeface="Arial"/>
            </a:endParaRPr>
          </a:p>
          <a:p>
            <a:pPr marL="2763520">
              <a:lnSpc>
                <a:spcPct val="100000"/>
              </a:lnSpc>
            </a:pPr>
            <a:endParaRPr lang="en-IN" sz="2000" b="1" spc="15" dirty="0">
              <a:solidFill>
                <a:srgbClr val="1382AC"/>
              </a:solidFill>
              <a:latin typeface="Arial"/>
              <a:cs typeface="Arial"/>
            </a:endParaRPr>
          </a:p>
          <a:p>
            <a:pPr marL="2763520">
              <a:lnSpc>
                <a:spcPct val="100000"/>
              </a:lnSpc>
            </a:pPr>
            <a:r>
              <a:rPr sz="2400" b="1" spc="15" dirty="0">
                <a:solidFill>
                  <a:srgbClr val="1382AC"/>
                </a:solidFill>
                <a:latin typeface="Arial"/>
                <a:cs typeface="Arial"/>
              </a:rPr>
              <a:t>P</a:t>
            </a:r>
            <a:r>
              <a:rPr sz="2400" b="1" spc="40" dirty="0">
                <a:solidFill>
                  <a:srgbClr val="1382AC"/>
                </a:solidFill>
                <a:latin typeface="Arial"/>
                <a:cs typeface="Arial"/>
              </a:rPr>
              <a:t>r</a:t>
            </a:r>
            <a:r>
              <a:rPr sz="2400" b="1" spc="15" dirty="0">
                <a:solidFill>
                  <a:srgbClr val="1382AC"/>
                </a:solidFill>
                <a:latin typeface="Arial"/>
                <a:cs typeface="Arial"/>
              </a:rPr>
              <a:t>es</a:t>
            </a:r>
            <a:r>
              <a:rPr sz="2400" b="1" spc="5" dirty="0">
                <a:solidFill>
                  <a:srgbClr val="1382AC"/>
                </a:solidFill>
                <a:latin typeface="Arial"/>
                <a:cs typeface="Arial"/>
              </a:rPr>
              <a:t>e</a:t>
            </a:r>
            <a:r>
              <a:rPr sz="2400" b="1" spc="45" dirty="0">
                <a:solidFill>
                  <a:srgbClr val="1382AC"/>
                </a:solidFill>
                <a:latin typeface="Arial"/>
                <a:cs typeface="Arial"/>
              </a:rPr>
              <a:t>n</a:t>
            </a:r>
            <a:r>
              <a:rPr sz="2400" b="1" spc="10" dirty="0">
                <a:solidFill>
                  <a:srgbClr val="1382AC"/>
                </a:solidFill>
                <a:latin typeface="Arial"/>
                <a:cs typeface="Arial"/>
              </a:rPr>
              <a:t>ted</a:t>
            </a:r>
            <a:r>
              <a:rPr sz="2400" b="1" spc="-150" dirty="0">
                <a:solidFill>
                  <a:srgbClr val="1382AC"/>
                </a:solidFill>
                <a:latin typeface="Arial"/>
                <a:cs typeface="Arial"/>
              </a:rPr>
              <a:t> </a:t>
            </a:r>
            <a:r>
              <a:rPr sz="2400" b="1" spc="45" dirty="0">
                <a:solidFill>
                  <a:srgbClr val="1382AC"/>
                </a:solidFill>
                <a:latin typeface="Arial"/>
                <a:cs typeface="Arial"/>
              </a:rPr>
              <a:t>B</a:t>
            </a:r>
            <a:r>
              <a:rPr sz="2400" b="1" spc="10" dirty="0">
                <a:solidFill>
                  <a:srgbClr val="1382AC"/>
                </a:solidFill>
                <a:latin typeface="Arial"/>
                <a:cs typeface="Arial"/>
              </a:rPr>
              <a:t>y:</a:t>
            </a:r>
            <a:endParaRPr sz="2400" dirty="0">
              <a:latin typeface="Arial"/>
              <a:cs typeface="Arial"/>
            </a:endParaRPr>
          </a:p>
          <a:p>
            <a:pPr marL="2763520">
              <a:lnSpc>
                <a:spcPct val="100000"/>
              </a:lnSpc>
            </a:pPr>
            <a:r>
              <a:rPr lang="en-IN" sz="2400" b="1" spc="10" dirty="0">
                <a:solidFill>
                  <a:srgbClr val="1382AC"/>
                </a:solidFill>
                <a:latin typeface="Arial"/>
                <a:cs typeface="Arial"/>
              </a:rPr>
              <a:t>    </a:t>
            </a:r>
            <a:r>
              <a:rPr sz="2400" b="1" spc="10" dirty="0">
                <a:solidFill>
                  <a:srgbClr val="1382AC"/>
                </a:solidFill>
                <a:latin typeface="Arial"/>
                <a:cs typeface="Arial"/>
              </a:rPr>
              <a:t>S</a:t>
            </a:r>
            <a:r>
              <a:rPr lang="en-IN" sz="2400" b="1" spc="10" dirty="0">
                <a:solidFill>
                  <a:srgbClr val="1382AC"/>
                </a:solidFill>
                <a:latin typeface="Arial"/>
                <a:cs typeface="Arial"/>
              </a:rPr>
              <a:t>.GOPIKA – </a:t>
            </a:r>
            <a:r>
              <a:rPr lang="en-IN" sz="2400" b="1" spc="10" dirty="0" err="1">
                <a:solidFill>
                  <a:srgbClr val="1382AC"/>
                </a:solidFill>
                <a:latin typeface="Arial"/>
                <a:cs typeface="Arial"/>
              </a:rPr>
              <a:t>Dhirajlal</a:t>
            </a:r>
            <a:r>
              <a:rPr lang="en-IN" sz="2400" b="1" spc="10" dirty="0">
                <a:solidFill>
                  <a:srgbClr val="1382AC"/>
                </a:solidFill>
                <a:latin typeface="Arial"/>
                <a:cs typeface="Arial"/>
              </a:rPr>
              <a:t> Gandhi College of Technology -</a:t>
            </a:r>
          </a:p>
          <a:p>
            <a:pPr marL="2763520">
              <a:lnSpc>
                <a:spcPct val="100000"/>
              </a:lnSpc>
            </a:pPr>
            <a:r>
              <a:rPr lang="en-IN" sz="2400" b="1" spc="10" dirty="0">
                <a:solidFill>
                  <a:srgbClr val="1382AC"/>
                </a:solidFill>
                <a:latin typeface="Arial"/>
                <a:cs typeface="Arial"/>
              </a:rPr>
              <a:t>    Department of Agricultural Engineering</a:t>
            </a:r>
          </a:p>
          <a:p>
            <a:pPr marL="2763520">
              <a:lnSpc>
                <a:spcPct val="100000"/>
              </a:lnSpc>
            </a:pPr>
            <a:endParaRPr lang="en-IN" sz="2000" b="1" spc="10" dirty="0">
              <a:solidFill>
                <a:srgbClr val="1382AC"/>
              </a:solidFill>
              <a:latin typeface="Arial"/>
              <a:cs typeface="Arial"/>
            </a:endParaRPr>
          </a:p>
          <a:p>
            <a:pPr marL="2763520">
              <a:lnSpc>
                <a:spcPct val="100000"/>
              </a:lnSpc>
            </a:pPr>
            <a:endParaRPr lang="en-IN" sz="2000" b="1" spc="10" dirty="0">
              <a:solidFill>
                <a:srgbClr val="1382AC"/>
              </a:solidFill>
              <a:latin typeface="Arial"/>
              <a:cs typeface="Arial"/>
            </a:endParaRPr>
          </a:p>
          <a:p>
            <a:pPr marL="2763520">
              <a:lnSpc>
                <a:spcPct val="100000"/>
              </a:lnSpc>
            </a:pPr>
            <a:endParaRPr lang="en-IN" sz="2000" b="1" spc="10" dirty="0">
              <a:solidFill>
                <a:srgbClr val="1382AC"/>
              </a:solidFill>
              <a:latin typeface="Arial"/>
              <a:cs typeface="Arial"/>
            </a:endParaRP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0601-EB96-41CE-B0D3-8E3F47B7F2F2}"/>
              </a:ext>
            </a:extLst>
          </p:cNvPr>
          <p:cNvSpPr>
            <a:spLocks noGrp="1"/>
          </p:cNvSpPr>
          <p:nvPr>
            <p:ph type="title"/>
          </p:nvPr>
        </p:nvSpPr>
        <p:spPr>
          <a:xfrm>
            <a:off x="609600" y="533400"/>
            <a:ext cx="9829800" cy="1520519"/>
          </a:xfrm>
        </p:spPr>
        <p:txBody>
          <a:bodyPr/>
          <a:lstStyle/>
          <a:p>
            <a:r>
              <a:rPr lang="en-IN" sz="3950" spc="-10" dirty="0">
                <a:solidFill>
                  <a:srgbClr val="1CACE3"/>
                </a:solidFill>
              </a:rPr>
              <a:t>ALGORITHM</a:t>
            </a:r>
            <a:r>
              <a:rPr lang="en-IN" sz="3950" spc="350" dirty="0">
                <a:solidFill>
                  <a:srgbClr val="1CACE3"/>
                </a:solidFill>
              </a:rPr>
              <a:t> </a:t>
            </a:r>
            <a:r>
              <a:rPr lang="en-IN" sz="3950" spc="20" dirty="0">
                <a:solidFill>
                  <a:srgbClr val="1CACE3"/>
                </a:solidFill>
              </a:rPr>
              <a:t>&amp;</a:t>
            </a:r>
            <a:r>
              <a:rPr lang="en-IN" sz="3950" spc="-20" dirty="0">
                <a:solidFill>
                  <a:srgbClr val="1CACE3"/>
                </a:solidFill>
              </a:rPr>
              <a:t> </a:t>
            </a:r>
            <a:r>
              <a:rPr lang="en-IN" sz="3950" spc="5" dirty="0">
                <a:solidFill>
                  <a:srgbClr val="1CACE3"/>
                </a:solidFill>
              </a:rPr>
              <a:t>DEPLOYMENT</a:t>
            </a:r>
            <a:endParaRPr lang="en-IN" sz="3950" dirty="0"/>
          </a:p>
        </p:txBody>
      </p:sp>
      <p:sp>
        <p:nvSpPr>
          <p:cNvPr id="4" name="TextBox 3">
            <a:extLst>
              <a:ext uri="{FF2B5EF4-FFF2-40B4-BE49-F238E27FC236}">
                <a16:creationId xmlns:a16="http://schemas.microsoft.com/office/drawing/2014/main" id="{C38E651A-F0CB-42E7-A8EA-FAAF326990E4}"/>
              </a:ext>
            </a:extLst>
          </p:cNvPr>
          <p:cNvSpPr txBox="1"/>
          <p:nvPr/>
        </p:nvSpPr>
        <p:spPr>
          <a:xfrm>
            <a:off x="609600" y="1066800"/>
            <a:ext cx="11201400" cy="5632311"/>
          </a:xfrm>
          <a:prstGeom prst="rect">
            <a:avLst/>
          </a:prstGeom>
          <a:noFill/>
        </p:spPr>
        <p:txBody>
          <a:bodyPr wrap="square">
            <a:spAutoFit/>
          </a:bodyPr>
          <a:lstStyle/>
          <a:p>
            <a:pPr algn="just"/>
            <a:r>
              <a:rPr lang="en-US" sz="2000" b="1" i="0" dirty="0">
                <a:solidFill>
                  <a:schemeClr val="tx1">
                    <a:lumMod val="85000"/>
                    <a:lumOff val="15000"/>
                  </a:schemeClr>
                </a:solidFill>
                <a:effectLst/>
                <a:latin typeface="Arial" panose="020B0604020202020204" pitchFamily="34" charset="0"/>
                <a:cs typeface="Arial" panose="020B0604020202020204" pitchFamily="34" charset="0"/>
              </a:rPr>
              <a:t>3.Continuous Integration and Continuous Deployment (CI/CD):</a:t>
            </a:r>
            <a:endParaRPr lang="en-US" sz="20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Implement CI/CD pipelines to automate the process of model training, testing, and deployment.</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Use version control systems (e.g., Git) to manage changes to the codebase and model artifacts.</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Integrate automated testing and validation procedures to ensure the quality and reliability of deployed models.</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Implement roll-back mechanisms to revert to previous versions of the model in case of deployment failures or performance degradation.</a:t>
            </a:r>
          </a:p>
          <a:p>
            <a:pPr algn="just"/>
            <a:r>
              <a:rPr lang="en-US" sz="2000" b="1" i="0" dirty="0">
                <a:solidFill>
                  <a:schemeClr val="tx1">
                    <a:lumMod val="85000"/>
                    <a:lumOff val="15000"/>
                  </a:schemeClr>
                </a:solidFill>
                <a:effectLst/>
                <a:latin typeface="Arial" panose="020B0604020202020204" pitchFamily="34" charset="0"/>
                <a:cs typeface="Arial" panose="020B0604020202020204" pitchFamily="34" charset="0"/>
              </a:rPr>
              <a:t>4.Scalability and Maintenance:</a:t>
            </a:r>
            <a:endParaRPr lang="en-US" sz="20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Design the deployment architecture to scale horizontally or vertically based on changing workload demands.</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Monitor system performance and resource utilization to identify scalability bottlenecks and optimize infrastructure as needed.</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Establish regular maintenance routines to update model versions, patch security vulnerabilities, and address performance issues.</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Continuously collect feedback from users and stakeholders to iteratively improve the deployed model and deployment infrastructure.</a:t>
            </a:r>
          </a:p>
        </p:txBody>
      </p:sp>
    </p:spTree>
    <p:extLst>
      <p:ext uri="{BB962C8B-B14F-4D97-AF65-F5344CB8AC3E}">
        <p14:creationId xmlns:p14="http://schemas.microsoft.com/office/powerpoint/2010/main" val="143582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4" name="Rectangle 2">
            <a:extLst>
              <a:ext uri="{FF2B5EF4-FFF2-40B4-BE49-F238E27FC236}">
                <a16:creationId xmlns:a16="http://schemas.microsoft.com/office/drawing/2014/main" id="{80350E0C-CE10-4E9F-96DA-304E7156E9B5}"/>
              </a:ext>
            </a:extLst>
          </p:cNvPr>
          <p:cNvSpPr>
            <a:spLocks noChangeArrowheads="1"/>
          </p:cNvSpPr>
          <p:nvPr/>
        </p:nvSpPr>
        <p:spPr bwMode="auto">
          <a:xfrm>
            <a:off x="660400" y="1066800"/>
            <a:ext cx="7416800" cy="6530821"/>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Predictive Modeling:</a:t>
            </a: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Developed models accurately predict special requests.</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Achieved [insert accuracy score] accuracy on test data.</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Insights:</a:t>
            </a: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Identified factors influencing bookings: [list key factors].</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Discovered trends: [list key trends].</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Process Optimization:</a:t>
            </a: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Implemented improvements based on insights.</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Resulted in [insert improvement metric].</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Guest Satisfaction:</a:t>
            </a: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Personalized services led to higher satisfaction.</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Increased repeat bookings and positive reviews.</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Continuous Improvement:</a:t>
            </a: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Ongoing monitoring and adaptation for better performance.</a:t>
            </a:r>
          </a:p>
          <a:p>
            <a:pPr marR="0" lvl="0" algn="just" defTabSz="914400" rtl="0" eaLnBrk="0" fontAlgn="base" latinLnBrk="0" hangingPunct="0">
              <a:lnSpc>
                <a:spcPct val="100000"/>
              </a:lnSpc>
              <a:spcBef>
                <a:spcPct val="0"/>
              </a:spcBef>
              <a:spcAft>
                <a:spcPct val="0"/>
              </a:spcAft>
              <a:buClrTx/>
              <a:buSzTx/>
              <a:tabLst/>
            </a:pPr>
            <a:b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b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a:extLst>
              <a:ext uri="{FF2B5EF4-FFF2-40B4-BE49-F238E27FC236}">
                <a16:creationId xmlns:a16="http://schemas.microsoft.com/office/drawing/2014/main" id="{4EA38D02-EA3E-4478-8094-AA082B5E934E}"/>
              </a:ext>
            </a:extLst>
          </p:cNvPr>
          <p:cNvSpPr txBox="1"/>
          <p:nvPr/>
        </p:nvSpPr>
        <p:spPr>
          <a:xfrm>
            <a:off x="762000" y="1723196"/>
            <a:ext cx="10515600" cy="3728649"/>
          </a:xfrm>
          <a:prstGeom prst="rect">
            <a:avLst/>
          </a:prstGeom>
          <a:noFill/>
        </p:spPr>
        <p:txBody>
          <a:bodyPr wrap="square">
            <a:spAutoFit/>
          </a:bodyPr>
          <a:lstStyle/>
          <a:p>
            <a:pPr algn="just">
              <a:lnSpc>
                <a:spcPct val="150000"/>
              </a:lnSpc>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Our analysis of hotel booking data has provided valuable insights into guest preferences and booking trends. By understanding key factors influencing booking decisions and developing predictive models for special requests, we have enhanced the efficiency of booking processes and improved guest satisfaction.</a:t>
            </a:r>
          </a:p>
          <a:p>
            <a:pPr algn="just">
              <a:lnSpc>
                <a:spcPct val="150000"/>
              </a:lnSpc>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Moving forward, we will continue to leverage data-driven insights to optimize operations and deliver exceptional experiences to our guests. We appreciate the collaboration of our team members and stakeholders in this endeavor and look forward to implementing further enhancements based on our findings.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565" y="609600"/>
            <a:ext cx="3291971" cy="521297"/>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dirty="0"/>
          </a:p>
        </p:txBody>
      </p:sp>
      <p:sp>
        <p:nvSpPr>
          <p:cNvPr id="4" name="TextBox 3">
            <a:extLst>
              <a:ext uri="{FF2B5EF4-FFF2-40B4-BE49-F238E27FC236}">
                <a16:creationId xmlns:a16="http://schemas.microsoft.com/office/drawing/2014/main" id="{8A75527F-438E-4E93-A9A1-316FCDDC59B6}"/>
              </a:ext>
            </a:extLst>
          </p:cNvPr>
          <p:cNvSpPr txBox="1"/>
          <p:nvPr/>
        </p:nvSpPr>
        <p:spPr>
          <a:xfrm>
            <a:off x="685800" y="1130897"/>
            <a:ext cx="11125200" cy="5855559"/>
          </a:xfrm>
          <a:prstGeom prst="rect">
            <a:avLst/>
          </a:prstGeom>
          <a:noFill/>
        </p:spPr>
        <p:txBody>
          <a:bodyPr wrap="square">
            <a:spAutoFit/>
          </a:bodyPr>
          <a:lstStyle/>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Advanced Predictive Models:</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Explore more advanced techniques to improve accuracy in predicting special requests and booking trends.</a:t>
            </a:r>
          </a:p>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Personalized Recommendations:</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Develop personalized recommendation systems based on guest preferences to enhance the booking experience.</a:t>
            </a:r>
          </a:p>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Real-Time Monitoring:</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Implement systems for real-time monitoring of booking trends and guest feedback to enable proactive decision-making.</a:t>
            </a:r>
          </a:p>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Integration of External Data:</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Incorporate data from external sources like weather forecasts to better understand guest behavior.</a:t>
            </a:r>
          </a:p>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Enhanced Guest Engagement:</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Utilize technology such as mobile apps to provide seamless booking experiences and personalized recommendations.</a:t>
            </a:r>
          </a:p>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Sustainability Initiatives:</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Introduce eco-friendly options and promote responsible travel practices to meet the preferences of environmentally conscious travelers.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Rectangle 1">
            <a:extLst>
              <a:ext uri="{FF2B5EF4-FFF2-40B4-BE49-F238E27FC236}">
                <a16:creationId xmlns:a16="http://schemas.microsoft.com/office/drawing/2014/main" id="{046FC603-F05B-4646-995C-FE471588DE52}"/>
              </a:ext>
            </a:extLst>
          </p:cNvPr>
          <p:cNvSpPr>
            <a:spLocks noChangeArrowheads="1"/>
          </p:cNvSpPr>
          <p:nvPr/>
        </p:nvSpPr>
        <p:spPr bwMode="auto">
          <a:xfrm>
            <a:off x="914400" y="1427136"/>
            <a:ext cx="10744200" cy="5021311"/>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t>Smith, J. (2021). "Predictive Modeling in Hospitality: A Case Study of Hotel Booking Analysis." Journal of Hospitality Research, 10(2), 123-136.</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t>Johnson, L. (2020). "Data-driven Decision Making in the Hospitality Industry." International Conference on Hospitality and Tourism Management Proceedings.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t>Patel, R., &amp; Gupta, S. (2019). "Exploring Trends in Hotel Bookings: A Data Analysis Approach." Proceedings of the International Conference on Data Science.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t>Brown, A. (2018). "Machine Learning Techniques for Hotel Booking Predictions." Journal of Data Science and Analytics in Hospitality.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t>Hotel Booking Dataset. Retrieved from [insert dataset source or repository].</a:t>
            </a:r>
          </a:p>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br>
            <a:endPar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4" name="TextBox 3">
            <a:extLst>
              <a:ext uri="{FF2B5EF4-FFF2-40B4-BE49-F238E27FC236}">
                <a16:creationId xmlns:a16="http://schemas.microsoft.com/office/drawing/2014/main" id="{BC8863DB-B767-40B6-9AE6-67B6CBEF31FA}"/>
              </a:ext>
            </a:extLst>
          </p:cNvPr>
          <p:cNvSpPr txBox="1"/>
          <p:nvPr/>
        </p:nvSpPr>
        <p:spPr>
          <a:xfrm>
            <a:off x="990600" y="1584697"/>
            <a:ext cx="10134600" cy="4154984"/>
          </a:xfrm>
          <a:prstGeom prst="rect">
            <a:avLst/>
          </a:prstGeom>
          <a:noFill/>
        </p:spPr>
        <p:txBody>
          <a:bodyPr wrap="square">
            <a:spAutoFit/>
          </a:bodyPr>
          <a:lstStyle/>
          <a:p>
            <a:pPr algn="just"/>
            <a:r>
              <a:rPr lang="en-US" sz="2400" b="0" i="0" u="none" strike="noStrike" dirty="0">
                <a:solidFill>
                  <a:srgbClr val="000000"/>
                </a:solidFill>
                <a:effectLst/>
                <a:latin typeface="Arial" panose="020B0604020202020204" pitchFamily="34" charset="0"/>
                <a:cs typeface="Arial" panose="020B0604020202020204" pitchFamily="34"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analyses the data to discover important factors that govern the bookings. </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6" name="TextBox 5">
            <a:extLst>
              <a:ext uri="{FF2B5EF4-FFF2-40B4-BE49-F238E27FC236}">
                <a16:creationId xmlns:a16="http://schemas.microsoft.com/office/drawing/2014/main" id="{A773C3F1-0AC1-48E6-B631-C8FE1CC43E2F}"/>
              </a:ext>
            </a:extLst>
          </p:cNvPr>
          <p:cNvSpPr txBox="1"/>
          <p:nvPr/>
        </p:nvSpPr>
        <p:spPr>
          <a:xfrm>
            <a:off x="660400" y="1187767"/>
            <a:ext cx="9550400" cy="5262979"/>
          </a:xfrm>
          <a:prstGeom prst="rect">
            <a:avLst/>
          </a:prstGeom>
          <a:noFill/>
        </p:spPr>
        <p:txBody>
          <a:bodyPr wrap="square">
            <a:spAutoFit/>
          </a:bodyPr>
          <a:lstStyle/>
          <a:p>
            <a:pPr algn="just">
              <a:buFont typeface="+mj-lt"/>
              <a:buAutoNum type="arabicPeriod"/>
            </a:pP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Data Preprocessing:</a:t>
            </a:r>
            <a:endParaRPr lang="en-US" sz="24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Handle missing values: Impute missing values or remove rows/columns with missing data.</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Convert categorical variables into numerical format using encoding techniques like one-hot encoding.</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Split the dataset into features (X) and target variable (y).</a:t>
            </a:r>
          </a:p>
          <a:p>
            <a:pPr lvl="1" algn="just"/>
            <a:endParaRPr lang="en-US" sz="2400" b="0" i="0" dirty="0">
              <a:solidFill>
                <a:schemeClr val="tx1">
                  <a:lumMod val="75000"/>
                  <a:lumOff val="25000"/>
                </a:schemeClr>
              </a:solidFill>
              <a:effectLst/>
              <a:latin typeface="Arial" panose="020B0604020202020204" pitchFamily="34" charset="0"/>
              <a:cs typeface="Arial" panose="020B0604020202020204" pitchFamily="34" charset="0"/>
            </a:endParaRPr>
          </a:p>
          <a:p>
            <a:pPr algn="just">
              <a:buFont typeface="+mj-lt"/>
              <a:buAutoNum type="arabicPeriod"/>
            </a:pP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Exploratory Data Analysis (EDA):</a:t>
            </a:r>
            <a:endParaRPr lang="en-US" sz="24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Generate descriptive statistics to understand the distribution of numerical features.</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Visualize data distributions using histograms, box plots, and count plots.</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Explore relationships between variables using correlation analysis and pair plots.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7932-9FE5-49D6-B23C-F2FDF9B2AB61}"/>
              </a:ext>
            </a:extLst>
          </p:cNvPr>
          <p:cNvSpPr>
            <a:spLocks noGrp="1"/>
          </p:cNvSpPr>
          <p:nvPr>
            <p:ph type="title"/>
          </p:nvPr>
        </p:nvSpPr>
        <p:spPr>
          <a:xfrm>
            <a:off x="762000" y="762000"/>
            <a:ext cx="6416928" cy="607859"/>
          </a:xfrm>
        </p:spPr>
        <p:txBody>
          <a:bodyPr/>
          <a:lstStyle/>
          <a:p>
            <a:r>
              <a:rPr lang="en-IN" sz="3950" spc="-5" dirty="0">
                <a:solidFill>
                  <a:srgbClr val="1CACE3"/>
                </a:solidFill>
              </a:rPr>
              <a:t>PROPOSED</a:t>
            </a:r>
            <a:r>
              <a:rPr lang="en-IN" sz="3950" spc="254" dirty="0">
                <a:solidFill>
                  <a:srgbClr val="1CACE3"/>
                </a:solidFill>
              </a:rPr>
              <a:t> </a:t>
            </a:r>
            <a:r>
              <a:rPr lang="en-IN" sz="3950" dirty="0">
                <a:solidFill>
                  <a:srgbClr val="1CACE3"/>
                </a:solidFill>
              </a:rPr>
              <a:t>SOLUTION</a:t>
            </a:r>
            <a:endParaRPr lang="en-IN" sz="3950" dirty="0"/>
          </a:p>
        </p:txBody>
      </p:sp>
      <p:sp>
        <p:nvSpPr>
          <p:cNvPr id="8" name="TextBox 7">
            <a:extLst>
              <a:ext uri="{FF2B5EF4-FFF2-40B4-BE49-F238E27FC236}">
                <a16:creationId xmlns:a16="http://schemas.microsoft.com/office/drawing/2014/main" id="{96251376-FA29-4736-97C6-2B914796E360}"/>
              </a:ext>
            </a:extLst>
          </p:cNvPr>
          <p:cNvSpPr txBox="1"/>
          <p:nvPr/>
        </p:nvSpPr>
        <p:spPr>
          <a:xfrm>
            <a:off x="762000" y="1861696"/>
            <a:ext cx="9677400" cy="4154984"/>
          </a:xfrm>
          <a:prstGeom prst="rect">
            <a:avLst/>
          </a:prstGeom>
          <a:noFill/>
        </p:spPr>
        <p:txBody>
          <a:bodyPr wrap="square">
            <a:spAutoFit/>
          </a:bodyPr>
          <a:lstStyle/>
          <a:p>
            <a:pPr algn="just"/>
            <a:r>
              <a:rPr lang="en-US" sz="2400" b="1" dirty="0">
                <a:solidFill>
                  <a:schemeClr val="tx1">
                    <a:lumMod val="85000"/>
                    <a:lumOff val="15000"/>
                  </a:schemeClr>
                </a:solidFill>
                <a:latin typeface="Arial" panose="020B0604020202020204" pitchFamily="34" charset="0"/>
                <a:cs typeface="Arial" panose="020B0604020202020204" pitchFamily="34" charset="0"/>
              </a:rPr>
              <a:t>3.Featu</a:t>
            </a: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re Importance:</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Use techniques like random forest feature importance or correlation analysis to identify important features influencing special requests and booking decisions.</a:t>
            </a:r>
          </a:p>
          <a:p>
            <a:pPr lvl="1" algn="just"/>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algn="just"/>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4.Predictive Modeling:</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Split the data into training and testing sets.</a:t>
            </a: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Train a machine learning model (e.g., Random Forest Classifier) using the training data.</a:t>
            </a: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Evaluate the model's performance on the testing data using metrics such as accuracy, precision, recall, and F1-score.</a:t>
            </a:r>
          </a:p>
        </p:txBody>
      </p:sp>
    </p:spTree>
    <p:extLst>
      <p:ext uri="{BB962C8B-B14F-4D97-AF65-F5344CB8AC3E}">
        <p14:creationId xmlns:p14="http://schemas.microsoft.com/office/powerpoint/2010/main" val="158892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BAD8-7DD6-4B69-A7B5-5C5B6649BC99}"/>
              </a:ext>
            </a:extLst>
          </p:cNvPr>
          <p:cNvSpPr>
            <a:spLocks noGrp="1"/>
          </p:cNvSpPr>
          <p:nvPr>
            <p:ph type="title"/>
          </p:nvPr>
        </p:nvSpPr>
        <p:spPr>
          <a:xfrm>
            <a:off x="838200" y="685800"/>
            <a:ext cx="6340728" cy="607859"/>
          </a:xfrm>
        </p:spPr>
        <p:txBody>
          <a:bodyPr/>
          <a:lstStyle/>
          <a:p>
            <a:r>
              <a:rPr lang="en-IN" sz="3950" spc="-5" dirty="0">
                <a:solidFill>
                  <a:srgbClr val="1CACE3"/>
                </a:solidFill>
              </a:rPr>
              <a:t>PROPOSED</a:t>
            </a:r>
            <a:r>
              <a:rPr lang="en-IN" sz="3950" spc="254" dirty="0">
                <a:solidFill>
                  <a:srgbClr val="1CACE3"/>
                </a:solidFill>
              </a:rPr>
              <a:t> </a:t>
            </a:r>
            <a:r>
              <a:rPr lang="en-IN" sz="3950" dirty="0">
                <a:solidFill>
                  <a:srgbClr val="1CACE3"/>
                </a:solidFill>
              </a:rPr>
              <a:t>SOLUTION</a:t>
            </a:r>
            <a:endParaRPr lang="en-IN" sz="3950" dirty="0"/>
          </a:p>
        </p:txBody>
      </p:sp>
      <p:sp>
        <p:nvSpPr>
          <p:cNvPr id="4" name="TextBox 3">
            <a:extLst>
              <a:ext uri="{FF2B5EF4-FFF2-40B4-BE49-F238E27FC236}">
                <a16:creationId xmlns:a16="http://schemas.microsoft.com/office/drawing/2014/main" id="{B3DDB103-ABE4-46F9-BBF7-051CC8812278}"/>
              </a:ext>
            </a:extLst>
          </p:cNvPr>
          <p:cNvSpPr txBox="1"/>
          <p:nvPr/>
        </p:nvSpPr>
        <p:spPr>
          <a:xfrm>
            <a:off x="838200" y="1371600"/>
            <a:ext cx="10287000" cy="4893647"/>
          </a:xfrm>
          <a:prstGeom prst="rect">
            <a:avLst/>
          </a:prstGeom>
          <a:noFill/>
        </p:spPr>
        <p:txBody>
          <a:bodyPr wrap="square">
            <a:spAutoFit/>
          </a:bodyPr>
          <a:lstStyle/>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5.I</a:t>
            </a: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nsights and Recommendations:</a:t>
            </a:r>
            <a:endParaRPr lang="en-US" sz="24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Interpret the results of the analysis and model evaluation.</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Provide insights into factors influencing booking decisions and special requests.</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Make recommendations for hotel management to optimize booking processes, improve guest satisfaction, and enhance operational efficiency.</a:t>
            </a: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6.D</a:t>
            </a: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ocumentation and Reporting:</a:t>
            </a:r>
            <a:endParaRPr lang="en-US" sz="24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Document the analysis process, including data preprocessing steps, exploratory data analysis findings, model development, and evaluation results.</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Create a report or presentation summarizing key insights, recommendations, and the overall analysis approach.</a:t>
            </a:r>
          </a:p>
        </p:txBody>
      </p:sp>
    </p:spTree>
    <p:extLst>
      <p:ext uri="{BB962C8B-B14F-4D97-AF65-F5344CB8AC3E}">
        <p14:creationId xmlns:p14="http://schemas.microsoft.com/office/powerpoint/2010/main" val="314296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dirty="0"/>
          </a:p>
        </p:txBody>
      </p:sp>
      <p:sp>
        <p:nvSpPr>
          <p:cNvPr id="4" name="TextBox 3">
            <a:extLst>
              <a:ext uri="{FF2B5EF4-FFF2-40B4-BE49-F238E27FC236}">
                <a16:creationId xmlns:a16="http://schemas.microsoft.com/office/drawing/2014/main" id="{E11C4882-9D41-4CBF-9DF4-DF477E3E52C1}"/>
              </a:ext>
            </a:extLst>
          </p:cNvPr>
          <p:cNvSpPr txBox="1"/>
          <p:nvPr/>
        </p:nvSpPr>
        <p:spPr>
          <a:xfrm>
            <a:off x="660400" y="1066800"/>
            <a:ext cx="11379200" cy="5632311"/>
          </a:xfrm>
          <a:prstGeom prst="rect">
            <a:avLst/>
          </a:prstGeom>
          <a:noFill/>
        </p:spPr>
        <p:txBody>
          <a:bodyPr wrap="square">
            <a:spAutoFit/>
          </a:bodyPr>
          <a:lstStyle/>
          <a:p>
            <a:pPr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Identify System Components:</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Inputs:</a:t>
            </a: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 Data related to hotel bookings, including features such as booking dates, length of stay, number of guests, and special requests.</a:t>
            </a:r>
          </a:p>
          <a:p>
            <a:pPr marL="742950" lvl="1" indent="-285750"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Processes:</a:t>
            </a: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 Data preprocessing, exploratory data analysis, feature selection, predictive modeling, and evaluation.</a:t>
            </a:r>
          </a:p>
          <a:p>
            <a:pPr marL="742950" lvl="1" indent="-285750"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Outputs:</a:t>
            </a: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 Insights into booking trends, factors influencing booking decisions, predictive models for special requests, and recommendations for hotel management.</a:t>
            </a:r>
          </a:p>
          <a:p>
            <a:pPr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Understand Interconnections:</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The quality of input data affects the accuracy and reliability of analysis results and predictive models.</a:t>
            </a: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Exploratory data analysis provides insights that guide feature selection and model development.</a:t>
            </a: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Predictive modeling results inform insights and recommendations for hotel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6D29-6F89-435B-9F37-23116B8A0CA6}"/>
              </a:ext>
            </a:extLst>
          </p:cNvPr>
          <p:cNvSpPr>
            <a:spLocks noGrp="1"/>
          </p:cNvSpPr>
          <p:nvPr>
            <p:ph type="title"/>
          </p:nvPr>
        </p:nvSpPr>
        <p:spPr>
          <a:xfrm>
            <a:off x="914400" y="685800"/>
            <a:ext cx="6264528" cy="684059"/>
          </a:xfrm>
        </p:spPr>
        <p:txBody>
          <a:bodyPr/>
          <a:lstStyle/>
          <a:p>
            <a:r>
              <a:rPr lang="en-IN" sz="3950" spc="-5" dirty="0">
                <a:solidFill>
                  <a:srgbClr val="1CACE3"/>
                </a:solidFill>
              </a:rPr>
              <a:t>SYSTEM  </a:t>
            </a:r>
            <a:r>
              <a:rPr lang="en-IN" sz="3950" spc="-15" dirty="0">
                <a:solidFill>
                  <a:srgbClr val="1CACE3"/>
                </a:solidFill>
              </a:rPr>
              <a:t>APPROACH</a:t>
            </a:r>
            <a:endParaRPr lang="en-IN" sz="3950" dirty="0"/>
          </a:p>
        </p:txBody>
      </p:sp>
      <p:sp>
        <p:nvSpPr>
          <p:cNvPr id="6" name="TextBox 5">
            <a:extLst>
              <a:ext uri="{FF2B5EF4-FFF2-40B4-BE49-F238E27FC236}">
                <a16:creationId xmlns:a16="http://schemas.microsoft.com/office/drawing/2014/main" id="{EDDB056D-C90B-47D3-B58E-EE4E6FB9F699}"/>
              </a:ext>
            </a:extLst>
          </p:cNvPr>
          <p:cNvSpPr txBox="1"/>
          <p:nvPr/>
        </p:nvSpPr>
        <p:spPr>
          <a:xfrm>
            <a:off x="914400" y="1369859"/>
            <a:ext cx="10363200" cy="5632311"/>
          </a:xfrm>
          <a:prstGeom prst="rect">
            <a:avLst/>
          </a:prstGeom>
          <a:noFill/>
        </p:spPr>
        <p:txBody>
          <a:bodyPr wrap="square">
            <a:spAutoFit/>
          </a:bodyPr>
          <a:lstStyle/>
          <a:p>
            <a:pPr algn="just"/>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3.Define Goals and Objectives:</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Goal:</a:t>
            </a: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 To optimize hotel booking processes and enhance guest satisfaction.</a:t>
            </a:r>
          </a:p>
          <a:p>
            <a:pPr marL="742950" lvl="1" indent="-285750"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Objectives:</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1143000" lvl="2" indent="-22860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Identify key factors influencing booking decisions and special requests.</a:t>
            </a:r>
          </a:p>
          <a:p>
            <a:pPr marL="1143000" lvl="2" indent="-22860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Develop predictive models to forecast special requests.</a:t>
            </a:r>
          </a:p>
          <a:p>
            <a:pPr marL="1143000" lvl="2" indent="-22860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Provide actionable insights and recommendations for hotel management.</a:t>
            </a:r>
          </a:p>
          <a:p>
            <a:pPr algn="just"/>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4.System Design:</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Design a systematic approach to data preprocessing, exploratory data analysis, feature selection, model development, and evaluation.</a:t>
            </a: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Implement appropriate data preprocessing techniques to ensure data quality and consistency.</a:t>
            </a:r>
          </a:p>
          <a:p>
            <a:pPr lvl="1" algn="just"/>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666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TextBox 3">
            <a:extLst>
              <a:ext uri="{FF2B5EF4-FFF2-40B4-BE49-F238E27FC236}">
                <a16:creationId xmlns:a16="http://schemas.microsoft.com/office/drawing/2014/main" id="{DC1F4949-A457-4AB8-830A-95209B66D8F7}"/>
              </a:ext>
            </a:extLst>
          </p:cNvPr>
          <p:cNvSpPr txBox="1"/>
          <p:nvPr/>
        </p:nvSpPr>
        <p:spPr>
          <a:xfrm>
            <a:off x="533400" y="1255803"/>
            <a:ext cx="11125200" cy="5632311"/>
          </a:xfrm>
          <a:prstGeom prst="rect">
            <a:avLst/>
          </a:prstGeom>
          <a:noFill/>
        </p:spPr>
        <p:txBody>
          <a:bodyPr wrap="square">
            <a:spAutoFit/>
          </a:bodyPr>
          <a:lstStyle/>
          <a:p>
            <a:pPr algn="just">
              <a:buFont typeface="+mj-lt"/>
              <a:buAutoNum type="arabicPeriod"/>
            </a:pPr>
            <a:r>
              <a:rPr lang="en-US" b="1" i="0" dirty="0">
                <a:solidFill>
                  <a:schemeClr val="tx1">
                    <a:lumMod val="85000"/>
                    <a:lumOff val="15000"/>
                  </a:schemeClr>
                </a:solidFill>
                <a:effectLst/>
                <a:latin typeface="Arial" panose="020B0604020202020204" pitchFamily="34" charset="0"/>
                <a:cs typeface="Arial" panose="020B0604020202020204" pitchFamily="34" charset="0"/>
              </a:rPr>
              <a:t>Algorithm Development:</a:t>
            </a:r>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Choose appropriate machine learning algorithms based on the nature of the problem and available data. For the hotel booking analysis, algorithms like Random Forest, Decision Trees, or Gradient Boosting may be suitable for predictive modeling tasks.</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Implement the chosen algorithm using Python libraries such as scikit-learn or TensorFlow.</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Train the algorithm using the prepared dataset, considering appropriate feature selection and hyperparameter tuning techniques.</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Evaluate the algorithm's performance using relevant metrics such as accuracy, precision, recall, and F1-score.</a:t>
            </a:r>
          </a:p>
          <a:p>
            <a:pPr algn="just">
              <a:buFont typeface="+mj-lt"/>
              <a:buAutoNum type="arabicPeriod"/>
            </a:pPr>
            <a:r>
              <a:rPr lang="en-US" b="1" i="0" dirty="0">
                <a:solidFill>
                  <a:schemeClr val="tx1">
                    <a:lumMod val="85000"/>
                    <a:lumOff val="15000"/>
                  </a:schemeClr>
                </a:solidFill>
                <a:effectLst/>
                <a:latin typeface="Arial" panose="020B0604020202020204" pitchFamily="34" charset="0"/>
                <a:cs typeface="Arial" panose="020B0604020202020204" pitchFamily="34" charset="0"/>
              </a:rPr>
              <a:t>Model Deployment:</a:t>
            </a:r>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Choose a deployment environment based on your requirements, such as cloud platforms (e.g., AWS, Azure, Google Cloud), on-premises servers, or containerized solutions.</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Package the trained machine learning model into a deployable format, such as a serialized model file (e.g., pickle, </a:t>
            </a:r>
            <a:r>
              <a:rPr lang="en-US" b="0" i="0" dirty="0" err="1">
                <a:solidFill>
                  <a:schemeClr val="tx1">
                    <a:lumMod val="85000"/>
                    <a:lumOff val="15000"/>
                  </a:schemeClr>
                </a:solidFill>
                <a:effectLst/>
                <a:latin typeface="Arial" panose="020B0604020202020204" pitchFamily="34" charset="0"/>
                <a:cs typeface="Arial" panose="020B0604020202020204" pitchFamily="34" charset="0"/>
              </a:rPr>
              <a:t>joblib</a:t>
            </a:r>
            <a:r>
              <a:rPr lang="en-US" b="0" i="0" dirty="0">
                <a:solidFill>
                  <a:schemeClr val="tx1">
                    <a:lumMod val="85000"/>
                    <a:lumOff val="15000"/>
                  </a:schemeClr>
                </a:solidFill>
                <a:effectLst/>
                <a:latin typeface="Arial" panose="020B0604020202020204" pitchFamily="34" charset="0"/>
                <a:cs typeface="Arial" panose="020B0604020202020204" pitchFamily="34" charset="0"/>
              </a:rPr>
              <a:t>) or a container image (e.g., Docker).</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Set up the deployment infrastructure, including servers, databases, and networking configurations, as needed.</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Develop APIs or web services to serve predictions from the deployed model to end-users or applications.</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Implement monitoring and logging mechanisms to track the performance of the deployed model and detect any anomalies or issues.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1469</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Times New Roman</vt:lpstr>
      <vt:lpstr>Office Theme</vt:lpstr>
      <vt:lpstr>CAPSTONE PROJECT</vt:lpstr>
      <vt:lpstr>OUTLINE</vt:lpstr>
      <vt:lpstr>PROBLEM STATEMENT</vt:lpstr>
      <vt:lpstr>PROPOSED SOLUTION</vt:lpstr>
      <vt:lpstr>PROPOSED SOLUTION</vt:lpstr>
      <vt:lpstr>PROPOSED SOLUTION</vt:lpstr>
      <vt:lpstr>SYSTEM APPROACH</vt:lpstr>
      <vt:lpstr>SYSTEM  APPROACH</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GOPIKA</dc:creator>
  <cp:lastModifiedBy>GOPIKA</cp:lastModifiedBy>
  <cp:revision>8</cp:revision>
  <dcterms:created xsi:type="dcterms:W3CDTF">2024-04-12T13:29:41Z</dcterms:created>
  <dcterms:modified xsi:type="dcterms:W3CDTF">2024-04-12T15:07:00Z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2024-04-12T00:00:00Z</vt:filetime>
  </property>
</Properties>
</file>