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70" r:id="rId11"/>
    <p:sldId id="268" r:id="rId12"/>
    <p:sldId id="269" r:id="rId13"/>
    <p:sldId id="263" r:id="rId14"/>
    <p:sldId id="271" r:id="rId15"/>
    <p:sldId id="264" r:id="rId16"/>
    <p:sldId id="272" r:id="rId17"/>
  </p:sldIdLst>
  <p:sldSz cx="9906000" cy="6858000" type="A4"/>
  <p:notesSz cx="6858000" cy="96869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5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ZEN" initials="E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1" autoAdjust="0"/>
    <p:restoredTop sz="99003" autoAdjust="0"/>
  </p:normalViewPr>
  <p:slideViewPr>
    <p:cSldViewPr>
      <p:cViewPr varScale="1">
        <p:scale>
          <a:sx n="114" d="100"/>
          <a:sy n="114" d="100"/>
        </p:scale>
        <p:origin x="1374" y="108"/>
      </p:cViewPr>
      <p:guideLst>
        <p:guide orient="horz" pos="2159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-1212" y="222"/>
      </p:cViewPr>
      <p:guideLst>
        <p:guide orient="horz" pos="305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547" cy="48488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3852" y="0"/>
            <a:ext cx="2972547" cy="48488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5613C87-C95C-4BAB-B005-0406C7D6BEA8}" type="datetime1">
              <a:rPr lang="ko-KR" altLang="en-US"/>
              <a:pPr lvl="0">
                <a:defRPr/>
              </a:pPr>
              <a:t>2022-04-25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200488"/>
            <a:ext cx="2972547" cy="484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3852" y="9200488"/>
            <a:ext cx="2972547" cy="484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993090D-F8DD-46B0-93CF-F6C534D648B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547" cy="48488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3852" y="0"/>
            <a:ext cx="2972547" cy="48488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3028216-B6CB-4480-B5FB-2570771EFB3F}" type="datetime1">
              <a:rPr lang="ko-KR" altLang="en-US"/>
              <a:pPr lvl="0">
                <a:defRPr/>
              </a:pPr>
              <a:t>2022-04-25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06450" y="727075"/>
            <a:ext cx="5245100" cy="363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480" y="4601019"/>
            <a:ext cx="5487041" cy="435934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00488"/>
            <a:ext cx="2972547" cy="484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3852" y="9200488"/>
            <a:ext cx="2972547" cy="484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09C9F7E-F24F-4421-A73B-5904CBD9EE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868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59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26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85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35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16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99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/>
              <a:pPr/>
              <a:t>2022-04-25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/>
              <a:pPr/>
              <a:t>2022-04-25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401272" y="1340769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1"/>
          <p:cNvSpPr txBox="1">
            <a:spLocks noChangeArrowheads="1"/>
          </p:cNvSpPr>
          <p:nvPr/>
        </p:nvSpPr>
        <p:spPr bwMode="auto">
          <a:xfrm>
            <a:off x="2685958" y="993882"/>
            <a:ext cx="45993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ker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웹사이트 </a:t>
            </a:r>
            <a:r>
              <a:rPr lang="ko-KR" altLang="en-US" sz="3000" b="1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구축 스토리보드</a:t>
            </a:r>
            <a:endParaRPr kumimoji="0" lang="ko-KR" altLang="en-US" sz="3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Rectangle 102"/>
          <p:cNvSpPr>
            <a:spLocks noChangeArrowheads="1"/>
          </p:cNvSpPr>
          <p:nvPr/>
        </p:nvSpPr>
        <p:spPr bwMode="auto">
          <a:xfrm>
            <a:off x="0" y="0"/>
            <a:ext cx="9906000" cy="142852"/>
          </a:xfrm>
          <a:prstGeom prst="rect">
            <a:avLst/>
          </a:prstGeom>
          <a:solidFill>
            <a:srgbClr val="8EB4E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2" name="Group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57273"/>
              </p:ext>
            </p:extLst>
          </p:nvPr>
        </p:nvGraphicFramePr>
        <p:xfrm>
          <a:off x="1492174" y="1831698"/>
          <a:ext cx="7215236" cy="4051800"/>
        </p:xfrm>
        <a:graphic>
          <a:graphicData uri="http://schemas.openxmlformats.org/drawingml/2006/table">
            <a:tbl>
              <a:tblPr/>
              <a:tblGrid>
                <a:gridCol w="1352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9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웹사이트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리뉴얼제작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능력단위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UI/UX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콘셉트 기획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                소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닷홈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.co.kr/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평가문항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평가문항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스토리보드제작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산출물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스토리보드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이용원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1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산출물관리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최종버전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2022.05.09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최종변경일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버전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변경일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변경내용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/>
                        <a:t>2022.04.22</a:t>
                      </a: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화면설계 및 스토리보드 제작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2022.04.25~04.27</a:t>
                      </a: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/>
                        <a:t>시안제작및</a:t>
                      </a:r>
                      <a:r>
                        <a:rPr lang="ko-KR" altLang="en-US" sz="1000" dirty="0"/>
                        <a:t> 자료수집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2022.04.27~04.29</a:t>
                      </a: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/>
                        <a:t>메인페이지</a:t>
                      </a:r>
                      <a:r>
                        <a:rPr lang="ko-KR" altLang="en-US" sz="1000" dirty="0"/>
                        <a:t> 제작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2022.04.30~05.02</a:t>
                      </a: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대표 서브페이지 제작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2022.05.03~05.08</a:t>
                      </a: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/>
                        <a:t>그외</a:t>
                      </a:r>
                      <a:r>
                        <a:rPr lang="ko-KR" altLang="en-US" sz="1000" dirty="0"/>
                        <a:t> 서브페이지 제작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2022.05.09</a:t>
                      </a: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차 오픈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2022.05.10</a:t>
                      </a:r>
                      <a:endParaRPr lang="ko-KR" altLang="en-US" sz="1000" b="0" dirty="0"/>
                    </a:p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~05.11</a:t>
                      </a: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수정 보완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2022.05.12</a:t>
                      </a: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최종 오픈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960070" y="1571612"/>
            <a:ext cx="8064896" cy="0"/>
          </a:xfrm>
          <a:prstGeom prst="line">
            <a:avLst/>
          </a:prstGeom>
          <a:ln w="38100">
            <a:solidFill>
              <a:srgbClr val="3E4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10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빽다방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 프로젝트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서브화면구성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home&gt;</a:t>
            </a:r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메인페이지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메뉴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음료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이용원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웹사이트 리뉴얼 제작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Sub menu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영역에서 해당 페이지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클릭시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해당 메뉴로 넘어간다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Title =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메뉴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 :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음료</a:t>
            </a:r>
            <a:br>
              <a:rPr kumimoji="1" lang="en-US" altLang="ko-KR" sz="1000" b="1" dirty="0">
                <a:solidFill>
                  <a:prstClr val="black"/>
                </a:solidFill>
              </a:rPr>
            </a:br>
            <a:r>
              <a:rPr kumimoji="1" lang="en-US" altLang="ko-KR" sz="1000" b="1" dirty="0">
                <a:solidFill>
                  <a:prstClr val="black"/>
                </a:solidFill>
              </a:rPr>
              <a:t>font-size 28px : 22px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커피메뉴 이미지 슬라이드 넘기기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(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베스트 셀러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)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음료메뉴 전체에 이미지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호버시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해당 메뉴 가격 등장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EBBCFB-50A0-4A3D-973C-0B771E0720F7}"/>
              </a:ext>
            </a:extLst>
          </p:cNvPr>
          <p:cNvSpPr/>
          <p:nvPr/>
        </p:nvSpPr>
        <p:spPr>
          <a:xfrm>
            <a:off x="128464" y="5752588"/>
            <a:ext cx="7246426" cy="9167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55CC971-4660-40DC-B53F-4AB1B13E760A}"/>
              </a:ext>
            </a:extLst>
          </p:cNvPr>
          <p:cNvSpPr/>
          <p:nvPr/>
        </p:nvSpPr>
        <p:spPr>
          <a:xfrm>
            <a:off x="127123" y="1659033"/>
            <a:ext cx="7246426" cy="4093556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CEAC928-FD1C-475E-99CF-256B58F65F77}"/>
              </a:ext>
            </a:extLst>
          </p:cNvPr>
          <p:cNvSpPr/>
          <p:nvPr/>
        </p:nvSpPr>
        <p:spPr>
          <a:xfrm>
            <a:off x="128464" y="833730"/>
            <a:ext cx="7246426" cy="7950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D27688C-F707-4FCD-80C8-0334C3323B2F}"/>
              </a:ext>
            </a:extLst>
          </p:cNvPr>
          <p:cNvSpPr/>
          <p:nvPr/>
        </p:nvSpPr>
        <p:spPr>
          <a:xfrm>
            <a:off x="232925" y="863963"/>
            <a:ext cx="1393868" cy="70877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1FC22D3-6A3E-4A99-AB66-01F4BC52C672}"/>
              </a:ext>
            </a:extLst>
          </p:cNvPr>
          <p:cNvSpPr/>
          <p:nvPr/>
        </p:nvSpPr>
        <p:spPr>
          <a:xfrm>
            <a:off x="1925906" y="1154449"/>
            <a:ext cx="5364596" cy="4182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menu(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풀다운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메뉴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0034BFA-539B-4AF4-8721-A90250AFAE9D}"/>
              </a:ext>
            </a:extLst>
          </p:cNvPr>
          <p:cNvSpPr/>
          <p:nvPr/>
        </p:nvSpPr>
        <p:spPr>
          <a:xfrm>
            <a:off x="5841032" y="878795"/>
            <a:ext cx="1440160" cy="2072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SNS icon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1856E3D-96B3-43AC-8870-F0ACE83E70D2}"/>
              </a:ext>
            </a:extLst>
          </p:cNvPr>
          <p:cNvSpPr/>
          <p:nvPr/>
        </p:nvSpPr>
        <p:spPr>
          <a:xfrm>
            <a:off x="128464" y="1661915"/>
            <a:ext cx="7245085" cy="10215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visual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316737-FCA5-4623-9285-3A1E7F4508BD}"/>
              </a:ext>
            </a:extLst>
          </p:cNvPr>
          <p:cNvSpPr/>
          <p:nvPr/>
        </p:nvSpPr>
        <p:spPr>
          <a:xfrm>
            <a:off x="565296" y="4056820"/>
            <a:ext cx="6571880" cy="17260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box(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커피메뉴 전체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B407A3-4308-48B8-AC87-4DF8E7251249}"/>
              </a:ext>
            </a:extLst>
          </p:cNvPr>
          <p:cNvSpPr/>
          <p:nvPr/>
        </p:nvSpPr>
        <p:spPr>
          <a:xfrm>
            <a:off x="1482777" y="2713653"/>
            <a:ext cx="4838375" cy="12356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box</a:t>
            </a:r>
          </a:p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베스트 커피 슬라이드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2185CE4-EB4A-41A1-9AC7-D21E4A8B6589}"/>
              </a:ext>
            </a:extLst>
          </p:cNvPr>
          <p:cNvSpPr/>
          <p:nvPr/>
        </p:nvSpPr>
        <p:spPr>
          <a:xfrm>
            <a:off x="218017" y="2317889"/>
            <a:ext cx="7063175" cy="2973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menu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영역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신메뉴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커피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음료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아이스크림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디저트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빽스치노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2C35BE0-D009-4960-8284-6446966E9C30}"/>
              </a:ext>
            </a:extLst>
          </p:cNvPr>
          <p:cNvSpPr/>
          <p:nvPr/>
        </p:nvSpPr>
        <p:spPr>
          <a:xfrm>
            <a:off x="1916596" y="5805263"/>
            <a:ext cx="3744416" cy="432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8FC9710-4564-487A-8E28-DD5060131B79}"/>
              </a:ext>
            </a:extLst>
          </p:cNvPr>
          <p:cNvSpPr/>
          <p:nvPr/>
        </p:nvSpPr>
        <p:spPr>
          <a:xfrm>
            <a:off x="584448" y="6289987"/>
            <a:ext cx="6336704" cy="2987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Footer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1844D9-01BE-48D8-980B-488597391DAE}"/>
              </a:ext>
            </a:extLst>
          </p:cNvPr>
          <p:cNvSpPr/>
          <p:nvPr/>
        </p:nvSpPr>
        <p:spPr>
          <a:xfrm>
            <a:off x="6710427" y="5311105"/>
            <a:ext cx="663122" cy="4717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밑으로 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스크롤 다운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나머지 표 전체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42BF68-064C-4AA4-AD0C-24E610BCBBF6}"/>
              </a:ext>
            </a:extLst>
          </p:cNvPr>
          <p:cNvSpPr/>
          <p:nvPr/>
        </p:nvSpPr>
        <p:spPr>
          <a:xfrm>
            <a:off x="6273080" y="5805263"/>
            <a:ext cx="86409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Scroll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bar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8D77C96-67A2-4FE3-BF7C-8BBE95055737}"/>
              </a:ext>
            </a:extLst>
          </p:cNvPr>
          <p:cNvSpPr/>
          <p:nvPr/>
        </p:nvSpPr>
        <p:spPr>
          <a:xfrm>
            <a:off x="218017" y="1822392"/>
            <a:ext cx="2070687" cy="4148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 text :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페이지 메뉴</a:t>
            </a:r>
          </a:p>
        </p:txBody>
      </p:sp>
    </p:spTree>
    <p:extLst>
      <p:ext uri="{BB962C8B-B14F-4D97-AF65-F5344CB8AC3E}">
        <p14:creationId xmlns:p14="http://schemas.microsoft.com/office/powerpoint/2010/main" val="321957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11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빽다방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 프로젝트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서브화면구성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home&gt;</a:t>
            </a:r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메인페이지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메뉴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아이스크림 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디저트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이용원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웹사이트 리뉴얼 제작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Sub menu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영역에서 해당 페이지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클릭시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해당 메뉴로 넘어간다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Title =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메뉴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 :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아이스크림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/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디저트</a:t>
            </a:r>
            <a:br>
              <a:rPr kumimoji="1" lang="en-US" altLang="ko-KR" sz="1000" b="1" dirty="0">
                <a:solidFill>
                  <a:prstClr val="black"/>
                </a:solidFill>
              </a:rPr>
            </a:br>
            <a:r>
              <a:rPr kumimoji="1" lang="en-US" altLang="ko-KR" sz="1000" b="1" dirty="0">
                <a:solidFill>
                  <a:prstClr val="black"/>
                </a:solidFill>
              </a:rPr>
              <a:t>font-size 28px : 22px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베스트 상품 슬라이드형으로 넘기기 사용 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메뉴 전체에 이미지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호버시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해당 메뉴 가격 등장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55CC971-4660-40DC-B53F-4AB1B13E760A}"/>
              </a:ext>
            </a:extLst>
          </p:cNvPr>
          <p:cNvSpPr/>
          <p:nvPr/>
        </p:nvSpPr>
        <p:spPr>
          <a:xfrm>
            <a:off x="127123" y="1659033"/>
            <a:ext cx="7246426" cy="4093556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EBBCFB-50A0-4A3D-973C-0B771E0720F7}"/>
              </a:ext>
            </a:extLst>
          </p:cNvPr>
          <p:cNvSpPr/>
          <p:nvPr/>
        </p:nvSpPr>
        <p:spPr>
          <a:xfrm>
            <a:off x="128464" y="5752588"/>
            <a:ext cx="7246426" cy="9167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CEAC928-FD1C-475E-99CF-256B58F65F77}"/>
              </a:ext>
            </a:extLst>
          </p:cNvPr>
          <p:cNvSpPr/>
          <p:nvPr/>
        </p:nvSpPr>
        <p:spPr>
          <a:xfrm>
            <a:off x="128464" y="833730"/>
            <a:ext cx="7246426" cy="7950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D27688C-F707-4FCD-80C8-0334C3323B2F}"/>
              </a:ext>
            </a:extLst>
          </p:cNvPr>
          <p:cNvSpPr/>
          <p:nvPr/>
        </p:nvSpPr>
        <p:spPr>
          <a:xfrm>
            <a:off x="232925" y="863963"/>
            <a:ext cx="1393868" cy="70877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316737-FCA5-4623-9285-3A1E7F4508BD}"/>
              </a:ext>
            </a:extLst>
          </p:cNvPr>
          <p:cNvSpPr/>
          <p:nvPr/>
        </p:nvSpPr>
        <p:spPr>
          <a:xfrm>
            <a:off x="232925" y="4411613"/>
            <a:ext cx="7037948" cy="133031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box2(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 메뉴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1FC22D3-6A3E-4A99-AB66-01F4BC52C672}"/>
              </a:ext>
            </a:extLst>
          </p:cNvPr>
          <p:cNvSpPr/>
          <p:nvPr/>
        </p:nvSpPr>
        <p:spPr>
          <a:xfrm>
            <a:off x="1925906" y="1154449"/>
            <a:ext cx="5364596" cy="4182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menu(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풀다운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메뉴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0034BFA-539B-4AF4-8721-A90250AFAE9D}"/>
              </a:ext>
            </a:extLst>
          </p:cNvPr>
          <p:cNvSpPr/>
          <p:nvPr/>
        </p:nvSpPr>
        <p:spPr>
          <a:xfrm>
            <a:off x="5841032" y="878795"/>
            <a:ext cx="1440160" cy="2072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SNS icon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1856E3D-96B3-43AC-8870-F0ACE83E70D2}"/>
              </a:ext>
            </a:extLst>
          </p:cNvPr>
          <p:cNvSpPr/>
          <p:nvPr/>
        </p:nvSpPr>
        <p:spPr>
          <a:xfrm>
            <a:off x="128464" y="1661915"/>
            <a:ext cx="7245085" cy="1227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visual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B407A3-4308-48B8-AC87-4DF8E7251249}"/>
              </a:ext>
            </a:extLst>
          </p:cNvPr>
          <p:cNvSpPr/>
          <p:nvPr/>
        </p:nvSpPr>
        <p:spPr>
          <a:xfrm>
            <a:off x="632520" y="2970253"/>
            <a:ext cx="6288632" cy="13583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box1</a:t>
            </a:r>
          </a:p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베스트 상품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2185CE4-EB4A-41A1-9AC7-D21E4A8B6589}"/>
              </a:ext>
            </a:extLst>
          </p:cNvPr>
          <p:cNvSpPr/>
          <p:nvPr/>
        </p:nvSpPr>
        <p:spPr>
          <a:xfrm>
            <a:off x="218017" y="2317889"/>
            <a:ext cx="7063175" cy="2973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menu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영역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신메뉴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커피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음료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아이스크림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디저트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빽스치노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2C35BE0-D009-4960-8284-6446966E9C30}"/>
              </a:ext>
            </a:extLst>
          </p:cNvPr>
          <p:cNvSpPr/>
          <p:nvPr/>
        </p:nvSpPr>
        <p:spPr>
          <a:xfrm>
            <a:off x="1916596" y="5805263"/>
            <a:ext cx="3744416" cy="432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8FC9710-4564-487A-8E28-DD5060131B79}"/>
              </a:ext>
            </a:extLst>
          </p:cNvPr>
          <p:cNvSpPr/>
          <p:nvPr/>
        </p:nvSpPr>
        <p:spPr>
          <a:xfrm>
            <a:off x="584448" y="6289987"/>
            <a:ext cx="6336704" cy="2987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Footer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1844D9-01BE-48D8-980B-488597391DAE}"/>
              </a:ext>
            </a:extLst>
          </p:cNvPr>
          <p:cNvSpPr/>
          <p:nvPr/>
        </p:nvSpPr>
        <p:spPr>
          <a:xfrm>
            <a:off x="6722395" y="5286200"/>
            <a:ext cx="663122" cy="4717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밑으로 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스크롤 다운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배치 동일 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42BF68-064C-4AA4-AD0C-24E610BCBBF6}"/>
              </a:ext>
            </a:extLst>
          </p:cNvPr>
          <p:cNvSpPr/>
          <p:nvPr/>
        </p:nvSpPr>
        <p:spPr>
          <a:xfrm>
            <a:off x="6273080" y="5805263"/>
            <a:ext cx="86409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Scroll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bar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8D77C96-67A2-4FE3-BF7C-8BBE95055737}"/>
              </a:ext>
            </a:extLst>
          </p:cNvPr>
          <p:cNvSpPr/>
          <p:nvPr/>
        </p:nvSpPr>
        <p:spPr>
          <a:xfrm>
            <a:off x="218017" y="1822392"/>
            <a:ext cx="2070687" cy="4148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 text :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페이지 메뉴</a:t>
            </a:r>
          </a:p>
        </p:txBody>
      </p:sp>
    </p:spTree>
    <p:extLst>
      <p:ext uri="{BB962C8B-B14F-4D97-AF65-F5344CB8AC3E}">
        <p14:creationId xmlns:p14="http://schemas.microsoft.com/office/powerpoint/2010/main" val="417236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12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빽다방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 프로젝트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서브화면구성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home&gt;</a:t>
            </a:r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메인페이지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메뉴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빽스치노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이용원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웹사이트 리뉴얼 제작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Sub menu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영역에서 해당 페이지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클릭시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해당 메뉴로 넘어간다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Title =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메뉴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 :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신메뉴</a:t>
            </a:r>
            <a:br>
              <a:rPr kumimoji="1" lang="en-US" altLang="ko-KR" sz="1000" b="1" dirty="0">
                <a:solidFill>
                  <a:prstClr val="black"/>
                </a:solidFill>
              </a:rPr>
            </a:br>
            <a:r>
              <a:rPr kumimoji="1" lang="en-US" altLang="ko-KR" sz="1000" b="1" dirty="0">
                <a:solidFill>
                  <a:prstClr val="black"/>
                </a:solidFill>
              </a:rPr>
              <a:t>font-size 28px : 22px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베스트 상품 슬라이드형으로 넘기기 사용 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메뉴 전체에 이미지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호버시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해당 메뉴 가격 등장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EBBCFB-50A0-4A3D-973C-0B771E0720F7}"/>
              </a:ext>
            </a:extLst>
          </p:cNvPr>
          <p:cNvSpPr/>
          <p:nvPr/>
        </p:nvSpPr>
        <p:spPr>
          <a:xfrm>
            <a:off x="128464" y="5752588"/>
            <a:ext cx="7246426" cy="9167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55CC971-4660-40DC-B53F-4AB1B13E760A}"/>
              </a:ext>
            </a:extLst>
          </p:cNvPr>
          <p:cNvSpPr/>
          <p:nvPr/>
        </p:nvSpPr>
        <p:spPr>
          <a:xfrm>
            <a:off x="127123" y="1659033"/>
            <a:ext cx="7246426" cy="4093556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CEAC928-FD1C-475E-99CF-256B58F65F77}"/>
              </a:ext>
            </a:extLst>
          </p:cNvPr>
          <p:cNvSpPr/>
          <p:nvPr/>
        </p:nvSpPr>
        <p:spPr>
          <a:xfrm>
            <a:off x="128464" y="833730"/>
            <a:ext cx="7246426" cy="7950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D27688C-F707-4FCD-80C8-0334C3323B2F}"/>
              </a:ext>
            </a:extLst>
          </p:cNvPr>
          <p:cNvSpPr/>
          <p:nvPr/>
        </p:nvSpPr>
        <p:spPr>
          <a:xfrm>
            <a:off x="232925" y="863963"/>
            <a:ext cx="1393868" cy="70877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1FC22D3-6A3E-4A99-AB66-01F4BC52C672}"/>
              </a:ext>
            </a:extLst>
          </p:cNvPr>
          <p:cNvSpPr/>
          <p:nvPr/>
        </p:nvSpPr>
        <p:spPr>
          <a:xfrm>
            <a:off x="1925906" y="1154449"/>
            <a:ext cx="5364596" cy="4182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menu(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풀다운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메뉴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0034BFA-539B-4AF4-8721-A90250AFAE9D}"/>
              </a:ext>
            </a:extLst>
          </p:cNvPr>
          <p:cNvSpPr/>
          <p:nvPr/>
        </p:nvSpPr>
        <p:spPr>
          <a:xfrm>
            <a:off x="5841032" y="878795"/>
            <a:ext cx="1440160" cy="2072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SNS icon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1856E3D-96B3-43AC-8870-F0ACE83E70D2}"/>
              </a:ext>
            </a:extLst>
          </p:cNvPr>
          <p:cNvSpPr/>
          <p:nvPr/>
        </p:nvSpPr>
        <p:spPr>
          <a:xfrm>
            <a:off x="128464" y="1661915"/>
            <a:ext cx="7245085" cy="999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visual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316737-FCA5-4623-9285-3A1E7F4508BD}"/>
              </a:ext>
            </a:extLst>
          </p:cNvPr>
          <p:cNvSpPr/>
          <p:nvPr/>
        </p:nvSpPr>
        <p:spPr>
          <a:xfrm>
            <a:off x="232924" y="4335425"/>
            <a:ext cx="7057577" cy="14171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box2(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메뉴 나열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B407A3-4308-48B8-AC87-4DF8E7251249}"/>
              </a:ext>
            </a:extLst>
          </p:cNvPr>
          <p:cNvSpPr/>
          <p:nvPr/>
        </p:nvSpPr>
        <p:spPr>
          <a:xfrm>
            <a:off x="848544" y="2713653"/>
            <a:ext cx="5904656" cy="15291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box1</a:t>
            </a:r>
          </a:p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빽스치노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슬라이드 이미지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2185CE4-EB4A-41A1-9AC7-D21E4A8B6589}"/>
              </a:ext>
            </a:extLst>
          </p:cNvPr>
          <p:cNvSpPr/>
          <p:nvPr/>
        </p:nvSpPr>
        <p:spPr>
          <a:xfrm>
            <a:off x="218017" y="2317889"/>
            <a:ext cx="7063175" cy="2973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menu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영역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신메뉴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커피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음료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아이스크림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디저트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빽스치노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2C35BE0-D009-4960-8284-6446966E9C30}"/>
              </a:ext>
            </a:extLst>
          </p:cNvPr>
          <p:cNvSpPr/>
          <p:nvPr/>
        </p:nvSpPr>
        <p:spPr>
          <a:xfrm>
            <a:off x="1916596" y="5805263"/>
            <a:ext cx="3744416" cy="432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8FC9710-4564-487A-8E28-DD5060131B79}"/>
              </a:ext>
            </a:extLst>
          </p:cNvPr>
          <p:cNvSpPr/>
          <p:nvPr/>
        </p:nvSpPr>
        <p:spPr>
          <a:xfrm>
            <a:off x="584448" y="6289987"/>
            <a:ext cx="6336704" cy="2987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Footer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1844D9-01BE-48D8-980B-488597391DAE}"/>
              </a:ext>
            </a:extLst>
          </p:cNvPr>
          <p:cNvSpPr/>
          <p:nvPr/>
        </p:nvSpPr>
        <p:spPr>
          <a:xfrm>
            <a:off x="6711098" y="5280870"/>
            <a:ext cx="663122" cy="4717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밑으로 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스크롤 다운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배치 동일 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42BF68-064C-4AA4-AD0C-24E610BCBBF6}"/>
              </a:ext>
            </a:extLst>
          </p:cNvPr>
          <p:cNvSpPr/>
          <p:nvPr/>
        </p:nvSpPr>
        <p:spPr>
          <a:xfrm>
            <a:off x="6273080" y="5805263"/>
            <a:ext cx="86409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Scroll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bar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8D77C96-67A2-4FE3-BF7C-8BBE95055737}"/>
              </a:ext>
            </a:extLst>
          </p:cNvPr>
          <p:cNvSpPr/>
          <p:nvPr/>
        </p:nvSpPr>
        <p:spPr>
          <a:xfrm>
            <a:off x="218017" y="1822392"/>
            <a:ext cx="2070687" cy="4148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 text :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페이지 메뉴</a:t>
            </a:r>
          </a:p>
        </p:txBody>
      </p:sp>
    </p:spTree>
    <p:extLst>
      <p:ext uri="{BB962C8B-B14F-4D97-AF65-F5344CB8AC3E}">
        <p14:creationId xmlns:p14="http://schemas.microsoft.com/office/powerpoint/2010/main" val="370671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>
              <a:defRPr/>
            </a:pPr>
            <a:r>
              <a:rPr lang="ko-KR" altLang="en-US" sz="800">
                <a:solidFill>
                  <a:schemeClr val="tx1"/>
                </a:solidFill>
              </a:rPr>
              <a:t>메인페이지</a:t>
            </a:r>
            <a:endParaRPr lang="en-US" altLang="ko-KR" sz="80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/>
          <p:nvPr/>
        </p:nvGrpSpPr>
        <p:grpSpPr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/>
            </a:ln>
            <a:effectLst/>
          </p:spPr>
        </p:pic>
      </p:grpSp>
      <p:grpSp>
        <p:nvGrpSpPr>
          <p:cNvPr id="3" name="Group 1009"/>
          <p:cNvGrpSpPr/>
          <p:nvPr/>
        </p:nvGrpSpPr>
        <p:grpSpPr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>
            <a:xfrm rot="20532986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>
              <a:defRPr/>
            </a:pPr>
            <a:r>
              <a:rPr lang="en-US" altLang="ko-KR" sz="1000">
                <a:latin typeface="Times New Roman"/>
                <a:ea typeface="돋움"/>
                <a:cs typeface="Arial"/>
              </a:rPr>
              <a:t>Page </a:t>
            </a:r>
            <a:fld id="{0026DDCE-E0BA-44EA-B080-7EBA42344438}" type="slidenum">
              <a:rPr lang="en-US" altLang="ko-KR" sz="1000">
                <a:latin typeface="Arial"/>
                <a:ea typeface="돋움"/>
                <a:cs typeface="Arial"/>
              </a:rPr>
              <a:pPr algn="r" defTabSz="974725">
                <a:defRPr/>
              </a:pPr>
              <a:t>13</a:t>
            </a:fld>
            <a:r>
              <a:rPr lang="en-US" altLang="ko-KR" sz="1000" b="0">
                <a:latin typeface="Arial"/>
                <a:ea typeface="돋움"/>
                <a:cs typeface="Arial"/>
              </a:rPr>
              <a:t> </a:t>
            </a:r>
          </a:p>
        </p:txBody>
      </p:sp>
      <p:grpSp>
        <p:nvGrpSpPr>
          <p:cNvPr id="4" name="Group 1016"/>
          <p:cNvGrpSpPr/>
          <p:nvPr/>
        </p:nvGrpSpPr>
        <p:grpSpPr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빽다방 프로젝트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서브화면구성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home&gt;</a:t>
            </a:r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메인페이지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소식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소식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이용원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 i="0" u="none" strike="noStrike" cap="none" normalizeH="0" baseline="0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Description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제목 개체 틀 66"/>
          <p:cNvSpPr txBox="1"/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>
                <a:solidFill>
                  <a:sysClr val="windowText" lastClr="000000"/>
                </a:solidFill>
              </a:rPr>
              <a:t>웹사이트 리뉴얼 제작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>
                <a:solidFill>
                  <a:schemeClr val="tx1"/>
                </a:solidFill>
                <a:latin typeface="맑은 고딕"/>
                <a:ea typeface="맑은 고딕"/>
              </a:rPr>
              <a:t>Link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200000"/>
              </a:lnSpc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 err="1">
                <a:solidFill>
                  <a:prstClr val="black"/>
                </a:solidFill>
              </a:rPr>
              <a:t>버튼클릭시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해당 페이지로 이동 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Content box :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게시판 느낌으로 제목만 나열 됨</a:t>
            </a:r>
            <a:br>
              <a:rPr kumimoji="1" lang="en-US" altLang="ko-KR" sz="1000" b="1" dirty="0">
                <a:solidFill>
                  <a:prstClr val="black"/>
                </a:solidFill>
              </a:rPr>
            </a:br>
            <a:r>
              <a:rPr kumimoji="1" lang="ko-KR" altLang="en-US" sz="1000" b="1" dirty="0" err="1">
                <a:solidFill>
                  <a:prstClr val="black"/>
                </a:solidFill>
              </a:rPr>
              <a:t>호버시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배경색 추가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Content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box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는 전체너비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1000px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8464" y="5752588"/>
            <a:ext cx="7246426" cy="9167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7123" y="1659033"/>
            <a:ext cx="7246426" cy="4093556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8464" y="833730"/>
            <a:ext cx="7246426" cy="7950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사각형: 둥근 모서리 50"/>
          <p:cNvSpPr/>
          <p:nvPr/>
        </p:nvSpPr>
        <p:spPr>
          <a:xfrm>
            <a:off x="232925" y="863963"/>
            <a:ext cx="1393868" cy="70877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/>
          <p:cNvSpPr/>
          <p:nvPr/>
        </p:nvSpPr>
        <p:spPr>
          <a:xfrm>
            <a:off x="1925906" y="1154449"/>
            <a:ext cx="5364596" cy="4182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main menu(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풀다운 메뉴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ABD2BBE-F4BA-4182-972E-8682E7B8432F}"/>
              </a:ext>
            </a:extLst>
          </p:cNvPr>
          <p:cNvSpPr/>
          <p:nvPr/>
        </p:nvSpPr>
        <p:spPr>
          <a:xfrm>
            <a:off x="128464" y="1661915"/>
            <a:ext cx="7245085" cy="1138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visual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841032" y="878795"/>
            <a:ext cx="1440160" cy="2072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SNS icon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25297" y="1715122"/>
            <a:ext cx="3457725" cy="6247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 text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66863" y="2984220"/>
            <a:ext cx="6770314" cy="26388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 box1</a:t>
            </a:r>
          </a:p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소식 안내 표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812724" y="2308938"/>
            <a:ext cx="3567188" cy="4065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menu button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916596" y="5805263"/>
            <a:ext cx="3744416" cy="432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84448" y="6289987"/>
            <a:ext cx="6336704" cy="2987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Footer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94910" y="5157190"/>
            <a:ext cx="6742266" cy="426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 box1-1</a:t>
            </a:r>
          </a:p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호버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된 제목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273080" y="5805263"/>
            <a:ext cx="86409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Scroll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bar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46EEB4-7F1F-4DAD-BFCE-523A77474A87}"/>
              </a:ext>
            </a:extLst>
          </p:cNvPr>
          <p:cNvSpPr/>
          <p:nvPr/>
        </p:nvSpPr>
        <p:spPr>
          <a:xfrm>
            <a:off x="394909" y="5157189"/>
            <a:ext cx="885683" cy="42745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E10F32-7195-4EA6-9655-6670EF8D22D2}"/>
              </a:ext>
            </a:extLst>
          </p:cNvPr>
          <p:cNvSpPr/>
          <p:nvPr/>
        </p:nvSpPr>
        <p:spPr>
          <a:xfrm>
            <a:off x="3803651" y="2313159"/>
            <a:ext cx="1848288" cy="406582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menu button :active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>
              <a:defRPr/>
            </a:pPr>
            <a:r>
              <a:rPr lang="ko-KR" altLang="en-US" sz="800">
                <a:solidFill>
                  <a:schemeClr val="tx1"/>
                </a:solidFill>
              </a:rPr>
              <a:t>메인페이지</a:t>
            </a:r>
            <a:endParaRPr lang="en-US" altLang="ko-KR" sz="80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/>
          <p:nvPr/>
        </p:nvGrpSpPr>
        <p:grpSpPr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/>
            </a:ln>
            <a:effectLst/>
          </p:spPr>
        </p:pic>
      </p:grpSp>
      <p:grpSp>
        <p:nvGrpSpPr>
          <p:cNvPr id="3" name="Group 1009"/>
          <p:cNvGrpSpPr/>
          <p:nvPr/>
        </p:nvGrpSpPr>
        <p:grpSpPr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>
            <a:xfrm rot="20532986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>
              <a:defRPr/>
            </a:pPr>
            <a:r>
              <a:rPr lang="en-US" altLang="ko-KR" sz="1000">
                <a:latin typeface="Times New Roman"/>
                <a:ea typeface="돋움"/>
                <a:cs typeface="Arial"/>
              </a:rPr>
              <a:t>Page </a:t>
            </a:r>
            <a:fld id="{0026DDCE-E0BA-44EA-B080-7EBA42344438}" type="slidenum">
              <a:rPr lang="en-US" altLang="ko-KR" sz="1000">
                <a:latin typeface="Arial"/>
                <a:ea typeface="돋움"/>
                <a:cs typeface="Arial"/>
              </a:rPr>
              <a:pPr algn="r" defTabSz="974725">
                <a:defRPr/>
              </a:pPr>
              <a:t>14</a:t>
            </a:fld>
            <a:r>
              <a:rPr lang="en-US" altLang="ko-KR" sz="1000" b="0">
                <a:latin typeface="Arial"/>
                <a:ea typeface="돋움"/>
                <a:cs typeface="Arial"/>
              </a:rPr>
              <a:t> </a:t>
            </a:r>
          </a:p>
        </p:txBody>
      </p:sp>
      <p:grpSp>
        <p:nvGrpSpPr>
          <p:cNvPr id="4" name="Group 1016"/>
          <p:cNvGrpSpPr/>
          <p:nvPr/>
        </p:nvGrpSpPr>
        <p:grpSpPr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빽다방 프로젝트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서브화면구성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home&gt;</a:t>
            </a:r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메인페이지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소식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이벤트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이용원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 i="0" u="none" strike="noStrike" cap="none" normalizeH="0" baseline="0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Description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제목 개체 틀 66"/>
          <p:cNvSpPr txBox="1"/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>
                <a:solidFill>
                  <a:sysClr val="windowText" lastClr="000000"/>
                </a:solidFill>
              </a:rPr>
              <a:t>웹사이트 리뉴얼 제작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>
                <a:solidFill>
                  <a:schemeClr val="tx1"/>
                </a:solidFill>
                <a:latin typeface="맑은 고딕"/>
                <a:ea typeface="맑은 고딕"/>
              </a:rPr>
              <a:t>Link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200000"/>
              </a:lnSpc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 err="1">
                <a:solidFill>
                  <a:prstClr val="black"/>
                </a:solidFill>
              </a:rPr>
              <a:t>버튼클릭시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해당 페이지로 이동 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Content box :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이미지 위주로 배치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클릭시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이벤트 상세 페이지 이동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이미지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호버시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이벤트 종료 혹은 진행 사항 확인 가능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Content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box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는 전체너비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1000px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7123" y="1659033"/>
            <a:ext cx="7246426" cy="4093556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947D0CF-0741-475A-B772-DA24B4A0B6DB}"/>
              </a:ext>
            </a:extLst>
          </p:cNvPr>
          <p:cNvSpPr/>
          <p:nvPr/>
        </p:nvSpPr>
        <p:spPr>
          <a:xfrm>
            <a:off x="366863" y="5377786"/>
            <a:ext cx="3289993" cy="10193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 image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box</a:t>
            </a:r>
          </a:p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안내 이미지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5B20145-CA59-42D1-9E40-5511C5EEEDD7}"/>
              </a:ext>
            </a:extLst>
          </p:cNvPr>
          <p:cNvSpPr/>
          <p:nvPr/>
        </p:nvSpPr>
        <p:spPr>
          <a:xfrm>
            <a:off x="3912091" y="5377786"/>
            <a:ext cx="3289993" cy="10193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 image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box</a:t>
            </a:r>
          </a:p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안내 이미지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28464" y="5752588"/>
            <a:ext cx="7246426" cy="9167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8464" y="833730"/>
            <a:ext cx="7246426" cy="7950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사각형: 둥근 모서리 50"/>
          <p:cNvSpPr/>
          <p:nvPr/>
        </p:nvSpPr>
        <p:spPr>
          <a:xfrm>
            <a:off x="232925" y="863963"/>
            <a:ext cx="1393868" cy="70877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/>
          <p:cNvSpPr/>
          <p:nvPr/>
        </p:nvSpPr>
        <p:spPr>
          <a:xfrm>
            <a:off x="1925906" y="1154449"/>
            <a:ext cx="5364596" cy="4182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main menu(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풀다운 메뉴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ABD2BBE-F4BA-4182-972E-8682E7B8432F}"/>
              </a:ext>
            </a:extLst>
          </p:cNvPr>
          <p:cNvSpPr/>
          <p:nvPr/>
        </p:nvSpPr>
        <p:spPr>
          <a:xfrm>
            <a:off x="128464" y="1661916"/>
            <a:ext cx="7245085" cy="9157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visual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841032" y="878795"/>
            <a:ext cx="1440160" cy="2072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SNS icon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25297" y="1715122"/>
            <a:ext cx="3457725" cy="6247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 text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66863" y="3152663"/>
            <a:ext cx="3289993" cy="10193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 image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box</a:t>
            </a:r>
          </a:p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안내 이미지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773494" y="2121203"/>
            <a:ext cx="3567188" cy="4065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menu button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916596" y="5805263"/>
            <a:ext cx="3744416" cy="432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84448" y="6289987"/>
            <a:ext cx="6336704" cy="2987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Footer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65037" y="5560992"/>
            <a:ext cx="6837717" cy="1846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이하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배치 동일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73080" y="5805263"/>
            <a:ext cx="86409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Scroll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bar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46EEB4-7F1F-4DAD-BFCE-523A77474A87}"/>
              </a:ext>
            </a:extLst>
          </p:cNvPr>
          <p:cNvSpPr/>
          <p:nvPr/>
        </p:nvSpPr>
        <p:spPr>
          <a:xfrm>
            <a:off x="377298" y="2577634"/>
            <a:ext cx="3567188" cy="42745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 text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DBBBC76-8550-4DA7-B550-2C7DF17CBEDB}"/>
              </a:ext>
            </a:extLst>
          </p:cNvPr>
          <p:cNvSpPr/>
          <p:nvPr/>
        </p:nvSpPr>
        <p:spPr>
          <a:xfrm>
            <a:off x="3912091" y="3152663"/>
            <a:ext cx="3289993" cy="10193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 image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box</a:t>
            </a:r>
          </a:p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안내 이미지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184161E-63DE-41CC-90A1-BCD0852C9BF3}"/>
              </a:ext>
            </a:extLst>
          </p:cNvPr>
          <p:cNvSpPr/>
          <p:nvPr/>
        </p:nvSpPr>
        <p:spPr>
          <a:xfrm>
            <a:off x="366863" y="4294100"/>
            <a:ext cx="3289993" cy="10193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 image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box</a:t>
            </a:r>
          </a:p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안내 이미지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10D218F-54CD-4A9A-A132-AF293FD8466C}"/>
              </a:ext>
            </a:extLst>
          </p:cNvPr>
          <p:cNvSpPr/>
          <p:nvPr/>
        </p:nvSpPr>
        <p:spPr>
          <a:xfrm>
            <a:off x="3912091" y="4294100"/>
            <a:ext cx="3289993" cy="10193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 image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box</a:t>
            </a:r>
          </a:p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안내 이미지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AA940AE-503B-47BA-9CF9-87C4C7AF38DF}"/>
              </a:ext>
            </a:extLst>
          </p:cNvPr>
          <p:cNvSpPr/>
          <p:nvPr/>
        </p:nvSpPr>
        <p:spPr>
          <a:xfrm>
            <a:off x="5601072" y="2121203"/>
            <a:ext cx="1739610" cy="406582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menu button :active</a:t>
            </a:r>
          </a:p>
        </p:txBody>
      </p:sp>
    </p:spTree>
    <p:extLst>
      <p:ext uri="{BB962C8B-B14F-4D97-AF65-F5344CB8AC3E}">
        <p14:creationId xmlns:p14="http://schemas.microsoft.com/office/powerpoint/2010/main" val="2850317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>
              <a:defRPr/>
            </a:pPr>
            <a:r>
              <a:rPr lang="ko-KR" altLang="en-US" sz="800">
                <a:solidFill>
                  <a:schemeClr val="tx1"/>
                </a:solidFill>
              </a:rPr>
              <a:t>메인페이지</a:t>
            </a:r>
            <a:endParaRPr lang="en-US" altLang="ko-KR" sz="80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/>
          <p:nvPr/>
        </p:nvGrpSpPr>
        <p:grpSpPr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/>
            </a:ln>
            <a:effectLst/>
          </p:spPr>
        </p:pic>
      </p:grpSp>
      <p:grpSp>
        <p:nvGrpSpPr>
          <p:cNvPr id="3" name="Group 1009"/>
          <p:cNvGrpSpPr/>
          <p:nvPr/>
        </p:nvGrpSpPr>
        <p:grpSpPr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>
            <a:xfrm rot="20532986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>
              <a:defRPr/>
            </a:pPr>
            <a:r>
              <a:rPr lang="en-US" altLang="ko-KR" sz="1000">
                <a:latin typeface="Times New Roman"/>
                <a:ea typeface="돋움"/>
                <a:cs typeface="Arial"/>
              </a:rPr>
              <a:t>Page </a:t>
            </a:r>
            <a:fld id="{0026DDCE-E0BA-44EA-B080-7EBA42344438}" type="slidenum">
              <a:rPr lang="en-US" altLang="ko-KR" sz="1000">
                <a:latin typeface="Arial"/>
                <a:ea typeface="돋움"/>
                <a:cs typeface="Arial"/>
              </a:rPr>
              <a:pPr algn="r" defTabSz="974725">
                <a:defRPr/>
              </a:pPr>
              <a:t>15</a:t>
            </a:fld>
            <a:r>
              <a:rPr lang="en-US" altLang="ko-KR" sz="1000" b="0">
                <a:latin typeface="Arial"/>
                <a:ea typeface="돋움"/>
                <a:cs typeface="Arial"/>
              </a:rPr>
              <a:t> </a:t>
            </a:r>
          </a:p>
        </p:txBody>
      </p:sp>
      <p:grpSp>
        <p:nvGrpSpPr>
          <p:cNvPr id="4" name="Group 1016"/>
          <p:cNvGrpSpPr/>
          <p:nvPr/>
        </p:nvGrpSpPr>
        <p:grpSpPr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빽다방 프로젝트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서브화면구성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home&gt;</a:t>
            </a:r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메인페이지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커뮤니티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커피클래스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이용원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 i="0" u="none" strike="noStrike" cap="none" normalizeH="0" baseline="0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Description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제목 개체 틀 66"/>
          <p:cNvSpPr txBox="1"/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>
                <a:solidFill>
                  <a:sysClr val="windowText" lastClr="000000"/>
                </a:solidFill>
              </a:rPr>
              <a:t>웹사이트 리뉴얼 제작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>
                <a:solidFill>
                  <a:schemeClr val="tx1"/>
                </a:solidFill>
                <a:latin typeface="맑은 고딕"/>
                <a:ea typeface="맑은 고딕"/>
              </a:rPr>
              <a:t>Link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200000"/>
              </a:lnSpc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커피클래스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content box1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은 현재 기수 신청 안내 이미지로 활용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(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종료됐을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시 가장 최근에 해당하는 달 모집 이미지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커피 클래스 전 과정 이미지 등장 </a:t>
            </a:r>
            <a:br>
              <a:rPr kumimoji="1" lang="en-US" altLang="ko-KR" sz="1000" b="1" dirty="0">
                <a:solidFill>
                  <a:prstClr val="black"/>
                </a:solidFill>
              </a:rPr>
            </a:br>
            <a:r>
              <a:rPr kumimoji="1" lang="en-US" altLang="ko-KR" sz="1000" b="1" dirty="0">
                <a:solidFill>
                  <a:prstClr val="black"/>
                </a:solidFill>
              </a:rPr>
              <a:t>(contents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box1-1~ )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종료된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컨텐츠는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호버시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종료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됐음을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표시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8464" y="833730"/>
            <a:ext cx="7246426" cy="7950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사각형: 둥근 모서리 50"/>
          <p:cNvSpPr/>
          <p:nvPr/>
        </p:nvSpPr>
        <p:spPr>
          <a:xfrm>
            <a:off x="232925" y="863963"/>
            <a:ext cx="1393868" cy="70877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/>
          <p:cNvSpPr/>
          <p:nvPr/>
        </p:nvSpPr>
        <p:spPr>
          <a:xfrm>
            <a:off x="1925906" y="1154449"/>
            <a:ext cx="5364596" cy="4182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main menu(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풀다운 메뉴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5557" y="1628800"/>
            <a:ext cx="7246426" cy="4123788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31F5FFB-B2B0-41A0-8E1F-ADFEA8025560}"/>
              </a:ext>
            </a:extLst>
          </p:cNvPr>
          <p:cNvSpPr/>
          <p:nvPr/>
        </p:nvSpPr>
        <p:spPr>
          <a:xfrm>
            <a:off x="2812316" y="5406022"/>
            <a:ext cx="4464496" cy="8271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 form box1-4</a:t>
            </a:r>
          </a:p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커피클래스 이미지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8464" y="5752588"/>
            <a:ext cx="7246426" cy="9167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841032" y="878795"/>
            <a:ext cx="1440160" cy="2072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SNS icon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8464" y="2697132"/>
            <a:ext cx="2628291" cy="30661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Content box1</a:t>
            </a:r>
          </a:p>
          <a:p>
            <a:pPr algn="ctr">
              <a:defRPr/>
            </a:pP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커피클래스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안내 이미지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806936" y="2721455"/>
            <a:ext cx="4464496" cy="8271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  box1-1</a:t>
            </a:r>
          </a:p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커피클래스 이미지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16596" y="5805263"/>
            <a:ext cx="3744416" cy="432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84448" y="6289987"/>
            <a:ext cx="6336704" cy="2987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Footer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273080" y="5805263"/>
            <a:ext cx="86409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Scroll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bar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2BF10E1-C440-43F8-BF03-AA8BA3FAAD29}"/>
              </a:ext>
            </a:extLst>
          </p:cNvPr>
          <p:cNvSpPr/>
          <p:nvPr/>
        </p:nvSpPr>
        <p:spPr>
          <a:xfrm>
            <a:off x="121371" y="1665393"/>
            <a:ext cx="7245085" cy="9157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visual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2549F9C-6E6E-4FB3-B01D-72A1AFC6CD47}"/>
              </a:ext>
            </a:extLst>
          </p:cNvPr>
          <p:cNvSpPr/>
          <p:nvPr/>
        </p:nvSpPr>
        <p:spPr>
          <a:xfrm>
            <a:off x="128464" y="1735358"/>
            <a:ext cx="3457725" cy="6247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 text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60EFF93-2140-43EB-A280-F123BAC610F0}"/>
              </a:ext>
            </a:extLst>
          </p:cNvPr>
          <p:cNvSpPr/>
          <p:nvPr/>
        </p:nvSpPr>
        <p:spPr>
          <a:xfrm>
            <a:off x="2816696" y="3615783"/>
            <a:ext cx="4464496" cy="8271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 box1-2</a:t>
            </a:r>
          </a:p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커피클래스 이미지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9A1FC1-7E7F-4F49-97BD-38D9CEA547E0}"/>
              </a:ext>
            </a:extLst>
          </p:cNvPr>
          <p:cNvSpPr/>
          <p:nvPr/>
        </p:nvSpPr>
        <p:spPr>
          <a:xfrm>
            <a:off x="2816696" y="4496798"/>
            <a:ext cx="4464496" cy="8271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 form 1-3</a:t>
            </a:r>
          </a:p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커피클래스 이미지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>
              <a:defRPr/>
            </a:pPr>
            <a:r>
              <a:rPr lang="ko-KR" altLang="en-US" sz="800">
                <a:solidFill>
                  <a:schemeClr val="tx1"/>
                </a:solidFill>
              </a:rPr>
              <a:t>메인페이지</a:t>
            </a:r>
            <a:endParaRPr lang="en-US" altLang="ko-KR" sz="80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/>
          <p:nvPr/>
        </p:nvGrpSpPr>
        <p:grpSpPr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/>
            </a:ln>
            <a:effectLst/>
          </p:spPr>
        </p:pic>
      </p:grpSp>
      <p:grpSp>
        <p:nvGrpSpPr>
          <p:cNvPr id="3" name="Group 1009"/>
          <p:cNvGrpSpPr/>
          <p:nvPr/>
        </p:nvGrpSpPr>
        <p:grpSpPr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>
            <a:xfrm rot="20532986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>
              <a:defRPr/>
            </a:pPr>
            <a:r>
              <a:rPr lang="en-US" altLang="ko-KR" sz="1000">
                <a:latin typeface="Times New Roman"/>
                <a:ea typeface="돋움"/>
                <a:cs typeface="Arial"/>
              </a:rPr>
              <a:t>Page </a:t>
            </a:r>
            <a:fld id="{0026DDCE-E0BA-44EA-B080-7EBA42344438}" type="slidenum">
              <a:rPr lang="en-US" altLang="ko-KR" sz="1000">
                <a:latin typeface="Arial"/>
                <a:ea typeface="돋움"/>
                <a:cs typeface="Arial"/>
              </a:rPr>
              <a:pPr algn="r" defTabSz="974725">
                <a:defRPr/>
              </a:pPr>
              <a:t>16</a:t>
            </a:fld>
            <a:r>
              <a:rPr lang="en-US" altLang="ko-KR" sz="1000" b="0">
                <a:latin typeface="Arial"/>
                <a:ea typeface="돋움"/>
                <a:cs typeface="Arial"/>
              </a:rPr>
              <a:t> </a:t>
            </a:r>
          </a:p>
        </p:txBody>
      </p:sp>
      <p:grpSp>
        <p:nvGrpSpPr>
          <p:cNvPr id="4" name="Group 1016"/>
          <p:cNvGrpSpPr/>
          <p:nvPr/>
        </p:nvGrpSpPr>
        <p:grpSpPr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빽다방 프로젝트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서브화면구성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home&gt;</a:t>
            </a:r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메인페이지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커뮤니티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창업안내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이용원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 i="0" u="none" strike="noStrike" cap="none" normalizeH="0" baseline="0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Description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제목 개체 틀 66"/>
          <p:cNvSpPr txBox="1"/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>
                <a:solidFill>
                  <a:sysClr val="windowText" lastClr="000000"/>
                </a:solidFill>
              </a:rPr>
              <a:t>웹사이트 리뉴얼 제작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>
                <a:solidFill>
                  <a:schemeClr val="tx1"/>
                </a:solidFill>
                <a:latin typeface="맑은 고딕"/>
                <a:ea typeface="맑은 고딕"/>
              </a:rPr>
              <a:t>Link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200000"/>
              </a:lnSpc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창업안내 이미지 상단 배치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이미지가 끝나면 신청서 폼 작성영역 등장 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image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너비는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1200px</a:t>
            </a: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Form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너비는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1000px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8464" y="833730"/>
            <a:ext cx="7246426" cy="7950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사각형: 둥근 모서리 50"/>
          <p:cNvSpPr/>
          <p:nvPr/>
        </p:nvSpPr>
        <p:spPr>
          <a:xfrm>
            <a:off x="232925" y="863963"/>
            <a:ext cx="1393868" cy="70877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/>
          <p:cNvSpPr/>
          <p:nvPr/>
        </p:nvSpPr>
        <p:spPr>
          <a:xfrm>
            <a:off x="1925906" y="1154449"/>
            <a:ext cx="5364596" cy="4182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main menu(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풀다운 메뉴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5557" y="1628800"/>
            <a:ext cx="7246426" cy="4123788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8464" y="5752588"/>
            <a:ext cx="7246426" cy="9167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841032" y="878795"/>
            <a:ext cx="1440160" cy="2072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SNS icon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5483" y="2581112"/>
            <a:ext cx="6691693" cy="23073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창업안내 이미지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916596" y="5805263"/>
            <a:ext cx="3744416" cy="432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84448" y="6289987"/>
            <a:ext cx="6336704" cy="2987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Footer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273080" y="5805263"/>
            <a:ext cx="86409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Scroll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bar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2BF10E1-C440-43F8-BF03-AA8BA3FAAD29}"/>
              </a:ext>
            </a:extLst>
          </p:cNvPr>
          <p:cNvSpPr/>
          <p:nvPr/>
        </p:nvSpPr>
        <p:spPr>
          <a:xfrm>
            <a:off x="121371" y="1665393"/>
            <a:ext cx="7245085" cy="9157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visual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2549F9C-6E6E-4FB3-B01D-72A1AFC6CD47}"/>
              </a:ext>
            </a:extLst>
          </p:cNvPr>
          <p:cNvSpPr/>
          <p:nvPr/>
        </p:nvSpPr>
        <p:spPr>
          <a:xfrm>
            <a:off x="128464" y="1735358"/>
            <a:ext cx="3457725" cy="6247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 text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BD152B2-F8AE-4B10-A240-0D8506298A6B}"/>
              </a:ext>
            </a:extLst>
          </p:cNvPr>
          <p:cNvSpPr/>
          <p:nvPr/>
        </p:nvSpPr>
        <p:spPr>
          <a:xfrm>
            <a:off x="992188" y="5030944"/>
            <a:ext cx="5616996" cy="7216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</a:t>
            </a:r>
          </a:p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창업안내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신청서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224557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"/>
          <p:cNvSpPr>
            <a:spLocks noChangeArrowheads="1"/>
          </p:cNvSpPr>
          <p:nvPr/>
        </p:nvSpPr>
        <p:spPr bwMode="auto">
          <a:xfrm>
            <a:off x="0" y="0"/>
            <a:ext cx="9906000" cy="142852"/>
          </a:xfrm>
          <a:prstGeom prst="rect">
            <a:avLst/>
          </a:prstGeom>
          <a:solidFill>
            <a:srgbClr val="8EB4E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4574601" y="1497168"/>
            <a:ext cx="1997663" cy="273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정보구조설계</a:t>
            </a:r>
            <a:endParaRPr lang="en-US" altLang="ko-KR" b="1" dirty="0"/>
          </a:p>
          <a:p>
            <a:pPr>
              <a:lnSpc>
                <a:spcPct val="250000"/>
              </a:lnSpc>
            </a:pPr>
            <a:r>
              <a:rPr lang="en-US" altLang="ko-KR" b="1" dirty="0"/>
              <a:t>2.  </a:t>
            </a:r>
            <a:r>
              <a:rPr lang="ko-KR" altLang="en-US" b="1" dirty="0"/>
              <a:t>서비스흐름도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 startAt="3"/>
            </a:pPr>
            <a:r>
              <a:rPr lang="ko-KR" altLang="en-US" b="1" dirty="0" err="1"/>
              <a:t>메인화면</a:t>
            </a:r>
            <a:r>
              <a:rPr lang="ko-KR" altLang="en-US" b="1" dirty="0"/>
              <a:t> 설계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 startAt="3"/>
            </a:pPr>
            <a:r>
              <a:rPr lang="ko-KR" altLang="en-US" b="1" dirty="0"/>
              <a:t>서브화면 설계</a:t>
            </a:r>
            <a:endParaRPr lang="en-US" altLang="ko-KR" b="1" dirty="0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4214810" y="1701559"/>
            <a:ext cx="1607" cy="34113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9"/>
          <p:cNvSpPr txBox="1"/>
          <p:nvPr/>
        </p:nvSpPr>
        <p:spPr>
          <a:xfrm>
            <a:off x="3000364" y="17144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/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44624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2620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3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빽다방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 프로젝트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정보구조설계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사이트맵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이용원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웹사이트 리뉴얼 제작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A6C26F8-BB96-4D07-AB8D-0A143E78A0DB}"/>
              </a:ext>
            </a:extLst>
          </p:cNvPr>
          <p:cNvSpPr/>
          <p:nvPr/>
        </p:nvSpPr>
        <p:spPr>
          <a:xfrm>
            <a:off x="128464" y="3878491"/>
            <a:ext cx="7246426" cy="2846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4CCBC46-F3D5-404E-A35C-56DC1EA37DEC}"/>
              </a:ext>
            </a:extLst>
          </p:cNvPr>
          <p:cNvSpPr/>
          <p:nvPr/>
        </p:nvSpPr>
        <p:spPr>
          <a:xfrm>
            <a:off x="127123" y="2332768"/>
            <a:ext cx="7246426" cy="1489827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D42520C-74F2-4E02-BA77-61990F55D1A6}"/>
              </a:ext>
            </a:extLst>
          </p:cNvPr>
          <p:cNvSpPr/>
          <p:nvPr/>
        </p:nvSpPr>
        <p:spPr>
          <a:xfrm>
            <a:off x="128464" y="810423"/>
            <a:ext cx="7246426" cy="146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AD1F51C-A019-45CF-905E-45B5D4252D71}"/>
              </a:ext>
            </a:extLst>
          </p:cNvPr>
          <p:cNvSpPr/>
          <p:nvPr/>
        </p:nvSpPr>
        <p:spPr>
          <a:xfrm>
            <a:off x="3384378" y="1523236"/>
            <a:ext cx="900100" cy="342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메인화면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1DF2173-9994-4B63-942E-9C7D566BE71C}"/>
              </a:ext>
            </a:extLst>
          </p:cNvPr>
          <p:cNvSpPr/>
          <p:nvPr/>
        </p:nvSpPr>
        <p:spPr>
          <a:xfrm>
            <a:off x="632520" y="2971612"/>
            <a:ext cx="900100" cy="342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빽다방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45BB471-492B-46D0-AC70-B532C83E3D0E}"/>
              </a:ext>
            </a:extLst>
          </p:cNvPr>
          <p:cNvSpPr/>
          <p:nvPr/>
        </p:nvSpPr>
        <p:spPr>
          <a:xfrm>
            <a:off x="4315688" y="2971612"/>
            <a:ext cx="900100" cy="342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소식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4083C66-7019-444D-8A0F-F5F964D01C32}"/>
              </a:ext>
            </a:extLst>
          </p:cNvPr>
          <p:cNvSpPr/>
          <p:nvPr/>
        </p:nvSpPr>
        <p:spPr>
          <a:xfrm>
            <a:off x="6177490" y="2942388"/>
            <a:ext cx="900100" cy="342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F4F000-E255-4102-BDFA-88F228072672}"/>
              </a:ext>
            </a:extLst>
          </p:cNvPr>
          <p:cNvSpPr/>
          <p:nvPr/>
        </p:nvSpPr>
        <p:spPr>
          <a:xfrm>
            <a:off x="626217" y="4290140"/>
            <a:ext cx="900100" cy="342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CEO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인사말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0A4F509-C1F4-4CC5-810A-6F3900EE12AC}"/>
              </a:ext>
            </a:extLst>
          </p:cNvPr>
          <p:cNvSpPr/>
          <p:nvPr/>
        </p:nvSpPr>
        <p:spPr>
          <a:xfrm>
            <a:off x="632399" y="4761726"/>
            <a:ext cx="900100" cy="342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빽다방소개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702F7C5-32F5-4395-8EDC-AF82D9B13392}"/>
              </a:ext>
            </a:extLst>
          </p:cNvPr>
          <p:cNvSpPr/>
          <p:nvPr/>
        </p:nvSpPr>
        <p:spPr>
          <a:xfrm>
            <a:off x="4315688" y="4290140"/>
            <a:ext cx="900100" cy="342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소식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FC10582-1E9D-46F5-BC9D-36FE46129224}"/>
              </a:ext>
            </a:extLst>
          </p:cNvPr>
          <p:cNvSpPr/>
          <p:nvPr/>
        </p:nvSpPr>
        <p:spPr>
          <a:xfrm>
            <a:off x="6169039" y="4290140"/>
            <a:ext cx="900100" cy="342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커피클래스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A06BD33-395D-4C48-B115-59DA2FCF64C2}"/>
              </a:ext>
            </a:extLst>
          </p:cNvPr>
          <p:cNvSpPr/>
          <p:nvPr/>
        </p:nvSpPr>
        <p:spPr>
          <a:xfrm>
            <a:off x="6169039" y="4725144"/>
            <a:ext cx="900100" cy="342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창업안내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2C5404-D215-4BC5-9AD3-7536F8F944C1}"/>
              </a:ext>
            </a:extLst>
          </p:cNvPr>
          <p:cNvSpPr txBox="1"/>
          <p:nvPr/>
        </p:nvSpPr>
        <p:spPr>
          <a:xfrm>
            <a:off x="183802" y="881352"/>
            <a:ext cx="173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 </a:t>
            </a:r>
            <a:endParaRPr lang="en-US" altLang="ko-KR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9385B8B-6F61-4D60-AEBF-513E50C427DF}"/>
              </a:ext>
            </a:extLst>
          </p:cNvPr>
          <p:cNvSpPr/>
          <p:nvPr/>
        </p:nvSpPr>
        <p:spPr>
          <a:xfrm>
            <a:off x="2475327" y="2971612"/>
            <a:ext cx="900100" cy="342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메뉴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BE98EB-C359-47DC-B550-7DDE3C373ED0}"/>
              </a:ext>
            </a:extLst>
          </p:cNvPr>
          <p:cNvSpPr/>
          <p:nvPr/>
        </p:nvSpPr>
        <p:spPr>
          <a:xfrm>
            <a:off x="2477764" y="4290140"/>
            <a:ext cx="900100" cy="342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신메뉴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7AE65AB-53FA-497F-B050-489BB5DFBFE4}"/>
              </a:ext>
            </a:extLst>
          </p:cNvPr>
          <p:cNvSpPr/>
          <p:nvPr/>
        </p:nvSpPr>
        <p:spPr>
          <a:xfrm>
            <a:off x="2477764" y="4758263"/>
            <a:ext cx="900100" cy="342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커피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B7CC06E-6CE2-47B7-AD97-115F2DF6E3F5}"/>
              </a:ext>
            </a:extLst>
          </p:cNvPr>
          <p:cNvSpPr/>
          <p:nvPr/>
        </p:nvSpPr>
        <p:spPr>
          <a:xfrm>
            <a:off x="6144772" y="1556865"/>
            <a:ext cx="900100" cy="309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Sns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아이콘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F41A64-FDDA-4AA5-825B-2075AAA5BB46}"/>
              </a:ext>
            </a:extLst>
          </p:cNvPr>
          <p:cNvSpPr/>
          <p:nvPr/>
        </p:nvSpPr>
        <p:spPr>
          <a:xfrm>
            <a:off x="2477764" y="5230353"/>
            <a:ext cx="900100" cy="342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음료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E5331B1-31FA-4300-AF05-FB5CDD77BA60}"/>
              </a:ext>
            </a:extLst>
          </p:cNvPr>
          <p:cNvSpPr/>
          <p:nvPr/>
        </p:nvSpPr>
        <p:spPr>
          <a:xfrm>
            <a:off x="4315688" y="4758263"/>
            <a:ext cx="900100" cy="342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D594432-66FB-48A5-99F2-F646E681A1E5}"/>
              </a:ext>
            </a:extLst>
          </p:cNvPr>
          <p:cNvCxnSpPr>
            <a:stCxn id="69" idx="2"/>
            <a:endCxn id="72" idx="0"/>
          </p:cNvCxnSpPr>
          <p:nvPr/>
        </p:nvCxnSpPr>
        <p:spPr>
          <a:xfrm flipH="1">
            <a:off x="1076267" y="3314208"/>
            <a:ext cx="6303" cy="97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F935A1C-AB90-4BD4-9C6F-7931595E06CF}"/>
              </a:ext>
            </a:extLst>
          </p:cNvPr>
          <p:cNvCxnSpPr>
            <a:cxnSpLocks/>
          </p:cNvCxnSpPr>
          <p:nvPr/>
        </p:nvCxnSpPr>
        <p:spPr>
          <a:xfrm flipH="1">
            <a:off x="2927853" y="3317164"/>
            <a:ext cx="6303" cy="97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3F38B32-3ACB-4DA4-9E3D-CD8C4598CD81}"/>
              </a:ext>
            </a:extLst>
          </p:cNvPr>
          <p:cNvCxnSpPr>
            <a:cxnSpLocks/>
          </p:cNvCxnSpPr>
          <p:nvPr/>
        </p:nvCxnSpPr>
        <p:spPr>
          <a:xfrm flipH="1">
            <a:off x="4779315" y="3317164"/>
            <a:ext cx="6303" cy="97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33D3CDE-5A42-49A3-98F9-AA2961B92F79}"/>
              </a:ext>
            </a:extLst>
          </p:cNvPr>
          <p:cNvCxnSpPr>
            <a:cxnSpLocks/>
          </p:cNvCxnSpPr>
          <p:nvPr/>
        </p:nvCxnSpPr>
        <p:spPr>
          <a:xfrm flipH="1">
            <a:off x="6625714" y="3284984"/>
            <a:ext cx="8130" cy="990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F880673-6DF7-4A84-B28B-507CD1BED716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>
            <a:off x="3834428" y="1865832"/>
            <a:ext cx="931310" cy="1105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D370A0C-D370-47BB-A515-024F8EA7FAB3}"/>
              </a:ext>
            </a:extLst>
          </p:cNvPr>
          <p:cNvCxnSpPr>
            <a:cxnSpLocks/>
            <a:stCxn id="68" idx="2"/>
            <a:endCxn id="71" idx="0"/>
          </p:cNvCxnSpPr>
          <p:nvPr/>
        </p:nvCxnSpPr>
        <p:spPr>
          <a:xfrm>
            <a:off x="3834428" y="1865832"/>
            <a:ext cx="2793112" cy="1076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06A19C5-0D21-4C67-9840-36DAD64735E3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2935132" y="1865832"/>
            <a:ext cx="899296" cy="1111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5F26907-90E2-4388-B6AF-EBE6D11EF3C1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 flipH="1">
            <a:off x="1082570" y="1865832"/>
            <a:ext cx="2751858" cy="1105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534479C-F0AF-4CB6-893F-2235D60CE257}"/>
              </a:ext>
            </a:extLst>
          </p:cNvPr>
          <p:cNvSpPr txBox="1"/>
          <p:nvPr/>
        </p:nvSpPr>
        <p:spPr>
          <a:xfrm>
            <a:off x="284614" y="2374956"/>
            <a:ext cx="173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구성</a:t>
            </a:r>
            <a:endParaRPr lang="en-US" altLang="ko-KR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D08EFFE-B617-48DD-86CB-309FACB72E85}"/>
              </a:ext>
            </a:extLst>
          </p:cNvPr>
          <p:cNvSpPr/>
          <p:nvPr/>
        </p:nvSpPr>
        <p:spPr>
          <a:xfrm>
            <a:off x="2477764" y="5704981"/>
            <a:ext cx="900100" cy="342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아이스크림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디저트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4B43E80-F6DC-4BD2-AC4D-3A8089C9CB9A}"/>
              </a:ext>
            </a:extLst>
          </p:cNvPr>
          <p:cNvSpPr/>
          <p:nvPr/>
        </p:nvSpPr>
        <p:spPr>
          <a:xfrm>
            <a:off x="2477764" y="6179292"/>
            <a:ext cx="900100" cy="342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빽스치노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EF15E1-20F5-4BB8-8CC0-1FB6A323D59D}"/>
              </a:ext>
            </a:extLst>
          </p:cNvPr>
          <p:cNvSpPr txBox="1"/>
          <p:nvPr/>
        </p:nvSpPr>
        <p:spPr>
          <a:xfrm>
            <a:off x="162691" y="6234090"/>
            <a:ext cx="259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서브 메뉴</a:t>
            </a:r>
            <a:r>
              <a:rPr lang="en-US" altLang="ko-KR" dirty="0"/>
              <a:t>(</a:t>
            </a:r>
            <a:r>
              <a:rPr lang="ko-KR" altLang="en-US" dirty="0"/>
              <a:t>콘텐츠</a:t>
            </a:r>
            <a:r>
              <a:rPr lang="en-US" altLang="ko-KR" dirty="0"/>
              <a:t>)</a:t>
            </a:r>
            <a:r>
              <a:rPr lang="ko-KR" altLang="en-US" dirty="0"/>
              <a:t>구성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4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빽다방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 프로젝트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서비스흐름도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서비스흐름도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이용원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웹사이트 리뉴얼 제작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3175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총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4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개의 메뉴로 구성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en-US" altLang="ko-KR" sz="1000" b="1" dirty="0" err="1">
                <a:solidFill>
                  <a:prstClr val="black"/>
                </a:solidFill>
              </a:rPr>
              <a:t>Sns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아이콘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클릭시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해당 페이지로 이동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각각의 메뉴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클릭시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해당 콘텐츠 안내 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컨텐츠 라인의 세로 순에 따라 콘텐츠 구성 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메인 화면 색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(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헤더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)</a:t>
            </a:r>
            <a:br>
              <a:rPr kumimoji="1" lang="en-US" altLang="ko-KR" sz="1000" b="1" dirty="0">
                <a:solidFill>
                  <a:prstClr val="black"/>
                </a:solidFill>
              </a:rPr>
            </a:br>
            <a:r>
              <a:rPr kumimoji="1" lang="ko-KR" altLang="en-US" sz="1000" b="1" dirty="0">
                <a:solidFill>
                  <a:prstClr val="black"/>
                </a:solidFill>
              </a:rPr>
              <a:t>메뉴구성 색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(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컨텐츠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)</a:t>
            </a:r>
            <a:br>
              <a:rPr kumimoji="1" lang="en-US" altLang="ko-KR" sz="1000" b="1" dirty="0">
                <a:solidFill>
                  <a:prstClr val="black"/>
                </a:solidFill>
              </a:rPr>
            </a:br>
            <a:r>
              <a:rPr kumimoji="1" lang="ko-KR" altLang="en-US" sz="1000" b="1" dirty="0">
                <a:solidFill>
                  <a:prstClr val="black"/>
                </a:solidFill>
              </a:rPr>
              <a:t>서브메뉴 색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(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푸터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페이지 전체 너비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1200px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고정 </a:t>
            </a:r>
            <a:br>
              <a:rPr kumimoji="1" lang="en-US" altLang="ko-KR" sz="1000" b="1" dirty="0">
                <a:solidFill>
                  <a:prstClr val="black"/>
                </a:solidFill>
              </a:rPr>
            </a:b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501163B-BE38-44B7-B1FE-0ABCEE089A4F}"/>
              </a:ext>
            </a:extLst>
          </p:cNvPr>
          <p:cNvSpPr/>
          <p:nvPr/>
        </p:nvSpPr>
        <p:spPr>
          <a:xfrm>
            <a:off x="128464" y="3878491"/>
            <a:ext cx="7246426" cy="28468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9E6714A-E804-456F-A30B-F292E3556A2E}"/>
              </a:ext>
            </a:extLst>
          </p:cNvPr>
          <p:cNvSpPr/>
          <p:nvPr/>
        </p:nvSpPr>
        <p:spPr>
          <a:xfrm>
            <a:off x="127123" y="2332768"/>
            <a:ext cx="7246426" cy="1489827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4445E15-5887-43F2-8B0E-A8B75D9AE0F6}"/>
              </a:ext>
            </a:extLst>
          </p:cNvPr>
          <p:cNvSpPr/>
          <p:nvPr/>
        </p:nvSpPr>
        <p:spPr>
          <a:xfrm>
            <a:off x="128464" y="810423"/>
            <a:ext cx="7246426" cy="146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399460-B8C5-46B5-A2C6-B613C7CF5796}"/>
              </a:ext>
            </a:extLst>
          </p:cNvPr>
          <p:cNvSpPr/>
          <p:nvPr/>
        </p:nvSpPr>
        <p:spPr>
          <a:xfrm>
            <a:off x="3384378" y="1523236"/>
            <a:ext cx="900100" cy="342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메인화면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A9BD237-0E51-4F89-8221-89A822D949DF}"/>
              </a:ext>
            </a:extLst>
          </p:cNvPr>
          <p:cNvSpPr/>
          <p:nvPr/>
        </p:nvSpPr>
        <p:spPr>
          <a:xfrm>
            <a:off x="626217" y="4290140"/>
            <a:ext cx="900100" cy="21981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서브페이지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algn="ctr"/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CEO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인사말</a:t>
            </a:r>
          </a:p>
          <a:p>
            <a:pPr algn="ctr"/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빽다방소개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총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2page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A52175F-9346-429B-815B-145B767A18E4}"/>
              </a:ext>
            </a:extLst>
          </p:cNvPr>
          <p:cNvSpPr/>
          <p:nvPr/>
        </p:nvSpPr>
        <p:spPr>
          <a:xfrm>
            <a:off x="4315688" y="4290139"/>
            <a:ext cx="900100" cy="21981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서브페이지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소식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총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2page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6E42AC2-873B-471A-A8B0-7A9F514AC81C}"/>
              </a:ext>
            </a:extLst>
          </p:cNvPr>
          <p:cNvSpPr/>
          <p:nvPr/>
        </p:nvSpPr>
        <p:spPr>
          <a:xfrm>
            <a:off x="6169039" y="4290140"/>
            <a:ext cx="900100" cy="21981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서브페이지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커피클래스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창업안내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총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2page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8B02EC-9F19-4FF9-A958-877160A0505C}"/>
              </a:ext>
            </a:extLst>
          </p:cNvPr>
          <p:cNvSpPr txBox="1"/>
          <p:nvPr/>
        </p:nvSpPr>
        <p:spPr>
          <a:xfrm>
            <a:off x="162691" y="876302"/>
            <a:ext cx="173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 </a:t>
            </a:r>
            <a:endParaRPr lang="en-US" altLang="ko-KR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6B7C4F6-4B45-4E3C-A919-F77DC362A8CA}"/>
              </a:ext>
            </a:extLst>
          </p:cNvPr>
          <p:cNvSpPr txBox="1"/>
          <p:nvPr/>
        </p:nvSpPr>
        <p:spPr>
          <a:xfrm>
            <a:off x="89449" y="3899649"/>
            <a:ext cx="259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서브 메뉴</a:t>
            </a:r>
            <a:r>
              <a:rPr lang="en-US" altLang="ko-KR" dirty="0"/>
              <a:t>(</a:t>
            </a:r>
            <a:r>
              <a:rPr lang="ko-KR" altLang="en-US" dirty="0"/>
              <a:t>콘텐츠</a:t>
            </a:r>
            <a:r>
              <a:rPr lang="en-US" altLang="ko-KR" dirty="0"/>
              <a:t>)</a:t>
            </a:r>
            <a:r>
              <a:rPr lang="ko-KR" altLang="en-US" dirty="0"/>
              <a:t>구성</a:t>
            </a:r>
            <a:endParaRPr lang="en-US" altLang="ko-KR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CF72E6A-4947-43BD-9CB7-89270F79920A}"/>
              </a:ext>
            </a:extLst>
          </p:cNvPr>
          <p:cNvSpPr txBox="1"/>
          <p:nvPr/>
        </p:nvSpPr>
        <p:spPr>
          <a:xfrm>
            <a:off x="207864" y="2392359"/>
            <a:ext cx="173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구성</a:t>
            </a:r>
            <a:endParaRPr lang="en-US" altLang="ko-KR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306114D-19D3-47A4-9743-1BB4B36CBEEA}"/>
              </a:ext>
            </a:extLst>
          </p:cNvPr>
          <p:cNvSpPr/>
          <p:nvPr/>
        </p:nvSpPr>
        <p:spPr>
          <a:xfrm>
            <a:off x="2477764" y="4290139"/>
            <a:ext cx="900100" cy="219813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서브페이지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 algn="ctr"/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신메뉴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커피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음료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아이스크림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디저트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빽스치노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총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5page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3999E64-6D69-401E-9E98-74AA11E3946D}"/>
              </a:ext>
            </a:extLst>
          </p:cNvPr>
          <p:cNvSpPr/>
          <p:nvPr/>
        </p:nvSpPr>
        <p:spPr>
          <a:xfrm>
            <a:off x="6144772" y="1556865"/>
            <a:ext cx="900100" cy="309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Sns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아이콘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C7E952-90C7-42EE-A941-7315C4FC0DBA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1076267" y="3314208"/>
            <a:ext cx="6303" cy="97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468EA3E-FE4C-499B-B580-F64806633EA4}"/>
              </a:ext>
            </a:extLst>
          </p:cNvPr>
          <p:cNvCxnSpPr>
            <a:cxnSpLocks/>
          </p:cNvCxnSpPr>
          <p:nvPr/>
        </p:nvCxnSpPr>
        <p:spPr>
          <a:xfrm flipH="1">
            <a:off x="2927853" y="3317164"/>
            <a:ext cx="6303" cy="97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9940E22-D2B1-4D61-9D6D-24D823A6336F}"/>
              </a:ext>
            </a:extLst>
          </p:cNvPr>
          <p:cNvCxnSpPr>
            <a:cxnSpLocks/>
          </p:cNvCxnSpPr>
          <p:nvPr/>
        </p:nvCxnSpPr>
        <p:spPr>
          <a:xfrm flipH="1">
            <a:off x="4779315" y="3317164"/>
            <a:ext cx="6303" cy="97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EA487FE-CD6A-48D8-8AD6-BE9ACFA24CB5}"/>
              </a:ext>
            </a:extLst>
          </p:cNvPr>
          <p:cNvCxnSpPr>
            <a:cxnSpLocks/>
          </p:cNvCxnSpPr>
          <p:nvPr/>
        </p:nvCxnSpPr>
        <p:spPr>
          <a:xfrm flipH="1">
            <a:off x="6625714" y="3284984"/>
            <a:ext cx="8130" cy="990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76B70E4-5744-41B2-A464-DFB761E63329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3834428" y="1865832"/>
            <a:ext cx="931310" cy="1105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60B08924-BA52-4D7B-BE34-F0EBA0BE6F0D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3834428" y="1865832"/>
            <a:ext cx="2793112" cy="1076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B6619E8-1398-4675-B7CF-04155AB7D7AD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2935132" y="1865832"/>
            <a:ext cx="899296" cy="1111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199379B-6296-4095-B24F-27C3198AE1EC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1082570" y="1865832"/>
            <a:ext cx="2751858" cy="1105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C6D31159-28F1-43BF-BD3C-89F285CD298F}"/>
              </a:ext>
            </a:extLst>
          </p:cNvPr>
          <p:cNvSpPr/>
          <p:nvPr/>
        </p:nvSpPr>
        <p:spPr>
          <a:xfrm>
            <a:off x="632520" y="2971612"/>
            <a:ext cx="900100" cy="342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빽다방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169153E-6776-474F-A6AE-0733665340BD}"/>
              </a:ext>
            </a:extLst>
          </p:cNvPr>
          <p:cNvSpPr/>
          <p:nvPr/>
        </p:nvSpPr>
        <p:spPr>
          <a:xfrm>
            <a:off x="4315688" y="2971612"/>
            <a:ext cx="900100" cy="342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소식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31308A8-C863-4815-8B07-7D2E2C8803C9}"/>
              </a:ext>
            </a:extLst>
          </p:cNvPr>
          <p:cNvSpPr/>
          <p:nvPr/>
        </p:nvSpPr>
        <p:spPr>
          <a:xfrm>
            <a:off x="6177490" y="2942388"/>
            <a:ext cx="900100" cy="342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E02B72C-38EC-443C-9ACC-E9BBD355417A}"/>
              </a:ext>
            </a:extLst>
          </p:cNvPr>
          <p:cNvSpPr/>
          <p:nvPr/>
        </p:nvSpPr>
        <p:spPr>
          <a:xfrm>
            <a:off x="2475327" y="2971612"/>
            <a:ext cx="900100" cy="342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메뉴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1F0AAE5-C73A-4B48-9FBE-014176D2A99E}"/>
              </a:ext>
            </a:extLst>
          </p:cNvPr>
          <p:cNvSpPr txBox="1"/>
          <p:nvPr/>
        </p:nvSpPr>
        <p:spPr>
          <a:xfrm>
            <a:off x="4300083" y="1616074"/>
            <a:ext cx="1354733" cy="2462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/>
              <a:t>메뉴 </a:t>
            </a:r>
            <a:r>
              <a:rPr lang="ko-KR" altLang="en-US" sz="1000" dirty="0" err="1"/>
              <a:t>오버시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풀다운</a:t>
            </a:r>
            <a:r>
              <a:rPr lang="ko-KR" altLang="en-US" sz="1000" dirty="0"/>
              <a:t> 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E45F85B-DBD0-4A5C-A04F-7818E4F0F99C}"/>
              </a:ext>
            </a:extLst>
          </p:cNvPr>
          <p:cNvSpPr txBox="1"/>
          <p:nvPr/>
        </p:nvSpPr>
        <p:spPr>
          <a:xfrm>
            <a:off x="190672" y="6309384"/>
            <a:ext cx="1130418" cy="4001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/>
              <a:t>Main page </a:t>
            </a:r>
            <a:r>
              <a:rPr lang="ko-KR" altLang="en-US" sz="1000" dirty="0"/>
              <a:t>포함 </a:t>
            </a:r>
            <a:r>
              <a:rPr lang="en-US" altLang="ko-KR" sz="1000" dirty="0"/>
              <a:t>total : 12page</a:t>
            </a:r>
          </a:p>
        </p:txBody>
      </p:sp>
    </p:spTree>
    <p:extLst>
      <p:ext uri="{BB962C8B-B14F-4D97-AF65-F5344CB8AC3E}">
        <p14:creationId xmlns:p14="http://schemas.microsoft.com/office/powerpoint/2010/main" val="148730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5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빽다방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 프로젝트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메인화면구성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HOME&gt;</a:t>
            </a:r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메인페이지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이용원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웹사이트 리뉴얼 제작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전체 영역 너비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:1200px</a:t>
            </a: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Visual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영역 이미지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4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개 삽입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(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시즌메뉴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)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자동 슬라이드 </a:t>
            </a:r>
            <a:br>
              <a:rPr kumimoji="1" lang="en-US" altLang="ko-KR" sz="1000" b="1" dirty="0">
                <a:solidFill>
                  <a:prstClr val="black"/>
                </a:solidFill>
              </a:rPr>
            </a:br>
            <a:r>
              <a:rPr kumimoji="1" lang="en-US" altLang="ko-KR" sz="1000" b="1" dirty="0">
                <a:solidFill>
                  <a:prstClr val="black"/>
                </a:solidFill>
              </a:rPr>
              <a:t>size:1200px</a:t>
            </a: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Content1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커피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신메뉴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슬라이드  </a:t>
            </a:r>
            <a:br>
              <a:rPr kumimoji="1" lang="en-US" altLang="ko-KR" sz="1000" b="1" dirty="0">
                <a:solidFill>
                  <a:prstClr val="black"/>
                </a:solidFill>
              </a:rPr>
            </a:br>
            <a:r>
              <a:rPr kumimoji="1" lang="ko-KR" altLang="en-US" sz="1000" b="1" dirty="0" err="1">
                <a:solidFill>
                  <a:prstClr val="black"/>
                </a:solidFill>
              </a:rPr>
              <a:t>클릭시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신메뉴페이지로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이동 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Content2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카페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커피클래스 이미지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클릭시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커피클래스로 페이지 이동 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Content3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창업문의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en-US" altLang="ko-KR" sz="1000" b="1" dirty="0" err="1">
                <a:solidFill>
                  <a:prstClr val="black"/>
                </a:solidFill>
              </a:rPr>
              <a:t>Contentbox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매장검색 폼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Scroll bar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패밀리 사이트 안내</a:t>
            </a: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2CB020C-8411-490C-AA72-ABAC9DF1E659}"/>
              </a:ext>
            </a:extLst>
          </p:cNvPr>
          <p:cNvSpPr/>
          <p:nvPr/>
        </p:nvSpPr>
        <p:spPr>
          <a:xfrm>
            <a:off x="128464" y="5752588"/>
            <a:ext cx="7246426" cy="9167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C3712CC-8990-4D50-97F4-C0E073417731}"/>
              </a:ext>
            </a:extLst>
          </p:cNvPr>
          <p:cNvSpPr/>
          <p:nvPr/>
        </p:nvSpPr>
        <p:spPr>
          <a:xfrm>
            <a:off x="127123" y="1659033"/>
            <a:ext cx="7246426" cy="4093556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0D445C-06D3-44DA-82DD-84D720FFFC68}"/>
              </a:ext>
            </a:extLst>
          </p:cNvPr>
          <p:cNvSpPr/>
          <p:nvPr/>
        </p:nvSpPr>
        <p:spPr>
          <a:xfrm>
            <a:off x="128464" y="833730"/>
            <a:ext cx="7246426" cy="7950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2A65A37-C03B-483F-9492-C3F69AE451E2}"/>
              </a:ext>
            </a:extLst>
          </p:cNvPr>
          <p:cNvSpPr/>
          <p:nvPr/>
        </p:nvSpPr>
        <p:spPr>
          <a:xfrm>
            <a:off x="232925" y="863963"/>
            <a:ext cx="1393868" cy="70877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F9AA4C7-5141-479B-AFF8-B08464FEE6FB}"/>
              </a:ext>
            </a:extLst>
          </p:cNvPr>
          <p:cNvSpPr/>
          <p:nvPr/>
        </p:nvSpPr>
        <p:spPr>
          <a:xfrm>
            <a:off x="1925906" y="1196751"/>
            <a:ext cx="5364596" cy="37598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menu(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풀다운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메뉴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F34877-DD5F-4719-BC9F-E71270619BD2}"/>
              </a:ext>
            </a:extLst>
          </p:cNvPr>
          <p:cNvSpPr/>
          <p:nvPr/>
        </p:nvSpPr>
        <p:spPr>
          <a:xfrm>
            <a:off x="5841032" y="878795"/>
            <a:ext cx="1440160" cy="2072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SNS icon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55FC73-0460-491D-9F54-8A32BC80E90A}"/>
              </a:ext>
            </a:extLst>
          </p:cNvPr>
          <p:cNvSpPr/>
          <p:nvPr/>
        </p:nvSpPr>
        <p:spPr>
          <a:xfrm>
            <a:off x="127123" y="1652107"/>
            <a:ext cx="7246426" cy="15608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Visual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ABC132-261E-4E87-9C05-1A92F5278801}"/>
              </a:ext>
            </a:extLst>
          </p:cNvPr>
          <p:cNvSpPr/>
          <p:nvPr/>
        </p:nvSpPr>
        <p:spPr>
          <a:xfrm>
            <a:off x="275479" y="3265651"/>
            <a:ext cx="2526183" cy="23933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 image1</a:t>
            </a:r>
          </a:p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신메뉴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갤러리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4EBE1D3-457C-49D9-B4EF-B4EA69E6AF7E}"/>
              </a:ext>
            </a:extLst>
          </p:cNvPr>
          <p:cNvSpPr/>
          <p:nvPr/>
        </p:nvSpPr>
        <p:spPr>
          <a:xfrm>
            <a:off x="4755009" y="3265650"/>
            <a:ext cx="2526183" cy="23954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 image2</a:t>
            </a:r>
          </a:p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커피클래스 안내 이미지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85A792-E249-44B5-BA37-CD54BC715411}"/>
              </a:ext>
            </a:extLst>
          </p:cNvPr>
          <p:cNvSpPr/>
          <p:nvPr/>
        </p:nvSpPr>
        <p:spPr>
          <a:xfrm>
            <a:off x="2825598" y="3269864"/>
            <a:ext cx="1902308" cy="124009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 image3</a:t>
            </a:r>
          </a:p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창업문의 박스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81C1722-8FF3-412B-BB23-B0804505301E}"/>
              </a:ext>
            </a:extLst>
          </p:cNvPr>
          <p:cNvSpPr/>
          <p:nvPr/>
        </p:nvSpPr>
        <p:spPr>
          <a:xfrm>
            <a:off x="1916596" y="5805263"/>
            <a:ext cx="3744416" cy="432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5987D14-3AD6-4160-B354-48CF34012466}"/>
              </a:ext>
            </a:extLst>
          </p:cNvPr>
          <p:cNvSpPr/>
          <p:nvPr/>
        </p:nvSpPr>
        <p:spPr>
          <a:xfrm>
            <a:off x="584448" y="6289987"/>
            <a:ext cx="6336704" cy="2987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Footer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E45115F-4104-4F6D-93AE-64E0E85ABE76}"/>
              </a:ext>
            </a:extLst>
          </p:cNvPr>
          <p:cNvSpPr/>
          <p:nvPr/>
        </p:nvSpPr>
        <p:spPr>
          <a:xfrm>
            <a:off x="2825598" y="4528453"/>
            <a:ext cx="1902308" cy="11327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 box</a:t>
            </a:r>
          </a:p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커피 메뉴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E2964D-FBBE-4E58-9365-76D584DDE77B}"/>
              </a:ext>
            </a:extLst>
          </p:cNvPr>
          <p:cNvSpPr/>
          <p:nvPr/>
        </p:nvSpPr>
        <p:spPr>
          <a:xfrm>
            <a:off x="6273080" y="5805263"/>
            <a:ext cx="86409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Scroll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bar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38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6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빽다방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 프로젝트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서브화면구성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home&gt;</a:t>
            </a:r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메인페이지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빽다방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en-US" altLang="ko-KR" sz="1000" b="1" dirty="0" err="1">
                <a:solidFill>
                  <a:schemeClr val="tx1"/>
                </a:solidFill>
                <a:latin typeface="+mj-ea"/>
                <a:ea typeface="+mj-ea"/>
              </a:rPr>
              <a:t>ceo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인사말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이용원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웹사이트 리뉴얼 제작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943192"/>
            <a:ext cx="2376264" cy="284312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 err="1">
                <a:solidFill>
                  <a:prstClr val="black"/>
                </a:solidFill>
              </a:rPr>
              <a:t>빽다방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메뉴를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클릭시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</a:t>
            </a:r>
            <a:r>
              <a:rPr kumimoji="1" lang="en-US" altLang="ko-KR" sz="1000" b="1" dirty="0" err="1">
                <a:solidFill>
                  <a:prstClr val="black"/>
                </a:solidFill>
              </a:rPr>
              <a:t>ceo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인사말로 최초로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넘어온다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(sub title 1)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Sub title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배경색은 노랑 계열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Image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는 </a:t>
            </a:r>
            <a:r>
              <a:rPr kumimoji="1" lang="en-US" altLang="ko-KR" sz="1000" b="1" dirty="0" err="1">
                <a:solidFill>
                  <a:prstClr val="black"/>
                </a:solidFill>
              </a:rPr>
              <a:t>ceo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이미지 첨부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갤러리 상단에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배경이미지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들어감</a:t>
            </a:r>
            <a:br>
              <a:rPr kumimoji="1" lang="en-US" altLang="ko-KR" sz="1000" b="1" dirty="0">
                <a:solidFill>
                  <a:prstClr val="black"/>
                </a:solidFill>
              </a:rPr>
            </a:br>
            <a:r>
              <a:rPr kumimoji="1" lang="en-US" altLang="ko-KR" sz="1000" b="1" dirty="0">
                <a:solidFill>
                  <a:prstClr val="black"/>
                </a:solidFill>
              </a:rPr>
              <a:t>(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바다색 부분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6A535F6-CFCB-4349-A784-C9413B241515}"/>
              </a:ext>
            </a:extLst>
          </p:cNvPr>
          <p:cNvSpPr/>
          <p:nvPr/>
        </p:nvSpPr>
        <p:spPr>
          <a:xfrm>
            <a:off x="128464" y="5752588"/>
            <a:ext cx="7246426" cy="9167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1CD0D0A-C7CE-446B-A38E-71D952A49079}"/>
              </a:ext>
            </a:extLst>
          </p:cNvPr>
          <p:cNvSpPr/>
          <p:nvPr/>
        </p:nvSpPr>
        <p:spPr>
          <a:xfrm>
            <a:off x="127123" y="1659033"/>
            <a:ext cx="7246426" cy="4093556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B79830B-9718-44DA-BDEB-27BB3B5FE170}"/>
              </a:ext>
            </a:extLst>
          </p:cNvPr>
          <p:cNvSpPr/>
          <p:nvPr/>
        </p:nvSpPr>
        <p:spPr>
          <a:xfrm>
            <a:off x="128464" y="833730"/>
            <a:ext cx="7246426" cy="7950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4F02CBE-E4B3-49B1-B9F3-CA8B28BB7D3F}"/>
              </a:ext>
            </a:extLst>
          </p:cNvPr>
          <p:cNvSpPr/>
          <p:nvPr/>
        </p:nvSpPr>
        <p:spPr>
          <a:xfrm>
            <a:off x="232925" y="863963"/>
            <a:ext cx="1393868" cy="70877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AE7B9ED-7B71-4055-BD13-41BA3E5E94DE}"/>
              </a:ext>
            </a:extLst>
          </p:cNvPr>
          <p:cNvSpPr/>
          <p:nvPr/>
        </p:nvSpPr>
        <p:spPr>
          <a:xfrm>
            <a:off x="1925906" y="1154449"/>
            <a:ext cx="5364596" cy="4182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menu(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풀다운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메뉴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577B91-5F53-479E-8BF2-D791DB9E0E24}"/>
              </a:ext>
            </a:extLst>
          </p:cNvPr>
          <p:cNvSpPr/>
          <p:nvPr/>
        </p:nvSpPr>
        <p:spPr>
          <a:xfrm>
            <a:off x="127123" y="1659033"/>
            <a:ext cx="7246426" cy="5327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7BDBE6-78C9-4F7C-AB38-202F8093BED1}"/>
              </a:ext>
            </a:extLst>
          </p:cNvPr>
          <p:cNvSpPr/>
          <p:nvPr/>
        </p:nvSpPr>
        <p:spPr>
          <a:xfrm>
            <a:off x="5841032" y="878795"/>
            <a:ext cx="1440160" cy="2072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SNS icon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2399350-7837-4BF8-91D5-2D3E134B5712}"/>
              </a:ext>
            </a:extLst>
          </p:cNvPr>
          <p:cNvSpPr/>
          <p:nvPr/>
        </p:nvSpPr>
        <p:spPr>
          <a:xfrm>
            <a:off x="232925" y="2421350"/>
            <a:ext cx="7048267" cy="336147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 box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F862DFD-5EF6-4007-8E32-D65B27CBD158}"/>
              </a:ext>
            </a:extLst>
          </p:cNvPr>
          <p:cNvSpPr/>
          <p:nvPr/>
        </p:nvSpPr>
        <p:spPr>
          <a:xfrm>
            <a:off x="240992" y="2430830"/>
            <a:ext cx="2839800" cy="33519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image1</a:t>
            </a:r>
          </a:p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ceo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인사말 당시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위치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EE156B0-231A-4002-846C-D986DE1ACDFF}"/>
              </a:ext>
            </a:extLst>
          </p:cNvPr>
          <p:cNvSpPr/>
          <p:nvPr/>
        </p:nvSpPr>
        <p:spPr>
          <a:xfrm>
            <a:off x="239722" y="2192531"/>
            <a:ext cx="1182228" cy="244159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 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72189B9-947E-4A71-A65F-C25E5350AA58}"/>
              </a:ext>
            </a:extLst>
          </p:cNvPr>
          <p:cNvSpPr/>
          <p:nvPr/>
        </p:nvSpPr>
        <p:spPr>
          <a:xfrm>
            <a:off x="1916596" y="5805263"/>
            <a:ext cx="3744416" cy="432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14C7545-0634-42D6-A4F8-0BA7A9A8FC58}"/>
              </a:ext>
            </a:extLst>
          </p:cNvPr>
          <p:cNvSpPr/>
          <p:nvPr/>
        </p:nvSpPr>
        <p:spPr>
          <a:xfrm>
            <a:off x="584448" y="6289987"/>
            <a:ext cx="6336704" cy="2987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Footer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608A93A-E7B3-4BD0-BD2C-1DBA22440C54}"/>
              </a:ext>
            </a:extLst>
          </p:cNvPr>
          <p:cNvSpPr/>
          <p:nvPr/>
        </p:nvSpPr>
        <p:spPr>
          <a:xfrm>
            <a:off x="1421950" y="2191830"/>
            <a:ext cx="1182228" cy="2389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 title2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666769D-F8AF-4CC1-A0B2-B261FED3F99C}"/>
              </a:ext>
            </a:extLst>
          </p:cNvPr>
          <p:cNvSpPr/>
          <p:nvPr/>
        </p:nvSpPr>
        <p:spPr>
          <a:xfrm>
            <a:off x="6273080" y="5805263"/>
            <a:ext cx="86409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Scroll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bar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FC83D0-E944-4554-8A9B-765062256C8F}"/>
              </a:ext>
            </a:extLst>
          </p:cNvPr>
          <p:cNvSpPr/>
          <p:nvPr/>
        </p:nvSpPr>
        <p:spPr>
          <a:xfrm>
            <a:off x="276100" y="1771352"/>
            <a:ext cx="3308747" cy="24415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 &amp; text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5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7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빽다방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 프로젝트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서브화면구성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home&gt;</a:t>
            </a:r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메인페이지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빽다방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빽다방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 소개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이용원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웹사이트 리뉴얼 제작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943192"/>
            <a:ext cx="2376264" cy="284312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 err="1">
                <a:solidFill>
                  <a:prstClr val="black"/>
                </a:solidFill>
              </a:rPr>
              <a:t>빽다방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소개를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클릭시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백다방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소개 페이지로 넘어온다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(sub title 2)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Sub title2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배경색은 노랑 계열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이미지에는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호버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효과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들어감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갤러리 상단에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배경이미지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들어감</a:t>
            </a:r>
            <a:br>
              <a:rPr kumimoji="1" lang="en-US" altLang="ko-KR" sz="1000" b="1" dirty="0">
                <a:solidFill>
                  <a:prstClr val="black"/>
                </a:solidFill>
              </a:rPr>
            </a:br>
            <a:r>
              <a:rPr kumimoji="1" lang="en-US" altLang="ko-KR" sz="1000" b="1" dirty="0">
                <a:solidFill>
                  <a:prstClr val="black"/>
                </a:solidFill>
              </a:rPr>
              <a:t>(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바다색 부분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6A535F6-CFCB-4349-A784-C9413B241515}"/>
              </a:ext>
            </a:extLst>
          </p:cNvPr>
          <p:cNvSpPr/>
          <p:nvPr/>
        </p:nvSpPr>
        <p:spPr>
          <a:xfrm>
            <a:off x="128464" y="5752588"/>
            <a:ext cx="7246426" cy="9167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1CD0D0A-C7CE-446B-A38E-71D952A49079}"/>
              </a:ext>
            </a:extLst>
          </p:cNvPr>
          <p:cNvSpPr/>
          <p:nvPr/>
        </p:nvSpPr>
        <p:spPr>
          <a:xfrm>
            <a:off x="127123" y="1659033"/>
            <a:ext cx="7246426" cy="4093556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B79830B-9718-44DA-BDEB-27BB3B5FE170}"/>
              </a:ext>
            </a:extLst>
          </p:cNvPr>
          <p:cNvSpPr/>
          <p:nvPr/>
        </p:nvSpPr>
        <p:spPr>
          <a:xfrm>
            <a:off x="128464" y="833730"/>
            <a:ext cx="7246426" cy="7950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4F02CBE-E4B3-49B1-B9F3-CA8B28BB7D3F}"/>
              </a:ext>
            </a:extLst>
          </p:cNvPr>
          <p:cNvSpPr/>
          <p:nvPr/>
        </p:nvSpPr>
        <p:spPr>
          <a:xfrm>
            <a:off x="232925" y="863963"/>
            <a:ext cx="1393868" cy="70877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AE7B9ED-7B71-4055-BD13-41BA3E5E94DE}"/>
              </a:ext>
            </a:extLst>
          </p:cNvPr>
          <p:cNvSpPr/>
          <p:nvPr/>
        </p:nvSpPr>
        <p:spPr>
          <a:xfrm>
            <a:off x="1925906" y="1154449"/>
            <a:ext cx="5364596" cy="4182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menu(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풀다운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메뉴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577B91-5F53-479E-8BF2-D791DB9E0E24}"/>
              </a:ext>
            </a:extLst>
          </p:cNvPr>
          <p:cNvSpPr/>
          <p:nvPr/>
        </p:nvSpPr>
        <p:spPr>
          <a:xfrm>
            <a:off x="127123" y="1659033"/>
            <a:ext cx="7246426" cy="533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7BDBE6-78C9-4F7C-AB38-202F8093BED1}"/>
              </a:ext>
            </a:extLst>
          </p:cNvPr>
          <p:cNvSpPr/>
          <p:nvPr/>
        </p:nvSpPr>
        <p:spPr>
          <a:xfrm>
            <a:off x="5841032" y="878795"/>
            <a:ext cx="1440160" cy="2072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SNS icon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2399350-7837-4BF8-91D5-2D3E134B5712}"/>
              </a:ext>
            </a:extLst>
          </p:cNvPr>
          <p:cNvSpPr/>
          <p:nvPr/>
        </p:nvSpPr>
        <p:spPr>
          <a:xfrm>
            <a:off x="232925" y="2421349"/>
            <a:ext cx="7048267" cy="33312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 box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AB3D82A-A2B8-4C8C-8382-F057DBAD375C}"/>
              </a:ext>
            </a:extLst>
          </p:cNvPr>
          <p:cNvSpPr/>
          <p:nvPr/>
        </p:nvSpPr>
        <p:spPr>
          <a:xfrm>
            <a:off x="4016897" y="2430830"/>
            <a:ext cx="3273606" cy="32727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</a:t>
            </a:r>
          </a:p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빽다방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 이미지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EE156B0-231A-4002-846C-D986DE1ACDFF}"/>
              </a:ext>
            </a:extLst>
          </p:cNvPr>
          <p:cNvSpPr/>
          <p:nvPr/>
        </p:nvSpPr>
        <p:spPr>
          <a:xfrm>
            <a:off x="239722" y="2192531"/>
            <a:ext cx="1182228" cy="24415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 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72189B9-947E-4A71-A65F-C25E5350AA58}"/>
              </a:ext>
            </a:extLst>
          </p:cNvPr>
          <p:cNvSpPr/>
          <p:nvPr/>
        </p:nvSpPr>
        <p:spPr>
          <a:xfrm>
            <a:off x="1916596" y="5805263"/>
            <a:ext cx="3744416" cy="432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14C7545-0634-42D6-A4F8-0BA7A9A8FC58}"/>
              </a:ext>
            </a:extLst>
          </p:cNvPr>
          <p:cNvSpPr/>
          <p:nvPr/>
        </p:nvSpPr>
        <p:spPr>
          <a:xfrm>
            <a:off x="584448" y="6289987"/>
            <a:ext cx="6336704" cy="2987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Footer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608A93A-E7B3-4BD0-BD2C-1DBA22440C54}"/>
              </a:ext>
            </a:extLst>
          </p:cNvPr>
          <p:cNvSpPr/>
          <p:nvPr/>
        </p:nvSpPr>
        <p:spPr>
          <a:xfrm>
            <a:off x="1421950" y="2191830"/>
            <a:ext cx="1182228" cy="238999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 title2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666769D-F8AF-4CC1-A0B2-B261FED3F99C}"/>
              </a:ext>
            </a:extLst>
          </p:cNvPr>
          <p:cNvSpPr/>
          <p:nvPr/>
        </p:nvSpPr>
        <p:spPr>
          <a:xfrm>
            <a:off x="6273080" y="5805263"/>
            <a:ext cx="86409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Scroll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bar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FC83D0-E944-4554-8A9B-765062256C8F}"/>
              </a:ext>
            </a:extLst>
          </p:cNvPr>
          <p:cNvSpPr/>
          <p:nvPr/>
        </p:nvSpPr>
        <p:spPr>
          <a:xfrm>
            <a:off x="276100" y="1771352"/>
            <a:ext cx="3308747" cy="24415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 &amp; text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73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8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빽다방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 프로젝트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서브화면구성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home&gt;</a:t>
            </a:r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메인페이지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메뉴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신메뉴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이용원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웹사이트 리뉴얼 제작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Sub menu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영역에서 해당 페이지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클릭시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해당 메뉴로 넘어간다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Title =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메뉴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 :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신메뉴</a:t>
            </a:r>
            <a:br>
              <a:rPr kumimoji="1" lang="en-US" altLang="ko-KR" sz="1000" b="1" dirty="0">
                <a:solidFill>
                  <a:prstClr val="black"/>
                </a:solidFill>
              </a:rPr>
            </a:br>
            <a:r>
              <a:rPr kumimoji="1" lang="en-US" altLang="ko-KR" sz="1000" b="1" dirty="0">
                <a:solidFill>
                  <a:prstClr val="black"/>
                </a:solidFill>
              </a:rPr>
              <a:t>font-size 28px : 22px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신메뉴는 이미지 갤러리형 사용 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55CC971-4660-40DC-B53F-4AB1B13E760A}"/>
              </a:ext>
            </a:extLst>
          </p:cNvPr>
          <p:cNvSpPr/>
          <p:nvPr/>
        </p:nvSpPr>
        <p:spPr>
          <a:xfrm>
            <a:off x="127123" y="1659033"/>
            <a:ext cx="7246426" cy="4093556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89255A7-C573-45AD-B070-C6295BD27B9F}"/>
              </a:ext>
            </a:extLst>
          </p:cNvPr>
          <p:cNvSpPr/>
          <p:nvPr/>
        </p:nvSpPr>
        <p:spPr>
          <a:xfrm>
            <a:off x="208764" y="5252814"/>
            <a:ext cx="3222815" cy="11052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box</a:t>
            </a:r>
          </a:p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신메뉴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갤러리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A8E9279-0E97-47CC-A7C9-DE32536FD0C7}"/>
              </a:ext>
            </a:extLst>
          </p:cNvPr>
          <p:cNvSpPr/>
          <p:nvPr/>
        </p:nvSpPr>
        <p:spPr>
          <a:xfrm>
            <a:off x="3544365" y="5274042"/>
            <a:ext cx="2632771" cy="479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Text(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신메뉴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이름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EBBCFB-50A0-4A3D-973C-0B771E0720F7}"/>
              </a:ext>
            </a:extLst>
          </p:cNvPr>
          <p:cNvSpPr/>
          <p:nvPr/>
        </p:nvSpPr>
        <p:spPr>
          <a:xfrm>
            <a:off x="128464" y="5752588"/>
            <a:ext cx="7246426" cy="9167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CEAC928-FD1C-475E-99CF-256B58F65F77}"/>
              </a:ext>
            </a:extLst>
          </p:cNvPr>
          <p:cNvSpPr/>
          <p:nvPr/>
        </p:nvSpPr>
        <p:spPr>
          <a:xfrm>
            <a:off x="128464" y="833730"/>
            <a:ext cx="7246426" cy="7950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D27688C-F707-4FCD-80C8-0334C3323B2F}"/>
              </a:ext>
            </a:extLst>
          </p:cNvPr>
          <p:cNvSpPr/>
          <p:nvPr/>
        </p:nvSpPr>
        <p:spPr>
          <a:xfrm>
            <a:off x="232925" y="863963"/>
            <a:ext cx="1393868" cy="70877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1FC22D3-6A3E-4A99-AB66-01F4BC52C672}"/>
              </a:ext>
            </a:extLst>
          </p:cNvPr>
          <p:cNvSpPr/>
          <p:nvPr/>
        </p:nvSpPr>
        <p:spPr>
          <a:xfrm>
            <a:off x="1925906" y="1154449"/>
            <a:ext cx="5364596" cy="4182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menu(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풀다운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메뉴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0034BFA-539B-4AF4-8721-A90250AFAE9D}"/>
              </a:ext>
            </a:extLst>
          </p:cNvPr>
          <p:cNvSpPr/>
          <p:nvPr/>
        </p:nvSpPr>
        <p:spPr>
          <a:xfrm>
            <a:off x="5841032" y="878795"/>
            <a:ext cx="1440160" cy="2072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SNS icon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1856E3D-96B3-43AC-8870-F0ACE83E70D2}"/>
              </a:ext>
            </a:extLst>
          </p:cNvPr>
          <p:cNvSpPr/>
          <p:nvPr/>
        </p:nvSpPr>
        <p:spPr>
          <a:xfrm>
            <a:off x="128464" y="1661915"/>
            <a:ext cx="7245085" cy="11052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visual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316737-FCA5-4623-9285-3A1E7F4508BD}"/>
              </a:ext>
            </a:extLst>
          </p:cNvPr>
          <p:cNvSpPr/>
          <p:nvPr/>
        </p:nvSpPr>
        <p:spPr>
          <a:xfrm>
            <a:off x="3531726" y="3774856"/>
            <a:ext cx="3749466" cy="133031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box(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신메뉴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나열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B407A3-4308-48B8-AC87-4DF8E7251249}"/>
              </a:ext>
            </a:extLst>
          </p:cNvPr>
          <p:cNvSpPr/>
          <p:nvPr/>
        </p:nvSpPr>
        <p:spPr>
          <a:xfrm>
            <a:off x="218017" y="2893192"/>
            <a:ext cx="3222815" cy="22258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box</a:t>
            </a:r>
          </a:p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신메뉴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갤러리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2185CE4-EB4A-41A1-9AC7-D21E4A8B6589}"/>
              </a:ext>
            </a:extLst>
          </p:cNvPr>
          <p:cNvSpPr/>
          <p:nvPr/>
        </p:nvSpPr>
        <p:spPr>
          <a:xfrm>
            <a:off x="218017" y="2317889"/>
            <a:ext cx="7063175" cy="2973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menu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영역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신메뉴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커피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음료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아이스크림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디저트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빽스치노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2C35BE0-D009-4960-8284-6446966E9C30}"/>
              </a:ext>
            </a:extLst>
          </p:cNvPr>
          <p:cNvSpPr/>
          <p:nvPr/>
        </p:nvSpPr>
        <p:spPr>
          <a:xfrm>
            <a:off x="1916596" y="5805263"/>
            <a:ext cx="3744416" cy="432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8FC9710-4564-487A-8E28-DD5060131B79}"/>
              </a:ext>
            </a:extLst>
          </p:cNvPr>
          <p:cNvSpPr/>
          <p:nvPr/>
        </p:nvSpPr>
        <p:spPr>
          <a:xfrm>
            <a:off x="584448" y="6289987"/>
            <a:ext cx="6336704" cy="2987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Footer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1844D9-01BE-48D8-980B-488597391DAE}"/>
              </a:ext>
            </a:extLst>
          </p:cNvPr>
          <p:cNvSpPr/>
          <p:nvPr/>
        </p:nvSpPr>
        <p:spPr>
          <a:xfrm>
            <a:off x="6552378" y="5294120"/>
            <a:ext cx="816024" cy="4717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밑으로 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스크롤 다운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배치 동일 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42BF68-064C-4AA4-AD0C-24E610BCBBF6}"/>
              </a:ext>
            </a:extLst>
          </p:cNvPr>
          <p:cNvSpPr/>
          <p:nvPr/>
        </p:nvSpPr>
        <p:spPr>
          <a:xfrm>
            <a:off x="6273080" y="5805263"/>
            <a:ext cx="86409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Scroll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bar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8D77C96-67A2-4FE3-BF7C-8BBE95055737}"/>
              </a:ext>
            </a:extLst>
          </p:cNvPr>
          <p:cNvSpPr/>
          <p:nvPr/>
        </p:nvSpPr>
        <p:spPr>
          <a:xfrm>
            <a:off x="218017" y="1822392"/>
            <a:ext cx="2070687" cy="4148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 text :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페이지 메뉴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49F9863-52A4-43E2-A8C3-2DCC75E4EB2A}"/>
              </a:ext>
            </a:extLst>
          </p:cNvPr>
          <p:cNvSpPr/>
          <p:nvPr/>
        </p:nvSpPr>
        <p:spPr>
          <a:xfrm>
            <a:off x="3544365" y="2918256"/>
            <a:ext cx="2632771" cy="479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Text(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신메뉴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이름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8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9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빽다방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 프로젝트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서브화면구성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home&gt;</a:t>
            </a:r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메인페이지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메뉴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커피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이용원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웹사이트 리뉴얼 제작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Sub menu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영역에서 해당 페이지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클릭시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해당 메뉴로 넘어간다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Title =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메뉴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 :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커피</a:t>
            </a:r>
            <a:br>
              <a:rPr kumimoji="1" lang="en-US" altLang="ko-KR" sz="1000" b="1" dirty="0">
                <a:solidFill>
                  <a:prstClr val="black"/>
                </a:solidFill>
              </a:rPr>
            </a:br>
            <a:r>
              <a:rPr kumimoji="1" lang="en-US" altLang="ko-KR" sz="1000" b="1" dirty="0">
                <a:solidFill>
                  <a:prstClr val="black"/>
                </a:solidFill>
              </a:rPr>
              <a:t>font-size 28px : 22px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커피메뉴 이미지 슬라이드 넘기기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(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베스트 셀러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)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커피메뉴 전체에 이미지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호버시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해당 메뉴 가격 등장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EBBCFB-50A0-4A3D-973C-0B771E0720F7}"/>
              </a:ext>
            </a:extLst>
          </p:cNvPr>
          <p:cNvSpPr/>
          <p:nvPr/>
        </p:nvSpPr>
        <p:spPr>
          <a:xfrm>
            <a:off x="128464" y="5752588"/>
            <a:ext cx="7246426" cy="9167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55CC971-4660-40DC-B53F-4AB1B13E760A}"/>
              </a:ext>
            </a:extLst>
          </p:cNvPr>
          <p:cNvSpPr/>
          <p:nvPr/>
        </p:nvSpPr>
        <p:spPr>
          <a:xfrm>
            <a:off x="127123" y="1659033"/>
            <a:ext cx="7246426" cy="4093556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CEAC928-FD1C-475E-99CF-256B58F65F77}"/>
              </a:ext>
            </a:extLst>
          </p:cNvPr>
          <p:cNvSpPr/>
          <p:nvPr/>
        </p:nvSpPr>
        <p:spPr>
          <a:xfrm>
            <a:off x="128464" y="833730"/>
            <a:ext cx="7246426" cy="7950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D27688C-F707-4FCD-80C8-0334C3323B2F}"/>
              </a:ext>
            </a:extLst>
          </p:cNvPr>
          <p:cNvSpPr/>
          <p:nvPr/>
        </p:nvSpPr>
        <p:spPr>
          <a:xfrm>
            <a:off x="232925" y="863963"/>
            <a:ext cx="1393868" cy="70877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1FC22D3-6A3E-4A99-AB66-01F4BC52C672}"/>
              </a:ext>
            </a:extLst>
          </p:cNvPr>
          <p:cNvSpPr/>
          <p:nvPr/>
        </p:nvSpPr>
        <p:spPr>
          <a:xfrm>
            <a:off x="1925906" y="1154449"/>
            <a:ext cx="5364596" cy="4182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menu(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풀다운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메뉴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0034BFA-539B-4AF4-8721-A90250AFAE9D}"/>
              </a:ext>
            </a:extLst>
          </p:cNvPr>
          <p:cNvSpPr/>
          <p:nvPr/>
        </p:nvSpPr>
        <p:spPr>
          <a:xfrm>
            <a:off x="5841032" y="878795"/>
            <a:ext cx="1440160" cy="2072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SNS icon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1856E3D-96B3-43AC-8870-F0ACE83E70D2}"/>
              </a:ext>
            </a:extLst>
          </p:cNvPr>
          <p:cNvSpPr/>
          <p:nvPr/>
        </p:nvSpPr>
        <p:spPr>
          <a:xfrm>
            <a:off x="128464" y="1661915"/>
            <a:ext cx="7245085" cy="10215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visual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316737-FCA5-4623-9285-3A1E7F4508BD}"/>
              </a:ext>
            </a:extLst>
          </p:cNvPr>
          <p:cNvSpPr/>
          <p:nvPr/>
        </p:nvSpPr>
        <p:spPr>
          <a:xfrm>
            <a:off x="565296" y="4005064"/>
            <a:ext cx="6571880" cy="17260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box(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커피메뉴 전체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B407A3-4308-48B8-AC87-4DF8E7251249}"/>
              </a:ext>
            </a:extLst>
          </p:cNvPr>
          <p:cNvSpPr/>
          <p:nvPr/>
        </p:nvSpPr>
        <p:spPr>
          <a:xfrm>
            <a:off x="1482777" y="2713653"/>
            <a:ext cx="4838375" cy="12356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box</a:t>
            </a:r>
          </a:p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베스트 커피 슬라이드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2185CE4-EB4A-41A1-9AC7-D21E4A8B6589}"/>
              </a:ext>
            </a:extLst>
          </p:cNvPr>
          <p:cNvSpPr/>
          <p:nvPr/>
        </p:nvSpPr>
        <p:spPr>
          <a:xfrm>
            <a:off x="218017" y="2317889"/>
            <a:ext cx="7063175" cy="2973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menu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영역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신메뉴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커피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음료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아이스크림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디저트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빽스치노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2C35BE0-D009-4960-8284-6446966E9C30}"/>
              </a:ext>
            </a:extLst>
          </p:cNvPr>
          <p:cNvSpPr/>
          <p:nvPr/>
        </p:nvSpPr>
        <p:spPr>
          <a:xfrm>
            <a:off x="1916596" y="5805263"/>
            <a:ext cx="3744416" cy="432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8FC9710-4564-487A-8E28-DD5060131B79}"/>
              </a:ext>
            </a:extLst>
          </p:cNvPr>
          <p:cNvSpPr/>
          <p:nvPr/>
        </p:nvSpPr>
        <p:spPr>
          <a:xfrm>
            <a:off x="584448" y="6289987"/>
            <a:ext cx="6336704" cy="2987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Footer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1844D9-01BE-48D8-980B-488597391DAE}"/>
              </a:ext>
            </a:extLst>
          </p:cNvPr>
          <p:cNvSpPr/>
          <p:nvPr/>
        </p:nvSpPr>
        <p:spPr>
          <a:xfrm>
            <a:off x="6710427" y="5266951"/>
            <a:ext cx="663122" cy="4717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밑으로 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스크롤 다운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나머지 표 전체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42BF68-064C-4AA4-AD0C-24E610BCBBF6}"/>
              </a:ext>
            </a:extLst>
          </p:cNvPr>
          <p:cNvSpPr/>
          <p:nvPr/>
        </p:nvSpPr>
        <p:spPr>
          <a:xfrm>
            <a:off x="6273080" y="5805263"/>
            <a:ext cx="86409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Scroll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bar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8D77C96-67A2-4FE3-BF7C-8BBE95055737}"/>
              </a:ext>
            </a:extLst>
          </p:cNvPr>
          <p:cNvSpPr/>
          <p:nvPr/>
        </p:nvSpPr>
        <p:spPr>
          <a:xfrm>
            <a:off x="218017" y="1822392"/>
            <a:ext cx="2070687" cy="4148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 text :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페이지 메뉴</a:t>
            </a:r>
          </a:p>
        </p:txBody>
      </p:sp>
    </p:spTree>
    <p:extLst>
      <p:ext uri="{BB962C8B-B14F-4D97-AF65-F5344CB8AC3E}">
        <p14:creationId xmlns:p14="http://schemas.microsoft.com/office/powerpoint/2010/main" val="12464853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1622</Words>
  <Application>Microsoft Office PowerPoint</Application>
  <PresentationFormat>A4 용지(210x297mm)</PresentationFormat>
  <Paragraphs>583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HY헤드라인M</vt:lpstr>
      <vt:lpstr>돋움</vt:lpstr>
      <vt:lpstr>맑은 고딕</vt:lpstr>
      <vt:lpstr>Arial</vt:lpstr>
      <vt:lpstr>Times New Roman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inun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박정환</dc:creator>
  <cp:lastModifiedBy>EZEN</cp:lastModifiedBy>
  <cp:revision>1444</cp:revision>
  <dcterms:created xsi:type="dcterms:W3CDTF">2010-06-09T05:40:38Z</dcterms:created>
  <dcterms:modified xsi:type="dcterms:W3CDTF">2022-04-25T07:51:24Z</dcterms:modified>
  <cp:version/>
</cp:coreProperties>
</file>