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B60E9-A58B-EC46-B09B-65D85BB21059}" type="datetimeFigureOut">
              <a:rPr lang="fr-FR" smtClean="0"/>
              <a:t>19/04/15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4F48F-0F0F-1349-A038-6D8AB4643F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43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6BA8D-DC96-844A-BA86-3BA8F71E2041}" type="datetimeFigureOut">
              <a:rPr lang="fr-FR" smtClean="0"/>
              <a:t>19/04/15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BEC24-C192-BC49-8942-51C31B120D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459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0C93-1E21-1947-9157-EC781C17BF59}" type="datetime1">
              <a:rPr lang="fr-FR" smtClean="0"/>
              <a:t>19/04/15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7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1F12-3132-2D46-BF75-EAE7EB98BA11}" type="datetime1">
              <a:rPr lang="fr-FR" smtClean="0"/>
              <a:t>19/04/15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64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69E-6AFC-6E4F-AD03-18CCD13A1E4B}" type="datetime1">
              <a:rPr lang="fr-FR" smtClean="0"/>
              <a:t>19/04/15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A640-848A-B443-808B-E0457B09B050}" type="datetime1">
              <a:rPr lang="fr-FR" smtClean="0"/>
              <a:t>19/04/15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66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AA-FB05-8349-A93A-4BEC4941CF2B}" type="datetime1">
              <a:rPr lang="fr-FR" smtClean="0"/>
              <a:t>19/04/15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9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0CC-CAB0-204E-80C1-B1E65C6252E7}" type="datetime1">
              <a:rPr lang="fr-FR" smtClean="0"/>
              <a:t>19/04/15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29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554-893B-074C-9CEA-66CA70082FD0}" type="datetime1">
              <a:rPr lang="fr-FR" smtClean="0"/>
              <a:t>19/04/15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09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9FE0-1672-3644-92AB-AACDD5B2FE3A}" type="datetime1">
              <a:rPr lang="fr-FR" smtClean="0"/>
              <a:t>19/04/15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8709-A6AA-3947-B30B-2FC385388682}" type="datetime1">
              <a:rPr lang="fr-FR" smtClean="0"/>
              <a:t>19/04/15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5BFC-BCAB-3547-BBC3-1CEC239A9369}" type="datetime1">
              <a:rPr lang="fr-FR" smtClean="0"/>
              <a:t>19/04/15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1F7-DE66-704B-A58A-19374D1EFB74}" type="datetime1">
              <a:rPr lang="fr-FR" smtClean="0"/>
              <a:t>19/04/15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26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8818-54A0-C64B-8153-00C52A151465}" type="datetime1">
              <a:rPr lang="fr-FR" smtClean="0"/>
              <a:t>19/04/15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9833A-3356-B040-BD1F-7FA2F136F8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0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Motivations pour </a:t>
            </a:r>
            <a:r>
              <a:rPr lang="fr-FR" dirty="0" smtClean="0"/>
              <a:t>le bon usage </a:t>
            </a:r>
            <a:r>
              <a:rPr lang="fr-FR" dirty="0" smtClean="0"/>
              <a:t>de la </a:t>
            </a:r>
            <a:r>
              <a:rPr lang="fr-FR" dirty="0"/>
              <a:t>d</a:t>
            </a:r>
            <a:r>
              <a:rPr lang="fr-FR" dirty="0" smtClean="0"/>
              <a:t>ocumentation Du code Source 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Alain Narcisse SOBNGWI</a:t>
            </a:r>
          </a:p>
          <a:p>
            <a:r>
              <a:rPr lang="fr-FR" dirty="0" smtClean="0"/>
              <a:t>Le 20 Avril 2015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833A-3356-B040-BD1F-7FA2F136F8B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7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1- Pour reconnaître les patterns implémentés.</a:t>
            </a:r>
            <a:endParaRPr lang="fr-FR" dirty="0"/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339624" y="4953001"/>
            <a:ext cx="8452684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Composante </a:t>
            </a:r>
            <a:r>
              <a:rPr lang="fr-FR" dirty="0">
                <a:solidFill>
                  <a:schemeClr val="accent1"/>
                </a:solidFill>
              </a:rPr>
              <a:t>::= Composite | Feuille</a:t>
            </a:r>
          </a:p>
          <a:p>
            <a:r>
              <a:rPr lang="fr-FR" dirty="0">
                <a:solidFill>
                  <a:schemeClr val="accent1"/>
                </a:solidFill>
              </a:rPr>
              <a:t>Composite ::= </a:t>
            </a:r>
            <a:r>
              <a:rPr lang="fr-FR" dirty="0" err="1">
                <a:solidFill>
                  <a:schemeClr val="accent1"/>
                </a:solidFill>
              </a:rPr>
              <a:t>CompositeConcret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CompositeConcret</a:t>
            </a:r>
            <a:r>
              <a:rPr lang="fr-FR" dirty="0">
                <a:solidFill>
                  <a:schemeClr val="accent1"/>
                </a:solidFill>
              </a:rPr>
              <a:t> ::= {Composante} </a:t>
            </a:r>
          </a:p>
          <a:p>
            <a:r>
              <a:rPr lang="fr-FR" dirty="0">
                <a:solidFill>
                  <a:schemeClr val="accent1"/>
                </a:solidFill>
              </a:rPr>
              <a:t>Feuille ::= </a:t>
            </a:r>
            <a:r>
              <a:rPr lang="ja-JP" altLang="fr-FR" dirty="0">
                <a:solidFill>
                  <a:schemeClr val="accent1"/>
                </a:solidFill>
                <a:latin typeface="Arial"/>
              </a:rPr>
              <a:t>‘</a:t>
            </a:r>
            <a:r>
              <a:rPr lang="fr-FR" i="1" dirty="0">
                <a:solidFill>
                  <a:schemeClr val="accent1"/>
                </a:solidFill>
              </a:rPr>
              <a:t>symbole terminal</a:t>
            </a:r>
            <a:r>
              <a:rPr lang="ja-JP" altLang="fr-FR" dirty="0">
                <a:solidFill>
                  <a:schemeClr val="accent1"/>
                </a:solidFill>
                <a:latin typeface="Arial"/>
              </a:rPr>
              <a:t>’</a:t>
            </a:r>
            <a:r>
              <a:rPr lang="fr-FR" dirty="0">
                <a:solidFill>
                  <a:schemeClr val="accent1"/>
                </a:solidFill>
              </a:rPr>
              <a:t>	</a:t>
            </a:r>
            <a:r>
              <a:rPr lang="fr-FR" dirty="0"/>
              <a:t>		</a:t>
            </a:r>
            <a:r>
              <a:rPr lang="fr-FR" i="1" dirty="0" smtClean="0">
                <a:solidFill>
                  <a:schemeClr val="hlink"/>
                </a:solidFill>
              </a:rPr>
              <a:t>Pourtant une grammaire simple associée que l on aimerait bien avoir quelque part du moins dans le code sous forme de commentaire pour le reconnaître aisément</a:t>
            </a:r>
            <a:r>
              <a:rPr lang="fr-FR" i="1" dirty="0" smtClean="0">
                <a:solidFill>
                  <a:schemeClr val="hlink"/>
                </a:solidFill>
              </a:rPr>
              <a:t>. </a:t>
            </a:r>
            <a:r>
              <a:rPr lang="fr-FR" i="1" dirty="0" smtClean="0">
                <a:solidFill>
                  <a:schemeClr val="hlink"/>
                </a:solidFill>
                <a:sym typeface="Wingdings"/>
              </a:rPr>
              <a:t> Au moins, </a:t>
            </a:r>
            <a:r>
              <a:rPr lang="fr-FR" i="1" dirty="0">
                <a:solidFill>
                  <a:schemeClr val="hlink"/>
                </a:solidFill>
                <a:sym typeface="Wingdings"/>
              </a:rPr>
              <a:t>a</a:t>
            </a:r>
            <a:r>
              <a:rPr lang="fr-FR" i="1" dirty="0" smtClean="0">
                <a:solidFill>
                  <a:schemeClr val="hlink"/>
                </a:solidFill>
                <a:sym typeface="Wingdings"/>
              </a:rPr>
              <a:t>nnoncé l’utilisation du pattern.</a:t>
            </a:r>
            <a:endParaRPr lang="fr-FR" i="1" dirty="0">
              <a:solidFill>
                <a:schemeClr val="hlink"/>
              </a:solidFill>
            </a:endParaRPr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1115158" y="1916114"/>
            <a:ext cx="1926980" cy="307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fr-FR" dirty="0">
                <a:solidFill>
                  <a:srgbClr val="663300"/>
                </a:solidFill>
              </a:rPr>
              <a:t> </a:t>
            </a:r>
            <a:r>
              <a:rPr lang="fr-FR" dirty="0" smtClean="0">
                <a:solidFill>
                  <a:srgbClr val="663300"/>
                </a:solidFill>
              </a:rPr>
              <a:t>Illustration du Composite Pattern </a:t>
            </a:r>
            <a:r>
              <a:rPr lang="fr-FR" dirty="0" smtClean="0">
                <a:solidFill>
                  <a:srgbClr val="663300"/>
                </a:solidFill>
              </a:rPr>
              <a:t>: un récursivité si non documentée pas évidente à voir dans le code source Java.</a:t>
            </a:r>
            <a:endParaRPr lang="fr-FR" dirty="0" smtClean="0">
              <a:solidFill>
                <a:srgbClr val="663300"/>
              </a:solidFill>
            </a:endParaRPr>
          </a:p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fr-FR" dirty="0" smtClean="0">
                <a:solidFill>
                  <a:srgbClr val="663300"/>
                </a:solidFill>
              </a:rPr>
              <a:t>Plus De 300 patterns aujourd’hui dans le génie logiciel</a:t>
            </a:r>
            <a:endParaRPr lang="fr-FR" dirty="0"/>
          </a:p>
        </p:txBody>
      </p:sp>
      <p:pic>
        <p:nvPicPr>
          <p:cNvPr id="162850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58" y="1417638"/>
            <a:ext cx="3372550" cy="357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97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</a:t>
            </a:r>
            <a:r>
              <a:rPr lang="fr-FR" dirty="0" smtClean="0"/>
              <a:t>- Spécification Claire et nette de contrat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En Java, les objets d’ une application collaborent par invocation de méthode. </a:t>
            </a:r>
            <a:r>
              <a:rPr lang="fr-FR" sz="2000" dirty="0" smtClean="0"/>
              <a:t>L’utilisation ( au sens java du terme </a:t>
            </a:r>
            <a:r>
              <a:rPr lang="fr-FR" sz="2000" dirty="0" err="1" smtClean="0"/>
              <a:t>ie</a:t>
            </a:r>
            <a:r>
              <a:rPr lang="fr-FR" sz="2000" dirty="0" smtClean="0"/>
              <a:t> délégation )  </a:t>
            </a:r>
            <a:r>
              <a:rPr lang="fr-FR" sz="2000" dirty="0" smtClean="0"/>
              <a:t>d’un DA0, d </a:t>
            </a:r>
            <a:r>
              <a:rPr lang="fr-FR" sz="2000" dirty="0" smtClean="0"/>
              <a:t>‘une </a:t>
            </a:r>
            <a:r>
              <a:rPr lang="fr-FR" sz="2000" dirty="0" smtClean="0"/>
              <a:t>classe de service sont de simples implémentations de  </a:t>
            </a:r>
            <a:r>
              <a:rPr lang="fr-FR" sz="2000" b="1" dirty="0" smtClean="0"/>
              <a:t>contrat</a:t>
            </a:r>
            <a:r>
              <a:rPr lang="fr-FR" sz="2000" dirty="0" smtClean="0"/>
              <a:t>. « Bertrand Meyer »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Ce contrat exprime ce que fait la méthode.</a:t>
            </a:r>
          </a:p>
          <a:p>
            <a:r>
              <a:rPr lang="fr-FR" sz="2000" dirty="0" smtClean="0"/>
              <a:t>Ce contrat énumère toutes les pré-conditions et les post-conditions.</a:t>
            </a:r>
          </a:p>
          <a:p>
            <a:endParaRPr lang="fr-FR" sz="2000" dirty="0"/>
          </a:p>
          <a:p>
            <a:r>
              <a:rPr lang="fr-FR" sz="2000" dirty="0" smtClean="0">
                <a:sym typeface="Wingdings"/>
              </a:rPr>
              <a:t> Ces pré et post-conditions doivent apparaître de </a:t>
            </a:r>
            <a:r>
              <a:rPr lang="fr-FR" sz="2000" b="1" dirty="0" smtClean="0">
                <a:sym typeface="Wingdings"/>
              </a:rPr>
              <a:t>façon claire et sans ambiguïté </a:t>
            </a:r>
            <a:r>
              <a:rPr lang="fr-FR" sz="2000" dirty="0" smtClean="0">
                <a:sym typeface="Wingdings"/>
              </a:rPr>
              <a:t>dans la documentation de la méthode.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0694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Eviter les Erreurs, Documenter </a:t>
            </a:r>
            <a:r>
              <a:rPr lang="fr-FR" dirty="0" smtClean="0"/>
              <a:t>TOUTES </a:t>
            </a:r>
            <a:r>
              <a:rPr lang="fr-FR" dirty="0" smtClean="0"/>
              <a:t>les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Une des bonnes pratique Java est de ne jamais déclarer qu’ une méthode </a:t>
            </a:r>
            <a:r>
              <a:rPr lang="fr-FR" sz="2000" dirty="0" err="1" smtClean="0"/>
              <a:t>throws</a:t>
            </a:r>
            <a:r>
              <a:rPr lang="fr-FR" sz="2000" dirty="0" smtClean="0"/>
              <a:t> « Exception » ou « </a:t>
            </a:r>
            <a:r>
              <a:rPr lang="fr-FR" sz="2000" dirty="0" err="1" smtClean="0"/>
              <a:t>Throwable</a:t>
            </a:r>
            <a:r>
              <a:rPr lang="fr-FR" sz="2000" dirty="0" smtClean="0"/>
              <a:t> ». Ces déclarations  dissimulent toutes les autres exceptions susceptibles d être levées dans le même contexte. Or ceci apparaît très fréquemment dans notre code.</a:t>
            </a:r>
          </a:p>
          <a:p>
            <a:r>
              <a:rPr lang="fr-FR" sz="2000" dirty="0" smtClean="0"/>
              <a:t>Recommandation de </a:t>
            </a:r>
            <a:r>
              <a:rPr lang="fr-FR" sz="2000" b="1" dirty="0" smtClean="0"/>
              <a:t>Joshua Bloch </a:t>
            </a:r>
            <a:r>
              <a:rPr lang="fr-FR" sz="2000" dirty="0" smtClean="0"/>
              <a:t>:  il est fortement conseillé au développeur de de fournir une description tout aussi détaillée pour les exceptions  non vérifiées et vérifiées. </a:t>
            </a:r>
          </a:p>
          <a:p>
            <a:r>
              <a:rPr lang="fr-FR" sz="2000" dirty="0" smtClean="0"/>
              <a:t>Pourquoi ? 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>
                <a:sym typeface="Wingdings"/>
              </a:rPr>
              <a:t> </a:t>
            </a:r>
            <a:r>
              <a:rPr lang="fr-FR" sz="2000" dirty="0" smtClean="0"/>
              <a:t>Une exception non vérifiée représente en générale </a:t>
            </a:r>
            <a:r>
              <a:rPr lang="fr-FR" sz="2000" b="1" dirty="0" smtClean="0"/>
              <a:t>une erreur de programmation</a:t>
            </a:r>
            <a:r>
              <a:rPr lang="fr-FR" sz="2000" dirty="0" smtClean="0"/>
              <a:t> , familiariser une développeur avec des erreurs de programmation qu' il est susceptible de commettre lui permet de mieux les éviter et surtout le plus tôt possible.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051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4. Maitriser Les Threads, Immutabilité des instances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La manière dont se comporte une classe lorsque ses instances ou ses méthodes statiques sont sujettes à une utilisation concurrente est une partie importante de son </a:t>
            </a:r>
            <a:r>
              <a:rPr lang="fr-FR" sz="2000" b="1" dirty="0" smtClean="0"/>
              <a:t>contrat</a:t>
            </a:r>
            <a:r>
              <a:rPr lang="fr-FR" sz="2000" dirty="0" smtClean="0"/>
              <a:t>. </a:t>
            </a:r>
            <a:r>
              <a:rPr lang="fr-FR" sz="2000" dirty="0" err="1" smtClean="0"/>
              <a:t>Cf</a:t>
            </a:r>
            <a:r>
              <a:rPr lang="fr-FR" sz="2000" dirty="0" smtClean="0"/>
              <a:t> </a:t>
            </a:r>
            <a:r>
              <a:rPr lang="fr-FR" sz="2000" dirty="0" err="1" smtClean="0"/>
              <a:t>Slide</a:t>
            </a:r>
            <a:r>
              <a:rPr lang="fr-FR" sz="2000" dirty="0" smtClean="0"/>
              <a:t> 2.</a:t>
            </a:r>
          </a:p>
          <a:p>
            <a:pPr marL="0" indent="0">
              <a:buNone/>
            </a:pPr>
            <a:r>
              <a:rPr lang="fr-FR" sz="2000" dirty="0" smtClean="0">
                <a:sym typeface="Wingdings"/>
              </a:rPr>
              <a:t> </a:t>
            </a:r>
            <a:r>
              <a:rPr lang="fr-FR" sz="2000" dirty="0" smtClean="0"/>
              <a:t>Si cette partie du comportement de la classe n est pas documentée, le développeur doit faire des suppositions .  </a:t>
            </a:r>
            <a:r>
              <a:rPr lang="fr-FR" sz="2000" b="1" dirty="0" smtClean="0"/>
              <a:t>Aléatoire</a:t>
            </a:r>
            <a:r>
              <a:rPr lang="fr-FR" sz="2000" dirty="0" smtClean="0"/>
              <a:t>,  </a:t>
            </a:r>
            <a:r>
              <a:rPr lang="fr-FR" sz="2000" b="1" dirty="0" smtClean="0"/>
              <a:t>Aie</a:t>
            </a:r>
            <a:r>
              <a:rPr lang="fr-FR" sz="2000" dirty="0" smtClean="0"/>
              <a:t> </a:t>
            </a:r>
            <a:r>
              <a:rPr lang="fr-FR" sz="2000" dirty="0" smtClean="0"/>
              <a:t>!!!</a:t>
            </a:r>
          </a:p>
          <a:p>
            <a:endParaRPr lang="fr-FR" sz="2000" dirty="0"/>
          </a:p>
          <a:p>
            <a:r>
              <a:rPr lang="fr-FR" sz="2000" dirty="0" smtClean="0"/>
              <a:t>Si les instances d’une classe sont immutables, cela a des grosses conséquences sur la sûreté du programme qu’on écrit, sur les </a:t>
            </a:r>
            <a:r>
              <a:rPr lang="fr-FR" sz="2000" dirty="0" smtClean="0"/>
              <a:t>performances </a:t>
            </a:r>
            <a:r>
              <a:rPr lang="fr-FR" sz="2000" dirty="0" smtClean="0"/>
              <a:t>( </a:t>
            </a:r>
            <a:r>
              <a:rPr lang="fr-FR" sz="2000" dirty="0" smtClean="0"/>
              <a:t>cycle de vie des objets : </a:t>
            </a:r>
            <a:r>
              <a:rPr lang="fr-FR" sz="2000" b="1" dirty="0" smtClean="0"/>
              <a:t>création</a:t>
            </a:r>
            <a:r>
              <a:rPr lang="fr-FR" sz="2000" dirty="0" smtClean="0"/>
              <a:t>, </a:t>
            </a:r>
            <a:r>
              <a:rPr lang="fr-FR" sz="2000" b="1" dirty="0" smtClean="0"/>
              <a:t>destruction</a:t>
            </a:r>
            <a:r>
              <a:rPr lang="fr-FR" sz="2000" dirty="0" smtClean="0"/>
              <a:t> des instances, </a:t>
            </a:r>
            <a:r>
              <a:rPr lang="fr-FR" sz="2000" dirty="0" smtClean="0"/>
              <a:t>et </a:t>
            </a:r>
            <a:r>
              <a:rPr lang="fr-FR" sz="2000" b="1" dirty="0" smtClean="0"/>
              <a:t>ramasse miette </a:t>
            </a:r>
            <a:r>
              <a:rPr lang="fr-FR" sz="2000" b="1" dirty="0" smtClean="0"/>
              <a:t> ( GC) </a:t>
            </a:r>
            <a:r>
              <a:rPr lang="fr-FR" sz="2000" dirty="0" smtClean="0"/>
              <a:t>).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>
                <a:sym typeface="Wingdings"/>
              </a:rPr>
              <a:t> Sans documentation je suis aveugle et je fais une fois de plus des suppositions </a:t>
            </a:r>
            <a:r>
              <a:rPr lang="fr-FR" sz="2000" dirty="0" smtClean="0">
                <a:sym typeface="Wingdings"/>
              </a:rPr>
              <a:t>. Est ce contrôleur qui fait 6000 lignes de code est </a:t>
            </a:r>
            <a:r>
              <a:rPr lang="fr-FR" sz="2000" b="1" dirty="0" smtClean="0">
                <a:sym typeface="Wingdings"/>
              </a:rPr>
              <a:t>Thread </a:t>
            </a:r>
            <a:r>
              <a:rPr lang="fr-FR" sz="2000" b="1" dirty="0" err="1" smtClean="0">
                <a:sym typeface="Wingdings"/>
              </a:rPr>
              <a:t>safe</a:t>
            </a:r>
            <a:r>
              <a:rPr lang="fr-FR" sz="2000" dirty="0">
                <a:sym typeface="Wingdings"/>
              </a:rPr>
              <a:t> </a:t>
            </a:r>
            <a:r>
              <a:rPr lang="fr-FR" sz="2000" dirty="0" smtClean="0">
                <a:sym typeface="Wingdings"/>
              </a:rPr>
              <a:t>?</a:t>
            </a:r>
            <a:r>
              <a:rPr lang="fr-FR" sz="2000" dirty="0" smtClean="0">
                <a:sym typeface="Wingdings"/>
              </a:rPr>
              <a:t> Ce DAO est-il  </a:t>
            </a:r>
            <a:r>
              <a:rPr lang="fr-FR" sz="2000" b="1" dirty="0" smtClean="0">
                <a:sym typeface="Wingdings"/>
              </a:rPr>
              <a:t>immutable</a:t>
            </a:r>
            <a:r>
              <a:rPr lang="fr-FR" sz="2000" dirty="0" smtClean="0">
                <a:sym typeface="Wingdings"/>
              </a:rPr>
              <a:t> ? M</a:t>
            </a:r>
            <a:r>
              <a:rPr lang="fr-FR" sz="2000" dirty="0" smtClean="0">
                <a:sym typeface="Wingdings"/>
              </a:rPr>
              <a:t>ême question </a:t>
            </a:r>
            <a:r>
              <a:rPr lang="fr-FR" sz="2000" dirty="0" smtClean="0">
                <a:sym typeface="Wingdings"/>
              </a:rPr>
              <a:t>pour les classes  service et les classes utilitaires et tout autre classe que  l ‘on crée dans notre application.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15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5. Aide </a:t>
            </a:r>
            <a:r>
              <a:rPr lang="fr-FR" dirty="0" smtClean="0"/>
              <a:t>à la maitrise de la dette technique.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code non documentée et/ou une documentation de code  </a:t>
            </a:r>
            <a:r>
              <a:rPr lang="fr-FR" b="1" dirty="0" smtClean="0"/>
              <a:t>non maintenue </a:t>
            </a:r>
            <a:r>
              <a:rPr lang="fr-FR" dirty="0" smtClean="0"/>
              <a:t>est l’un des péché capitaux qui ne fait qu’augmenter la </a:t>
            </a:r>
            <a:r>
              <a:rPr lang="fr-FR" b="1" dirty="0" smtClean="0"/>
              <a:t>dette technique</a:t>
            </a:r>
            <a:r>
              <a:rPr lang="fr-FR" dirty="0" smtClean="0"/>
              <a:t>.</a:t>
            </a:r>
          </a:p>
          <a:p>
            <a:r>
              <a:rPr lang="fr-FR" dirty="0" smtClean="0"/>
              <a:t>« Olivier Gaudin, fondateur de Sonar 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04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que l on a Gagné en documentant Notre Code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/>
              <a:t>Du temps, On a rapidement l’information dans la documentation de la classe du pattern qui est utilisé, en conséquence l’évolution à apporter est mieux maitriser.</a:t>
            </a:r>
          </a:p>
          <a:p>
            <a:r>
              <a:rPr lang="fr-FR" sz="2000" dirty="0" smtClean="0"/>
              <a:t>On a documenté le contrat des interfaces que  l’on utilise( DAO et Services par exemple.), on évite beaucoup d’erreur et de suppositions</a:t>
            </a:r>
          </a:p>
          <a:p>
            <a:r>
              <a:rPr lang="fr-FR" sz="2000" dirty="0" smtClean="0"/>
              <a:t>On maitrise la gestion de nos exceptions. </a:t>
            </a:r>
          </a:p>
          <a:p>
            <a:r>
              <a:rPr lang="fr-FR" sz="2000" dirty="0" smtClean="0"/>
              <a:t>Par une information donnée au bon endroit, on maitrise, l’immutabilité et </a:t>
            </a:r>
            <a:r>
              <a:rPr lang="fr-FR" sz="2000" dirty="0" smtClean="0"/>
              <a:t>la qualité de Thread-</a:t>
            </a:r>
            <a:r>
              <a:rPr lang="fr-FR" sz="2000" dirty="0" err="1" smtClean="0"/>
              <a:t>Safe</a:t>
            </a:r>
            <a:r>
              <a:rPr lang="fr-FR" sz="2000" dirty="0" smtClean="0"/>
              <a:t> d’une classe : Robustesse et  performance de notre application.</a:t>
            </a:r>
          </a:p>
          <a:p>
            <a:r>
              <a:rPr lang="fr-FR" sz="2000" dirty="0" smtClean="0"/>
              <a:t>On gagne en maitrise de la dette technique de notre application.</a:t>
            </a:r>
          </a:p>
          <a:p>
            <a:r>
              <a:rPr lang="fr-FR" sz="2000" dirty="0" smtClean="0"/>
              <a:t>On Ecrit des tests unitaires plus </a:t>
            </a:r>
            <a:r>
              <a:rPr lang="fr-FR" sz="2000" b="1" dirty="0" smtClean="0"/>
              <a:t>pertinents</a:t>
            </a:r>
            <a:r>
              <a:rPr lang="fr-FR" sz="2000" dirty="0" smtClean="0"/>
              <a:t>, car le contrat de la classe à tester est documenté, donc les assertions ( vérifications )   à faire dans GIVEN –THEN- liste ASSERTIONS sont plus pertinents si on s’est aussi inspiré de la documentation pour les réaliser.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23948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Combien ça coute de documenter son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temps d’écrire cette documentation.</a:t>
            </a:r>
          </a:p>
          <a:p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>
                <a:sym typeface="Wingdings"/>
              </a:rPr>
              <a:t> </a:t>
            </a:r>
            <a:r>
              <a:rPr lang="fr-FR" sz="2200" dirty="0" smtClean="0"/>
              <a:t>Lorsqu’on a un Template bien défini : à 1/10</a:t>
            </a:r>
          </a:p>
          <a:p>
            <a:pPr marL="0" indent="0">
              <a:buNone/>
            </a:pPr>
            <a:r>
              <a:rPr lang="fr-FR" sz="2200" dirty="0" smtClean="0"/>
              <a:t>Du temps qu’il faut pour écrire ou « </a:t>
            </a:r>
            <a:r>
              <a:rPr lang="fr-FR" sz="2200" dirty="0" err="1" smtClean="0"/>
              <a:t>re-factorer</a:t>
            </a:r>
            <a:r>
              <a:rPr lang="fr-FR" sz="2200" dirty="0" smtClean="0"/>
              <a:t> » une classe. </a:t>
            </a:r>
          </a:p>
          <a:p>
            <a:endParaRPr lang="fr-FR" dirty="0" smtClean="0"/>
          </a:p>
          <a:p>
            <a:r>
              <a:rPr lang="fr-FR" dirty="0" smtClean="0"/>
              <a:t>Le temps de maintenir cette documentation</a:t>
            </a:r>
          </a:p>
          <a:p>
            <a:pPr marL="0" indent="0">
              <a:buNone/>
            </a:pPr>
            <a:r>
              <a:rPr lang="fr-FR" dirty="0" smtClean="0">
                <a:sym typeface="Wingdings"/>
              </a:rPr>
              <a:t> </a:t>
            </a:r>
            <a:r>
              <a:rPr lang="fr-FR" sz="2000" dirty="0" smtClean="0"/>
              <a:t>Lorsqu’on </a:t>
            </a:r>
            <a:r>
              <a:rPr lang="fr-FR" sz="2000" dirty="0"/>
              <a:t>a un Template bien défini : à 1/10</a:t>
            </a:r>
          </a:p>
          <a:p>
            <a:pPr marL="0" indent="0">
              <a:buNone/>
            </a:pPr>
            <a:r>
              <a:rPr lang="fr-FR" sz="2000" dirty="0"/>
              <a:t>Du temps qu’il faut pour écrire ou « </a:t>
            </a:r>
            <a:r>
              <a:rPr lang="fr-FR" sz="2000" dirty="0" err="1"/>
              <a:t>re-factorer</a:t>
            </a:r>
            <a:r>
              <a:rPr lang="fr-FR" sz="2000" dirty="0"/>
              <a:t> » </a:t>
            </a:r>
            <a:r>
              <a:rPr lang="fr-FR" sz="2000" dirty="0" smtClean="0"/>
              <a:t>la </a:t>
            </a:r>
            <a:r>
              <a:rPr lang="fr-FR" sz="2000" dirty="0"/>
              <a:t>classe de test.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305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suivre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vous êtes d ‘accord avec tout ce qui vient d’être dit, </a:t>
            </a:r>
          </a:p>
          <a:p>
            <a:endParaRPr lang="fr-FR" dirty="0"/>
          </a:p>
          <a:p>
            <a:pPr>
              <a:buFont typeface="Wingdings" charset="0"/>
              <a:buChar char="è"/>
            </a:pPr>
            <a:r>
              <a:rPr lang="fr-FR" dirty="0" smtClean="0">
                <a:sym typeface="Wingdings"/>
              </a:rPr>
              <a:t> A </a:t>
            </a:r>
            <a:r>
              <a:rPr lang="fr-FR" dirty="0" smtClean="0">
                <a:sym typeface="Wingdings"/>
              </a:rPr>
              <a:t>suivre comment écrire correctement des commentaires dans son code.</a:t>
            </a:r>
          </a:p>
          <a:p>
            <a:pPr>
              <a:buFont typeface="Wingdings" charset="0"/>
              <a:buChar char="è"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 smtClean="0">
                <a:sym typeface="Wingdings"/>
              </a:rPr>
              <a:t>						Merci de votre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38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595</Words>
  <Application>Microsoft Macintosh PowerPoint</Application>
  <PresentationFormat>Présentation à l'écran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Motivations pour le bon usage de la documentation Du code Source Java</vt:lpstr>
      <vt:lpstr>1- Pour reconnaître les patterns implémentés.</vt:lpstr>
      <vt:lpstr>2- Spécification Claire et nette de contrat</vt:lpstr>
      <vt:lpstr>3. Eviter les Erreurs, Documenter TOUTES les Exceptions</vt:lpstr>
      <vt:lpstr>4. Maitriser Les Threads, Immutabilité des instances …</vt:lpstr>
      <vt:lpstr>5. Aide à la maitrise de la dette technique.</vt:lpstr>
      <vt:lpstr>Ce que l on a Gagné en documentant Notre Code </vt:lpstr>
      <vt:lpstr>Combien ça coute de documenter son code</vt:lpstr>
      <vt:lpstr>A suivre </vt:lpstr>
    </vt:vector>
  </TitlesOfParts>
  <Company>ANS Expertise Excellence 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Motivations pour la Documentation Du code Source Java</dc:title>
  <dc:creator>Alain Narcisse SOBNGWI</dc:creator>
  <cp:lastModifiedBy>Alain Narcisse SOBNGWI</cp:lastModifiedBy>
  <cp:revision>57</cp:revision>
  <dcterms:created xsi:type="dcterms:W3CDTF">2015-04-18T20:21:51Z</dcterms:created>
  <dcterms:modified xsi:type="dcterms:W3CDTF">2015-04-19T20:03:05Z</dcterms:modified>
</cp:coreProperties>
</file>