
<file path=[Content_Types].xml><?xml version="1.0" encoding="utf-8"?>
<Types xmlns="http://schemas.openxmlformats.org/package/2006/content-types">
  <Default Extension="tmp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2" r:id="rId5"/>
    <p:sldId id="265" r:id="rId6"/>
    <p:sldId id="263" r:id="rId7"/>
    <p:sldId id="258" r:id="rId8"/>
    <p:sldId id="259" r:id="rId9"/>
    <p:sldId id="264" r:id="rId10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8" d="100"/>
          <a:sy n="68" d="100"/>
        </p:scale>
        <p:origin x="5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09D25-5189-49A7-8A07-36704F8E86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0220AC-8ECB-4AF8-B41A-115687A29C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F0089F-ABC0-43BB-871C-BA31462CE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28789-B4B4-467E-8737-573E270C015E}" type="datetimeFigureOut">
              <a:rPr lang="sv-SE" smtClean="0"/>
              <a:t>2019-04-08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20AE1E-CAFB-4008-BEA1-AEB79D10D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CC229A-58B4-4FE4-92D2-39B364F2E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BD87D-D11F-4735-A7AB-8191ED2F81B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07080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90100-F40E-4FA6-9CD7-E396CEC1F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4FBE43-1B42-4595-8F8C-026E892FC2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2C0C09-CA99-4713-94E0-B842EB480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28789-B4B4-467E-8737-573E270C015E}" type="datetimeFigureOut">
              <a:rPr lang="sv-SE" smtClean="0"/>
              <a:t>2019-04-08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326045-73D1-484A-A25E-8F650131F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0E2935-17F7-40A4-BE38-F2BDE56EA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BD87D-D11F-4735-A7AB-8191ED2F81B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82749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12AE40-04E6-4152-BC11-7BE8E7186A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16BB19-3F8F-4BBC-B762-9655AD6097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CE5D9E-AD08-49D1-BE70-1F2C24C74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28789-B4B4-467E-8737-573E270C015E}" type="datetimeFigureOut">
              <a:rPr lang="sv-SE" smtClean="0"/>
              <a:t>2019-04-08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541567-5BA7-4764-8E0F-FC258B8EE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B36423-E9EB-4304-B363-0B50C7A8D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BD87D-D11F-4735-A7AB-8191ED2F81B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49035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56823-2BF2-415E-B325-128B64B21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3C0DE-38F9-4EA6-AC99-0DFCC1CD76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C05887-C861-4696-95CF-EE4813AFC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28789-B4B4-467E-8737-573E270C015E}" type="datetimeFigureOut">
              <a:rPr lang="sv-SE" smtClean="0"/>
              <a:t>2019-04-08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C14C97-8801-4F3F-9710-04EC629FD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A6A47D-A461-444C-B1B7-FE941DA1D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BD87D-D11F-4735-A7AB-8191ED2F81B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87514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732A0-7517-4060-B144-0D353E51C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3D5F74-A673-49C7-A8DC-82493EC580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4EFC69-45CA-4D9B-AE34-0560BF03E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28789-B4B4-467E-8737-573E270C015E}" type="datetimeFigureOut">
              <a:rPr lang="sv-SE" smtClean="0"/>
              <a:t>2019-04-08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39985B-F730-447A-BD9E-D2A4C4F05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731B77-D27C-44B3-B026-D33053F5E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BD87D-D11F-4735-A7AB-8191ED2F81B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62911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C9680-29B0-4F29-94E7-C7A254F78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FCB787-65F2-4B43-8B7A-A76474EF2E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4621D4-6F19-4855-A840-053DE09190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069534-8745-41FB-8D2A-C2A36F119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28789-B4B4-467E-8737-573E270C015E}" type="datetimeFigureOut">
              <a:rPr lang="sv-SE" smtClean="0"/>
              <a:t>2019-04-08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731958-2BAF-4AD0-B069-5BE1A8B0E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5AFB91-DC14-4A89-B7D6-119D0FD80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BD87D-D11F-4735-A7AB-8191ED2F81B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50073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AD0C4-8E64-4A11-879B-697350A53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3FB6A9-8D50-4701-883D-3F2F211AFD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63A8D6-E862-43E3-B149-4A6A3B56D9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BEC7AC-0DE8-42C4-A974-FF4C5CB609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2DFA81-6E6F-4EB2-98E5-BB342AE8DD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2C6E6A-F275-4FFC-80FA-BA42D406A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28789-B4B4-467E-8737-573E270C015E}" type="datetimeFigureOut">
              <a:rPr lang="sv-SE" smtClean="0"/>
              <a:t>2019-04-08</a:t>
            </a:fld>
            <a:endParaRPr lang="sv-S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76BE81-A897-4D6F-95D5-E5B419D20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4CAB22-0D6C-4C9A-8F9F-50D889606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BD87D-D11F-4735-A7AB-8191ED2F81B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74516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767DB-D063-4005-ACA7-53B15EFDF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1A9321-6348-4BC7-9A36-C9B2A9E46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28789-B4B4-467E-8737-573E270C015E}" type="datetimeFigureOut">
              <a:rPr lang="sv-SE" smtClean="0"/>
              <a:t>2019-04-08</a:t>
            </a:fld>
            <a:endParaRPr lang="sv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A2198C-111F-4F4F-98E5-54EFFC84D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E11EB7-D999-4B95-BD28-E1F41277B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BD87D-D11F-4735-A7AB-8191ED2F81B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33625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93FD39-F6CA-40F6-8271-CA47D4DE0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28789-B4B4-467E-8737-573E270C015E}" type="datetimeFigureOut">
              <a:rPr lang="sv-SE" smtClean="0"/>
              <a:t>2019-04-08</a:t>
            </a:fld>
            <a:endParaRPr lang="sv-S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7C45D9-B7C4-41B4-89D9-CECD8A152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6F2793-4369-4375-8BC3-C42CCDCC0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BD87D-D11F-4735-A7AB-8191ED2F81B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16372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C073E-3F6F-487E-8BD3-E37727CE7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EE09BA-7E36-412D-B246-89EEC7FBF2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ADCC72-F9AF-4500-9A39-554C634837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03CD7D-D821-4432-9C27-36A60FEE5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28789-B4B4-467E-8737-573E270C015E}" type="datetimeFigureOut">
              <a:rPr lang="sv-SE" smtClean="0"/>
              <a:t>2019-04-08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F738B0-48FF-4A47-B79F-4EFB08A26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6C102F-435D-4E96-AC86-F2BA5E18E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BD87D-D11F-4735-A7AB-8191ED2F81B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05066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4E18C-133E-4DB9-AF68-49906B98B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8CD8BD-8707-4A0F-AA52-1D2C52B760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8ED787-5445-439A-9008-1996A70D46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CAD014-EEBF-4DC1-91DF-DDE8AB5CE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28789-B4B4-467E-8737-573E270C015E}" type="datetimeFigureOut">
              <a:rPr lang="sv-SE" smtClean="0"/>
              <a:t>2019-04-08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16B424-B8CA-4621-81DF-90401C209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657735-18BB-4A1E-9BED-B13C27B36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BD87D-D11F-4735-A7AB-8191ED2F81B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08308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3E477A-BD1D-490F-A077-4EFA08477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FC930B-0DBB-47BE-B96E-EC0BBC68B1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F330B8-1F44-409A-BA8A-CEDDB93F3B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328789-B4B4-467E-8737-573E270C015E}" type="datetimeFigureOut">
              <a:rPr lang="sv-SE" smtClean="0"/>
              <a:t>2019-04-08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95536E-AEDE-4A57-A3DA-F2CDEFCE37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2BC407-7D83-473F-A421-5FE769533B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1BD87D-D11F-4735-A7AB-8191ED2F81B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40253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mp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tmp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40">
            <a:extLst>
              <a:ext uri="{FF2B5EF4-FFF2-40B4-BE49-F238E27FC236}">
                <a16:creationId xmlns:a16="http://schemas.microsoft.com/office/drawing/2014/main" id="{0482A7D0-DB09-4EBA-8D52-E6A5934B66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Freeform: Shape 42">
            <a:extLst>
              <a:ext uri="{FF2B5EF4-FFF2-40B4-BE49-F238E27FC236}">
                <a16:creationId xmlns:a16="http://schemas.microsoft.com/office/drawing/2014/main" id="{1A3688C8-DFCE-4CCD-BCF0-5FB239E507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30410"/>
            <a:ext cx="7005134" cy="4827590"/>
          </a:xfrm>
          <a:custGeom>
            <a:avLst/>
            <a:gdLst>
              <a:gd name="connsiteX0" fmla="*/ 1974535 w 7005134"/>
              <a:gd name="connsiteY0" fmla="*/ 0 h 4827590"/>
              <a:gd name="connsiteX1" fmla="*/ 7003848 w 7005134"/>
              <a:gd name="connsiteY1" fmla="*/ 4776721 h 4827590"/>
              <a:gd name="connsiteX2" fmla="*/ 7005134 w 7005134"/>
              <a:gd name="connsiteY2" fmla="*/ 4827590 h 4827590"/>
              <a:gd name="connsiteX3" fmla="*/ 0 w 7005134"/>
              <a:gd name="connsiteY3" fmla="*/ 4827590 h 4827590"/>
              <a:gd name="connsiteX4" fmla="*/ 0 w 7005134"/>
              <a:gd name="connsiteY4" fmla="*/ 402231 h 4827590"/>
              <a:gd name="connsiteX5" fmla="*/ 14349 w 7005134"/>
              <a:gd name="connsiteY5" fmla="*/ 395744 h 4827590"/>
              <a:gd name="connsiteX6" fmla="*/ 1974535 w 7005134"/>
              <a:gd name="connsiteY6" fmla="*/ 0 h 4827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05134" h="4827590">
                <a:moveTo>
                  <a:pt x="1974535" y="0"/>
                </a:moveTo>
                <a:cubicBezTo>
                  <a:pt x="4668853" y="0"/>
                  <a:pt x="6868971" y="2115921"/>
                  <a:pt x="7003848" y="4776721"/>
                </a:cubicBezTo>
                <a:lnTo>
                  <a:pt x="7005134" y="4827590"/>
                </a:lnTo>
                <a:lnTo>
                  <a:pt x="0" y="4827590"/>
                </a:lnTo>
                <a:lnTo>
                  <a:pt x="0" y="402231"/>
                </a:lnTo>
                <a:lnTo>
                  <a:pt x="14349" y="395744"/>
                </a:lnTo>
                <a:cubicBezTo>
                  <a:pt x="616832" y="140915"/>
                  <a:pt x="1279227" y="0"/>
                  <a:pt x="1974535" y="0"/>
                </a:cubicBez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2C412F-2A56-458F-A9AA-2F7BCF060F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8240" y="2805641"/>
            <a:ext cx="4309499" cy="1519185"/>
          </a:xfrm>
        </p:spPr>
        <p:txBody>
          <a:bodyPr>
            <a:normAutofit/>
          </a:bodyPr>
          <a:lstStyle/>
          <a:p>
            <a:pPr algn="l"/>
            <a:r>
              <a:rPr lang="sv-SE" sz="6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Unicorn</a:t>
            </a:r>
            <a:r>
              <a:rPr lang="sv-SE" sz="6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Co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C6F593-1288-4FB6-8859-2E60FD9219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8240" y="4700588"/>
            <a:ext cx="5252288" cy="1655762"/>
          </a:xfrm>
        </p:spPr>
        <p:txBody>
          <a:bodyPr>
            <a:normAutofit/>
          </a:bodyPr>
          <a:lstStyle/>
          <a:p>
            <a:pPr algn="l"/>
            <a:r>
              <a:rPr lang="sv-SE" i="1">
                <a:solidFill>
                  <a:schemeClr val="tx1">
                    <a:lumMod val="85000"/>
                    <a:lumOff val="15000"/>
                  </a:schemeClr>
                </a:solidFill>
              </a:rPr>
              <a:t>”Let it always shine on you”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598FBE3-48D2-40A2-B7E6-F485834C8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72540" y="4450080"/>
            <a:ext cx="1234440" cy="0"/>
          </a:xfrm>
          <a:prstGeom prst="line">
            <a:avLst/>
          </a:prstGeom>
          <a:ln w="508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8482FDCF-45F3-40F1-8751-19B7AFB3C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4348" y="1005839"/>
            <a:ext cx="3444236" cy="3444236"/>
          </a:xfrm>
          <a:prstGeom prst="ellipse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4485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FF43D9-2286-4208-96DF-E7FC72740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sv-SE" sz="2800">
                <a:solidFill>
                  <a:schemeClr val="accent1"/>
                </a:solidFill>
              </a:rPr>
              <a:t>Restaurangbranschen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BB6CDC-9357-4034-AA31-638D5CBBD9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sv-SE" sz="2400" dirty="0"/>
              <a:t>Syfte med marknadsanalys</a:t>
            </a:r>
          </a:p>
          <a:p>
            <a:r>
              <a:rPr lang="sv-SE" sz="2400" dirty="0"/>
              <a:t>Kravställning</a:t>
            </a:r>
          </a:p>
          <a:p>
            <a:r>
              <a:rPr lang="sv-SE" sz="2400" dirty="0"/>
              <a:t>Trender</a:t>
            </a:r>
          </a:p>
          <a:p>
            <a:r>
              <a:rPr lang="sv-SE" sz="2400" dirty="0"/>
              <a:t>Kategorier</a:t>
            </a:r>
          </a:p>
          <a:p>
            <a:endParaRPr lang="sv-SE" sz="2400" dirty="0"/>
          </a:p>
        </p:txBody>
      </p:sp>
    </p:spTree>
    <p:extLst>
      <p:ext uri="{BB962C8B-B14F-4D97-AF65-F5344CB8AC3E}">
        <p14:creationId xmlns:p14="http://schemas.microsoft.com/office/powerpoint/2010/main" val="446912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D3B563-494E-4749-B3F6-4FE11D188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sv-SE" sz="4100" dirty="0">
                <a:solidFill>
                  <a:schemeClr val="accent1"/>
                </a:solidFill>
              </a:rPr>
              <a:t>Frågeställningar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D28991-F4AF-492A-BFCB-88DD7CDBE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684924" cy="4930246"/>
          </a:xfrm>
        </p:spPr>
        <p:txBody>
          <a:bodyPr anchor="ctr">
            <a:normAutofit/>
          </a:bodyPr>
          <a:lstStyle/>
          <a:p>
            <a:r>
              <a:rPr lang="sv-SE" sz="2000" i="1" dirty="0"/>
              <a:t>Var i Sverige ska vi etablera oss baserat på våra väderkrav?</a:t>
            </a:r>
          </a:p>
          <a:p>
            <a:pPr marL="0" indent="0">
              <a:buNone/>
            </a:pPr>
            <a:endParaRPr lang="sv-SE" sz="2000" i="1" dirty="0"/>
          </a:p>
          <a:p>
            <a:r>
              <a:rPr lang="sv-SE" sz="2000" i="1" dirty="0"/>
              <a:t>Vilken kundgrupp ska vi rikta oss till?</a:t>
            </a:r>
          </a:p>
          <a:p>
            <a:endParaRPr lang="sv-SE" sz="2000" i="1" dirty="0"/>
          </a:p>
          <a:p>
            <a:r>
              <a:rPr lang="sv-SE" sz="2000" i="1" dirty="0"/>
              <a:t>Vilken typ av restaurang ska vi fokusera på?</a:t>
            </a:r>
          </a:p>
          <a:p>
            <a:pPr marL="0" indent="0">
              <a:buNone/>
            </a:pPr>
            <a:endParaRPr lang="sv-SE" sz="2000" i="1" dirty="0"/>
          </a:p>
          <a:p>
            <a:r>
              <a:rPr lang="sv-SE" sz="2000" i="1" dirty="0"/>
              <a:t>Vilka konkurrenter finns i området?</a:t>
            </a:r>
          </a:p>
        </p:txBody>
      </p:sp>
    </p:spTree>
    <p:extLst>
      <p:ext uri="{BB962C8B-B14F-4D97-AF65-F5344CB8AC3E}">
        <p14:creationId xmlns:p14="http://schemas.microsoft.com/office/powerpoint/2010/main" val="1723646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3000"/>
                <a:satMod val="150000"/>
                <a:shade val="98000"/>
                <a:lumMod val="102000"/>
              </a:schemeClr>
            </a:gs>
            <a:gs pos="50000">
              <a:schemeClr val="bg2">
                <a:tint val="98000"/>
                <a:satMod val="130000"/>
                <a:shade val="90000"/>
                <a:lumMod val="103000"/>
              </a:schemeClr>
            </a:gs>
            <a:gs pos="100000">
              <a:schemeClr val="bg2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Rectangle: Rounded Corners 94">
            <a:extLst>
              <a:ext uri="{FF2B5EF4-FFF2-40B4-BE49-F238E27FC236}">
                <a16:creationId xmlns:a16="http://schemas.microsoft.com/office/drawing/2014/main" id="{6AA24DE7-C336-4994-8C52-D9B3F3D0FA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3311" y="953311"/>
            <a:ext cx="10603149" cy="5263867"/>
          </a:xfrm>
          <a:prstGeom prst="roundRect">
            <a:avLst>
              <a:gd name="adj" fmla="val 1566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7A6B4E-1D72-4F32-A2C0-AF2E9838A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640080"/>
            <a:ext cx="2752354" cy="2709275"/>
          </a:xfrm>
          <a:prstGeom prst="rect">
            <a:avLst/>
          </a:prstGeom>
          <a:solidFill>
            <a:schemeClr val="accent1"/>
          </a:solidFill>
          <a:ln w="174625" cmpd="thinThick"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Vald teknik</a:t>
            </a:r>
          </a:p>
        </p:txBody>
      </p:sp>
      <p:pic>
        <p:nvPicPr>
          <p:cNvPr id="68" name="Content Placeholder 4">
            <a:extLst>
              <a:ext uri="{FF2B5EF4-FFF2-40B4-BE49-F238E27FC236}">
                <a16:creationId xmlns:a16="http://schemas.microsoft.com/office/drawing/2014/main" id="{711513C5-E19A-4BE4-963E-C03471117C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0665" y="2624133"/>
            <a:ext cx="6804078" cy="1922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621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15">
            <a:extLst>
              <a:ext uri="{FF2B5EF4-FFF2-40B4-BE49-F238E27FC236}">
                <a16:creationId xmlns:a16="http://schemas.microsoft.com/office/drawing/2014/main" id="{2F19B711-C590-44D1-9AA8-9F143B0ED5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7">
            <a:extLst>
              <a:ext uri="{FF2B5EF4-FFF2-40B4-BE49-F238E27FC236}">
                <a16:creationId xmlns:a16="http://schemas.microsoft.com/office/drawing/2014/main" id="{C0C79CF2-6A1C-4636-84CE-ABB2BE191D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9">
            <a:extLst>
              <a:ext uri="{FF2B5EF4-FFF2-40B4-BE49-F238E27FC236}">
                <a16:creationId xmlns:a16="http://schemas.microsoft.com/office/drawing/2014/main" id="{7A5D17DF-AD65-402C-A95C-F13C770C9F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screenshot of text&#10;&#10;Description generated with very high confidence">
            <a:extLst>
              <a:ext uri="{FF2B5EF4-FFF2-40B4-BE49-F238E27FC236}">
                <a16:creationId xmlns:a16="http://schemas.microsoft.com/office/drawing/2014/main" id="{3B4A88FE-AD0F-47F3-ABC4-E308995D12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485" y="957566"/>
            <a:ext cx="3695859" cy="1776304"/>
          </a:xfrm>
          <a:prstGeom prst="rect">
            <a:avLst/>
          </a:prstGeom>
        </p:spPr>
      </p:pic>
      <p:pic>
        <p:nvPicPr>
          <p:cNvPr id="11" name="Picture 10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DA5F3038-F57D-4AD5-BC43-66AC229E1C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9765" y="2786434"/>
            <a:ext cx="3467909" cy="1619343"/>
          </a:xfrm>
          <a:prstGeom prst="rect">
            <a:avLst/>
          </a:prstGeom>
        </p:spPr>
      </p:pic>
      <p:pic>
        <p:nvPicPr>
          <p:cNvPr id="13" name="Picture 12" descr="A screenshot of a computer screen&#10;&#10;Description generated with very high confidence">
            <a:extLst>
              <a:ext uri="{FF2B5EF4-FFF2-40B4-BE49-F238E27FC236}">
                <a16:creationId xmlns:a16="http://schemas.microsoft.com/office/drawing/2014/main" id="{91967F16-7063-4D9D-A7F5-AF334E7D3E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387" y="4483498"/>
            <a:ext cx="3378413" cy="1486240"/>
          </a:xfrm>
          <a:prstGeom prst="rect">
            <a:avLst/>
          </a:prstGeom>
        </p:spPr>
      </p:pic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928DA381-EFF3-41E9-869F-D20124E2108F}"/>
              </a:ext>
            </a:extLst>
          </p:cNvPr>
          <p:cNvCxnSpPr>
            <a:cxnSpLocks/>
            <a:stCxn id="9" idx="2"/>
            <a:endCxn id="11" idx="1"/>
          </p:cNvCxnSpPr>
          <p:nvPr/>
        </p:nvCxnSpPr>
        <p:spPr>
          <a:xfrm rot="16200000" flipH="1">
            <a:off x="3307972" y="2394313"/>
            <a:ext cx="862236" cy="1541350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76D4771E-823B-40B9-A21F-6964397D2A40}"/>
              </a:ext>
            </a:extLst>
          </p:cNvPr>
          <p:cNvCxnSpPr>
            <a:stCxn id="11" idx="2"/>
            <a:endCxn id="13" idx="1"/>
          </p:cNvCxnSpPr>
          <p:nvPr/>
        </p:nvCxnSpPr>
        <p:spPr>
          <a:xfrm rot="16200000" flipH="1">
            <a:off x="6508633" y="4140863"/>
            <a:ext cx="820841" cy="1350667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1">
            <a:extLst>
              <a:ext uri="{FF2B5EF4-FFF2-40B4-BE49-F238E27FC236}">
                <a16:creationId xmlns:a16="http://schemas.microsoft.com/office/drawing/2014/main" id="{9D844A4F-2978-4074-A890-DA66BE9B30D3}"/>
              </a:ext>
            </a:extLst>
          </p:cNvPr>
          <p:cNvSpPr txBox="1">
            <a:spLocks/>
          </p:cNvSpPr>
          <p:nvPr/>
        </p:nvSpPr>
        <p:spPr>
          <a:xfrm>
            <a:off x="9209987" y="708846"/>
            <a:ext cx="2272558" cy="1845210"/>
          </a:xfrm>
          <a:prstGeom prst="rect">
            <a:avLst/>
          </a:prstGeom>
          <a:solidFill>
            <a:schemeClr val="accent1"/>
          </a:solidFill>
          <a:ln w="174625" cmpd="thinThick"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solidFill>
                  <a:srgbClr val="FFFFFF"/>
                </a:solidFill>
              </a:rPr>
              <a:t>ETL</a:t>
            </a:r>
            <a:br>
              <a:rPr lang="en-US" sz="2800" dirty="0">
                <a:solidFill>
                  <a:srgbClr val="FFFFFF"/>
                </a:solidFill>
              </a:rPr>
            </a:br>
            <a:r>
              <a:rPr lang="en-US" sz="2800" dirty="0">
                <a:solidFill>
                  <a:srgbClr val="FFFFFF"/>
                </a:solidFill>
              </a:rPr>
              <a:t>via SQL Server</a:t>
            </a:r>
          </a:p>
        </p:txBody>
      </p:sp>
    </p:spTree>
    <p:extLst>
      <p:ext uri="{BB962C8B-B14F-4D97-AF65-F5344CB8AC3E}">
        <p14:creationId xmlns:p14="http://schemas.microsoft.com/office/powerpoint/2010/main" val="32409761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6F9EB9F2-07E2-4D64-BBD8-BB5B217F1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2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itle 30">
            <a:extLst>
              <a:ext uri="{FF2B5EF4-FFF2-40B4-BE49-F238E27FC236}">
                <a16:creationId xmlns:a16="http://schemas.microsoft.com/office/drawing/2014/main" id="{824CDC95-4991-490C-81B8-E1FF5225F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0588" y="965199"/>
            <a:ext cx="6766078" cy="492760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Demo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0C57C7C-DFE9-4A1E-B7A9-DF40E633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46546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D9F0F4-95BF-4A77-AA75-826394C87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sv-SE">
                <a:solidFill>
                  <a:schemeClr val="accent1"/>
                </a:solidFill>
              </a:rPr>
              <a:t>Svårigheter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784D22-F89E-4110-B112-26DD1620D9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sv-SE" sz="2400" dirty="0"/>
              <a:t>Datakällor för restauranger</a:t>
            </a:r>
          </a:p>
          <a:p>
            <a:r>
              <a:rPr lang="sv-SE" sz="2400" dirty="0"/>
              <a:t>SQL server</a:t>
            </a:r>
          </a:p>
          <a:p>
            <a:r>
              <a:rPr lang="sv-SE" sz="2400" dirty="0"/>
              <a:t>IT</a:t>
            </a:r>
          </a:p>
          <a:p>
            <a:endParaRPr lang="sv-SE" sz="2400" dirty="0"/>
          </a:p>
        </p:txBody>
      </p:sp>
    </p:spTree>
    <p:extLst>
      <p:ext uri="{BB962C8B-B14F-4D97-AF65-F5344CB8AC3E}">
        <p14:creationId xmlns:p14="http://schemas.microsoft.com/office/powerpoint/2010/main" val="12429082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9A6052-7C9E-418A-B2E4-48E64978F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sv-SE" dirty="0">
                <a:solidFill>
                  <a:schemeClr val="accent1"/>
                </a:solidFill>
              </a:rPr>
              <a:t>Möjligheter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7DF31-A508-4E95-9AC9-C7265F6DB0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6"/>
            <a:ext cx="6377769" cy="5574083"/>
          </a:xfrm>
        </p:spPr>
        <p:txBody>
          <a:bodyPr anchor="ctr">
            <a:normAutofit lnSpcReduction="10000"/>
          </a:bodyPr>
          <a:lstStyle/>
          <a:p>
            <a:r>
              <a:rPr lang="sv-SE" sz="2000" dirty="0"/>
              <a:t>KPI-</a:t>
            </a:r>
            <a:r>
              <a:rPr lang="sv-SE" sz="2000" dirty="0" err="1"/>
              <a:t>dashboard</a:t>
            </a:r>
            <a:r>
              <a:rPr lang="sv-SE" sz="2000" dirty="0"/>
              <a:t> för framtida visualiseringar</a:t>
            </a:r>
          </a:p>
          <a:p>
            <a:pPr marL="0" indent="0">
              <a:buNone/>
            </a:pPr>
            <a:endParaRPr lang="sv-SE" sz="2400" dirty="0"/>
          </a:p>
          <a:p>
            <a:r>
              <a:rPr lang="sv-SE" sz="2000" dirty="0"/>
              <a:t>BI för restauranger:</a:t>
            </a:r>
          </a:p>
          <a:p>
            <a:pPr lvl="1"/>
            <a:r>
              <a:rPr lang="sv-SE" sz="1600" dirty="0"/>
              <a:t>Rekommenderad meny</a:t>
            </a:r>
          </a:p>
          <a:p>
            <a:pPr lvl="1"/>
            <a:r>
              <a:rPr lang="sv-SE" sz="1600" dirty="0"/>
              <a:t>Kontroll över kostnader = ökade nettointäkter</a:t>
            </a:r>
          </a:p>
          <a:p>
            <a:pPr lvl="1"/>
            <a:r>
              <a:rPr lang="sv-SE" sz="1600" dirty="0"/>
              <a:t>Inköpsplanering = mindre svinn</a:t>
            </a:r>
          </a:p>
          <a:p>
            <a:pPr lvl="1"/>
            <a:r>
              <a:rPr lang="sv-SE" sz="1600" dirty="0"/>
              <a:t>Personalplanering</a:t>
            </a:r>
          </a:p>
          <a:p>
            <a:pPr lvl="1"/>
            <a:r>
              <a:rPr lang="sv-SE" sz="1600" dirty="0"/>
              <a:t>Mäta relevanta </a:t>
            </a:r>
            <a:r>
              <a:rPr lang="sv-SE" sz="1600" dirty="0" err="1"/>
              <a:t>KPI:er</a:t>
            </a:r>
            <a:r>
              <a:rPr lang="sv-SE" sz="1600" dirty="0"/>
              <a:t> med benchmarking</a:t>
            </a:r>
          </a:p>
          <a:p>
            <a:pPr lvl="1"/>
            <a:r>
              <a:rPr lang="sv-SE" sz="1600" dirty="0"/>
              <a:t>Dynamisk prissättning</a:t>
            </a:r>
          </a:p>
          <a:p>
            <a:pPr lvl="1"/>
            <a:r>
              <a:rPr lang="sv-SE" sz="1600" dirty="0"/>
              <a:t>Vin-/matrekommendationer med hjälp av AI</a:t>
            </a:r>
          </a:p>
          <a:p>
            <a:pPr lvl="1"/>
            <a:r>
              <a:rPr lang="sv-SE" sz="1600" dirty="0" err="1"/>
              <a:t>Dashboards</a:t>
            </a:r>
            <a:r>
              <a:rPr lang="sv-SE" sz="1600" dirty="0"/>
              <a:t> till köket</a:t>
            </a:r>
          </a:p>
          <a:p>
            <a:pPr lvl="1"/>
            <a:r>
              <a:rPr lang="sv-SE" sz="1600" dirty="0" err="1"/>
              <a:t>IoT</a:t>
            </a:r>
            <a:r>
              <a:rPr lang="sv-SE" sz="1600" dirty="0"/>
              <a:t>-sensorer</a:t>
            </a:r>
          </a:p>
          <a:p>
            <a:pPr lvl="1"/>
            <a:r>
              <a:rPr lang="sv-SE" sz="1600" dirty="0"/>
              <a:t>Kundnöjdhet</a:t>
            </a:r>
          </a:p>
          <a:p>
            <a:endParaRPr lang="sv-SE" sz="2000" dirty="0"/>
          </a:p>
          <a:p>
            <a:r>
              <a:rPr lang="sv-SE" sz="2000" dirty="0"/>
              <a:t>Teknisk utveckling: </a:t>
            </a:r>
          </a:p>
          <a:p>
            <a:pPr lvl="1"/>
            <a:r>
              <a:rPr lang="sv-SE" sz="1600" dirty="0" err="1"/>
              <a:t>Tripadvisor</a:t>
            </a:r>
            <a:r>
              <a:rPr lang="sv-SE" sz="1600" dirty="0"/>
              <a:t> </a:t>
            </a:r>
          </a:p>
          <a:p>
            <a:pPr lvl="1"/>
            <a:r>
              <a:rPr lang="sv-SE" sz="1600" dirty="0"/>
              <a:t>Fler datakällor internt </a:t>
            </a:r>
            <a:r>
              <a:rPr lang="sv-SE" sz="1600"/>
              <a:t>och externt</a:t>
            </a:r>
            <a:endParaRPr lang="sv-SE" sz="1600" dirty="0"/>
          </a:p>
          <a:p>
            <a:pPr lvl="1"/>
            <a:r>
              <a:rPr lang="sv-SE" sz="1600" dirty="0"/>
              <a:t>Mer interaktiva </a:t>
            </a:r>
            <a:r>
              <a:rPr lang="sv-SE" sz="1600" dirty="0" err="1"/>
              <a:t>bokeh</a:t>
            </a:r>
            <a:r>
              <a:rPr lang="sv-SE" sz="1600" dirty="0"/>
              <a:t>-visualiseringar</a:t>
            </a:r>
          </a:p>
          <a:p>
            <a:pPr lvl="1"/>
            <a:endParaRPr lang="sv-SE" sz="1600" dirty="0"/>
          </a:p>
          <a:p>
            <a:endParaRPr lang="sv-SE" sz="2400" dirty="0"/>
          </a:p>
        </p:txBody>
      </p:sp>
    </p:spTree>
    <p:extLst>
      <p:ext uri="{BB962C8B-B14F-4D97-AF65-F5344CB8AC3E}">
        <p14:creationId xmlns:p14="http://schemas.microsoft.com/office/powerpoint/2010/main" val="40135189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7">
            <a:extLst>
              <a:ext uri="{FF2B5EF4-FFF2-40B4-BE49-F238E27FC236}">
                <a16:creationId xmlns:a16="http://schemas.microsoft.com/office/drawing/2014/main" id="{D4C3103B-AE2E-41DA-8805-65F1A948FD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E3BC0C31-69A7-4200-9AFE-927230E1E0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30410"/>
            <a:ext cx="7005134" cy="4827590"/>
          </a:xfrm>
          <a:custGeom>
            <a:avLst/>
            <a:gdLst>
              <a:gd name="connsiteX0" fmla="*/ 1974535 w 7005134"/>
              <a:gd name="connsiteY0" fmla="*/ 0 h 4827590"/>
              <a:gd name="connsiteX1" fmla="*/ 7003848 w 7005134"/>
              <a:gd name="connsiteY1" fmla="*/ 4776721 h 4827590"/>
              <a:gd name="connsiteX2" fmla="*/ 7005134 w 7005134"/>
              <a:gd name="connsiteY2" fmla="*/ 4827590 h 4827590"/>
              <a:gd name="connsiteX3" fmla="*/ 0 w 7005134"/>
              <a:gd name="connsiteY3" fmla="*/ 4827590 h 4827590"/>
              <a:gd name="connsiteX4" fmla="*/ 0 w 7005134"/>
              <a:gd name="connsiteY4" fmla="*/ 402231 h 4827590"/>
              <a:gd name="connsiteX5" fmla="*/ 14349 w 7005134"/>
              <a:gd name="connsiteY5" fmla="*/ 395744 h 4827590"/>
              <a:gd name="connsiteX6" fmla="*/ 1974535 w 7005134"/>
              <a:gd name="connsiteY6" fmla="*/ 0 h 4827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05134" h="4827590">
                <a:moveTo>
                  <a:pt x="1974535" y="0"/>
                </a:moveTo>
                <a:cubicBezTo>
                  <a:pt x="4668853" y="0"/>
                  <a:pt x="6868971" y="2115921"/>
                  <a:pt x="7003848" y="4776721"/>
                </a:cubicBezTo>
                <a:lnTo>
                  <a:pt x="7005134" y="4827590"/>
                </a:lnTo>
                <a:lnTo>
                  <a:pt x="0" y="4827590"/>
                </a:lnTo>
                <a:lnTo>
                  <a:pt x="0" y="402231"/>
                </a:lnTo>
                <a:lnTo>
                  <a:pt x="14349" y="395744"/>
                </a:lnTo>
                <a:cubicBezTo>
                  <a:pt x="616832" y="140915"/>
                  <a:pt x="1279227" y="0"/>
                  <a:pt x="1974535" y="0"/>
                </a:cubicBez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DFD060-3BCD-4119-9DBF-97AC9CB17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40051" y="2159431"/>
            <a:ext cx="2032829" cy="112531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Slutsats</a:t>
            </a:r>
            <a:endParaRPr lang="en-US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907010-4BB0-4683-946D-7B091B6D6F6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186231" y="4444205"/>
            <a:ext cx="4343773" cy="211952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800" b="1" dirty="0" err="1"/>
              <a:t>Kategori</a:t>
            </a:r>
            <a:r>
              <a:rPr lang="en-US" sz="1800" b="1" dirty="0"/>
              <a:t>: </a:t>
            </a:r>
            <a:r>
              <a:rPr lang="en-US" sz="1800" dirty="0" err="1"/>
              <a:t>Hotellrestaurang</a:t>
            </a:r>
            <a:endParaRPr lang="en-US" sz="1800" dirty="0"/>
          </a:p>
          <a:p>
            <a:r>
              <a:rPr lang="en-US" sz="1800" b="1" dirty="0" err="1"/>
              <a:t>Kundgrupp</a:t>
            </a:r>
            <a:r>
              <a:rPr lang="en-US" sz="1800" b="1" dirty="0"/>
              <a:t>:</a:t>
            </a:r>
            <a:r>
              <a:rPr lang="en-US" sz="1800" dirty="0"/>
              <a:t> 25-64 </a:t>
            </a:r>
            <a:r>
              <a:rPr lang="en-US" sz="1800" dirty="0" err="1"/>
              <a:t>år</a:t>
            </a:r>
            <a:endParaRPr lang="en-US" sz="1800" dirty="0"/>
          </a:p>
          <a:p>
            <a:r>
              <a:rPr lang="en-US" sz="1800" b="1" dirty="0" err="1"/>
              <a:t>Prissättning</a:t>
            </a:r>
            <a:r>
              <a:rPr lang="en-US" sz="1800" b="1" dirty="0"/>
              <a:t>:</a:t>
            </a:r>
            <a:r>
              <a:rPr lang="en-US" sz="1800" dirty="0"/>
              <a:t> </a:t>
            </a:r>
            <a:r>
              <a:rPr lang="en-US" sz="1800" dirty="0" err="1"/>
              <a:t>Finare</a:t>
            </a:r>
            <a:r>
              <a:rPr lang="en-US" sz="1800" dirty="0"/>
              <a:t> </a:t>
            </a:r>
            <a:r>
              <a:rPr lang="en-US" sz="1800" dirty="0" err="1"/>
              <a:t>middag</a:t>
            </a:r>
            <a:endParaRPr lang="en-US" sz="1800" dirty="0"/>
          </a:p>
          <a:p>
            <a:r>
              <a:rPr lang="en-US" sz="1800" b="1" dirty="0" err="1"/>
              <a:t>Matutbud</a:t>
            </a:r>
            <a:r>
              <a:rPr lang="en-US" sz="1800" b="1" dirty="0"/>
              <a:t>:</a:t>
            </a:r>
            <a:r>
              <a:rPr lang="en-US" sz="1800" dirty="0"/>
              <a:t> </a:t>
            </a:r>
            <a:r>
              <a:rPr lang="en-US" sz="1800" dirty="0" err="1"/>
              <a:t>Vegetariskt</a:t>
            </a:r>
            <a:r>
              <a:rPr lang="en-US" sz="1800" dirty="0"/>
              <a:t> &amp; </a:t>
            </a:r>
            <a:r>
              <a:rPr lang="en-US" sz="1800" dirty="0" err="1"/>
              <a:t>svenskt</a:t>
            </a:r>
            <a:endParaRPr lang="en-US" sz="1800" dirty="0"/>
          </a:p>
        </p:txBody>
      </p:sp>
      <p:cxnSp>
        <p:nvCxnSpPr>
          <p:cNvPr id="20" name="Straight Connector 11">
            <a:extLst>
              <a:ext uri="{FF2B5EF4-FFF2-40B4-BE49-F238E27FC236}">
                <a16:creationId xmlns:a16="http://schemas.microsoft.com/office/drawing/2014/main" id="{45B5AFC7-2F07-4F7B-9151-E45D7548D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72540" y="4450080"/>
            <a:ext cx="1234440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13">
            <a:extLst>
              <a:ext uri="{FF2B5EF4-FFF2-40B4-BE49-F238E27FC236}">
                <a16:creationId xmlns:a16="http://schemas.microsoft.com/office/drawing/2014/main" id="{CB1340FC-C4E2-4CD5-9BCA-7A022E8B49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4348" y="999969"/>
            <a:ext cx="3444236" cy="3444236"/>
          </a:xfrm>
          <a:prstGeom prst="ellipse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DC00DCDC-814F-4AB2-ACFA-B3922BCBDBF2}"/>
              </a:ext>
            </a:extLst>
          </p:cNvPr>
          <p:cNvSpPr txBox="1">
            <a:spLocks/>
          </p:cNvSpPr>
          <p:nvPr/>
        </p:nvSpPr>
        <p:spPr>
          <a:xfrm>
            <a:off x="173719" y="3031929"/>
            <a:ext cx="5272876" cy="9314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i="1" dirty="0" err="1">
                <a:latin typeface="Bell MT" panose="02020503060305020303" pitchFamily="18" charset="0"/>
              </a:rPr>
              <a:t>Grattis</a:t>
            </a:r>
            <a:r>
              <a:rPr lang="en-US" sz="2000" i="1" dirty="0">
                <a:latin typeface="Bell MT" panose="02020503060305020303" pitchFamily="18" charset="0"/>
              </a:rPr>
              <a:t> Karlskrona, vi </a:t>
            </a:r>
            <a:r>
              <a:rPr lang="en-US" sz="2000" i="1" dirty="0" err="1">
                <a:latin typeface="Bell MT" panose="02020503060305020303" pitchFamily="18" charset="0"/>
              </a:rPr>
              <a:t>kommer</a:t>
            </a:r>
            <a:r>
              <a:rPr lang="en-US" sz="2000" i="1" dirty="0">
                <a:latin typeface="Bell MT" panose="02020503060305020303" pitchFamily="18" charset="0"/>
              </a:rPr>
              <a:t> med </a:t>
            </a:r>
            <a:r>
              <a:rPr lang="en-US" sz="2000" i="1" dirty="0" err="1">
                <a:latin typeface="Bell MT" panose="02020503060305020303" pitchFamily="18" charset="0"/>
              </a:rPr>
              <a:t>solsken</a:t>
            </a:r>
            <a:r>
              <a:rPr lang="en-US" sz="2000" i="1" dirty="0">
                <a:latin typeface="Bell MT" panose="02020503060305020303" pitchFamily="18" charset="0"/>
              </a:rPr>
              <a:t> till </a:t>
            </a:r>
            <a:r>
              <a:rPr lang="en-US" sz="2000" i="1" dirty="0" err="1">
                <a:latin typeface="Bell MT" panose="02020503060305020303" pitchFamily="18" charset="0"/>
              </a:rPr>
              <a:t>er</a:t>
            </a:r>
            <a:r>
              <a:rPr lang="en-US" sz="2000" i="1" dirty="0">
                <a:latin typeface="Bell MT" panose="02020503060305020303" pitchFamily="18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440576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828</TotalTime>
  <Words>146</Words>
  <Application>Microsoft Office PowerPoint</Application>
  <PresentationFormat>Bredbild</PresentationFormat>
  <Paragraphs>47</Paragraphs>
  <Slides>9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4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9</vt:i4>
      </vt:variant>
    </vt:vector>
  </HeadingPairs>
  <TitlesOfParts>
    <vt:vector size="14" baseType="lpstr">
      <vt:lpstr>Arial</vt:lpstr>
      <vt:lpstr>Bell MT</vt:lpstr>
      <vt:lpstr>Calibri</vt:lpstr>
      <vt:lpstr>Calibri Light</vt:lpstr>
      <vt:lpstr>Office Theme</vt:lpstr>
      <vt:lpstr>Unicorn Co</vt:lpstr>
      <vt:lpstr>Restaurangbranschen</vt:lpstr>
      <vt:lpstr>Frågeställningar</vt:lpstr>
      <vt:lpstr>Vald teknik</vt:lpstr>
      <vt:lpstr>PowerPoint-presentation</vt:lpstr>
      <vt:lpstr>Demo</vt:lpstr>
      <vt:lpstr>Svårigheter</vt:lpstr>
      <vt:lpstr>Möjligheter</vt:lpstr>
      <vt:lpstr>Slutsats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Unicorn Co</dc:title>
  <dc:creator>Sofie Boström</dc:creator>
  <cp:lastModifiedBy>Sofia Fager</cp:lastModifiedBy>
  <cp:revision>29</cp:revision>
  <dcterms:created xsi:type="dcterms:W3CDTF">2019-03-29T09:01:43Z</dcterms:created>
  <dcterms:modified xsi:type="dcterms:W3CDTF">2019-04-08T19:17:55Z</dcterms:modified>
</cp:coreProperties>
</file>