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7" r:id="rId4"/>
    <p:sldId id="260" r:id="rId5"/>
    <p:sldId id="261" r:id="rId6"/>
    <p:sldId id="262" r:id="rId7"/>
    <p:sldId id="267" r:id="rId8"/>
    <p:sldId id="263" r:id="rId9"/>
    <p:sldId id="266" r:id="rId10"/>
    <p:sldId id="268" r:id="rId11"/>
    <p:sldId id="272" r:id="rId12"/>
    <p:sldId id="273" r:id="rId13"/>
    <p:sldId id="274" r:id="rId14"/>
    <p:sldId id="279" r:id="rId15"/>
    <p:sldId id="276" r:id="rId16"/>
    <p:sldId id="280" r:id="rId17"/>
    <p:sldId id="278" r:id="rId18"/>
    <p:sldId id="271" r:id="rId19"/>
    <p:sldId id="282" r:id="rId20"/>
    <p:sldId id="283" r:id="rId21"/>
    <p:sldId id="264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7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447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9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236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591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026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835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377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806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798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85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04DF-9A4D-4CC1-AE5C-ADB18D9346E1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B4CB-451D-464A-864B-82E97F22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959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xiii.pl/" TargetMode="External"/><Relationship Id="rId2" Type="http://schemas.openxmlformats.org/officeDocument/2006/relationships/hyperlink" Target="https://javastart.p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2.wt.pw.edu.pl/~gsi/sem3_zaoczne/Mat6s3zaoczne20.pdf" TargetMode="External"/><Relationship Id="rId4" Type="http://schemas.openxmlformats.org/officeDocument/2006/relationships/hyperlink" Target="https://edu.pjwstk.edu.pl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8054" y="2252311"/>
            <a:ext cx="3615891" cy="1257651"/>
          </a:xfrm>
        </p:spPr>
        <p:txBody>
          <a:bodyPr/>
          <a:lstStyle/>
          <a:p>
            <a:r>
              <a:rPr lang="en-US" dirty="0" smtClean="0"/>
              <a:t>Snake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4484" y="3509963"/>
            <a:ext cx="4203032" cy="494146"/>
          </a:xfrm>
        </p:spPr>
        <p:txBody>
          <a:bodyPr/>
          <a:lstStyle/>
          <a:p>
            <a:r>
              <a:rPr lang="en-US" dirty="0" err="1"/>
              <a:t>czyli</a:t>
            </a:r>
            <a:r>
              <a:rPr lang="en-US" dirty="0"/>
              <a:t> </a:t>
            </a:r>
            <a:r>
              <a:rPr lang="en-US" dirty="0" err="1"/>
              <a:t>prosta</a:t>
            </a:r>
            <a:r>
              <a:rPr lang="en-US" dirty="0"/>
              <a:t> </a:t>
            </a:r>
            <a:r>
              <a:rPr lang="en-US" dirty="0" err="1"/>
              <a:t>gra</a:t>
            </a:r>
            <a:r>
              <a:rPr lang="en-US" dirty="0"/>
              <a:t> </a:t>
            </a:r>
            <a:r>
              <a:rPr lang="en-US" dirty="0" err="1"/>
              <a:t>komputerowa</a:t>
            </a:r>
            <a:endParaRPr lang="en-US" dirty="0"/>
          </a:p>
        </p:txBody>
      </p:sp>
      <p:pic>
        <p:nvPicPr>
          <p:cNvPr id="2050" name="Picture 2" descr="Clip Art Cobra Desenho Png - Transparent Background Cartoon Snake Png ,  Free Transparent Clipart - Clipart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96632" l="0" r="98444">
                        <a14:foregroundMark x1="50889" y1="13473" x2="46111" y2="14170"/>
                        <a14:foregroundMark x1="54000" y1="16376" x2="60111" y2="19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25" y="2154622"/>
            <a:ext cx="2833465" cy="27106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284143" y="4610961"/>
            <a:ext cx="2852286" cy="99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Aleksandra </a:t>
            </a:r>
            <a:r>
              <a:rPr lang="en-US" dirty="0" err="1" smtClean="0"/>
              <a:t>Mardaus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Natalia </a:t>
            </a:r>
            <a:r>
              <a:rPr lang="en-US" dirty="0" err="1" smtClean="0"/>
              <a:t>Urbanek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942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paintComponent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39"/>
            <a:ext cx="10515600" cy="426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Metoda "</a:t>
            </a:r>
            <a:r>
              <a:rPr lang="pl-PL" i="1" dirty="0"/>
              <a:t>paintComponent</a:t>
            </a:r>
            <a:r>
              <a:rPr lang="pl-PL" dirty="0"/>
              <a:t>" musi być nadpisana w celu </a:t>
            </a:r>
            <a:r>
              <a:rPr lang="en-US" dirty="0" err="1" smtClean="0"/>
              <a:t>dostowania</a:t>
            </a:r>
            <a:r>
              <a:rPr lang="pl-PL" dirty="0" smtClean="0"/>
              <a:t> </a:t>
            </a:r>
            <a:r>
              <a:rPr lang="pl-PL" dirty="0"/>
              <a:t>jej do </a:t>
            </a:r>
            <a:r>
              <a:rPr lang="en-US" dirty="0" err="1" smtClean="0"/>
              <a:t>naszych</a:t>
            </a:r>
            <a:r>
              <a:rPr lang="en-US" dirty="0" smtClean="0"/>
              <a:t> </a:t>
            </a:r>
            <a:r>
              <a:rPr lang="pl-PL" dirty="0" smtClean="0"/>
              <a:t>potrzeb</a:t>
            </a:r>
            <a:r>
              <a:rPr lang="pl-PL" dirty="0"/>
              <a:t>,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641" y="3535897"/>
            <a:ext cx="588645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641" y="2768065"/>
            <a:ext cx="4857750" cy="4762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80067" y="3054356"/>
            <a:ext cx="914400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315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9591" y="492913"/>
            <a:ext cx="9286875" cy="56491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455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Przykładowe</a:t>
            </a:r>
            <a:r>
              <a:rPr lang="en-US" dirty="0" smtClean="0"/>
              <a:t> </a:t>
            </a:r>
            <a:r>
              <a:rPr lang="en-US" dirty="0" err="1" smtClean="0"/>
              <a:t>metody</a:t>
            </a:r>
            <a:r>
              <a:rPr lang="en-US" dirty="0" smtClean="0"/>
              <a:t> z </a:t>
            </a:r>
            <a:r>
              <a:rPr lang="en-US" dirty="0" err="1" smtClean="0"/>
              <a:t>klasy</a:t>
            </a:r>
            <a:r>
              <a:rPr lang="en-US" dirty="0" smtClean="0"/>
              <a:t>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40"/>
            <a:ext cx="10515600" cy="2012927"/>
          </a:xfrm>
        </p:spPr>
        <p:txBody>
          <a:bodyPr>
            <a:normAutofit/>
          </a:bodyPr>
          <a:lstStyle/>
          <a:p>
            <a:r>
              <a:rPr lang="en-US" sz="2400" dirty="0" err="1"/>
              <a:t>drawLine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x1, </a:t>
            </a:r>
            <a:r>
              <a:rPr lang="en-US" sz="2400" dirty="0" err="1"/>
              <a:t>int</a:t>
            </a:r>
            <a:r>
              <a:rPr lang="en-US" sz="2400" dirty="0"/>
              <a:t> y1, </a:t>
            </a:r>
            <a:r>
              <a:rPr lang="en-US" sz="2400" dirty="0" err="1"/>
              <a:t>int</a:t>
            </a:r>
            <a:r>
              <a:rPr lang="en-US" sz="2400" dirty="0"/>
              <a:t> x2, </a:t>
            </a:r>
            <a:r>
              <a:rPr lang="en-US" sz="2400" dirty="0" err="1"/>
              <a:t>int</a:t>
            </a:r>
            <a:r>
              <a:rPr lang="en-US" sz="2400" dirty="0"/>
              <a:t> y2) - </a:t>
            </a:r>
            <a:r>
              <a:rPr lang="en-US" sz="2400" dirty="0" err="1"/>
              <a:t>rysowanie</a:t>
            </a:r>
            <a:r>
              <a:rPr lang="en-US" sz="2400" dirty="0"/>
              <a:t> </a:t>
            </a:r>
            <a:r>
              <a:rPr lang="en-US" sz="2400" dirty="0" err="1"/>
              <a:t>linii</a:t>
            </a:r>
            <a:endParaRPr lang="en-US" sz="2400" dirty="0"/>
          </a:p>
          <a:p>
            <a:r>
              <a:rPr lang="en-US" sz="2400" dirty="0" err="1"/>
              <a:t>drawRect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y, </a:t>
            </a:r>
            <a:r>
              <a:rPr lang="en-US" sz="2400" dirty="0" err="1"/>
              <a:t>int</a:t>
            </a:r>
            <a:r>
              <a:rPr lang="en-US" sz="2400" dirty="0"/>
              <a:t> width, </a:t>
            </a:r>
            <a:r>
              <a:rPr lang="en-US" sz="2400" dirty="0" err="1"/>
              <a:t>int</a:t>
            </a:r>
            <a:r>
              <a:rPr lang="en-US" sz="2400" dirty="0"/>
              <a:t> height) - </a:t>
            </a:r>
            <a:r>
              <a:rPr lang="en-US" sz="2400" dirty="0" err="1"/>
              <a:t>rysowanie</a:t>
            </a:r>
            <a:r>
              <a:rPr lang="en-US" sz="2400" dirty="0"/>
              <a:t> </a:t>
            </a:r>
            <a:r>
              <a:rPr lang="en-US" sz="2400" dirty="0" err="1"/>
              <a:t>prostokąta</a:t>
            </a:r>
            <a:endParaRPr lang="en-US" sz="2400" dirty="0"/>
          </a:p>
          <a:p>
            <a:r>
              <a:rPr lang="en-US" sz="2400" dirty="0" err="1"/>
              <a:t>drawOval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y, </a:t>
            </a:r>
            <a:r>
              <a:rPr lang="en-US" sz="2400" dirty="0" err="1"/>
              <a:t>int</a:t>
            </a:r>
            <a:r>
              <a:rPr lang="en-US" sz="2400" dirty="0"/>
              <a:t> width, </a:t>
            </a:r>
            <a:r>
              <a:rPr lang="en-US" sz="2400" dirty="0" err="1"/>
              <a:t>int</a:t>
            </a:r>
            <a:r>
              <a:rPr lang="en-US" sz="2400" dirty="0"/>
              <a:t> height) - </a:t>
            </a:r>
            <a:r>
              <a:rPr lang="en-US" sz="2400" dirty="0" err="1"/>
              <a:t>rysowanie</a:t>
            </a:r>
            <a:r>
              <a:rPr lang="en-US" sz="2400" dirty="0"/>
              <a:t> </a:t>
            </a:r>
            <a:r>
              <a:rPr lang="en-US" sz="2400" dirty="0" err="1"/>
              <a:t>owalnych</a:t>
            </a:r>
            <a:r>
              <a:rPr lang="en-US" sz="2400" dirty="0"/>
              <a:t> </a:t>
            </a:r>
            <a:r>
              <a:rPr lang="en-US" sz="2400" dirty="0" err="1"/>
              <a:t>kształtów</a:t>
            </a:r>
            <a:r>
              <a:rPr lang="en-US" sz="2400" dirty="0"/>
              <a:t> (</a:t>
            </a:r>
            <a:r>
              <a:rPr lang="en-US" sz="2400" dirty="0" err="1" smtClean="0"/>
              <a:t>elipsy</a:t>
            </a:r>
            <a:r>
              <a:rPr lang="en-US" sz="2400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2138" y="3355011"/>
            <a:ext cx="2752196" cy="25838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9557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Przykładowe</a:t>
            </a:r>
            <a:r>
              <a:rPr lang="en-US" dirty="0" smtClean="0"/>
              <a:t> </a:t>
            </a:r>
            <a:r>
              <a:rPr lang="en-US" dirty="0" err="1" smtClean="0"/>
              <a:t>metody</a:t>
            </a:r>
            <a:r>
              <a:rPr lang="en-US" dirty="0" smtClean="0"/>
              <a:t> z </a:t>
            </a:r>
            <a:r>
              <a:rPr lang="en-US" dirty="0" err="1" smtClean="0"/>
              <a:t>klasy</a:t>
            </a:r>
            <a:r>
              <a:rPr lang="en-US" dirty="0" smtClean="0"/>
              <a:t>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40"/>
            <a:ext cx="10515600" cy="2317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Istnieją</a:t>
            </a:r>
            <a:r>
              <a:rPr lang="en-US" sz="2400" dirty="0" smtClean="0"/>
              <a:t> </a:t>
            </a:r>
            <a:r>
              <a:rPr lang="en-US" sz="2400" dirty="0" err="1" smtClean="0"/>
              <a:t>także</a:t>
            </a:r>
            <a:r>
              <a:rPr lang="en-US" sz="2400" dirty="0" smtClean="0"/>
              <a:t> </a:t>
            </a:r>
            <a:r>
              <a:rPr lang="en-US" sz="2400" dirty="0" err="1" smtClean="0"/>
              <a:t>analogiczne</a:t>
            </a:r>
            <a:r>
              <a:rPr lang="en-US" sz="2400" dirty="0" smtClean="0"/>
              <a:t> </a:t>
            </a:r>
            <a:r>
              <a:rPr lang="en-US" sz="2400" dirty="0" err="1" smtClean="0"/>
              <a:t>metody</a:t>
            </a:r>
            <a:r>
              <a:rPr lang="en-US" sz="2400" dirty="0" smtClean="0"/>
              <a:t> </a:t>
            </a:r>
            <a:r>
              <a:rPr lang="pl-PL" sz="2400" dirty="0" smtClean="0"/>
              <a:t>wypełniają</a:t>
            </a:r>
            <a:r>
              <a:rPr lang="en-US" sz="2400" dirty="0" err="1" smtClean="0"/>
              <a:t>ce</a:t>
            </a:r>
            <a:r>
              <a:rPr lang="pl-PL" sz="2400" dirty="0" smtClean="0"/>
              <a:t> obszar jednolitym kolorem, rozpoczynają się przedrostkiem fill</a:t>
            </a:r>
            <a:r>
              <a:rPr lang="en-US" sz="2400" dirty="0" smtClean="0"/>
              <a:t> </a:t>
            </a:r>
            <a:r>
              <a:rPr lang="pl-PL" sz="2400" dirty="0" smtClean="0"/>
              <a:t>zamiast draw</a:t>
            </a:r>
            <a:r>
              <a:rPr lang="en-US" sz="2400" dirty="0" smtClean="0"/>
              <a:t>: </a:t>
            </a:r>
            <a:r>
              <a:rPr lang="en-US" sz="2400" dirty="0" err="1"/>
              <a:t>fillRect</a:t>
            </a:r>
            <a:r>
              <a:rPr lang="en-US" sz="2400" dirty="0" smtClean="0"/>
              <a:t>(), </a:t>
            </a:r>
            <a:r>
              <a:rPr lang="en-US" sz="2400" dirty="0" err="1" smtClean="0"/>
              <a:t>fillOval</a:t>
            </a:r>
            <a:r>
              <a:rPr lang="en-US" sz="2400" dirty="0" smtClean="0"/>
              <a:t>()</a:t>
            </a:r>
            <a:endParaRPr lang="en-US" sz="2400" dirty="0"/>
          </a:p>
          <a:p>
            <a:pPr marL="0" indent="0">
              <a:buNone/>
            </a:pPr>
            <a:r>
              <a:rPr lang="pl-PL" sz="2400" dirty="0"/>
              <a:t>Obiekty są wykreślane aktualnie obowiązującym kolorem, który można zmienić </a:t>
            </a:r>
            <a:r>
              <a:rPr lang="en-US" sz="2400" dirty="0" err="1" smtClean="0"/>
              <a:t>wywołując</a:t>
            </a:r>
            <a:r>
              <a:rPr lang="en-US" sz="2400" dirty="0" smtClean="0"/>
              <a:t> </a:t>
            </a:r>
            <a:r>
              <a:rPr lang="pl-PL" sz="2400" dirty="0" smtClean="0"/>
              <a:t>metod</a:t>
            </a:r>
            <a:r>
              <a:rPr lang="en-US" sz="2400" dirty="0" smtClean="0"/>
              <a:t>e</a:t>
            </a:r>
            <a:r>
              <a:rPr lang="pl-PL" sz="2400" dirty="0" smtClean="0"/>
              <a:t> </a:t>
            </a:r>
            <a:r>
              <a:rPr lang="pl-PL" sz="2400" dirty="0"/>
              <a:t>setColor(Color</a:t>
            </a:r>
            <a:r>
              <a:rPr lang="pl-PL" sz="2400" dirty="0" smtClean="0"/>
              <a:t>)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obiekcie</a:t>
            </a:r>
            <a:r>
              <a:rPr lang="en-US" sz="2400" dirty="0" smtClean="0"/>
              <a:t> </a:t>
            </a:r>
            <a:r>
              <a:rPr lang="en-US" sz="2400" dirty="0" err="1" smtClean="0"/>
              <a:t>klasy</a:t>
            </a:r>
            <a:r>
              <a:rPr lang="en-US" sz="2400" dirty="0" smtClean="0"/>
              <a:t> Graphics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graphics.setColor</a:t>
            </a:r>
            <a:r>
              <a:rPr lang="en-US" sz="2400" dirty="0" smtClean="0"/>
              <a:t>(</a:t>
            </a:r>
            <a:r>
              <a:rPr lang="en-US" sz="2400" dirty="0" err="1" smtClean="0"/>
              <a:t>Color.yellow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err="1" smtClean="0"/>
              <a:t>graphics.fillOval</a:t>
            </a:r>
            <a:r>
              <a:rPr lang="en-US" sz="2400" dirty="0" smtClean="0"/>
              <a:t>(50</a:t>
            </a:r>
            <a:r>
              <a:rPr lang="en-US" sz="2400" dirty="0"/>
              <a:t>, 50, 100, 100);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7686" y="3742267"/>
            <a:ext cx="2619297" cy="26797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Obiekty są wykreślane aktualnie obowiązującym kolorem, który można zmienić metodą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setColor(Color)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615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764263"/>
            <a:ext cx="611293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500" dirty="0" err="1" smtClean="0"/>
              <a:t>Część</a:t>
            </a:r>
            <a:r>
              <a:rPr lang="en-US" sz="4500" dirty="0" smtClean="0"/>
              <a:t> 2 – </a:t>
            </a:r>
            <a:r>
              <a:rPr lang="en-US" sz="4500" dirty="0" err="1" smtClean="0"/>
              <a:t>sterowanie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[</a:t>
            </a:r>
            <a:r>
              <a:rPr lang="en-US" sz="4800" dirty="0" err="1" smtClean="0"/>
              <a:t>KeyAdapter</a:t>
            </a:r>
            <a:r>
              <a:rPr lang="en-US" sz="4800" dirty="0" smtClean="0"/>
              <a:t>]</a:t>
            </a:r>
            <a:endParaRPr lang="en-US" sz="4500" dirty="0"/>
          </a:p>
        </p:txBody>
      </p:sp>
      <p:pic>
        <p:nvPicPr>
          <p:cNvPr id="3" name="Picture 2" descr="Keyboard arrow keys stroke icon - Transparent PNG &amp; SVG vector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85" y="2835827"/>
            <a:ext cx="2358761" cy="23587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587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Sterowanie</a:t>
            </a:r>
            <a:r>
              <a:rPr lang="en-US" dirty="0" smtClean="0"/>
              <a:t> – </a:t>
            </a:r>
            <a:r>
              <a:rPr lang="en-US" dirty="0" err="1" smtClean="0"/>
              <a:t>wykrywanie</a:t>
            </a:r>
            <a:r>
              <a:rPr lang="en-US" dirty="0" smtClean="0"/>
              <a:t> </a:t>
            </a:r>
            <a:r>
              <a:rPr lang="en-US" dirty="0" err="1" smtClean="0"/>
              <a:t>naciśnięcia</a:t>
            </a:r>
            <a:r>
              <a:rPr lang="en-US" dirty="0" smtClean="0"/>
              <a:t> </a:t>
            </a:r>
            <a:r>
              <a:rPr lang="en-US" dirty="0" err="1" smtClean="0"/>
              <a:t>klawiszy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4540"/>
            <a:ext cx="10515600" cy="4747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KeyAdapter</a:t>
            </a:r>
            <a:r>
              <a:rPr lang="en-US" sz="2400" dirty="0"/>
              <a:t> </a:t>
            </a:r>
            <a:r>
              <a:rPr lang="en-US" sz="2400" dirty="0" smtClean="0"/>
              <a:t>jest </a:t>
            </a:r>
            <a:r>
              <a:rPr lang="en-US" sz="2400" dirty="0" err="1" smtClean="0"/>
              <a:t>klasą</a:t>
            </a:r>
            <a:r>
              <a:rPr lang="en-US" sz="2400" dirty="0" smtClean="0"/>
              <a:t> </a:t>
            </a:r>
            <a:r>
              <a:rPr lang="en-US" sz="2400" dirty="0" err="1" smtClean="0"/>
              <a:t>abstrakcyjną</a:t>
            </a:r>
            <a:r>
              <a:rPr lang="en-US" sz="2400" dirty="0" smtClean="0"/>
              <a:t> </a:t>
            </a:r>
            <a:r>
              <a:rPr lang="en-US" sz="2400" dirty="0" err="1" smtClean="0"/>
              <a:t>służącą</a:t>
            </a:r>
            <a:r>
              <a:rPr lang="en-US" sz="2400" dirty="0" smtClean="0"/>
              <a:t> do </a:t>
            </a:r>
            <a:r>
              <a:rPr lang="en-US" sz="2400" dirty="0" err="1" smtClean="0"/>
              <a:t>obsługi</a:t>
            </a:r>
            <a:r>
              <a:rPr lang="en-US" sz="2400" dirty="0" smtClean="0"/>
              <a:t> </a:t>
            </a:r>
            <a:r>
              <a:rPr lang="en-US" sz="2400" dirty="0" err="1" smtClean="0"/>
              <a:t>zdarzeń</a:t>
            </a:r>
            <a:r>
              <a:rPr lang="en-US" sz="2400" dirty="0" smtClean="0"/>
              <a:t> </a:t>
            </a:r>
            <a:r>
              <a:rPr lang="en-US" sz="2400" dirty="0" err="1" smtClean="0"/>
              <a:t>klawiatury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Implementuje</a:t>
            </a:r>
            <a:r>
              <a:rPr lang="en-US" sz="2400" dirty="0" smtClean="0"/>
              <a:t> </a:t>
            </a:r>
            <a:r>
              <a:rPr lang="en-US" sz="2400" dirty="0" err="1" smtClean="0"/>
              <a:t>ona</a:t>
            </a:r>
            <a:r>
              <a:rPr lang="en-US" sz="2400" dirty="0" smtClean="0"/>
              <a:t> </a:t>
            </a:r>
            <a:r>
              <a:rPr lang="en-US" sz="2400" dirty="0" err="1"/>
              <a:t>interfejs</a:t>
            </a:r>
            <a:r>
              <a:rPr lang="en-US" sz="2400" dirty="0"/>
              <a:t> </a:t>
            </a:r>
            <a:r>
              <a:rPr lang="en-US" sz="2400" dirty="0" err="1" smtClean="0"/>
              <a:t>KeyListener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Można</a:t>
            </a:r>
            <a:r>
              <a:rPr lang="en-US" sz="2400" dirty="0" smtClean="0"/>
              <a:t> (ale </a:t>
            </a:r>
            <a:r>
              <a:rPr lang="en-US" sz="2400" dirty="0" err="1" smtClean="0"/>
              <a:t>nie</a:t>
            </a:r>
            <a:r>
              <a:rPr lang="en-US" sz="2400" dirty="0" smtClean="0"/>
              <a:t> </a:t>
            </a:r>
            <a:r>
              <a:rPr lang="en-US" sz="2400" dirty="0" err="1" smtClean="0"/>
              <a:t>trzeba</a:t>
            </a:r>
            <a:r>
              <a:rPr lang="en-US" sz="2400" dirty="0" smtClean="0"/>
              <a:t>!) </a:t>
            </a:r>
            <a:r>
              <a:rPr lang="en-US" sz="2400" dirty="0" err="1" smtClean="0"/>
              <a:t>przeciążyć</a:t>
            </a:r>
            <a:r>
              <a:rPr lang="en-US" sz="2400" dirty="0" smtClean="0"/>
              <a:t> 3 </a:t>
            </a:r>
            <a:r>
              <a:rPr lang="en-US" sz="2400" dirty="0" err="1" smtClean="0"/>
              <a:t>metody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keyPressed</a:t>
            </a:r>
            <a:r>
              <a:rPr lang="en-US" sz="2400" dirty="0" smtClean="0"/>
              <a:t>(</a:t>
            </a:r>
            <a:r>
              <a:rPr lang="en-US" sz="2400" dirty="0" err="1" smtClean="0"/>
              <a:t>KeyEvent</a:t>
            </a:r>
            <a:r>
              <a:rPr lang="en-US" sz="2400" dirty="0" smtClean="0"/>
              <a:t> </a:t>
            </a:r>
            <a:r>
              <a:rPr lang="en-US" sz="2400" dirty="0" err="1"/>
              <a:t>arg</a:t>
            </a:r>
            <a:r>
              <a:rPr lang="en-US" sz="2400" dirty="0"/>
              <a:t>) - </a:t>
            </a:r>
            <a:r>
              <a:rPr lang="en-US" sz="2400" dirty="0" err="1"/>
              <a:t>wywoływana</a:t>
            </a:r>
            <a:r>
              <a:rPr lang="en-US" sz="2400" dirty="0"/>
              <a:t>, </a:t>
            </a:r>
            <a:r>
              <a:rPr lang="en-US" sz="2400" dirty="0" err="1"/>
              <a:t>gdy</a:t>
            </a:r>
            <a:r>
              <a:rPr lang="en-US" sz="2400" dirty="0"/>
              <a:t> </a:t>
            </a:r>
            <a:r>
              <a:rPr lang="en-US" sz="2400" dirty="0" err="1"/>
              <a:t>wciśniemy</a:t>
            </a:r>
            <a:r>
              <a:rPr lang="en-US" sz="2400" dirty="0"/>
              <a:t> </a:t>
            </a:r>
            <a:r>
              <a:rPr lang="en-US" sz="2400" dirty="0" err="1" smtClean="0"/>
              <a:t>przycisk</a:t>
            </a:r>
            <a:endParaRPr lang="en-US" sz="2400" dirty="0"/>
          </a:p>
          <a:p>
            <a:r>
              <a:rPr lang="en-US" sz="2400" dirty="0" err="1" smtClean="0"/>
              <a:t>keyReleased</a:t>
            </a:r>
            <a:r>
              <a:rPr lang="en-US" sz="2400" dirty="0" smtClean="0"/>
              <a:t>(</a:t>
            </a:r>
            <a:r>
              <a:rPr lang="en-US" sz="2400" dirty="0" err="1" smtClean="0"/>
              <a:t>KeyEvent</a:t>
            </a:r>
            <a:r>
              <a:rPr lang="en-US" sz="2400" dirty="0" smtClean="0"/>
              <a:t> </a:t>
            </a:r>
            <a:r>
              <a:rPr lang="en-US" sz="2400" dirty="0" err="1"/>
              <a:t>arg</a:t>
            </a:r>
            <a:r>
              <a:rPr lang="en-US" sz="2400" dirty="0"/>
              <a:t>) - </a:t>
            </a:r>
            <a:r>
              <a:rPr lang="en-US" sz="2400" dirty="0" err="1"/>
              <a:t>wywoływana</a:t>
            </a:r>
            <a:r>
              <a:rPr lang="en-US" sz="2400" dirty="0"/>
              <a:t>, </a:t>
            </a:r>
            <a:r>
              <a:rPr lang="en-US" sz="2400" dirty="0" err="1"/>
              <a:t>gdy</a:t>
            </a:r>
            <a:r>
              <a:rPr lang="en-US" sz="2400" dirty="0"/>
              <a:t> </a:t>
            </a:r>
            <a:r>
              <a:rPr lang="en-US" sz="2400" dirty="0" err="1"/>
              <a:t>puścimy</a:t>
            </a:r>
            <a:r>
              <a:rPr lang="en-US" sz="2400" dirty="0"/>
              <a:t> </a:t>
            </a:r>
            <a:r>
              <a:rPr lang="en-US" sz="2400" dirty="0" err="1"/>
              <a:t>przycisk</a:t>
            </a:r>
            <a:endParaRPr lang="en-US" sz="2400" dirty="0"/>
          </a:p>
          <a:p>
            <a:r>
              <a:rPr lang="en-US" sz="2400" dirty="0" err="1"/>
              <a:t>keyTyped</a:t>
            </a:r>
            <a:r>
              <a:rPr lang="en-US" sz="2400" dirty="0"/>
              <a:t>(</a:t>
            </a:r>
            <a:r>
              <a:rPr lang="en-US" sz="2400" dirty="0" err="1"/>
              <a:t>KeyEvent</a:t>
            </a:r>
            <a:r>
              <a:rPr lang="en-US" sz="2400" dirty="0"/>
              <a:t> </a:t>
            </a:r>
            <a:r>
              <a:rPr lang="en-US" sz="2400" dirty="0" err="1"/>
              <a:t>arg</a:t>
            </a:r>
            <a:r>
              <a:rPr lang="en-US" sz="2400" dirty="0"/>
              <a:t>) - </a:t>
            </a:r>
            <a:r>
              <a:rPr lang="en-US" sz="2400" dirty="0" smtClean="0"/>
              <a:t>to </a:t>
            </a:r>
            <a:r>
              <a:rPr lang="en-US" sz="2400" dirty="0" err="1"/>
              <a:t>samo</a:t>
            </a:r>
            <a:r>
              <a:rPr lang="en-US" sz="2400" dirty="0"/>
              <a:t> co </a:t>
            </a:r>
            <a:r>
              <a:rPr lang="en-US" sz="2400" dirty="0" err="1" smtClean="0"/>
              <a:t>keyPressed</a:t>
            </a:r>
            <a:r>
              <a:rPr lang="en-US" sz="2400" dirty="0" smtClean="0"/>
              <a:t>, ale </a:t>
            </a:r>
            <a:r>
              <a:rPr lang="en-US" sz="2400" dirty="0" err="1"/>
              <a:t>obsługuje</a:t>
            </a:r>
            <a:r>
              <a:rPr lang="en-US" sz="2400" dirty="0"/>
              <a:t> </a:t>
            </a:r>
            <a:r>
              <a:rPr lang="en-US" sz="2400" dirty="0" err="1"/>
              <a:t>jedynie</a:t>
            </a:r>
            <a:r>
              <a:rPr lang="en-US" sz="2400" dirty="0"/>
              <a:t> </a:t>
            </a:r>
            <a:r>
              <a:rPr lang="en-US" sz="2400" dirty="0" err="1"/>
              <a:t>klawisze</a:t>
            </a:r>
            <a:r>
              <a:rPr lang="en-US" sz="2400" dirty="0"/>
              <a:t> </a:t>
            </a:r>
            <a:r>
              <a:rPr lang="en-US" sz="2400" dirty="0" err="1"/>
              <a:t>posiadające</a:t>
            </a:r>
            <a:r>
              <a:rPr lang="en-US" sz="2400" dirty="0"/>
              <a:t> </a:t>
            </a:r>
            <a:r>
              <a:rPr lang="en-US" sz="2400" dirty="0" err="1"/>
              <a:t>odpowiednik</a:t>
            </a:r>
            <a:r>
              <a:rPr lang="en-US" sz="2400" dirty="0"/>
              <a:t> Unicode. </a:t>
            </a:r>
            <a:r>
              <a:rPr lang="en-US" sz="2400" dirty="0" err="1"/>
              <a:t>Nie</a:t>
            </a:r>
            <a:r>
              <a:rPr lang="en-US" sz="2400" dirty="0"/>
              <a:t> </a:t>
            </a:r>
            <a:r>
              <a:rPr lang="en-US" sz="2400" dirty="0" err="1"/>
              <a:t>zareaguje</a:t>
            </a:r>
            <a:r>
              <a:rPr lang="en-US" sz="2400" dirty="0"/>
              <a:t> np.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przyciski</a:t>
            </a:r>
            <a:r>
              <a:rPr lang="en-US" sz="2400" dirty="0"/>
              <a:t> </a:t>
            </a:r>
            <a:r>
              <a:rPr lang="en-US" sz="2400" dirty="0" err="1"/>
              <a:t>funkcyjne</a:t>
            </a:r>
            <a:r>
              <a:rPr lang="en-US" sz="2400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182603"/>
            <a:ext cx="2379133" cy="567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58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Sterowanie</a:t>
            </a:r>
            <a:r>
              <a:rPr lang="en-US" dirty="0" smtClean="0"/>
              <a:t> – </a:t>
            </a:r>
            <a:r>
              <a:rPr lang="en-US" dirty="0" err="1" smtClean="0"/>
              <a:t>wykrywanie</a:t>
            </a:r>
            <a:r>
              <a:rPr lang="en-US" dirty="0" smtClean="0"/>
              <a:t> </a:t>
            </a:r>
            <a:r>
              <a:rPr lang="en-US" dirty="0" err="1" smtClean="0"/>
              <a:t>naciśnięcia</a:t>
            </a:r>
            <a:r>
              <a:rPr lang="en-US" dirty="0" smtClean="0"/>
              <a:t> </a:t>
            </a:r>
            <a:r>
              <a:rPr lang="en-US" dirty="0" err="1" smtClean="0"/>
              <a:t>klawiszy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4540"/>
            <a:ext cx="10515600" cy="3630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Obiekt</a:t>
            </a:r>
            <a:r>
              <a:rPr lang="en-US" sz="2400" dirty="0" smtClean="0"/>
              <a:t> </a:t>
            </a:r>
            <a:r>
              <a:rPr lang="pl-PL" sz="2400" dirty="0"/>
              <a:t>klasy </a:t>
            </a:r>
            <a:r>
              <a:rPr lang="pl-PL" sz="2400" b="1" dirty="0"/>
              <a:t>KeyEvent</a:t>
            </a:r>
            <a:r>
              <a:rPr lang="en-US" sz="2400" b="1" dirty="0"/>
              <a:t> </a:t>
            </a:r>
            <a:r>
              <a:rPr lang="en-US" sz="2400" dirty="0" err="1"/>
              <a:t>przekazywany</a:t>
            </a:r>
            <a:r>
              <a:rPr lang="en-US" sz="2400" dirty="0"/>
              <a:t> do </a:t>
            </a:r>
            <a:r>
              <a:rPr lang="en-US" sz="2400" dirty="0" err="1"/>
              <a:t>każdej</a:t>
            </a:r>
            <a:r>
              <a:rPr lang="en-US" sz="2400" dirty="0"/>
              <a:t> z </a:t>
            </a:r>
            <a:r>
              <a:rPr lang="en-US" sz="2400" dirty="0" err="1"/>
              <a:t>tych</a:t>
            </a:r>
            <a:r>
              <a:rPr lang="en-US" sz="2400" dirty="0"/>
              <a:t> </a:t>
            </a:r>
            <a:r>
              <a:rPr lang="en-US" sz="2400" dirty="0" err="1"/>
              <a:t>metod</a:t>
            </a:r>
            <a:r>
              <a:rPr lang="en-US" sz="2400" dirty="0"/>
              <a:t> p</a:t>
            </a:r>
            <a:r>
              <a:rPr lang="pl-PL" sz="2400" dirty="0"/>
              <a:t>rzechowuje informacje, które </a:t>
            </a:r>
            <a:r>
              <a:rPr lang="en-US" sz="2400" dirty="0" err="1"/>
              <a:t>potrzebne</a:t>
            </a:r>
            <a:r>
              <a:rPr lang="en-US" sz="2400" dirty="0"/>
              <a:t> </a:t>
            </a:r>
            <a:r>
              <a:rPr lang="pl-PL" sz="2400" dirty="0"/>
              <a:t>w obsłudze konkretnego zdarzenia.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pl-PL" sz="2400" dirty="0" smtClean="0"/>
              <a:t>Moż</a:t>
            </a:r>
            <a:r>
              <a:rPr lang="en-US" sz="2400" dirty="0" err="1"/>
              <a:t>na</a:t>
            </a:r>
            <a:r>
              <a:rPr lang="pl-PL" sz="2400" dirty="0"/>
              <a:t> z niego odczytać </a:t>
            </a:r>
            <a:r>
              <a:rPr lang="en-US" sz="2400" dirty="0"/>
              <a:t>np.</a:t>
            </a:r>
            <a:r>
              <a:rPr lang="pl-PL" sz="2400" dirty="0"/>
              <a:t> znak klawisza, kod tego znaku w kodzie ASCII. </a:t>
            </a:r>
            <a:endParaRPr lang="en-US" sz="2400" dirty="0"/>
          </a:p>
        </p:txBody>
      </p:sp>
      <p:pic>
        <p:nvPicPr>
          <p:cNvPr id="4102" name="Picture 6" descr="key (event) - ComputerCraft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67" y="3242734"/>
            <a:ext cx="6318810" cy="1641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7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092" y="1956679"/>
            <a:ext cx="48259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500" dirty="0" err="1" smtClean="0"/>
              <a:t>Część</a:t>
            </a:r>
            <a:r>
              <a:rPr lang="en-US" sz="4500" dirty="0" smtClean="0"/>
              <a:t> 3 – </a:t>
            </a:r>
            <a:r>
              <a:rPr lang="en-US" sz="4500" dirty="0" err="1" smtClean="0"/>
              <a:t>animacja</a:t>
            </a: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 smtClean="0"/>
              <a:t>[Timer]</a:t>
            </a:r>
            <a:endParaRPr lang="en-US" sz="4500" dirty="0"/>
          </a:p>
        </p:txBody>
      </p:sp>
      <p:pic>
        <p:nvPicPr>
          <p:cNvPr id="7172" name="Picture 4" descr="Timer Icon, Transparent Timer.PNG Images &amp; Vector - FreeIcons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77" y="3409318"/>
            <a:ext cx="1239227" cy="1239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6761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1488"/>
            <a:ext cx="10515600" cy="319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Interfejs</a:t>
            </a:r>
            <a:r>
              <a:rPr lang="en-US" dirty="0" smtClean="0"/>
              <a:t> </a:t>
            </a:r>
            <a:r>
              <a:rPr lang="en-US" dirty="0" err="1" smtClean="0"/>
              <a:t>ActionListener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pl-PL" dirty="0" smtClean="0"/>
              <a:t>bsługuje </a:t>
            </a:r>
            <a:r>
              <a:rPr lang="pl-PL" dirty="0"/>
              <a:t>zdarzenia </a:t>
            </a:r>
            <a:r>
              <a:rPr lang="pl-PL" dirty="0" smtClean="0"/>
              <a:t>generowan</a:t>
            </a:r>
            <a:r>
              <a:rPr lang="en-US" dirty="0" smtClean="0"/>
              <a:t>e</a:t>
            </a:r>
            <a:r>
              <a:rPr lang="pl-PL" dirty="0" smtClean="0"/>
              <a:t> </a:t>
            </a:r>
            <a:r>
              <a:rPr lang="pl-PL" dirty="0"/>
              <a:t>przez obiekt klasy Timer lub generowane przez użytkownika aplikacji na rzecz danego składnika interfejsu (np. klikniecie przycisku</a:t>
            </a:r>
            <a:r>
              <a:rPr lang="pl-PL" dirty="0" smtClean="0"/>
              <a:t>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Posiada </a:t>
            </a:r>
            <a:r>
              <a:rPr lang="pl-PL" dirty="0"/>
              <a:t>tylko jedną metodę abstrakcyjną actionPerformed</a:t>
            </a:r>
            <a:r>
              <a:rPr lang="pl-PL" dirty="0" smtClean="0"/>
              <a:t>()</a:t>
            </a:r>
            <a:r>
              <a:rPr lang="en-US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125" y="1929163"/>
            <a:ext cx="4800600" cy="323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270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16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 </a:t>
            </a:r>
            <a:r>
              <a:rPr lang="pl-PL" dirty="0"/>
              <a:t>aplikacjach typu Swing zalecane jest sterowanie animacją za pomocą obiektu klasy Timer , który w określonych, zadanych odstępach czasu generuje automatyczne wywołania metody actionPerformed</a:t>
            </a:r>
            <a:r>
              <a:rPr lang="pl-PL" dirty="0" smtClean="0"/>
              <a:t>()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pl-PL" dirty="0"/>
              <a:t>Timer(int dt, ActionListener a) - tworzy nowy obiekt i ustawia odstęp między generowanymi zdarzeniami na dt ( w milisekundach).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Parametr </a:t>
            </a:r>
            <a:r>
              <a:rPr lang="pl-PL" dirty="0"/>
              <a:t>a oznacza obiekt nasłuchujący akcji </a:t>
            </a:r>
            <a:r>
              <a:rPr lang="pl-PL" dirty="0" smtClean="0"/>
              <a:t>timera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65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Tworzenie</a:t>
            </a:r>
            <a:r>
              <a:rPr lang="en-US" dirty="0" smtClean="0"/>
              <a:t> </a:t>
            </a:r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39"/>
            <a:ext cx="10515600" cy="139566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Jedną z charakterystycznych cech języka Java jest możliwość łatwego tworzenia graficznego interfejsu użytkownika (GUI). Wykorzystuje się do tego dwa podstawowe pakiety: java.awt i javax.swing.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7079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16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Najważniejsze</a:t>
            </a:r>
            <a:r>
              <a:rPr lang="en-US" dirty="0" smtClean="0"/>
              <a:t> </a:t>
            </a:r>
            <a:r>
              <a:rPr lang="en-US" dirty="0" err="1" smtClean="0"/>
              <a:t>metody</a:t>
            </a:r>
            <a:r>
              <a:rPr lang="en-US" dirty="0" smtClean="0"/>
              <a:t> </a:t>
            </a:r>
            <a:r>
              <a:rPr lang="en-US" dirty="0" err="1" smtClean="0"/>
              <a:t>klasy</a:t>
            </a:r>
            <a:r>
              <a:rPr lang="en-US" dirty="0" smtClean="0"/>
              <a:t> Timer:</a:t>
            </a:r>
          </a:p>
          <a:p>
            <a:pPr marL="0" indent="0">
              <a:buNone/>
            </a:pPr>
            <a:r>
              <a:rPr lang="pl-PL" dirty="0" smtClean="0"/>
              <a:t>setDelay(int </a:t>
            </a:r>
            <a:r>
              <a:rPr lang="pl-PL" dirty="0"/>
              <a:t>dt) – ustawia wartość odstępu czasu między zdarzeniami generowanymi przez timer dt – odstęp czasu w milisekundach </a:t>
            </a:r>
            <a:endParaRPr lang="en-US" dirty="0"/>
          </a:p>
          <a:p>
            <a:pPr marL="0" indent="0">
              <a:buNone/>
            </a:pPr>
            <a:r>
              <a:rPr lang="pl-PL" dirty="0" smtClean="0"/>
              <a:t>start</a:t>
            </a:r>
            <a:r>
              <a:rPr lang="pl-PL" dirty="0"/>
              <a:t>() – uruchamia generowanie zdarzeń </a:t>
            </a:r>
            <a:endParaRPr lang="en-US" dirty="0"/>
          </a:p>
          <a:p>
            <a:pPr marL="0" indent="0">
              <a:buNone/>
            </a:pPr>
            <a:r>
              <a:rPr lang="pl-PL" dirty="0" smtClean="0"/>
              <a:t>stop</a:t>
            </a:r>
            <a:r>
              <a:rPr lang="pl-PL" dirty="0"/>
              <a:t>() – zatrzymuje generowanie zdarzeń </a:t>
            </a:r>
            <a:endParaRPr lang="en-US" dirty="0"/>
          </a:p>
          <a:p>
            <a:pPr marL="0" indent="0">
              <a:buNone/>
            </a:pPr>
            <a:r>
              <a:rPr lang="pl-PL" dirty="0" smtClean="0"/>
              <a:t>restart</a:t>
            </a:r>
            <a:r>
              <a:rPr lang="pl-PL" dirty="0"/>
              <a:t>() – wznawia generowanie zdarzeń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872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https://javastart.pl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https://jasonxiii.pl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https://edu.pjwstk.edu.pl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http://www2.wt.pw.edu.pl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07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092" y="1956679"/>
            <a:ext cx="4825999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dirty="0" err="1" smtClean="0"/>
              <a:t>Część</a:t>
            </a:r>
            <a:r>
              <a:rPr lang="en-US" sz="4500" dirty="0" smtClean="0"/>
              <a:t> </a:t>
            </a:r>
            <a:r>
              <a:rPr lang="pl-PL" sz="4500" dirty="0" smtClean="0"/>
              <a:t>4</a:t>
            </a:r>
            <a:r>
              <a:rPr lang="en-US" sz="4500" dirty="0" smtClean="0"/>
              <a:t> – </a:t>
            </a:r>
            <a:r>
              <a:rPr lang="pl-PL" sz="4500" dirty="0" smtClean="0"/>
              <a:t>zadania</a:t>
            </a:r>
            <a:endParaRPr lang="en-US" sz="4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2292" y="3220167"/>
            <a:ext cx="1723633" cy="122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6761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9600" dirty="0" smtClean="0">
                <a:sym typeface="Wingdings" pitchFamily="2" charset="2"/>
              </a:rPr>
              <a:t></a:t>
            </a:r>
            <a:endParaRPr lang="pl-PL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735" y="2608792"/>
            <a:ext cx="5884333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dirty="0" err="1" smtClean="0"/>
              <a:t>Część</a:t>
            </a:r>
            <a:r>
              <a:rPr lang="en-US" sz="4500" dirty="0" smtClean="0"/>
              <a:t> 1 – </a:t>
            </a:r>
            <a:r>
              <a:rPr lang="en-US" sz="4500" dirty="0" err="1" smtClean="0"/>
              <a:t>tworzenie</a:t>
            </a:r>
            <a:r>
              <a:rPr lang="en-US" sz="4500" dirty="0" smtClean="0"/>
              <a:t> GUI</a:t>
            </a:r>
            <a:endParaRPr lang="en-US" sz="4500" dirty="0"/>
          </a:p>
        </p:txBody>
      </p:sp>
    </p:spTree>
    <p:extLst>
      <p:ext uri="{BB962C8B-B14F-4D97-AF65-F5344CB8AC3E}">
        <p14:creationId xmlns="" xmlns:p14="http://schemas.microsoft.com/office/powerpoint/2010/main" val="12332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Tworzenie</a:t>
            </a:r>
            <a:r>
              <a:rPr lang="en-US" dirty="0" smtClean="0"/>
              <a:t> </a:t>
            </a:r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413"/>
            <a:ext cx="10515600" cy="144378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java.awt (AWT) oraz javax.swing (Swing) zawierają klasy definiujące wiele różnorodnych komponentów wizualnej interakcji programu z użytkownikiem (okna, przyciski, listy, menu, tablice...)</a:t>
            </a:r>
            <a:endParaRPr lang="en-US" dirty="0"/>
          </a:p>
        </p:txBody>
      </p:sp>
      <p:pic>
        <p:nvPicPr>
          <p:cNvPr id="4" name="Picture 4" descr="Swing (Java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411" y="2906828"/>
            <a:ext cx="4088882" cy="32952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4123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Tworzenie</a:t>
            </a:r>
            <a:r>
              <a:rPr lang="en-US" dirty="0" smtClean="0"/>
              <a:t> </a:t>
            </a:r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Różnice pomiędzy AWT i Swing w największym skrócie polegają na tym w jaki sposób tworzone są kontrolki. 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W pierwszym przypadku są one pobierane z systemu co miało być zgodne z główną zasadą - niezależnością od platformy. 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Swing jest natomiast jej rozszerzeniem i komponenty są rysowane od początku - nie korzysta ona z natywnych elementów. Dzięki temu program będzie wyglądał (a przynajmniej powinien) identycznie na wszystkich platformach, na których będzie uruchamiany</a:t>
            </a:r>
            <a:r>
              <a:rPr lang="pl-P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727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39"/>
            <a:ext cx="10515600" cy="163629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Podstawowym obiektem, z którego zbudowane jest GUI jest okno, w którym umieszczone są wszystkie pozostałe elementy</a:t>
            </a:r>
            <a:r>
              <a:rPr lang="pl-PL" dirty="0" smtClean="0"/>
              <a:t>.</a:t>
            </a:r>
            <a:r>
              <a:rPr lang="en-US" dirty="0" smtClean="0"/>
              <a:t> </a:t>
            </a:r>
            <a:r>
              <a:rPr lang="pl-PL" dirty="0" smtClean="0"/>
              <a:t>W </a:t>
            </a:r>
            <a:r>
              <a:rPr lang="pl-PL" dirty="0"/>
              <a:t>pakiecie javax.swing klasą implementującą okno jest JFrame. </a:t>
            </a:r>
            <a:endParaRPr lang="en-US" dirty="0"/>
          </a:p>
        </p:txBody>
      </p:sp>
      <p:pic>
        <p:nvPicPr>
          <p:cNvPr id="3076" name="Picture 4" descr="How to create JFrame in Java - JavaPoint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78" y="2913732"/>
            <a:ext cx="3965375" cy="3185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0170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*Fragment </a:t>
            </a:r>
            <a:r>
              <a:rPr lang="en-US" dirty="0" err="1" smtClean="0"/>
              <a:t>kodu</a:t>
            </a:r>
            <a:r>
              <a:rPr lang="en-US" dirty="0" smtClean="0"/>
              <a:t> do </a:t>
            </a:r>
            <a:r>
              <a:rPr lang="en-US" dirty="0" err="1" smtClean="0"/>
              <a:t>omówienia</a:t>
            </a:r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0662" y="1809750"/>
            <a:ext cx="9210675" cy="3238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77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JComponent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39"/>
            <a:ext cx="10515600" cy="426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Pakiet </a:t>
            </a:r>
            <a:r>
              <a:rPr lang="pl-PL" b="1" dirty="0"/>
              <a:t>Swing</a:t>
            </a:r>
            <a:r>
              <a:rPr lang="pl-PL" dirty="0"/>
              <a:t> oprócz gotowych komponentów takich jak przyciski, suwaki, czy pola tekstowe dostarcza również klasy, na których sami możemy coś </a:t>
            </a:r>
            <a:r>
              <a:rPr lang="pl-PL" dirty="0" smtClean="0"/>
              <a:t>rysować</a:t>
            </a:r>
            <a:r>
              <a:rPr lang="en-US" dirty="0" smtClean="0"/>
              <a:t>: </a:t>
            </a:r>
            <a:r>
              <a:rPr lang="en-US" dirty="0" err="1" smtClean="0"/>
              <a:t>JComponent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pl-PL" dirty="0"/>
              <a:t>JComponent jest domyślnie przezroczysty, natomiast JPanel nie (posiada domyślny kolor tła)</a:t>
            </a:r>
          </a:p>
          <a:p>
            <a:r>
              <a:rPr lang="pl-PL" dirty="0" smtClean="0"/>
              <a:t>JComponent </a:t>
            </a:r>
            <a:r>
              <a:rPr lang="pl-PL" dirty="0"/>
              <a:t>jest klasą abstrakcyjną, więc nie można utworzyć jej instancji (nie można storzyć obiektu new JComponent()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004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JComponent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39"/>
            <a:ext cx="10515600" cy="426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</a:t>
            </a:r>
            <a:r>
              <a:rPr lang="pl-PL" dirty="0" smtClean="0"/>
              <a:t>unkcjonalność </a:t>
            </a:r>
            <a:r>
              <a:rPr lang="en-US" dirty="0" err="1"/>
              <a:t>JComponent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pl-PL" dirty="0" smtClean="0"/>
              <a:t>jest niemal identyczna. </a:t>
            </a: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Obie </a:t>
            </a:r>
            <a:r>
              <a:rPr lang="pl-PL" dirty="0"/>
              <a:t>posiadają kontenery, do których możemy dodawać inne </a:t>
            </a:r>
            <a:r>
              <a:rPr lang="pl-PL" dirty="0" smtClean="0"/>
              <a:t>komponenty</a:t>
            </a:r>
            <a:r>
              <a:rPr lang="en-US" dirty="0" smtClean="0"/>
              <a:t>. </a:t>
            </a:r>
            <a:r>
              <a:rPr lang="en-US" dirty="0" err="1" smtClean="0"/>
              <a:t>Posiadają</a:t>
            </a:r>
            <a:r>
              <a:rPr lang="en-US" dirty="0" smtClean="0"/>
              <a:t> </a:t>
            </a:r>
            <a:r>
              <a:rPr lang="en-US" dirty="0" err="1" smtClean="0"/>
              <a:t>również</a:t>
            </a:r>
            <a:r>
              <a:rPr lang="en-US" dirty="0" smtClean="0"/>
              <a:t> </a:t>
            </a:r>
            <a:r>
              <a:rPr lang="pl-PL" dirty="0" smtClean="0"/>
              <a:t>metody </a:t>
            </a:r>
            <a:r>
              <a:rPr lang="pl-PL" b="1" dirty="0"/>
              <a:t>paint</a:t>
            </a:r>
            <a:r>
              <a:rPr lang="pl-PL" dirty="0"/>
              <a:t>() oraz </a:t>
            </a:r>
            <a:r>
              <a:rPr lang="pl-PL" b="1" dirty="0"/>
              <a:t>paintComponent</a:t>
            </a:r>
            <a:r>
              <a:rPr lang="pl-PL" dirty="0"/>
              <a:t>(), w których możemy </a:t>
            </a:r>
            <a:r>
              <a:rPr lang="pl-PL" dirty="0" smtClean="0"/>
              <a:t>rysować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28" name="Picture 4" descr="Java JComponent - javat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45404"/>
            <a:ext cx="2552700" cy="1733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4950" y="3445404"/>
            <a:ext cx="2976325" cy="17335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286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507</Words>
  <Application>Microsoft Office PowerPoint</Application>
  <PresentationFormat>Niestandardowy</PresentationFormat>
  <Paragraphs>66</Paragraphs>
  <Slides>23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Office Theme</vt:lpstr>
      <vt:lpstr>Snake</vt:lpstr>
      <vt:lpstr>Tworzenie GUI</vt:lpstr>
      <vt:lpstr>Część 1 – tworzenie GUI</vt:lpstr>
      <vt:lpstr>Tworzenie GUI</vt:lpstr>
      <vt:lpstr>Tworzenie GUI</vt:lpstr>
      <vt:lpstr>JFrame</vt:lpstr>
      <vt:lpstr>*Fragment kodu do omówienia*</vt:lpstr>
      <vt:lpstr>JComponent i JPanel</vt:lpstr>
      <vt:lpstr>JComponent i JPanel</vt:lpstr>
      <vt:lpstr>paintComponent()</vt:lpstr>
      <vt:lpstr>Slajd 11</vt:lpstr>
      <vt:lpstr>Przykładowe metody z klasy Graphics</vt:lpstr>
      <vt:lpstr>Przykładowe metody z klasy Graphics</vt:lpstr>
      <vt:lpstr>Część 2 – sterowanie [KeyAdapter]</vt:lpstr>
      <vt:lpstr>Sterowanie – wykrywanie naciśnięcia klawiszy</vt:lpstr>
      <vt:lpstr>Sterowanie – wykrywanie naciśnięcia klawiszy</vt:lpstr>
      <vt:lpstr>Część 3 – animacja [Timer]</vt:lpstr>
      <vt:lpstr>ActionListener</vt:lpstr>
      <vt:lpstr>Timer</vt:lpstr>
      <vt:lpstr>Timer</vt:lpstr>
      <vt:lpstr>Bibliografia</vt:lpstr>
      <vt:lpstr>Część 4 – zadania</vt:lpstr>
      <vt:lpstr>Dziękujemy za uwagę!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Olcia</dc:creator>
  <cp:lastModifiedBy>user</cp:lastModifiedBy>
  <cp:revision>229</cp:revision>
  <dcterms:created xsi:type="dcterms:W3CDTF">2021-04-09T15:02:40Z</dcterms:created>
  <dcterms:modified xsi:type="dcterms:W3CDTF">2021-04-25T17:13:27Z</dcterms:modified>
</cp:coreProperties>
</file>