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65" r:id="rId7"/>
    <p:sldId id="266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E8795-BCED-4290-B421-FAB29A01B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A0F84D-E6DE-4494-BD9D-231507D2C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DEE492-6C37-4D9F-B168-1FA08DDB4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9856-EB11-4EBA-8BCB-80677EE28634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3783A0-3A38-4071-AE6D-84C47DDC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111817-C934-4544-BB4E-79629B8C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DE5-5A75-465B-8709-C93C40636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03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72294-6C52-4E02-AFB0-2CF25A3E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B3FE99-3A46-4917-B6E4-A6C03A03E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D75C8-5C0A-4741-B926-DBF330B51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9856-EB11-4EBA-8BCB-80677EE28634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573023-A5E2-4D2A-96F3-87174BBE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07561E-9A82-4470-814D-E65C0EED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DE5-5A75-465B-8709-C93C40636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69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538ED9A-9A0C-4B3C-9373-79E03BBB4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E64E43-6364-4D21-84EF-6291BC83B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285B97-1217-4B44-B37D-DB40D557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9856-EB11-4EBA-8BCB-80677EE28634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E7DC46-8355-4059-A20B-B9D20472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527EB9-04A8-42B2-B90F-E21F5B13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DE5-5A75-465B-8709-C93C40636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07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9777A-888C-4670-820C-0634AC81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D2B634-71D0-408B-BA99-8A23BC1C3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20AB72-ABA6-492F-91B4-359B2DEDC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9856-EB11-4EBA-8BCB-80677EE28634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4B7EB9-6127-4BF9-90BD-0F2B4FF99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752CDA-C97C-4100-A7C4-F209F466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DE5-5A75-465B-8709-C93C40636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34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6B669-7385-4D28-837D-97A51B944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CF4B1D-20D7-4C34-93F6-D07EB29D3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F29A68-06BE-4F1E-94A0-5175F6F68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9856-EB11-4EBA-8BCB-80677EE28634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213DBB-F60D-4290-8090-D098700E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E9AF88-A87A-4234-A012-9AC95B9F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DE5-5A75-465B-8709-C93C40636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6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E0E7A6-0677-4922-AFA1-5254C73B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89545F-5196-4256-9DC5-5F0F39FB0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6E901A-3801-4FFB-9A68-798FDE783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915871-DCDB-4E1B-8E01-1E46E4C7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9856-EB11-4EBA-8BCB-80677EE28634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63B4CB-7909-4B5E-894A-809DC674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47AE12-D080-4635-831B-A67B792E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DE5-5A75-465B-8709-C93C40636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84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03AAE-FEC6-492B-839F-BCCD72962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857852-30A6-450A-8FD9-9860F80C0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F841A9-157F-4A21-B0D0-8365F67A6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D6630BB-297B-41C0-A457-7C0371407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0EA9F9-3E32-40CF-9682-2937A2877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E12DCB-31A1-4813-9486-370E5885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9856-EB11-4EBA-8BCB-80677EE28634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458DED5-AED0-457E-9F2E-EE9FE6FE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5F41776-8099-4E0C-8DB7-8C73EDFF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DE5-5A75-465B-8709-C93C40636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91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ACF2B-C6D5-4DE7-AB1F-92CB0B20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2F2351D-9AB4-42C9-9C2D-A67CBF32E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9856-EB11-4EBA-8BCB-80677EE28634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737B32-E320-4D3E-AFA2-734F1642A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4F9640-33CE-47AD-8534-52202475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DE5-5A75-465B-8709-C93C40636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49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B78F527-21BF-4898-B4CA-20E6089D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9856-EB11-4EBA-8BCB-80677EE28634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E3DFADF-7CA7-4838-9BB8-59F860E3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87601F-826C-4166-BCD8-99A290D1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DE5-5A75-465B-8709-C93C40636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62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0B37C-CC60-41F2-8043-05D5B05E5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7BB0FA-2D9C-4FA6-B712-BD16F3A9D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F2C849-DF45-49F0-AF50-3B1579FD6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42FE5A-90D4-4A9D-8CD0-885C743D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9856-EB11-4EBA-8BCB-80677EE28634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D5FDFA-CDEE-4037-BF6B-55309F0A5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49EDB5-F469-4E0F-A038-20667EBB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DE5-5A75-465B-8709-C93C40636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92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454D45-A16B-491F-B413-7BA433527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1CF0689-4407-4BF1-AEAF-218133943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ABF294-60F1-4E1E-92F6-9D21823BA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849AA5-92F8-41E1-BB15-2EE815DD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9856-EB11-4EBA-8BCB-80677EE28634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CE5A1A-C9C4-4790-A88A-78DBA3A0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DA47CB-8B6C-4C25-BD0D-4E5B6FB0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DE5-5A75-465B-8709-C93C40636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97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B2DCE-B731-4D4F-A4A7-F6C6DA6DE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553D0C-F88A-484E-AFDD-EF75E045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E4D4C5-D7D4-4659-A215-43ED47E3B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49856-EB11-4EBA-8BCB-80677EE28634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A6EF9E-8D5C-43FC-B5C9-C4F5DD46B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8CA951-FE57-4426-9B54-69150665B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BDDE5-5A75-465B-8709-C93C40636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72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hardotis/pycalphad-tutorial/blob/master/Tutorial.ipynb" TargetMode="External"/><Relationship Id="rId2" Type="http://schemas.openxmlformats.org/officeDocument/2006/relationships/hyperlink" Target="https://pycalphad.org/docs/latest/examples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99025A-B99E-4C07-8234-BDC9B875D8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ru-RU" dirty="0"/>
              <a:t>занятие</a:t>
            </a:r>
          </a:p>
        </p:txBody>
      </p:sp>
    </p:spTree>
    <p:extLst>
      <p:ext uri="{BB962C8B-B14F-4D97-AF65-F5344CB8AC3E}">
        <p14:creationId xmlns:p14="http://schemas.microsoft.com/office/powerpoint/2010/main" val="321884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7925C-E419-45FE-B856-4628725069B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Задание</a:t>
            </a:r>
            <a:r>
              <a:rPr lang="en-US"/>
              <a:t> 1</a:t>
            </a:r>
            <a:r>
              <a:rPr lang="ru-RU"/>
              <a:t>.</a:t>
            </a:r>
            <a:r>
              <a:rPr lang="en-US"/>
              <a:t> </a:t>
            </a:r>
            <a:r>
              <a:rPr lang="ru-RU"/>
              <a:t>Вывод термодинамических функций при помощи </a:t>
            </a:r>
            <a:r>
              <a:rPr lang="en-US"/>
              <a:t>pycalhad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8F4D07-9D6C-4138-80F7-AF6141F41CB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Загрузить базу данных для чистых элементов </a:t>
            </a:r>
            <a:r>
              <a:rPr lang="en-US" dirty="0"/>
              <a:t>‘</a:t>
            </a:r>
            <a:r>
              <a:rPr lang="en-US" dirty="0" err="1"/>
              <a:t>Unary.tdb</a:t>
            </a:r>
            <a:r>
              <a:rPr lang="en-US" dirty="0"/>
              <a:t>’</a:t>
            </a:r>
            <a:r>
              <a:rPr lang="ru-RU" dirty="0"/>
              <a:t> при помощи </a:t>
            </a:r>
            <a:r>
              <a:rPr lang="en-US" b="1" dirty="0"/>
              <a:t>Database</a:t>
            </a:r>
          </a:p>
          <a:p>
            <a:r>
              <a:rPr lang="ru-RU" dirty="0"/>
              <a:t>Выбрать чистый элемент</a:t>
            </a:r>
            <a:r>
              <a:rPr lang="en-US" dirty="0"/>
              <a:t> </a:t>
            </a:r>
            <a:r>
              <a:rPr lang="ru-RU" dirty="0"/>
              <a:t>из предложенных :</a:t>
            </a:r>
            <a:r>
              <a:rPr lang="en-US" dirty="0"/>
              <a:t> Mn (</a:t>
            </a:r>
            <a:r>
              <a:rPr lang="ru-RU" dirty="0"/>
              <a:t>до 2000 К)</a:t>
            </a:r>
            <a:r>
              <a:rPr lang="en-US" dirty="0"/>
              <a:t>, Cu,  Ti</a:t>
            </a:r>
            <a:r>
              <a:rPr lang="ru-RU" dirty="0"/>
              <a:t>, </a:t>
            </a:r>
            <a:r>
              <a:rPr lang="en-US" dirty="0"/>
              <a:t>Co, Ni. </a:t>
            </a:r>
            <a:r>
              <a:rPr lang="ru-RU" dirty="0"/>
              <a:t>Рассчитать зависимость фазового состава от температуры</a:t>
            </a:r>
            <a:r>
              <a:rPr lang="en-US" dirty="0"/>
              <a:t> </a:t>
            </a:r>
            <a:r>
              <a:rPr lang="ru-RU" dirty="0"/>
              <a:t>при помощи функции </a:t>
            </a:r>
            <a:r>
              <a:rPr lang="en-US" b="1" dirty="0"/>
              <a:t>equilibrium</a:t>
            </a:r>
            <a:r>
              <a:rPr lang="ru-RU" dirty="0"/>
              <a:t>, построить эту зависимость. </a:t>
            </a:r>
          </a:p>
          <a:p>
            <a:r>
              <a:rPr lang="ru-RU" dirty="0"/>
              <a:t>Найти на этом графике</a:t>
            </a:r>
            <a:r>
              <a:rPr lang="en-US" dirty="0"/>
              <a:t> Reference state</a:t>
            </a:r>
            <a:r>
              <a:rPr lang="ru-RU" dirty="0"/>
              <a:t>, т.е. какая фаза для данного элемента является стабильной при комнатной температуре (298,15 К)</a:t>
            </a:r>
          </a:p>
          <a:p>
            <a:r>
              <a:rPr lang="ru-RU" dirty="0"/>
              <a:t>Получить график зависимости энергий Гиббса равновесных фаз от температуры (относительно </a:t>
            </a:r>
            <a:r>
              <a:rPr lang="en-US" dirty="0"/>
              <a:t>Reference state</a:t>
            </a:r>
            <a:r>
              <a:rPr lang="ru-RU" dirty="0"/>
              <a:t>-</a:t>
            </a:r>
            <a:r>
              <a:rPr lang="en-US" dirty="0"/>
              <a:t> </a:t>
            </a:r>
            <a:r>
              <a:rPr lang="ru-RU" dirty="0"/>
              <a:t>фазы, стабильной при 298,15 К) </a:t>
            </a:r>
            <a:r>
              <a:rPr lang="en-US" dirty="0"/>
              <a:t>. </a:t>
            </a:r>
            <a:r>
              <a:rPr lang="ru-RU" dirty="0"/>
              <a:t>Найти на этом графике температуры фазовых превращений, отметить для себя-какие фазы стабильны при разных температурах</a:t>
            </a:r>
          </a:p>
          <a:p>
            <a:r>
              <a:rPr lang="ru-RU" dirty="0"/>
              <a:t>Построить на одном графике зависимости теплоемкостей от температуры для всех равновесных фаз. Предложить, с чем могут быть связаны изломы </a:t>
            </a:r>
            <a:r>
              <a:rPr lang="en-US" dirty="0"/>
              <a:t>(</a:t>
            </a:r>
            <a:r>
              <a:rPr lang="ru-RU" dirty="0"/>
              <a:t>если они есть) на кривых зависимости  теплоемкости от температуры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Построить зависимость энтальпий фаз от температуры. Найти на этом графике энтальпии всех фаз при комнатной температуре и энтальпию плавления</a:t>
            </a:r>
            <a:endParaRPr lang="en-US" dirty="0"/>
          </a:p>
          <a:p>
            <a:r>
              <a:rPr lang="ru-RU" dirty="0"/>
              <a:t>Найти температуру плавления. Рассчитать энтальпию плавления при помощи функции </a:t>
            </a:r>
            <a:r>
              <a:rPr lang="en-US" b="1" dirty="0"/>
              <a:t>equilibrium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545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A9EAFD0-C00B-46ED-9FE2-F42E35F4BA72}"/>
              </a:ext>
            </a:extLst>
          </p:cNvPr>
          <p:cNvSpPr txBox="1">
            <a:spLocks/>
          </p:cNvSpPr>
          <p:nvPr/>
        </p:nvSpPr>
        <p:spPr>
          <a:xfrm>
            <a:off x="457199" y="274638"/>
            <a:ext cx="10923973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/>
              <a:t>Зависимости между термодинамическими свойствами</a:t>
            </a:r>
            <a:endParaRPr lang="en-GB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6455D8A-F8A3-45BE-BD42-47DBBCEDCD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199" y="1245073"/>
                <a:ext cx="11501022" cy="528027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Энергия Гиббса     </m:t>
                    </m:r>
                    <m:r>
                      <a:rPr lang="en-GB" sz="2400" b="0" i="1" smtClean="0">
                        <a:latin typeface="Cambria Math"/>
                      </a:rPr>
                      <m:t>𝐺</m:t>
                    </m:r>
                    <m:r>
                      <a:rPr lang="en-GB" sz="2400" b="0" i="1" smtClean="0">
                        <a:latin typeface="Cambria Math"/>
                      </a:rPr>
                      <m:t>=</m:t>
                    </m:r>
                    <m:r>
                      <a:rPr lang="en-GB" sz="2400" b="0" i="1" smtClean="0">
                        <a:latin typeface="Cambria Math"/>
                      </a:rPr>
                      <m:t>𝐻</m:t>
                    </m:r>
                    <m:r>
                      <a:rPr lang="en-GB" sz="2400" b="0" i="1" smtClean="0">
                        <a:latin typeface="Cambria Math"/>
                      </a:rPr>
                      <m:t> −</m:t>
                    </m:r>
                    <m:r>
                      <a:rPr lang="en-GB" sz="2400" b="0" i="1" smtClean="0">
                        <a:latin typeface="Cambria Math"/>
                      </a:rPr>
                      <m:t>𝑇</m:t>
                    </m:r>
                    <m:r>
                      <a:rPr lang="en-GB" sz="2400" b="0" i="1" smtClean="0">
                        <a:latin typeface="Cambria Math"/>
                      </a:rPr>
                      <m:t> </m:t>
                    </m:r>
                    <m:r>
                      <a:rPr lang="en-GB" sz="2400" b="0" i="1" smtClean="0">
                        <a:latin typeface="Cambria Math"/>
                      </a:rPr>
                      <m:t>𝑆</m:t>
                    </m:r>
                    <m:r>
                      <a:rPr lang="en-GB" sz="2400" b="0" i="1" smtClean="0">
                        <a:latin typeface="Cambria Math"/>
                      </a:rPr>
                      <m:t>+</m:t>
                    </m:r>
                    <m:r>
                      <a:rPr lang="en-GB" sz="2400" b="0" i="1" smtClean="0">
                        <a:latin typeface="Cambria Math"/>
                      </a:rPr>
                      <m:t>𝑃</m:t>
                    </m:r>
                    <m:r>
                      <a:rPr lang="en-GB" sz="2400" b="0" i="1" smtClean="0">
                        <a:latin typeface="Cambria Math"/>
                      </a:rPr>
                      <m:t> </m:t>
                    </m:r>
                    <m:r>
                      <a:rPr lang="en-GB" sz="2400" b="0" i="1" smtClean="0">
                        <a:latin typeface="Cambria Math"/>
                      </a:rPr>
                      <m:t>𝑉</m:t>
                    </m:r>
                  </m:oMath>
                </a14:m>
                <a:endParaRPr lang="en-GB" sz="2400" dirty="0"/>
              </a:p>
              <a:p>
                <a:endParaRPr lang="ru-RU" dirty="0"/>
              </a:p>
              <a:p>
                <a:r>
                  <a:rPr lang="ru-RU" dirty="0"/>
                  <a:t>Энтропия</a:t>
                </a: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</a:rPr>
                      <m:t>𝑆</m:t>
                    </m:r>
                    <m:r>
                      <a:rPr lang="en-GB" i="1" smtClean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 smtClean="0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GB" i="1" smtClean="0">
                                    <a:latin typeface="Cambria Math"/>
                                  </a:rPr>
                                  <m:t>𝐺</m:t>
                                </m:r>
                              </m:num>
                              <m:den>
                                <m:r>
                                  <a:rPr lang="en-GB" i="1" smtClean="0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GB" i="1" smtClean="0">
                                    <a:latin typeface="Cambria Math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GB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</m:t>
                    </m:r>
                    <m:r>
                      <a:rPr lang="en-GB" sz="2400" i="1">
                        <a:latin typeface="Cambria Math"/>
                      </a:rPr>
                      <m:t>𝑆</m:t>
                    </m:r>
                    <m:r>
                      <a:rPr lang="en-GB" sz="2400" i="1">
                        <a:latin typeface="Cambria Math"/>
                      </a:rPr>
                      <m:t>=−</m:t>
                    </m:r>
                    <m:r>
                      <a:rPr lang="en-GB" sz="2400" i="1">
                        <a:latin typeface="Cambria Math"/>
                      </a:rPr>
                      <m:t>𝑏</m:t>
                    </m:r>
                    <m:r>
                      <a:rPr lang="en-GB" sz="2400" i="1">
                        <a:latin typeface="Cambria Math"/>
                      </a:rPr>
                      <m:t>−</m:t>
                    </m:r>
                    <m:r>
                      <a:rPr lang="en-GB" sz="2400" i="1">
                        <a:latin typeface="Cambria Math"/>
                      </a:rPr>
                      <m:t>𝑐</m:t>
                    </m:r>
                    <m:r>
                      <a:rPr lang="en-GB" sz="2400" i="1">
                        <a:latin typeface="Cambria Math"/>
                      </a:rPr>
                      <m:t>−</m:t>
                    </m:r>
                    <m:r>
                      <a:rPr lang="en-GB" sz="2400" i="1">
                        <a:latin typeface="Cambria Math"/>
                      </a:rPr>
                      <m:t>𝑐</m:t>
                    </m:r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GB" sz="2400" i="1">
                            <a:latin typeface="Cambria Math"/>
                          </a:rPr>
                          <m:t>𝑇</m:t>
                        </m:r>
                        <m:r>
                          <a:rPr lang="en-GB" sz="2400" i="1">
                            <a:latin typeface="Cambria Math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GB" sz="2400" i="1">
                                <a:latin typeface="Cambria Math"/>
                              </a:rPr>
                              <m:t>𝑛</m:t>
                            </m:r>
                            <m:r>
                              <a:rPr lang="en-GB" sz="2400" i="1">
                                <a:latin typeface="Cambria Math"/>
                              </a:rPr>
                              <m:t> </m:t>
                            </m:r>
                            <m:r>
                              <a:rPr lang="en-GB" sz="2400" i="1">
                                <a:latin typeface="Cambria Math"/>
                              </a:rPr>
                              <m:t>𝑑</m:t>
                            </m:r>
                            <m:r>
                              <a:rPr lang="en-GB" sz="2400" i="1">
                                <a:latin typeface="Cambria Math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GB" sz="24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GB" sz="2400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ru-RU" sz="2400" dirty="0"/>
              </a:p>
              <a:p>
                <a:endParaRPr lang="en-GB" dirty="0"/>
              </a:p>
              <a:p>
                <a:r>
                  <a:rPr lang="ru-RU" dirty="0"/>
                  <a:t>Энтальпия</a:t>
                </a:r>
                <a:r>
                  <a:rPr lang="en-GB" dirty="0"/>
                  <a:t>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</a:rPr>
                      <m:t>𝐻</m:t>
                    </m:r>
                    <m:r>
                      <a:rPr lang="en-GB" i="1" smtClean="0">
                        <a:latin typeface="Cambria Math"/>
                      </a:rPr>
                      <m:t>=</m:t>
                    </m:r>
                    <m:r>
                      <a:rPr lang="en-GB" i="1" smtClean="0">
                        <a:latin typeface="Cambria Math"/>
                      </a:rPr>
                      <m:t>𝐺</m:t>
                    </m:r>
                    <m:r>
                      <a:rPr lang="en-GB" i="1" smtClean="0">
                        <a:latin typeface="Cambria Math"/>
                      </a:rPr>
                      <m:t>−</m:t>
                    </m:r>
                    <m:r>
                      <a:rPr lang="en-GB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𝐺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GB" i="1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ru-RU" dirty="0"/>
                  <a:t>                    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𝐻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r>
                      <a:rPr lang="en-GB" i="1">
                        <a:latin typeface="Cambria Math"/>
                      </a:rPr>
                      <m:t>𝑎</m:t>
                    </m:r>
                    <m:r>
                      <a:rPr lang="en-GB" i="1">
                        <a:latin typeface="Cambria Math"/>
                      </a:rPr>
                      <m:t>−</m:t>
                    </m:r>
                    <m:r>
                      <a:rPr lang="en-GB" i="1">
                        <a:latin typeface="Cambria Math"/>
                      </a:rPr>
                      <m:t>𝑐</m:t>
                    </m:r>
                    <m:r>
                      <a:rPr lang="en-GB" i="1">
                        <a:latin typeface="Cambria Math"/>
                      </a:rPr>
                      <m:t> </m:t>
                    </m:r>
                    <m:r>
                      <a:rPr lang="en-GB" i="1">
                        <a:latin typeface="Cambria Math"/>
                      </a:rPr>
                      <m:t>𝑇</m:t>
                    </m:r>
                    <m:r>
                      <a:rPr lang="en-GB" i="1">
                        <a:latin typeface="Cambria Math"/>
                      </a:rPr>
                      <m:t> 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i="1">
                            <a:latin typeface="Cambria Math"/>
                          </a:rPr>
                          <m:t>(</m:t>
                        </m:r>
                        <m:r>
                          <a:rPr lang="en-GB" i="1">
                            <a:latin typeface="Cambria Math"/>
                          </a:rPr>
                          <m:t>𝑛</m:t>
                        </m:r>
                        <m:r>
                          <a:rPr lang="en-GB" i="1">
                            <a:latin typeface="Cambria Math"/>
                          </a:rPr>
                          <m:t>−1) </m:t>
                        </m:r>
                        <m:r>
                          <a:rPr lang="en-GB" i="1">
                            <a:latin typeface="Cambria Math"/>
                          </a:rPr>
                          <m:t>𝑑</m:t>
                        </m:r>
                        <m:r>
                          <a:rPr lang="en-GB" i="1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GB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ru-RU" dirty="0"/>
              </a:p>
              <a:p>
                <a:endParaRPr lang="en-GB" dirty="0"/>
              </a:p>
              <a:p>
                <a:r>
                  <a:rPr lang="ru-RU" dirty="0"/>
                  <a:t>Теплоемкость</a:t>
                </a:r>
                <a:r>
                  <a:rPr lang="en-GB" dirty="0"/>
                  <a:t>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</a:rPr>
                      <m:t>𝐶𝑝</m:t>
                    </m:r>
                    <m:r>
                      <a:rPr lang="en-GB" i="1" smtClean="0">
                        <a:latin typeface="Cambria Math"/>
                      </a:rPr>
                      <m:t>=−</m:t>
                    </m:r>
                    <m:r>
                      <a:rPr lang="en-GB" i="1" smtClean="0">
                        <a:latin typeface="Cambria Math"/>
                      </a:rPr>
                      <m:t>𝑇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GB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i="1">
                                    <a:latin typeface="Cambria Math"/>
                                  </a:rPr>
                                  <m:t>𝐺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GB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GB" i="1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ru-RU" dirty="0"/>
                  <a:t>           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𝐶𝑝</m:t>
                    </m:r>
                    <m:r>
                      <a:rPr lang="en-GB" i="1">
                        <a:latin typeface="Cambria Math"/>
                      </a:rPr>
                      <m:t>=−</m:t>
                    </m:r>
                    <m:r>
                      <a:rPr lang="en-GB" i="1">
                        <a:latin typeface="Cambria Math"/>
                      </a:rPr>
                      <m:t>𝑐</m:t>
                    </m:r>
                    <m:r>
                      <a:rPr lang="en-GB" i="1">
                        <a:latin typeface="Cambria Math"/>
                      </a:rPr>
                      <m:t> 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i="1">
                            <a:latin typeface="Cambria Math"/>
                          </a:rPr>
                          <m:t>𝑛</m:t>
                        </m:r>
                        <m:r>
                          <a:rPr lang="en-GB" i="1">
                            <a:latin typeface="Cambria Math"/>
                          </a:rPr>
                          <m:t> (</m:t>
                        </m:r>
                        <m:r>
                          <a:rPr lang="en-GB" i="1">
                            <a:latin typeface="Cambria Math"/>
                          </a:rPr>
                          <m:t>𝑛</m:t>
                        </m:r>
                        <m:r>
                          <a:rPr lang="en-GB" i="1">
                            <a:latin typeface="Cambria Math"/>
                          </a:rPr>
                          <m:t>−1) </m:t>
                        </m:r>
                        <m:r>
                          <a:rPr lang="en-GB" i="1">
                            <a:latin typeface="Cambria Math"/>
                          </a:rPr>
                          <m:t>𝑑</m:t>
                        </m:r>
                        <m:r>
                          <a:rPr lang="en-GB" i="1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GB" i="1">
                                <a:latin typeface="Cambria Math"/>
                              </a:rPr>
                              <m:t>𝑛</m:t>
                            </m:r>
                            <m:r>
                              <a:rPr lang="en-GB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6455D8A-F8A3-45BE-BD42-47DBBCEDC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245073"/>
                <a:ext cx="11501022" cy="5280271"/>
              </a:xfrm>
              <a:prstGeom prst="rect">
                <a:avLst/>
              </a:prstGeom>
              <a:blipFill>
                <a:blip r:embed="rId2"/>
                <a:stretch>
                  <a:fillRect l="-954" t="-12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1DE8FC-8749-4C5E-A174-7F356F9EFF04}"/>
                  </a:ext>
                </a:extLst>
              </p:cNvPr>
              <p:cNvSpPr txBox="1"/>
              <p:nvPr/>
            </p:nvSpPr>
            <p:spPr>
              <a:xfrm>
                <a:off x="6349754" y="972065"/>
                <a:ext cx="6094520" cy="986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/>
                        </a:rPr>
                        <m:t>𝐺</m:t>
                      </m:r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r>
                        <a:rPr lang="en-GB" sz="2400" b="0" i="1" smtClean="0">
                          <a:latin typeface="Cambria Math"/>
                        </a:rPr>
                        <m:t>𝑎</m:t>
                      </m:r>
                      <m:r>
                        <a:rPr lang="en-GB" sz="2400" b="0" i="1" smtClean="0">
                          <a:latin typeface="Cambria Math"/>
                        </a:rPr>
                        <m:t>+</m:t>
                      </m:r>
                      <m:r>
                        <a:rPr lang="en-GB" sz="2400" b="0" i="1" smtClean="0">
                          <a:latin typeface="Cambria Math"/>
                        </a:rPr>
                        <m:t>𝑏</m:t>
                      </m:r>
                      <m:r>
                        <a:rPr lang="en-GB" sz="2400" b="0" i="1" smtClean="0">
                          <a:latin typeface="Cambria Math"/>
                        </a:rPr>
                        <m:t> </m:t>
                      </m:r>
                      <m:r>
                        <a:rPr lang="en-GB" sz="2400" b="0" i="1" smtClean="0">
                          <a:latin typeface="Cambria Math"/>
                        </a:rPr>
                        <m:t>𝑇</m:t>
                      </m:r>
                      <m:r>
                        <a:rPr lang="en-GB" sz="2400" b="0" i="1" smtClean="0">
                          <a:latin typeface="Cambria Math"/>
                        </a:rPr>
                        <m:t>+</m:t>
                      </m:r>
                      <m:r>
                        <a:rPr lang="en-GB" sz="2400" b="0" i="1" smtClean="0">
                          <a:latin typeface="Cambria Math"/>
                        </a:rPr>
                        <m:t>𝑐</m:t>
                      </m:r>
                      <m:r>
                        <a:rPr lang="en-GB" sz="2400" b="0" i="1" smtClean="0">
                          <a:latin typeface="Cambria Math"/>
                        </a:rPr>
                        <m:t> </m:t>
                      </m:r>
                      <m:r>
                        <a:rPr lang="en-GB" sz="2400" b="0" i="1" smtClean="0">
                          <a:latin typeface="Cambria Math"/>
                        </a:rPr>
                        <m:t>𝑇</m:t>
                      </m:r>
                      <m:r>
                        <a:rPr lang="en-GB" sz="2400" b="0" i="1" smtClean="0">
                          <a:latin typeface="Cambria Math"/>
                        </a:rPr>
                        <m:t> </m:t>
                      </m:r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GB" sz="2400" b="0" i="1" smtClean="0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GB" sz="240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GB" sz="240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ru-RU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1DE8FC-8749-4C5E-A174-7F356F9EF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754" y="972065"/>
                <a:ext cx="6094520" cy="986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A9B2A86-200A-4657-B53E-FB22E242D34D}"/>
              </a:ext>
            </a:extLst>
          </p:cNvPr>
          <p:cNvSpPr txBox="1"/>
          <p:nvPr/>
        </p:nvSpPr>
        <p:spPr>
          <a:xfrm>
            <a:off x="6360110" y="2619695"/>
            <a:ext cx="586000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70000"/>
              </a:lnSpc>
              <a:buNone/>
            </a:pPr>
            <a:endParaRPr lang="en-GB" sz="2000" dirty="0"/>
          </a:p>
          <a:p>
            <a:pPr marL="0" indent="0" algn="ctr">
              <a:buNone/>
            </a:pPr>
            <a:endParaRPr lang="en-GB" sz="2000" dirty="0"/>
          </a:p>
          <a:p>
            <a:pPr marL="0" indent="0" algn="ctr">
              <a:buNone/>
            </a:pPr>
            <a:endParaRPr lang="ru-RU" sz="2000" dirty="0"/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5808EF0E-1332-437C-A4D6-8DDE2C9E8C17}"/>
              </a:ext>
            </a:extLst>
          </p:cNvPr>
          <p:cNvSpPr/>
          <p:nvPr/>
        </p:nvSpPr>
        <p:spPr>
          <a:xfrm>
            <a:off x="6096000" y="123500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11C70C5A-3812-4393-B13B-9F3DFC799462}"/>
              </a:ext>
            </a:extLst>
          </p:cNvPr>
          <p:cNvSpPr/>
          <p:nvPr/>
        </p:nvSpPr>
        <p:spPr>
          <a:xfrm>
            <a:off x="5540952" y="483923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EF0926E4-8DAB-4082-A746-DEC76F08BA26}"/>
              </a:ext>
            </a:extLst>
          </p:cNvPr>
          <p:cNvSpPr/>
          <p:nvPr/>
        </p:nvSpPr>
        <p:spPr>
          <a:xfrm>
            <a:off x="5606796" y="356803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54046BDF-359A-4BD2-B726-A2FD90DD311F}"/>
              </a:ext>
            </a:extLst>
          </p:cNvPr>
          <p:cNvSpPr/>
          <p:nvPr/>
        </p:nvSpPr>
        <p:spPr>
          <a:xfrm>
            <a:off x="5870906" y="232689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9401DF-9361-433E-8104-BED7DBC7FB88}"/>
              </a:ext>
            </a:extLst>
          </p:cNvPr>
          <p:cNvSpPr txBox="1"/>
          <p:nvPr/>
        </p:nvSpPr>
        <p:spPr>
          <a:xfrm>
            <a:off x="6887453" y="844238"/>
            <a:ext cx="238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Для чистых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394625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FCA1-95BB-4B38-9F8C-F840D9BE3665}"/>
              </a:ext>
            </a:extLst>
          </p:cNvPr>
          <p:cNvSpPr txBox="1">
            <a:spLocks/>
          </p:cNvSpPr>
          <p:nvPr/>
        </p:nvSpPr>
        <p:spPr>
          <a:xfrm>
            <a:off x="457199" y="274638"/>
            <a:ext cx="11168743" cy="9221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Функции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3EB69-7626-40AE-8DD6-3A696B8F219E}"/>
              </a:ext>
            </a:extLst>
          </p:cNvPr>
          <p:cNvSpPr txBox="1">
            <a:spLocks/>
          </p:cNvSpPr>
          <p:nvPr/>
        </p:nvSpPr>
        <p:spPr>
          <a:xfrm>
            <a:off x="510232" y="1340768"/>
            <a:ext cx="11168743" cy="276490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Can be used to </a:t>
            </a:r>
          </a:p>
          <a:p>
            <a:pPr lvl="1"/>
            <a:r>
              <a:rPr lang="en-GB" dirty="0"/>
              <a:t>refer to standard data </a:t>
            </a:r>
            <a:r>
              <a:rPr lang="en-GB" dirty="0" err="1"/>
              <a:t>eg</a:t>
            </a:r>
            <a:r>
              <a:rPr lang="en-GB" dirty="0"/>
              <a:t> for the elements GHSERFE, GLIQGE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</a:t>
            </a:r>
            <a:r>
              <a:rPr lang="en-GB" i="1" dirty="0"/>
              <a:t>or</a:t>
            </a:r>
          </a:p>
          <a:p>
            <a:pPr lvl="1"/>
            <a:r>
              <a:rPr lang="en-GB" dirty="0"/>
              <a:t>Data which you might want to manipulate</a:t>
            </a:r>
          </a:p>
          <a:p>
            <a:r>
              <a:rPr lang="en-GB" dirty="0"/>
              <a:t>The format 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93EB9-4B77-46CD-8B55-AF569CDDE5FD}"/>
              </a:ext>
            </a:extLst>
          </p:cNvPr>
          <p:cNvSpPr txBox="1"/>
          <p:nvPr/>
        </p:nvSpPr>
        <p:spPr>
          <a:xfrm>
            <a:off x="323528" y="4797152"/>
            <a:ext cx="114338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HSERGE  298.15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-9486.153+165.635573*T-29.5337682*T*LN(T)+5.568297E-3*T**2-1.513694E-6*T**3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+163298*T**(-1);   900.00 Y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-5689.239+102.86087*T-19.8536239*T*LN(T)-3.672527E-3*T**2;  1211.40 Y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-9548.204+156.708024*T-27.6144*T*LN(T)-859.809E26*T**(-9);  3200.00 N !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E29477-75B5-4CA0-8EFC-9165BB73AD71}"/>
              </a:ext>
            </a:extLst>
          </p:cNvPr>
          <p:cNvSpPr/>
          <p:nvPr/>
        </p:nvSpPr>
        <p:spPr>
          <a:xfrm>
            <a:off x="1331639" y="4740645"/>
            <a:ext cx="846835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6">
            <a:extLst>
              <a:ext uri="{FF2B5EF4-FFF2-40B4-BE49-F238E27FC236}">
                <a16:creationId xmlns:a16="http://schemas.microsoft.com/office/drawing/2014/main" id="{CAF55FDF-2F6F-4A40-997B-64777FB87442}"/>
              </a:ext>
            </a:extLst>
          </p:cNvPr>
          <p:cNvCxnSpPr>
            <a:cxnSpLocks/>
          </p:cNvCxnSpPr>
          <p:nvPr/>
        </p:nvCxnSpPr>
        <p:spPr>
          <a:xfrm>
            <a:off x="951577" y="4171927"/>
            <a:ext cx="917550" cy="4969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4F0A38D-AC81-47BD-B74A-A259A24AEBB6}"/>
              </a:ext>
            </a:extLst>
          </p:cNvPr>
          <p:cNvSpPr txBox="1"/>
          <p:nvPr/>
        </p:nvSpPr>
        <p:spPr>
          <a:xfrm>
            <a:off x="483209" y="3828414"/>
            <a:ext cx="244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Function name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047AA6B-088C-4E49-81A0-5890A7ACF11B}"/>
              </a:ext>
            </a:extLst>
          </p:cNvPr>
          <p:cNvSpPr/>
          <p:nvPr/>
        </p:nvSpPr>
        <p:spPr>
          <a:xfrm>
            <a:off x="2389764" y="5275542"/>
            <a:ext cx="1196816" cy="2416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9">
            <a:extLst>
              <a:ext uri="{FF2B5EF4-FFF2-40B4-BE49-F238E27FC236}">
                <a16:creationId xmlns:a16="http://schemas.microsoft.com/office/drawing/2014/main" id="{9A10BD4D-C61C-4E17-9D97-4B6ABF1AE7FF}"/>
              </a:ext>
            </a:extLst>
          </p:cNvPr>
          <p:cNvCxnSpPr>
            <a:cxnSpLocks/>
          </p:cNvCxnSpPr>
          <p:nvPr/>
        </p:nvCxnSpPr>
        <p:spPr>
          <a:xfrm flipH="1">
            <a:off x="3675356" y="5369699"/>
            <a:ext cx="493006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9B06A71-1753-4297-ADC0-0DDF99F58B17}"/>
              </a:ext>
            </a:extLst>
          </p:cNvPr>
          <p:cNvSpPr txBox="1"/>
          <p:nvPr/>
        </p:nvSpPr>
        <p:spPr>
          <a:xfrm>
            <a:off x="8629401" y="5155225"/>
            <a:ext cx="3754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Upper temperature limit, yes there is another range</a:t>
            </a:r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CB485C6B-6A85-4936-81B9-98DFA34E263F}"/>
              </a:ext>
            </a:extLst>
          </p:cNvPr>
          <p:cNvSpPr/>
          <p:nvPr/>
        </p:nvSpPr>
        <p:spPr>
          <a:xfrm>
            <a:off x="6804247" y="5606663"/>
            <a:ext cx="1495729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2">
            <a:extLst>
              <a:ext uri="{FF2B5EF4-FFF2-40B4-BE49-F238E27FC236}">
                <a16:creationId xmlns:a16="http://schemas.microsoft.com/office/drawing/2014/main" id="{13E45D7C-54DE-43CD-B989-688D0F5FF4A9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7552112" y="5966703"/>
            <a:ext cx="1302639" cy="30180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1B3E147-4226-4CEB-9B55-333A2D3DC22B}"/>
              </a:ext>
            </a:extLst>
          </p:cNvPr>
          <p:cNvSpPr txBox="1"/>
          <p:nvPr/>
        </p:nvSpPr>
        <p:spPr>
          <a:xfrm>
            <a:off x="7460305" y="6304163"/>
            <a:ext cx="472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Upper temperature limit, no more ranges</a:t>
            </a:r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DE1A1880-2BA5-41DF-86D7-C44D981A1AD1}"/>
              </a:ext>
            </a:extLst>
          </p:cNvPr>
          <p:cNvSpPr/>
          <p:nvPr/>
        </p:nvSpPr>
        <p:spPr>
          <a:xfrm>
            <a:off x="2226672" y="4740645"/>
            <a:ext cx="910955" cy="3427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6">
            <a:extLst>
              <a:ext uri="{FF2B5EF4-FFF2-40B4-BE49-F238E27FC236}">
                <a16:creationId xmlns:a16="http://schemas.microsoft.com/office/drawing/2014/main" id="{E1BAE477-E76A-4C9E-BE53-C60D6D34EBD6}"/>
              </a:ext>
            </a:extLst>
          </p:cNvPr>
          <p:cNvCxnSpPr>
            <a:cxnSpLocks/>
          </p:cNvCxnSpPr>
          <p:nvPr/>
        </p:nvCxnSpPr>
        <p:spPr>
          <a:xfrm flipH="1">
            <a:off x="3185825" y="4289820"/>
            <a:ext cx="6163448" cy="6122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CE9282-2247-4A67-B5CA-939D51913A8F}"/>
              </a:ext>
            </a:extLst>
          </p:cNvPr>
          <p:cNvSpPr txBox="1"/>
          <p:nvPr/>
        </p:nvSpPr>
        <p:spPr>
          <a:xfrm>
            <a:off x="8787760" y="3959574"/>
            <a:ext cx="343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Lower temperature limit</a:t>
            </a:r>
          </a:p>
        </p:txBody>
      </p:sp>
    </p:spTree>
    <p:extLst>
      <p:ext uri="{BB962C8B-B14F-4D97-AF65-F5344CB8AC3E}">
        <p14:creationId xmlns:p14="http://schemas.microsoft.com/office/powerpoint/2010/main" val="45400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  <p:bldP spid="8" grpId="0" animBg="1"/>
      <p:bldP spid="10" grpId="0"/>
      <p:bldP spid="11" grpId="0" animBg="1"/>
      <p:bldP spid="13" grpId="0"/>
      <p:bldP spid="14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F4B3-99B5-47AA-9943-ACE407EC8B1B}"/>
              </a:ext>
            </a:extLst>
          </p:cNvPr>
          <p:cNvSpPr txBox="1">
            <a:spLocks/>
          </p:cNvSpPr>
          <p:nvPr/>
        </p:nvSpPr>
        <p:spPr>
          <a:xfrm>
            <a:off x="541175" y="268756"/>
            <a:ext cx="10795518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Parameters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1D3DA-7868-4EC1-B360-EECA2FDBD733}"/>
              </a:ext>
            </a:extLst>
          </p:cNvPr>
          <p:cNvSpPr txBox="1">
            <a:spLocks/>
          </p:cNvSpPr>
          <p:nvPr/>
        </p:nvSpPr>
        <p:spPr>
          <a:xfrm>
            <a:off x="541175" y="1594319"/>
            <a:ext cx="10795518" cy="16847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Similar to functions </a:t>
            </a:r>
          </a:p>
          <a:p>
            <a:r>
              <a:rPr lang="en-GB"/>
              <a:t>Used for Gibbs energy (G), Interactions (G or L), Curie temperature (TC) and the magnetic moment (BMAGN or BM)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1C761-FEF0-495A-8550-EF16AECE7657}"/>
              </a:ext>
            </a:extLst>
          </p:cNvPr>
          <p:cNvSpPr txBox="1"/>
          <p:nvPr/>
        </p:nvSpPr>
        <p:spPr>
          <a:xfrm>
            <a:off x="439080" y="3306020"/>
            <a:ext cx="1185399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GHSERFE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298.15</a:t>
            </a: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1225.7+124.134*T-23.5143*T*LN(T)-4.39752E-3*T**2-0.058927E-6*T**3</a:t>
            </a: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+77359*T**(-1); 1811 Y</a:t>
            </a: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-25383.581+299.31255*T-46*T*LN(T)+2296.03E28*T**(-9);  6000.00 N !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 G(BCC_A2,FE:VA;0) 298.15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GHSERFE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6000 N !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 TC(BCC_A2,FE:VA;0) 298.15 1043; 6000 N !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 BM(BCC_A2,FE:VA;0) 298.15 2.22; 6000 N !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 G(SIGMA,FE:CR:CR;0) 298.15 8*GFCCFE+22*GHSERCR+92300-95.96*T;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6000 N !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23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E6D238-96B7-47C0-B0C5-18809FEF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Вспомогательные материалы к занятию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5137F5-2508-4B7C-A653-486F45FB3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https://pycalphad.org/docs/latest/examples/index.html</a:t>
            </a:r>
            <a:endParaRPr lang="ru-RU" dirty="0"/>
          </a:p>
          <a:p>
            <a:r>
              <a:rPr lang="en-US" dirty="0">
                <a:hlinkClick r:id="rId3"/>
              </a:rPr>
              <a:t>https://github.com/richardotis/pycalphad-tutorial/blob/master/Tutorial.ipynb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8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D6CF3-DEAA-4D64-A00A-8E0A20EB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6939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Примеры графиков, которые нужно будет получить (на примере </a:t>
            </a:r>
            <a:r>
              <a:rPr lang="en-US" dirty="0"/>
              <a:t>Fe)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6738D91-B7C2-48F6-9496-4B91F74D7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484" y="1527568"/>
            <a:ext cx="3620504" cy="244890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C1C28C-4100-4316-BCDF-6933AA3D9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28" y="1422064"/>
            <a:ext cx="4205588" cy="244890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0EDB6D5-B063-4ABA-AD3A-59536690FE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988" y="3976474"/>
            <a:ext cx="3332000" cy="224758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4381E83-B2A6-4050-A0AE-34C7B71CC7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916" y="3938465"/>
            <a:ext cx="4461611" cy="255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075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607</Words>
  <Application>Microsoft Office PowerPoint</Application>
  <PresentationFormat>Широкоэкранный</PresentationFormat>
  <Paragraphs>52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Courier New</vt:lpstr>
      <vt:lpstr>Тема Office</vt:lpstr>
      <vt:lpstr>1 занятие</vt:lpstr>
      <vt:lpstr>Презентация PowerPoint</vt:lpstr>
      <vt:lpstr>Презентация PowerPoint</vt:lpstr>
      <vt:lpstr>Презентация PowerPoint</vt:lpstr>
      <vt:lpstr>Презентация PowerPoint</vt:lpstr>
      <vt:lpstr>Вспомогательные материалы к занятию</vt:lpstr>
      <vt:lpstr>Примеры графиков, которые нужно будет получить (на примере Fe)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занятие</dc:title>
  <dc:creator>Баженова Ирина Александровна</dc:creator>
  <cp:lastModifiedBy>Баженова Ирина Александровна</cp:lastModifiedBy>
  <cp:revision>3</cp:revision>
  <dcterms:created xsi:type="dcterms:W3CDTF">2020-10-15T08:14:11Z</dcterms:created>
  <dcterms:modified xsi:type="dcterms:W3CDTF">2020-10-15T09:40:26Z</dcterms:modified>
</cp:coreProperties>
</file>