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C911B-403D-4E13-B33F-8EB6CB8CB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EED6E5-FD57-4975-8264-ECF61B606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FC7915-249B-436E-BB33-61CF144E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E3E6-A710-4691-9C40-F469775FADDD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EBDFA-A823-4CC4-ADCF-4B99A4D1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28A33-423B-4741-8AE3-8EEFAFA5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3F7-2370-4EE7-8613-B8961577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40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C099C-846A-4C32-A84D-8734BB2D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DBB92E-4F92-4ACD-A77F-C2ABCEC58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C6DC57-6F39-4FE5-B466-A464124D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E3E6-A710-4691-9C40-F469775FADDD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098C5E-17DE-41C8-AF8A-5FE91FB2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9F8581-C611-44B3-A0BE-FF27B81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3F7-2370-4EE7-8613-B8961577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0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7906F7-A32E-4B53-A515-173EC7FA1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1CE490-6978-45D4-8D43-6235A0968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9195D8-D14B-4C4D-998F-5DD8A548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E3E6-A710-4691-9C40-F469775FADDD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FBBAAB-B44F-4B14-85DD-7EB3F946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B904D6-B611-44C5-BFE3-50FC3FFB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3F7-2370-4EE7-8613-B8961577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5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45915-05F7-4580-824F-999F19F6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9569B-04BD-42E4-B6EA-FE0E24DAF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0A66AB-C741-4A95-B42C-A3D4D957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E3E6-A710-4691-9C40-F469775FADDD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8AD03B-F106-4D74-A9F8-BF1E341E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D49FA7-6EF0-4689-B528-0E5B1E27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3F7-2370-4EE7-8613-B8961577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54CF-645B-42B6-8800-0B438056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D326F7-8ED7-4C67-9B09-8BE2F544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E7B5BF-C33C-4C21-A333-BA35FB2F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E3E6-A710-4691-9C40-F469775FADDD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82EC0C-15E0-4303-BA63-0DDE9AFA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B3C5B8-BA2D-4F79-826B-4ED9B475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3F7-2370-4EE7-8613-B8961577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34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2755F-94C6-4CE1-814E-0C84E3B6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1DE05-B411-47DE-A4C7-C7104B77B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BCFE35-579D-438F-BF78-94F9B828E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57F829-94D7-48C1-9B1E-EDDD476B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E3E6-A710-4691-9C40-F469775FADDD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0FB065-EEA9-4833-9DBA-CBC1378A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3627F-9861-4485-80B2-33AA3D1E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3F7-2370-4EE7-8613-B8961577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79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7FD3C-5675-48EF-A00F-0932F4E5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127A1E-8010-499E-9A9D-3EE3B2923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5222CD-358E-41D6-8E5F-FEFA9AD58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D7B721-03CF-4FEC-A018-D2DC4A97E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E8967D-66BE-4C2D-A6DF-78DB225A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DA7603-1321-4EA0-8423-15A43560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E3E6-A710-4691-9C40-F469775FADDD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464F2D-1A5F-4264-A306-31FB9761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0AA0DB-6B1E-4125-9822-49E98D8B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3F7-2370-4EE7-8613-B8961577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07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78C0E-3799-4A01-92F1-159DBFC5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BD5EBC-3643-4D80-BB88-DB8C01DC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E3E6-A710-4691-9C40-F469775FADDD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5F2E65-EA31-48DA-899A-6336F73D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FC2282-D33D-4F82-8AC6-8070ED53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3F7-2370-4EE7-8613-B8961577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01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531BC2-2A89-417B-A605-7766D056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E3E6-A710-4691-9C40-F469775FADDD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C31B66-8E3F-4960-95BD-2A122FFA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57B24C-FFBE-422C-80AC-07FBAB1B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3F7-2370-4EE7-8613-B8961577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2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A1673-A121-4BDF-853A-7BEAF62C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495D9-8D46-4C15-9A65-7D6F5C8FC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8B3A30-62AA-45A2-BD4D-8CE37420F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32F2B0-340B-43CB-A585-D8A6C157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E3E6-A710-4691-9C40-F469775FADDD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D245E1-9E17-483E-B902-6326D199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8DC945-53E7-40C8-B159-5AD2348B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3F7-2370-4EE7-8613-B8961577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59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1CEAA-06B4-4F73-8234-38B0C1F2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E17AA2-9745-417D-A6FF-8E110DBAE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690D07-692B-46DE-80F1-E1CCACA28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68C120-BAD0-4574-9F44-0F37D621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E3E6-A710-4691-9C40-F469775FADDD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3FDD90-1128-4342-A858-ABA36474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66588C-17DF-4C68-8A86-CE0DDE35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3F7-2370-4EE7-8613-B8961577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69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3929A-0A24-4BC8-A46E-BFFC2D9C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8BDFB4-ABD1-4476-AADD-1DDE5314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D1425-29A4-4511-B010-2B226B9CF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E3E6-A710-4691-9C40-F469775FADDD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EAA402-F49D-4E87-A2E3-9345E5838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0F4EF-1A38-4474-AE75-392C56DB7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73F7-2370-4EE7-8613-B89615776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7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ardotis/pycalphad-tutorial/blob/master/Tutorial.ipynb" TargetMode="External"/><Relationship Id="rId2" Type="http://schemas.openxmlformats.org/officeDocument/2006/relationships/hyperlink" Target="https://pycalphad.org/docs/latest/example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D2531-FE9E-4AD4-BC4E-90F1FAED7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2 занятие</a:t>
            </a:r>
          </a:p>
        </p:txBody>
      </p:sp>
    </p:spTree>
    <p:extLst>
      <p:ext uri="{BB962C8B-B14F-4D97-AF65-F5344CB8AC3E}">
        <p14:creationId xmlns:p14="http://schemas.microsoft.com/office/powerpoint/2010/main" val="360086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8E0C4-D172-4ABD-BF4A-CC078DF5950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04382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Задание</a:t>
            </a:r>
            <a:r>
              <a:rPr lang="en-US"/>
              <a:t> </a:t>
            </a:r>
            <a:r>
              <a:rPr lang="ru-RU"/>
              <a:t>2.</a:t>
            </a:r>
            <a:r>
              <a:rPr lang="en-US"/>
              <a:t> </a:t>
            </a:r>
            <a:r>
              <a:rPr lang="ru-RU"/>
              <a:t>Расчет энтальпии и энтропии смешения при помощи </a:t>
            </a:r>
            <a:r>
              <a:rPr lang="en-US"/>
              <a:t>pycalhad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21787-5662-44BD-8A0D-8B88722F2DF1}"/>
              </a:ext>
            </a:extLst>
          </p:cNvPr>
          <p:cNvSpPr txBox="1">
            <a:spLocks/>
          </p:cNvSpPr>
          <p:nvPr/>
        </p:nvSpPr>
        <p:spPr>
          <a:xfrm>
            <a:off x="838200" y="1376039"/>
            <a:ext cx="10515600" cy="4805305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900" dirty="0"/>
              <a:t>При помощи функции </a:t>
            </a:r>
            <a:r>
              <a:rPr lang="en-US" sz="2900" b="1" dirty="0" err="1"/>
              <a:t>binplot</a:t>
            </a:r>
            <a:r>
              <a:rPr lang="ru-RU" sz="2900" dirty="0"/>
              <a:t> в </a:t>
            </a:r>
            <a:r>
              <a:rPr lang="en-US" sz="2900" dirty="0" err="1"/>
              <a:t>pycalphad</a:t>
            </a:r>
            <a:r>
              <a:rPr lang="en-US" sz="2900" dirty="0"/>
              <a:t> </a:t>
            </a:r>
            <a:r>
              <a:rPr lang="ru-RU" sz="2900" dirty="0"/>
              <a:t>построить двойную диаграмму состояния</a:t>
            </a:r>
            <a:r>
              <a:rPr lang="en-US" sz="2900" dirty="0"/>
              <a:t>.</a:t>
            </a:r>
            <a:r>
              <a:rPr lang="ru-RU" sz="2900" dirty="0"/>
              <a:t> На выбор: </a:t>
            </a:r>
            <a:r>
              <a:rPr lang="en-US" sz="2900" dirty="0"/>
              <a:t>Cr-Mo, Si-Ge, Ni-Cu</a:t>
            </a:r>
            <a:r>
              <a:rPr lang="ru-RU" sz="2900" dirty="0"/>
              <a:t>,</a:t>
            </a:r>
            <a:r>
              <a:rPr lang="en-US" sz="2900" dirty="0"/>
              <a:t> Ni-Co,</a:t>
            </a:r>
            <a:r>
              <a:rPr lang="ru-RU" sz="2900" dirty="0"/>
              <a:t> </a:t>
            </a:r>
            <a:r>
              <a:rPr lang="en-US" sz="2900" dirty="0"/>
              <a:t>Fe-Ni </a:t>
            </a:r>
            <a:endParaRPr lang="ru-RU" sz="2900" dirty="0"/>
          </a:p>
          <a:p>
            <a:r>
              <a:rPr lang="ru-RU" sz="2900" dirty="0"/>
              <a:t>Сравнить полученную диаграмму в диаграммой, построенной при помощи </a:t>
            </a:r>
            <a:r>
              <a:rPr lang="en-US" sz="2900" dirty="0"/>
              <a:t>ThermoCalc</a:t>
            </a:r>
            <a:r>
              <a:rPr lang="ru-RU" sz="2900" dirty="0"/>
              <a:t> (картинки)</a:t>
            </a:r>
            <a:r>
              <a:rPr lang="en-US" sz="2900" dirty="0"/>
              <a:t>. </a:t>
            </a:r>
            <a:r>
              <a:rPr lang="ru-RU" sz="2900" dirty="0"/>
              <a:t>В случае если характер фазовых равновесий отличается- уменьшить шаг для концентрации или температуры. Если ничего не помогает- ориентироваться на </a:t>
            </a:r>
            <a:r>
              <a:rPr lang="en-US" sz="2900" dirty="0"/>
              <a:t>ThermoCalc</a:t>
            </a:r>
          </a:p>
          <a:p>
            <a:r>
              <a:rPr lang="ru-RU" sz="2900" dirty="0"/>
              <a:t>Найти область непрерывных твердых растворов на диаграмме. Найти область непрерывных жидких растворов на диаграмме. </a:t>
            </a:r>
          </a:p>
          <a:p>
            <a:r>
              <a:rPr lang="ru-RU" sz="2900" dirty="0"/>
              <a:t>Выбрать 2 температуры: </a:t>
            </a:r>
            <a:r>
              <a:rPr lang="en-US" sz="2900" dirty="0"/>
              <a:t>T</a:t>
            </a:r>
            <a:r>
              <a:rPr lang="ru-RU" sz="2900" dirty="0"/>
              <a:t>1-при которой при любой концентрации будет твердый раствор с одной структурой; </a:t>
            </a:r>
            <a:r>
              <a:rPr lang="en-US" sz="2900" dirty="0"/>
              <a:t>T</a:t>
            </a:r>
            <a:r>
              <a:rPr lang="ru-RU" sz="2900" dirty="0"/>
              <a:t>2-при которой при любой концентрации будет жидкость</a:t>
            </a:r>
          </a:p>
          <a:p>
            <a:r>
              <a:rPr lang="ru-RU" sz="2900" dirty="0"/>
              <a:t>Используя функцию </a:t>
            </a:r>
            <a:r>
              <a:rPr lang="en-US" sz="2900" b="1" dirty="0"/>
              <a:t>equilibrium</a:t>
            </a:r>
            <a:r>
              <a:rPr lang="en-US" sz="2900" dirty="0"/>
              <a:t> </a:t>
            </a:r>
            <a:r>
              <a:rPr lang="ru-RU" sz="2900" dirty="0"/>
              <a:t>рассчитать зависимость энтальпии смешения от концентрации для твердого раствора (при температуре </a:t>
            </a:r>
            <a:r>
              <a:rPr lang="en-US" sz="2900" dirty="0"/>
              <a:t>T</a:t>
            </a:r>
            <a:r>
              <a:rPr lang="ru-RU" sz="2900" dirty="0"/>
              <a:t>1), затем для жидкости</a:t>
            </a:r>
            <a:r>
              <a:rPr lang="en-US" sz="2900" dirty="0"/>
              <a:t> </a:t>
            </a:r>
            <a:r>
              <a:rPr lang="ru-RU" sz="2900" dirty="0"/>
              <a:t>(при температуре </a:t>
            </a:r>
            <a:r>
              <a:rPr lang="en-US" sz="2900" dirty="0"/>
              <a:t>T</a:t>
            </a:r>
            <a:r>
              <a:rPr lang="ru-RU" sz="2900" dirty="0"/>
              <a:t>2</a:t>
            </a:r>
            <a:r>
              <a:rPr lang="en-US" sz="2900" dirty="0"/>
              <a:t>)</a:t>
            </a:r>
            <a:endParaRPr lang="ru-RU" sz="2900" dirty="0"/>
          </a:p>
          <a:p>
            <a:r>
              <a:rPr lang="ru-RU" sz="2900" dirty="0"/>
              <a:t>Рассчитать зависимость энтальпии смешения от концентрации для твердого раствора по формуле, приведенной в статье «</a:t>
            </a:r>
            <a:r>
              <a:rPr lang="en" sz="2900" i="1" dirty="0"/>
              <a:t>Machine-learning phase prediction of high-entropy alloys</a:t>
            </a:r>
            <a:r>
              <a:rPr lang="ru-RU" sz="2900" i="1" dirty="0"/>
              <a:t>». </a:t>
            </a:r>
            <a:r>
              <a:rPr lang="ru-RU" sz="2900" dirty="0"/>
              <a:t>Данные для </a:t>
            </a:r>
            <a:r>
              <a:rPr lang="en-US" sz="2900" dirty="0" err="1"/>
              <a:t>Hij</a:t>
            </a:r>
            <a:r>
              <a:rPr lang="en-US" sz="2900" dirty="0"/>
              <a:t> </a:t>
            </a:r>
            <a:r>
              <a:rPr lang="ru-RU" sz="2900" dirty="0"/>
              <a:t>взять из статьи </a:t>
            </a:r>
            <a:r>
              <a:rPr lang="ru-RU" sz="2900" i="1" dirty="0"/>
              <a:t>«</a:t>
            </a:r>
            <a:r>
              <a:rPr lang="en-US" sz="2900" i="1" dirty="0"/>
              <a:t>Classification of Bulk Metallic Glasses by Atomic Size Difference,</a:t>
            </a:r>
            <a:r>
              <a:rPr lang="ru-RU" sz="2900" i="1" dirty="0"/>
              <a:t> </a:t>
            </a:r>
            <a:r>
              <a:rPr lang="en-US" sz="2900" i="1" dirty="0"/>
              <a:t>Heat of Mixing and Period of Constituent Elements and Its Application</a:t>
            </a:r>
            <a:r>
              <a:rPr lang="ru-RU" sz="2900" i="1" dirty="0"/>
              <a:t> </a:t>
            </a:r>
            <a:r>
              <a:rPr lang="en-US" sz="2900" i="1" dirty="0"/>
              <a:t>to Characterization of the Main Alloying Element</a:t>
            </a:r>
            <a:r>
              <a:rPr lang="ru-RU" sz="2900" i="1" dirty="0"/>
              <a:t>». </a:t>
            </a:r>
          </a:p>
          <a:p>
            <a:r>
              <a:rPr lang="ru-RU" sz="2900" dirty="0"/>
              <a:t>Сравнить зависимости энтальпии смешения твердого раствора от концентрации : полученную при помощи расчета через </a:t>
            </a:r>
            <a:r>
              <a:rPr lang="en-US" sz="2900" b="1" dirty="0"/>
              <a:t>equilibrium</a:t>
            </a:r>
            <a:r>
              <a:rPr lang="ru-RU" sz="2900" dirty="0"/>
              <a:t>  и по формуле, приведенной в статье «</a:t>
            </a:r>
            <a:r>
              <a:rPr lang="en" sz="2900" i="1" dirty="0"/>
              <a:t>Machine-learning phase prediction of high-entropy alloys</a:t>
            </a:r>
            <a:r>
              <a:rPr lang="ru-RU" sz="2900" i="1" dirty="0"/>
              <a:t>». </a:t>
            </a:r>
            <a:endParaRPr lang="ru-RU" sz="2900" dirty="0"/>
          </a:p>
          <a:p>
            <a:r>
              <a:rPr lang="ru-RU" sz="2900" dirty="0"/>
              <a:t>Используя функцию </a:t>
            </a:r>
            <a:r>
              <a:rPr lang="en-US" sz="2900" b="1" dirty="0"/>
              <a:t>equilibrium</a:t>
            </a:r>
            <a:r>
              <a:rPr lang="en-US" sz="2900" dirty="0"/>
              <a:t> </a:t>
            </a:r>
            <a:r>
              <a:rPr lang="ru-RU" sz="2900" dirty="0"/>
              <a:t>рассчитать зависимость энтропии смешения от концентрации для твердого раствора (при температуре </a:t>
            </a:r>
            <a:r>
              <a:rPr lang="en-US" sz="2900" dirty="0"/>
              <a:t>T</a:t>
            </a:r>
            <a:r>
              <a:rPr lang="ru-RU" sz="2900" dirty="0"/>
              <a:t>1), затем для жидкости</a:t>
            </a:r>
            <a:r>
              <a:rPr lang="en-US" sz="2900" dirty="0"/>
              <a:t> </a:t>
            </a:r>
            <a:r>
              <a:rPr lang="ru-RU" sz="2900" dirty="0"/>
              <a:t>(при температуре </a:t>
            </a:r>
            <a:r>
              <a:rPr lang="en-US" sz="2900" dirty="0"/>
              <a:t>T</a:t>
            </a:r>
            <a:r>
              <a:rPr lang="ru-RU" sz="2900" dirty="0"/>
              <a:t>2</a:t>
            </a:r>
            <a:r>
              <a:rPr lang="en-US" sz="2900" dirty="0"/>
              <a:t>)</a:t>
            </a:r>
            <a:endParaRPr lang="ru-RU" sz="2900" dirty="0"/>
          </a:p>
          <a:p>
            <a:r>
              <a:rPr lang="ru-RU" sz="2900" dirty="0"/>
              <a:t>Рассчитать зависимость энтропии смешения от концентрации для твердого раствора по формуле, приведенной в статье «</a:t>
            </a:r>
            <a:r>
              <a:rPr lang="en" sz="2900" i="1" dirty="0"/>
              <a:t>Machine-learning phase prediction of high-entropy alloys</a:t>
            </a:r>
            <a:r>
              <a:rPr lang="ru-RU" sz="2900" i="1" dirty="0"/>
              <a:t>». </a:t>
            </a:r>
          </a:p>
          <a:p>
            <a:r>
              <a:rPr lang="ru-RU" dirty="0"/>
              <a:t>Сравнить зависимости энтропии смешения твердого раствора от концентрации : полученную при помощи расчета через </a:t>
            </a:r>
            <a:r>
              <a:rPr lang="en-US" b="1" dirty="0"/>
              <a:t>equilibrium</a:t>
            </a:r>
            <a:r>
              <a:rPr lang="ru-RU" dirty="0"/>
              <a:t>  и по формуле, приведенной в статье «</a:t>
            </a:r>
            <a:r>
              <a:rPr lang="en" i="1" dirty="0"/>
              <a:t>Machine-learning phase prediction of high-entropy alloys</a:t>
            </a:r>
            <a:r>
              <a:rPr lang="ru-RU" i="1" dirty="0"/>
              <a:t>».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21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04D11-315E-4F4F-9591-CD2260A1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283"/>
          </a:xfrm>
        </p:spPr>
        <p:txBody>
          <a:bodyPr>
            <a:normAutofit fontScale="90000"/>
          </a:bodyPr>
          <a:lstStyle/>
          <a:p>
            <a:r>
              <a:rPr lang="ru-RU" dirty="0"/>
              <a:t>Графики, которые нужно будет получить (на примере </a:t>
            </a:r>
            <a:r>
              <a:rPr lang="en-US" dirty="0"/>
              <a:t>Fe-Cr)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B64A4F-C6FB-44DD-B21E-65B9E826D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38" y="3799713"/>
            <a:ext cx="4340564" cy="30431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79F4B6-E920-40D5-8623-FD89A5658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60" y="3725068"/>
            <a:ext cx="4560740" cy="30431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F18893-53B9-4BE0-B9F4-83A77EDAA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37" y="1007408"/>
            <a:ext cx="3546455" cy="2792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24FDDF-645C-487F-B5DA-4CFE764DD967}"/>
              </a:ext>
            </a:extLst>
          </p:cNvPr>
          <p:cNvSpPr txBox="1"/>
          <p:nvPr/>
        </p:nvSpPr>
        <p:spPr>
          <a:xfrm>
            <a:off x="785716" y="1287825"/>
            <a:ext cx="551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этой системы </a:t>
            </a:r>
            <a:r>
              <a:rPr lang="en-US" b="1" dirty="0" err="1"/>
              <a:t>binplot</a:t>
            </a:r>
            <a:r>
              <a:rPr lang="en-US" dirty="0"/>
              <a:t> </a:t>
            </a:r>
            <a:r>
              <a:rPr lang="ru-RU" dirty="0"/>
              <a:t>выводит «неправильную» диаграмму- температуры </a:t>
            </a:r>
            <a:r>
              <a:rPr lang="en-US" dirty="0"/>
              <a:t>T1 </a:t>
            </a:r>
            <a:r>
              <a:rPr lang="ru-RU" dirty="0"/>
              <a:t>и </a:t>
            </a:r>
            <a:r>
              <a:rPr lang="en-US" dirty="0"/>
              <a:t>T2 </a:t>
            </a:r>
            <a:r>
              <a:rPr lang="ru-RU" dirty="0"/>
              <a:t>выбирали по диаграмме справа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48ACCB5-0885-4FA0-B77F-DF3829D3A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23" y="2133050"/>
            <a:ext cx="2694339" cy="185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4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1664D-D638-4CF5-9866-D766F762DB22}"/>
              </a:ext>
            </a:extLst>
          </p:cNvPr>
          <p:cNvSpPr txBox="1">
            <a:spLocks/>
          </p:cNvSpPr>
          <p:nvPr/>
        </p:nvSpPr>
        <p:spPr>
          <a:xfrm>
            <a:off x="87231" y="19892"/>
            <a:ext cx="10515600" cy="11277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«Неправильные диаграммы»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069814-BF21-40E1-BEBE-9E84C32C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73" y="660588"/>
            <a:ext cx="7168728" cy="55368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29521D-19CF-45B4-B2F7-B4A8B285C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31" y="1056238"/>
            <a:ext cx="2111669" cy="3073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BE2A3-B7CE-44CE-9557-76FD7159D5FF}"/>
              </a:ext>
            </a:extLst>
          </p:cNvPr>
          <p:cNvSpPr txBox="1"/>
          <p:nvPr/>
        </p:nvSpPr>
        <p:spPr>
          <a:xfrm>
            <a:off x="9647120" y="4264090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p. 55-57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83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2D6D6-F4AB-4071-A8C8-B97BCD57D6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i="1"/>
              <a:t>Machine-learning phase prediction of high-entropy alloys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681A2D-A8C3-482B-9EBF-B30A18BE4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448"/>
          <a:stretch/>
        </p:blipFill>
        <p:spPr>
          <a:xfrm>
            <a:off x="918512" y="2308193"/>
            <a:ext cx="4378062" cy="2352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E86199-4FAD-4F83-94FA-50078A602619}"/>
              </a:ext>
            </a:extLst>
          </p:cNvPr>
          <p:cNvSpPr txBox="1"/>
          <p:nvPr/>
        </p:nvSpPr>
        <p:spPr>
          <a:xfrm>
            <a:off x="5655076" y="1690688"/>
            <a:ext cx="57793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</a:t>
            </a:r>
            <a:r>
              <a:rPr lang="ru-RU" dirty="0"/>
              <a:t>универсальная газовая постоянная</a:t>
            </a:r>
          </a:p>
          <a:p>
            <a:r>
              <a:rPr lang="en-US" dirty="0"/>
              <a:t>C-</a:t>
            </a:r>
            <a:r>
              <a:rPr lang="ru-RU" dirty="0"/>
              <a:t>концентрации в мольных долях (т.е.</a:t>
            </a:r>
            <a:r>
              <a:rPr lang="en-US" dirty="0"/>
              <a:t> X(‘ELEMENT’)</a:t>
            </a:r>
            <a:r>
              <a:rPr lang="ru-RU" dirty="0"/>
              <a:t> в </a:t>
            </a:r>
            <a:r>
              <a:rPr lang="en-US" dirty="0" err="1"/>
              <a:t>pycalphad</a:t>
            </a:r>
            <a:r>
              <a:rPr lang="en-US" dirty="0"/>
              <a:t>))</a:t>
            </a:r>
          </a:p>
          <a:p>
            <a:r>
              <a:rPr lang="en-US" dirty="0" err="1"/>
              <a:t>Hij</a:t>
            </a:r>
            <a:r>
              <a:rPr lang="en-US" dirty="0"/>
              <a:t>-</a:t>
            </a:r>
            <a:r>
              <a:rPr lang="ru-RU" dirty="0"/>
              <a:t>энтальпия смешения, полученная из модели </a:t>
            </a:r>
            <a:r>
              <a:rPr lang="ru-RU" dirty="0" err="1"/>
              <a:t>Миедемы</a:t>
            </a:r>
            <a:endParaRPr lang="ru-RU" dirty="0"/>
          </a:p>
          <a:p>
            <a:endParaRPr lang="ru-RU" dirty="0"/>
          </a:p>
          <a:p>
            <a:r>
              <a:rPr lang="ru-RU" sz="1800" dirty="0"/>
              <a:t>Данные для </a:t>
            </a:r>
            <a:r>
              <a:rPr lang="en-US" sz="1800" dirty="0" err="1"/>
              <a:t>Hij</a:t>
            </a:r>
            <a:r>
              <a:rPr lang="en-US" sz="1800" dirty="0"/>
              <a:t> </a:t>
            </a:r>
            <a:r>
              <a:rPr lang="ru-RU" sz="1800" dirty="0"/>
              <a:t>взять из статьи </a:t>
            </a:r>
            <a:r>
              <a:rPr lang="ru-RU" sz="1800" i="1" dirty="0"/>
              <a:t>«</a:t>
            </a:r>
            <a:r>
              <a:rPr lang="en-US" sz="1800" i="1" dirty="0"/>
              <a:t>Classification of Bulk Metallic Glasses by Atomic Size Difference,</a:t>
            </a:r>
            <a:r>
              <a:rPr lang="ru-RU" sz="1800" i="1" dirty="0"/>
              <a:t> </a:t>
            </a:r>
            <a:r>
              <a:rPr lang="en-US" sz="1800" i="1" dirty="0"/>
              <a:t>Heat of Mixing and Period of Constituent Elements and Its Application</a:t>
            </a:r>
            <a:r>
              <a:rPr lang="ru-RU" sz="1800" i="1" dirty="0"/>
              <a:t> </a:t>
            </a:r>
            <a:r>
              <a:rPr lang="en-US" sz="1800" i="1" dirty="0"/>
              <a:t>to Characterization of the Main Alloying Element</a:t>
            </a:r>
            <a:r>
              <a:rPr lang="ru-RU" sz="1800" i="1" dirty="0"/>
              <a:t>».</a:t>
            </a:r>
          </a:p>
          <a:p>
            <a:r>
              <a:rPr lang="en-US" b="1" i="1" dirty="0"/>
              <a:t>NB</a:t>
            </a:r>
            <a:r>
              <a:rPr lang="ru-RU" b="1" i="1" dirty="0"/>
              <a:t> </a:t>
            </a:r>
            <a:r>
              <a:rPr lang="ru-RU" i="1" dirty="0"/>
              <a:t>в статье значения </a:t>
            </a:r>
            <a:r>
              <a:rPr lang="en-US" sz="1800" dirty="0" err="1"/>
              <a:t>Hij</a:t>
            </a:r>
            <a:r>
              <a:rPr lang="en-US" sz="1800" dirty="0"/>
              <a:t> </a:t>
            </a:r>
            <a:r>
              <a:rPr lang="ru-RU" i="1" dirty="0"/>
              <a:t>в кДж/моль. В </a:t>
            </a:r>
            <a:r>
              <a:rPr lang="en-US" i="1" dirty="0" err="1"/>
              <a:t>pycalphad</a:t>
            </a:r>
            <a:r>
              <a:rPr lang="en-US" i="1" dirty="0"/>
              <a:t> </a:t>
            </a:r>
            <a:r>
              <a:rPr lang="ru-RU" i="1" dirty="0"/>
              <a:t>расчет</a:t>
            </a:r>
            <a:r>
              <a:rPr lang="en-US" i="1" dirty="0"/>
              <a:t> HM_MIX</a:t>
            </a:r>
            <a:r>
              <a:rPr lang="ru-RU" i="1" dirty="0"/>
              <a:t> в Дж/моль. Чтобы сравнить значения энтальпий смешения, единицы измерения должны быть одинаковы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496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41A08-4D77-4C0C-99D7-82B8547D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Вспомогательные материалы к занятию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8F994D-D546-478F-AD96-6E68E600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https://pycalphad.org/docs/latest/examples/index.html</a:t>
            </a:r>
            <a:endParaRPr lang="ru-RU" dirty="0"/>
          </a:p>
          <a:p>
            <a:r>
              <a:rPr lang="en-US" dirty="0">
                <a:hlinkClick r:id="rId3"/>
              </a:rPr>
              <a:t>https://github.com/richardotis/pycalphad-tutorial/blob/master/Tutorial.ipynb</a:t>
            </a:r>
            <a:endParaRPr lang="en-US" dirty="0"/>
          </a:p>
          <a:p>
            <a:r>
              <a:rPr lang="ru-RU" dirty="0"/>
              <a:t>Статьи из вложения: </a:t>
            </a:r>
          </a:p>
          <a:p>
            <a:r>
              <a:rPr lang="en" sz="2800" i="1" dirty="0"/>
              <a:t>Machine-learning phase prediction of high-entropy alloys</a:t>
            </a:r>
            <a:endParaRPr lang="ru-RU" sz="2800" i="1" dirty="0"/>
          </a:p>
          <a:p>
            <a:r>
              <a:rPr lang="en-US" sz="2800" i="1" dirty="0"/>
              <a:t>Classification of Bulk Metallic Glasses by Atomic Size Difference,</a:t>
            </a:r>
            <a:r>
              <a:rPr lang="ru-RU" sz="2800" i="1" dirty="0"/>
              <a:t> </a:t>
            </a:r>
            <a:r>
              <a:rPr lang="en-US" sz="2800" i="1" dirty="0"/>
              <a:t>Heat of Mixing and Period of Constituent Elements and Its Application</a:t>
            </a:r>
            <a:r>
              <a:rPr lang="ru-RU" sz="2800" i="1" dirty="0"/>
              <a:t> </a:t>
            </a:r>
            <a:r>
              <a:rPr lang="en-US" sz="2800" i="1" dirty="0"/>
              <a:t>to Characterization of the Main Alloying Element</a:t>
            </a:r>
            <a:endParaRPr lang="ru-RU" sz="2800" i="1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521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520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2 занятие</vt:lpstr>
      <vt:lpstr>Презентация PowerPoint</vt:lpstr>
      <vt:lpstr>Графики, которые нужно будет получить (на примере Fe-Cr)</vt:lpstr>
      <vt:lpstr>Презентация PowerPoint</vt:lpstr>
      <vt:lpstr>Презентация PowerPoint</vt:lpstr>
      <vt:lpstr>Вспомогательные материалы к занятию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занятие</dc:title>
  <dc:creator>Баженова Ирина Александровна</dc:creator>
  <cp:lastModifiedBy>Баженова Ирина Александровна</cp:lastModifiedBy>
  <cp:revision>4</cp:revision>
  <dcterms:created xsi:type="dcterms:W3CDTF">2020-10-15T09:41:03Z</dcterms:created>
  <dcterms:modified xsi:type="dcterms:W3CDTF">2020-10-15T10:11:27Z</dcterms:modified>
</cp:coreProperties>
</file>