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0" r:id="rId5"/>
    <p:sldId id="281" r:id="rId6"/>
    <p:sldId id="282" r:id="rId7"/>
    <p:sldId id="283" r:id="rId8"/>
    <p:sldId id="264" r:id="rId9"/>
    <p:sldId id="265"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DA010A-60BF-4679-9E35-C23D560B5FFF}"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FDCE-DB5A-42BE-80AF-870756A533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90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010A-60BF-4679-9E35-C23D560B5FFF}"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FDCE-DB5A-42BE-80AF-870756A53379}" type="slidenum">
              <a:rPr lang="en-US" smtClean="0"/>
              <a:t>‹#›</a:t>
            </a:fld>
            <a:endParaRPr lang="en-US"/>
          </a:p>
        </p:txBody>
      </p:sp>
    </p:spTree>
    <p:extLst>
      <p:ext uri="{BB962C8B-B14F-4D97-AF65-F5344CB8AC3E}">
        <p14:creationId xmlns:p14="http://schemas.microsoft.com/office/powerpoint/2010/main" val="5596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010A-60BF-4679-9E35-C23D560B5FFF}"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FDCE-DB5A-42BE-80AF-870756A53379}" type="slidenum">
              <a:rPr lang="en-US" smtClean="0"/>
              <a:t>‹#›</a:t>
            </a:fld>
            <a:endParaRPr lang="en-US"/>
          </a:p>
        </p:txBody>
      </p:sp>
    </p:spTree>
    <p:extLst>
      <p:ext uri="{BB962C8B-B14F-4D97-AF65-F5344CB8AC3E}">
        <p14:creationId xmlns:p14="http://schemas.microsoft.com/office/powerpoint/2010/main" val="388506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A010A-60BF-4679-9E35-C23D560B5FFF}"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FDCE-DB5A-42BE-80AF-870756A53379}" type="slidenum">
              <a:rPr lang="en-US" smtClean="0"/>
              <a:t>‹#›</a:t>
            </a:fld>
            <a:endParaRPr lang="en-US"/>
          </a:p>
        </p:txBody>
      </p:sp>
    </p:spTree>
    <p:extLst>
      <p:ext uri="{BB962C8B-B14F-4D97-AF65-F5344CB8AC3E}">
        <p14:creationId xmlns:p14="http://schemas.microsoft.com/office/powerpoint/2010/main" val="115716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A010A-60BF-4679-9E35-C23D560B5FFF}"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4FDCE-DB5A-42BE-80AF-870756A533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3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DA010A-60BF-4679-9E35-C23D560B5FFF}"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4FDCE-DB5A-42BE-80AF-870756A53379}" type="slidenum">
              <a:rPr lang="en-US" smtClean="0"/>
              <a:t>‹#›</a:t>
            </a:fld>
            <a:endParaRPr lang="en-US"/>
          </a:p>
        </p:txBody>
      </p:sp>
    </p:spTree>
    <p:extLst>
      <p:ext uri="{BB962C8B-B14F-4D97-AF65-F5344CB8AC3E}">
        <p14:creationId xmlns:p14="http://schemas.microsoft.com/office/powerpoint/2010/main" val="35239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DA010A-60BF-4679-9E35-C23D560B5FFF}" type="datetimeFigureOut">
              <a:rPr lang="en-US" smtClean="0"/>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4FDCE-DB5A-42BE-80AF-870756A53379}" type="slidenum">
              <a:rPr lang="en-US" smtClean="0"/>
              <a:t>‹#›</a:t>
            </a:fld>
            <a:endParaRPr lang="en-US"/>
          </a:p>
        </p:txBody>
      </p:sp>
    </p:spTree>
    <p:extLst>
      <p:ext uri="{BB962C8B-B14F-4D97-AF65-F5344CB8AC3E}">
        <p14:creationId xmlns:p14="http://schemas.microsoft.com/office/powerpoint/2010/main" val="227307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A010A-60BF-4679-9E35-C23D560B5FFF}" type="datetimeFigureOut">
              <a:rPr lang="en-US" smtClean="0"/>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4FDCE-DB5A-42BE-80AF-870756A53379}" type="slidenum">
              <a:rPr lang="en-US" smtClean="0"/>
              <a:t>‹#›</a:t>
            </a:fld>
            <a:endParaRPr lang="en-US"/>
          </a:p>
        </p:txBody>
      </p:sp>
    </p:spTree>
    <p:extLst>
      <p:ext uri="{BB962C8B-B14F-4D97-AF65-F5344CB8AC3E}">
        <p14:creationId xmlns:p14="http://schemas.microsoft.com/office/powerpoint/2010/main" val="10964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DA010A-60BF-4679-9E35-C23D560B5FFF}" type="datetimeFigureOut">
              <a:rPr lang="en-US" smtClean="0"/>
              <a:t>3/10/2022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84FDCE-DB5A-42BE-80AF-870756A53379}" type="slidenum">
              <a:rPr lang="en-US" smtClean="0"/>
              <a:t>‹#›</a:t>
            </a:fld>
            <a:endParaRPr lang="en-US"/>
          </a:p>
        </p:txBody>
      </p:sp>
    </p:spTree>
    <p:extLst>
      <p:ext uri="{BB962C8B-B14F-4D97-AF65-F5344CB8AC3E}">
        <p14:creationId xmlns:p14="http://schemas.microsoft.com/office/powerpoint/2010/main" val="278202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DA010A-60BF-4679-9E35-C23D560B5FFF}" type="datetimeFigureOut">
              <a:rPr lang="en-US" smtClean="0"/>
              <a:t>3/10/2022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84FDCE-DB5A-42BE-80AF-870756A53379}" type="slidenum">
              <a:rPr lang="en-US" smtClean="0"/>
              <a:t>‹#›</a:t>
            </a:fld>
            <a:endParaRPr lang="en-US"/>
          </a:p>
        </p:txBody>
      </p:sp>
    </p:spTree>
    <p:extLst>
      <p:ext uri="{BB962C8B-B14F-4D97-AF65-F5344CB8AC3E}">
        <p14:creationId xmlns:p14="http://schemas.microsoft.com/office/powerpoint/2010/main" val="179960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A010A-60BF-4679-9E35-C23D560B5FFF}"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4FDCE-DB5A-42BE-80AF-870756A53379}" type="slidenum">
              <a:rPr lang="en-US" smtClean="0"/>
              <a:t>‹#›</a:t>
            </a:fld>
            <a:endParaRPr lang="en-US"/>
          </a:p>
        </p:txBody>
      </p:sp>
    </p:spTree>
    <p:extLst>
      <p:ext uri="{BB962C8B-B14F-4D97-AF65-F5344CB8AC3E}">
        <p14:creationId xmlns:p14="http://schemas.microsoft.com/office/powerpoint/2010/main" val="353867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DA010A-60BF-4679-9E35-C23D560B5FFF}" type="datetimeFigureOut">
              <a:rPr lang="en-US" smtClean="0"/>
              <a:t>3/10/2022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84FDCE-DB5A-42BE-80AF-870756A533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068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C527-B49B-44E2-A2C7-C8E62E7DC47D}"/>
              </a:ext>
            </a:extLst>
          </p:cNvPr>
          <p:cNvSpPr>
            <a:spLocks noGrp="1"/>
          </p:cNvSpPr>
          <p:nvPr>
            <p:ph type="ctrTitle"/>
          </p:nvPr>
        </p:nvSpPr>
        <p:spPr/>
        <p:txBody>
          <a:bodyPr>
            <a:normAutofit/>
          </a:bodyPr>
          <a:lstStyle/>
          <a:p>
            <a:r>
              <a:rPr lang="en-US" sz="7200" b="1" dirty="0"/>
              <a:t>Custom connectors</a:t>
            </a:r>
          </a:p>
        </p:txBody>
      </p:sp>
      <p:sp>
        <p:nvSpPr>
          <p:cNvPr id="3" name="Subtitle 2">
            <a:extLst>
              <a:ext uri="{FF2B5EF4-FFF2-40B4-BE49-F238E27FC236}">
                <a16:creationId xmlns:a16="http://schemas.microsoft.com/office/drawing/2014/main" id="{6FCF913D-3687-4983-AE7D-E7553FE8F96C}"/>
              </a:ext>
            </a:extLst>
          </p:cNvPr>
          <p:cNvSpPr>
            <a:spLocks noGrp="1"/>
          </p:cNvSpPr>
          <p:nvPr>
            <p:ph type="subTitle" idx="1"/>
          </p:nvPr>
        </p:nvSpPr>
        <p:spPr>
          <a:xfrm>
            <a:off x="1100051" y="4455619"/>
            <a:ext cx="10058400" cy="1283699"/>
          </a:xfrm>
        </p:spPr>
        <p:txBody>
          <a:bodyPr>
            <a:normAutofit/>
          </a:bodyPr>
          <a:lstStyle/>
          <a:p>
            <a:pPr algn="r"/>
            <a:r>
              <a:rPr lang="en-US" dirty="0"/>
              <a:t>Prepared by</a:t>
            </a:r>
            <a:br>
              <a:rPr lang="en-US" dirty="0"/>
            </a:br>
            <a:r>
              <a:rPr lang="en-US" dirty="0"/>
              <a:t>Anton Sobolevsky,</a:t>
            </a:r>
          </a:p>
          <a:p>
            <a:pPr algn="r"/>
            <a:r>
              <a:rPr lang="en-US" dirty="0"/>
              <a:t>Power platform developer</a:t>
            </a:r>
          </a:p>
        </p:txBody>
      </p:sp>
    </p:spTree>
    <p:extLst>
      <p:ext uri="{BB962C8B-B14F-4D97-AF65-F5344CB8AC3E}">
        <p14:creationId xmlns:p14="http://schemas.microsoft.com/office/powerpoint/2010/main" val="125704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F63D-42ED-4C33-9885-7B3E78DA9FCB}"/>
              </a:ext>
            </a:extLst>
          </p:cNvPr>
          <p:cNvSpPr>
            <a:spLocks noGrp="1"/>
          </p:cNvSpPr>
          <p:nvPr>
            <p:ph type="title"/>
          </p:nvPr>
        </p:nvSpPr>
        <p:spPr/>
        <p:txBody>
          <a:bodyPr/>
          <a:lstStyle/>
          <a:p>
            <a:r>
              <a:rPr lang="en-US" dirty="0"/>
              <a:t>Import an </a:t>
            </a:r>
            <a:r>
              <a:rPr lang="en-US" dirty="0" err="1"/>
              <a:t>OpenAPI</a:t>
            </a:r>
            <a:r>
              <a:rPr lang="en-US" dirty="0"/>
              <a:t> file</a:t>
            </a:r>
          </a:p>
        </p:txBody>
      </p:sp>
      <p:sp>
        <p:nvSpPr>
          <p:cNvPr id="3" name="Content Placeholder 2">
            <a:extLst>
              <a:ext uri="{FF2B5EF4-FFF2-40B4-BE49-F238E27FC236}">
                <a16:creationId xmlns:a16="http://schemas.microsoft.com/office/drawing/2014/main" id="{20DD87A0-6B04-44B8-8FDF-51D270622421}"/>
              </a:ext>
            </a:extLst>
          </p:cNvPr>
          <p:cNvSpPr>
            <a:spLocks noGrp="1"/>
          </p:cNvSpPr>
          <p:nvPr>
            <p:ph idx="1"/>
          </p:nvPr>
        </p:nvSpPr>
        <p:spPr>
          <a:xfrm>
            <a:off x="1097280" y="2101174"/>
            <a:ext cx="10058400" cy="3767920"/>
          </a:xfrm>
        </p:spPr>
        <p:txBody>
          <a:bodyPr/>
          <a:lstStyle/>
          <a:p>
            <a:r>
              <a:rPr lang="en-US" i="1" dirty="0"/>
              <a:t>(Demonstration)</a:t>
            </a:r>
          </a:p>
        </p:txBody>
      </p:sp>
    </p:spTree>
    <p:extLst>
      <p:ext uri="{BB962C8B-B14F-4D97-AF65-F5344CB8AC3E}">
        <p14:creationId xmlns:p14="http://schemas.microsoft.com/office/powerpoint/2010/main" val="279756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4A29-71ED-4F49-BA5D-2A458E763733}"/>
              </a:ext>
            </a:extLst>
          </p:cNvPr>
          <p:cNvSpPr>
            <a:spLocks noGrp="1"/>
          </p:cNvSpPr>
          <p:nvPr>
            <p:ph type="title"/>
          </p:nvPr>
        </p:nvSpPr>
        <p:spPr>
          <a:xfrm>
            <a:off x="1223740" y="263527"/>
            <a:ext cx="10058400" cy="1450757"/>
          </a:xfrm>
        </p:spPr>
        <p:txBody>
          <a:bodyPr/>
          <a:lstStyle/>
          <a:p>
            <a:r>
              <a:rPr lang="en-US" sz="4800" dirty="0">
                <a:solidFill>
                  <a:srgbClr val="171717"/>
                </a:solidFill>
                <a:effectLst/>
                <a:latin typeface="+mn-lt"/>
                <a:ea typeface="Times New Roman" panose="02020603050405020304" pitchFamily="18" charset="0"/>
              </a:rPr>
              <a:t>Import a Postman collection</a:t>
            </a:r>
            <a:endParaRPr lang="en-US" dirty="0">
              <a:latin typeface="+mn-lt"/>
            </a:endParaRPr>
          </a:p>
        </p:txBody>
      </p:sp>
      <p:sp>
        <p:nvSpPr>
          <p:cNvPr id="3" name="Content Placeholder 2">
            <a:extLst>
              <a:ext uri="{FF2B5EF4-FFF2-40B4-BE49-F238E27FC236}">
                <a16:creationId xmlns:a16="http://schemas.microsoft.com/office/drawing/2014/main" id="{4D455FEB-4A77-4851-8900-2117BEFF03E9}"/>
              </a:ext>
            </a:extLst>
          </p:cNvPr>
          <p:cNvSpPr>
            <a:spLocks noGrp="1"/>
          </p:cNvSpPr>
          <p:nvPr>
            <p:ph idx="1"/>
          </p:nvPr>
        </p:nvSpPr>
        <p:spPr>
          <a:xfrm>
            <a:off x="1097280" y="2101174"/>
            <a:ext cx="10058400" cy="3767920"/>
          </a:xfrm>
        </p:spPr>
        <p:txBody>
          <a:bodyPr/>
          <a:lstStyle/>
          <a:p>
            <a:r>
              <a:rPr lang="en-US" i="1" dirty="0"/>
              <a:t>(Demonstration)</a:t>
            </a:r>
          </a:p>
          <a:p>
            <a:endParaRPr lang="en-US" dirty="0"/>
          </a:p>
        </p:txBody>
      </p:sp>
      <p:pic>
        <p:nvPicPr>
          <p:cNvPr id="4" name="Picture 2">
            <a:extLst>
              <a:ext uri="{FF2B5EF4-FFF2-40B4-BE49-F238E27FC236}">
                <a16:creationId xmlns:a16="http://schemas.microsoft.com/office/drawing/2014/main" id="{0F9302B7-C80F-49F1-ACE0-BC31B2AEE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5" y="93961"/>
            <a:ext cx="113347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7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F25C-A363-4CC6-A627-91CA19C4D71E}"/>
              </a:ext>
            </a:extLst>
          </p:cNvPr>
          <p:cNvSpPr>
            <a:spLocks noGrp="1"/>
          </p:cNvSpPr>
          <p:nvPr>
            <p:ph type="title"/>
          </p:nvPr>
        </p:nvSpPr>
        <p:spPr/>
        <p:txBody>
          <a:bodyPr/>
          <a:lstStyle/>
          <a:p>
            <a:r>
              <a:rPr lang="en-US" dirty="0"/>
              <a:t>Path, Query, Headers, Body</a:t>
            </a:r>
          </a:p>
        </p:txBody>
      </p:sp>
      <p:sp>
        <p:nvSpPr>
          <p:cNvPr id="3" name="Content Placeholder 2">
            <a:extLst>
              <a:ext uri="{FF2B5EF4-FFF2-40B4-BE49-F238E27FC236}">
                <a16:creationId xmlns:a16="http://schemas.microsoft.com/office/drawing/2014/main" id="{DB14930C-8D16-485A-84E9-B4E93203462A}"/>
              </a:ext>
            </a:extLst>
          </p:cNvPr>
          <p:cNvSpPr>
            <a:spLocks noGrp="1"/>
          </p:cNvSpPr>
          <p:nvPr>
            <p:ph idx="1"/>
          </p:nvPr>
        </p:nvSpPr>
        <p:spPr>
          <a:xfrm>
            <a:off x="1066800" y="1855462"/>
            <a:ext cx="10058400" cy="4023360"/>
          </a:xfrm>
        </p:spPr>
        <p:txBody>
          <a:bodyPr>
            <a:normAutofit fontScale="92500" lnSpcReduction="20000"/>
          </a:bodyPr>
          <a:lstStyle/>
          <a:p>
            <a:r>
              <a:rPr lang="en-US" sz="2400" b="1" dirty="0"/>
              <a:t>Path</a:t>
            </a:r>
            <a:r>
              <a:rPr lang="en-US" dirty="0"/>
              <a:t> – wrap your parameter in curly braces - {ID}</a:t>
            </a:r>
          </a:p>
          <a:p>
            <a:r>
              <a:rPr lang="en-US" i="1" dirty="0"/>
              <a:t>Example: </a:t>
            </a:r>
            <a:r>
              <a:rPr lang="en-US" dirty="0"/>
              <a:t>https://gorest.co.in/public/v2/users/</a:t>
            </a:r>
            <a:r>
              <a:rPr lang="en-US" sz="2400" b="1" dirty="0">
                <a:solidFill>
                  <a:srgbClr val="FF0000"/>
                </a:solidFill>
              </a:rPr>
              <a:t>{1} </a:t>
            </a:r>
          </a:p>
          <a:p>
            <a:endParaRPr lang="en-US" sz="2400" b="1" dirty="0"/>
          </a:p>
          <a:p>
            <a:r>
              <a:rPr lang="en-US" sz="2400" b="1" dirty="0"/>
              <a:t>Query</a:t>
            </a:r>
            <a:r>
              <a:rPr lang="en-US" b="1" dirty="0"/>
              <a:t> </a:t>
            </a:r>
            <a:r>
              <a:rPr lang="en-US" dirty="0"/>
              <a:t>– everything after “?” </a:t>
            </a:r>
          </a:p>
          <a:p>
            <a:r>
              <a:rPr lang="en-US" i="1" dirty="0"/>
              <a:t>Example: </a:t>
            </a:r>
            <a:r>
              <a:rPr lang="en-US" dirty="0"/>
              <a:t>https://gorest.co.in/public/v2/users</a:t>
            </a:r>
            <a:r>
              <a:rPr lang="en-US" sz="2400" b="1" dirty="0">
                <a:solidFill>
                  <a:srgbClr val="FF0000"/>
                </a:solidFill>
              </a:rPr>
              <a:t>?id=1</a:t>
            </a:r>
          </a:p>
          <a:p>
            <a:r>
              <a:rPr lang="en-US" i="1" dirty="0"/>
              <a:t>Example: https://gorest.co.in/public/v2/users</a:t>
            </a:r>
            <a:r>
              <a:rPr lang="en-US" sz="2400" b="1" dirty="0">
                <a:solidFill>
                  <a:srgbClr val="FF0000"/>
                </a:solidFill>
              </a:rPr>
              <a:t>?gender=male</a:t>
            </a:r>
          </a:p>
          <a:p>
            <a:r>
              <a:rPr lang="en-US" sz="2100" i="1" dirty="0"/>
              <a:t>Example: </a:t>
            </a:r>
            <a:r>
              <a:rPr lang="pl-PL" sz="2100" dirty="0"/>
              <a:t>https://aggreko-stg.saasiteu.com/api/odata/</a:t>
            </a:r>
            <a:endParaRPr lang="en-US" sz="2100" dirty="0"/>
          </a:p>
          <a:p>
            <a:r>
              <a:rPr lang="pl-PL" sz="2100" dirty="0"/>
              <a:t>businessobject/servicereqs</a:t>
            </a:r>
            <a:r>
              <a:rPr lang="pl-PL" sz="2100" b="1" dirty="0">
                <a:solidFill>
                  <a:srgbClr val="FF0000"/>
                </a:solidFill>
              </a:rPr>
              <a:t>?$filter=</a:t>
            </a:r>
            <a:endParaRPr lang="en-US" sz="2100" b="1" dirty="0">
              <a:solidFill>
                <a:srgbClr val="FF0000"/>
              </a:solidFill>
            </a:endParaRPr>
          </a:p>
          <a:p>
            <a:r>
              <a:rPr lang="pl-PL" sz="2100" b="1" dirty="0">
                <a:solidFill>
                  <a:srgbClr val="FF0000"/>
                </a:solidFill>
              </a:rPr>
              <a:t>CreatedDateTime gt </a:t>
            </a:r>
            <a:r>
              <a:rPr lang="pl-PL" sz="2100" dirty="0">
                <a:solidFill>
                  <a:srgbClr val="FF0000"/>
                </a:solidFill>
              </a:rPr>
              <a:t>2022-03-05T23:42:48Z</a:t>
            </a:r>
            <a:r>
              <a:rPr lang="pl-PL" sz="2100" b="1" dirty="0">
                <a:solidFill>
                  <a:srgbClr val="FF0000"/>
                </a:solidFill>
              </a:rPr>
              <a:t>&amp;$top=100</a:t>
            </a:r>
            <a:endParaRPr lang="en-US" sz="2100" b="1" dirty="0">
              <a:solidFill>
                <a:srgbClr val="FF0000"/>
              </a:solidFill>
            </a:endParaRPr>
          </a:p>
          <a:p>
            <a:r>
              <a:rPr lang="en-US" sz="2400" b="1" dirty="0">
                <a:solidFill>
                  <a:srgbClr val="FF0000"/>
                </a:solidFill>
              </a:rPr>
              <a:t> </a:t>
            </a:r>
          </a:p>
          <a:p>
            <a:endParaRPr lang="en-US" sz="2400" b="1" dirty="0">
              <a:solidFill>
                <a:srgbClr val="FF0000"/>
              </a:solidFill>
            </a:endParaRPr>
          </a:p>
          <a:p>
            <a:endParaRPr lang="en-US" dirty="0"/>
          </a:p>
        </p:txBody>
      </p:sp>
      <p:pic>
        <p:nvPicPr>
          <p:cNvPr id="5" name="Picture 4">
            <a:extLst>
              <a:ext uri="{FF2B5EF4-FFF2-40B4-BE49-F238E27FC236}">
                <a16:creationId xmlns:a16="http://schemas.microsoft.com/office/drawing/2014/main" id="{A921FF11-E392-4EF8-B106-B71031F25CCF}"/>
              </a:ext>
            </a:extLst>
          </p:cNvPr>
          <p:cNvPicPr>
            <a:picLocks noChangeAspect="1"/>
          </p:cNvPicPr>
          <p:nvPr/>
        </p:nvPicPr>
        <p:blipFill>
          <a:blip r:embed="rId2"/>
          <a:stretch>
            <a:fillRect/>
          </a:stretch>
        </p:blipFill>
        <p:spPr>
          <a:xfrm>
            <a:off x="7748558" y="2586697"/>
            <a:ext cx="3932261" cy="3292125"/>
          </a:xfrm>
          <a:prstGeom prst="rect">
            <a:avLst/>
          </a:prstGeom>
        </p:spPr>
      </p:pic>
      <p:sp>
        <p:nvSpPr>
          <p:cNvPr id="6" name="TextBox 5">
            <a:extLst>
              <a:ext uri="{FF2B5EF4-FFF2-40B4-BE49-F238E27FC236}">
                <a16:creationId xmlns:a16="http://schemas.microsoft.com/office/drawing/2014/main" id="{5CAE7096-565D-4C64-967D-7A19CFC498DC}"/>
              </a:ext>
            </a:extLst>
          </p:cNvPr>
          <p:cNvSpPr txBox="1"/>
          <p:nvPr/>
        </p:nvSpPr>
        <p:spPr>
          <a:xfrm>
            <a:off x="7748558" y="2283929"/>
            <a:ext cx="4017523" cy="369332"/>
          </a:xfrm>
          <a:prstGeom prst="rect">
            <a:avLst/>
          </a:prstGeom>
          <a:noFill/>
        </p:spPr>
        <p:txBody>
          <a:bodyPr wrap="square" rtlCol="0">
            <a:spAutoFit/>
          </a:bodyPr>
          <a:lstStyle/>
          <a:p>
            <a:pPr algn="ctr"/>
            <a:r>
              <a:rPr lang="en-US" sz="1800" b="1" dirty="0">
                <a:solidFill>
                  <a:srgbClr val="FF0000"/>
                </a:solidFill>
              </a:rPr>
              <a:t>?gender=male</a:t>
            </a:r>
            <a:endParaRPr lang="en-US" dirty="0"/>
          </a:p>
        </p:txBody>
      </p:sp>
    </p:spTree>
    <p:extLst>
      <p:ext uri="{BB962C8B-B14F-4D97-AF65-F5344CB8AC3E}">
        <p14:creationId xmlns:p14="http://schemas.microsoft.com/office/powerpoint/2010/main" val="75958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3C10-2797-4FF9-AB1B-84E455DE2FF9}"/>
              </a:ext>
            </a:extLst>
          </p:cNvPr>
          <p:cNvSpPr>
            <a:spLocks noGrp="1"/>
          </p:cNvSpPr>
          <p:nvPr>
            <p:ph type="title"/>
          </p:nvPr>
        </p:nvSpPr>
        <p:spPr/>
        <p:txBody>
          <a:bodyPr/>
          <a:lstStyle/>
          <a:p>
            <a:r>
              <a:rPr lang="en-US" dirty="0"/>
              <a:t>Path</a:t>
            </a:r>
          </a:p>
        </p:txBody>
      </p:sp>
      <p:pic>
        <p:nvPicPr>
          <p:cNvPr id="4" name="Picture 2" descr="Custom Connector Request Example showing ID parameter">
            <a:extLst>
              <a:ext uri="{FF2B5EF4-FFF2-40B4-BE49-F238E27FC236}">
                <a16:creationId xmlns:a16="http://schemas.microsoft.com/office/drawing/2014/main" id="{2C1AE3B6-2139-4DB6-8EAA-D8B562D879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4799" y="1846263"/>
            <a:ext cx="734272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13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25C8-E24F-4892-89F5-6E94DBE6A066}"/>
              </a:ext>
            </a:extLst>
          </p:cNvPr>
          <p:cNvSpPr>
            <a:spLocks noGrp="1"/>
          </p:cNvSpPr>
          <p:nvPr>
            <p:ph type="title"/>
          </p:nvPr>
        </p:nvSpPr>
        <p:spPr/>
        <p:txBody>
          <a:bodyPr/>
          <a:lstStyle/>
          <a:p>
            <a:r>
              <a:rPr lang="en-US" dirty="0"/>
              <a:t>Query</a:t>
            </a:r>
          </a:p>
        </p:txBody>
      </p:sp>
      <p:pic>
        <p:nvPicPr>
          <p:cNvPr id="5" name="Content Placeholder 4">
            <a:extLst>
              <a:ext uri="{FF2B5EF4-FFF2-40B4-BE49-F238E27FC236}">
                <a16:creationId xmlns:a16="http://schemas.microsoft.com/office/drawing/2014/main" id="{85E476E9-D22E-4F50-99F5-470D97EBAE48}"/>
              </a:ext>
            </a:extLst>
          </p:cNvPr>
          <p:cNvPicPr>
            <a:picLocks noGrp="1" noChangeAspect="1"/>
          </p:cNvPicPr>
          <p:nvPr>
            <p:ph idx="1"/>
          </p:nvPr>
        </p:nvPicPr>
        <p:blipFill>
          <a:blip r:embed="rId2"/>
          <a:stretch>
            <a:fillRect/>
          </a:stretch>
        </p:blipFill>
        <p:spPr>
          <a:xfrm>
            <a:off x="1097280" y="1751951"/>
            <a:ext cx="4671222" cy="4508160"/>
          </a:xfrm>
        </p:spPr>
      </p:pic>
      <p:pic>
        <p:nvPicPr>
          <p:cNvPr id="7" name="Picture 6">
            <a:extLst>
              <a:ext uri="{FF2B5EF4-FFF2-40B4-BE49-F238E27FC236}">
                <a16:creationId xmlns:a16="http://schemas.microsoft.com/office/drawing/2014/main" id="{47A91B08-4C06-4204-9E13-BDA241E93EAD}"/>
              </a:ext>
            </a:extLst>
          </p:cNvPr>
          <p:cNvPicPr>
            <a:picLocks noChangeAspect="1"/>
          </p:cNvPicPr>
          <p:nvPr/>
        </p:nvPicPr>
        <p:blipFill>
          <a:blip r:embed="rId3"/>
          <a:stretch>
            <a:fillRect/>
          </a:stretch>
        </p:blipFill>
        <p:spPr>
          <a:xfrm>
            <a:off x="6345767" y="286603"/>
            <a:ext cx="5395428" cy="5585944"/>
          </a:xfrm>
          <a:prstGeom prst="rect">
            <a:avLst/>
          </a:prstGeom>
        </p:spPr>
      </p:pic>
      <p:sp>
        <p:nvSpPr>
          <p:cNvPr id="8" name="Oval 7">
            <a:extLst>
              <a:ext uri="{FF2B5EF4-FFF2-40B4-BE49-F238E27FC236}">
                <a16:creationId xmlns:a16="http://schemas.microsoft.com/office/drawing/2014/main" id="{8F81D149-923D-4AE7-A51E-DF8DAB49701A}"/>
              </a:ext>
            </a:extLst>
          </p:cNvPr>
          <p:cNvSpPr/>
          <p:nvPr/>
        </p:nvSpPr>
        <p:spPr>
          <a:xfrm>
            <a:off x="11155680" y="2636196"/>
            <a:ext cx="177043" cy="155642"/>
          </a:xfrm>
          <a:prstGeom prst="ellipse">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94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E357-1707-49D1-8115-D41054874FD6}"/>
              </a:ext>
            </a:extLst>
          </p:cNvPr>
          <p:cNvSpPr>
            <a:spLocks noGrp="1"/>
          </p:cNvSpPr>
          <p:nvPr>
            <p:ph type="title"/>
          </p:nvPr>
        </p:nvSpPr>
        <p:spPr/>
        <p:txBody>
          <a:bodyPr/>
          <a:lstStyle/>
          <a:p>
            <a:r>
              <a:rPr lang="en-US" dirty="0"/>
              <a:t>Fields visibility</a:t>
            </a:r>
          </a:p>
        </p:txBody>
      </p:sp>
      <p:sp>
        <p:nvSpPr>
          <p:cNvPr id="4" name="Rectangle 1">
            <a:extLst>
              <a:ext uri="{FF2B5EF4-FFF2-40B4-BE49-F238E27FC236}">
                <a16:creationId xmlns:a16="http://schemas.microsoft.com/office/drawing/2014/main" id="{F242D35A-1F79-4AA1-9382-96384816E67C}"/>
              </a:ext>
            </a:extLst>
          </p:cNvPr>
          <p:cNvSpPr>
            <a:spLocks noGrp="1" noChangeArrowheads="1"/>
          </p:cNvSpPr>
          <p:nvPr>
            <p:ph idx="1"/>
          </p:nvPr>
        </p:nvSpPr>
        <p:spPr bwMode="auto">
          <a:xfrm>
            <a:off x="1097280" y="2000327"/>
            <a:ext cx="8549058" cy="26899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41224" tIns="101568" rIns="0" bIns="101568" numCol="1" anchor="ctr" anchorCtr="0" compatLnSpc="1">
            <a:prstTxWarp prst="textNoShape">
              <a:avLst/>
            </a:prstTxWarp>
            <a:spAutoFit/>
          </a:bodyPr>
          <a:lstStyle/>
          <a:p>
            <a:pPr marR="0" lvl="0" fontAlgn="base">
              <a:lnSpc>
                <a:spcPct val="70000"/>
              </a:lnSpc>
              <a:tabLst/>
            </a:pPr>
            <a:endParaRPr lang="en-US" altLang="en-US" sz="2400" dirty="0"/>
          </a:p>
          <a:p>
            <a:pPr marR="0" lvl="0" fontAlgn="base">
              <a:lnSpc>
                <a:spcPct val="150000"/>
              </a:lnSpc>
              <a:buFont typeface="Wingdings" panose="05000000000000000000" pitchFamily="2" charset="2"/>
              <a:buChar char="q"/>
              <a:tabLst/>
            </a:pPr>
            <a:r>
              <a:rPr lang="en-US" altLang="en-US" b="1" dirty="0"/>
              <a:t>Important -</a:t>
            </a:r>
            <a:r>
              <a:rPr lang="en-US" altLang="en-US" dirty="0"/>
              <a:t> operations and parameters are always shown to the user first.</a:t>
            </a:r>
          </a:p>
          <a:p>
            <a:pPr marR="0" lvl="0" fontAlgn="base">
              <a:lnSpc>
                <a:spcPct val="150000"/>
              </a:lnSpc>
              <a:buFont typeface="Wingdings" panose="05000000000000000000" pitchFamily="2" charset="2"/>
              <a:buChar char="q"/>
              <a:tabLst/>
            </a:pPr>
            <a:r>
              <a:rPr lang="en-US" altLang="en-US" b="1" dirty="0"/>
              <a:t>Advanced -</a:t>
            </a:r>
            <a:r>
              <a:rPr lang="en-US" altLang="en-US" dirty="0"/>
              <a:t> operations and parameters are hidden under an additional menu.</a:t>
            </a:r>
          </a:p>
          <a:p>
            <a:pPr marR="0" lvl="0" fontAlgn="base">
              <a:lnSpc>
                <a:spcPct val="150000"/>
              </a:lnSpc>
              <a:buFont typeface="Wingdings" panose="05000000000000000000" pitchFamily="2" charset="2"/>
              <a:buChar char="q"/>
              <a:tabLst/>
            </a:pPr>
            <a:r>
              <a:rPr lang="en-US" altLang="en-US" b="1" dirty="0"/>
              <a:t>Internal -</a:t>
            </a:r>
            <a:r>
              <a:rPr lang="en-US" altLang="en-US" dirty="0"/>
              <a:t> operations and parameters are hidden from the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470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0BAD-0093-4D5E-B3A3-C63E2B27946E}"/>
              </a:ext>
            </a:extLst>
          </p:cNvPr>
          <p:cNvSpPr>
            <a:spLocks noGrp="1"/>
          </p:cNvSpPr>
          <p:nvPr>
            <p:ph type="title"/>
          </p:nvPr>
        </p:nvSpPr>
        <p:spPr/>
        <p:txBody>
          <a:bodyPr/>
          <a:lstStyle/>
          <a:p>
            <a:r>
              <a:rPr lang="en-US" dirty="0"/>
              <a:t>Example ‘Advanced’</a:t>
            </a:r>
          </a:p>
        </p:txBody>
      </p:sp>
      <p:pic>
        <p:nvPicPr>
          <p:cNvPr id="4" name="Content Placeholder 3">
            <a:extLst>
              <a:ext uri="{FF2B5EF4-FFF2-40B4-BE49-F238E27FC236}">
                <a16:creationId xmlns:a16="http://schemas.microsoft.com/office/drawing/2014/main" id="{E03D0DC3-4FC1-4D1B-8C89-52234F99AC65}"/>
              </a:ext>
            </a:extLst>
          </p:cNvPr>
          <p:cNvPicPr>
            <a:picLocks noGrp="1" noChangeAspect="1"/>
          </p:cNvPicPr>
          <p:nvPr>
            <p:ph idx="1"/>
          </p:nvPr>
        </p:nvPicPr>
        <p:blipFill>
          <a:blip r:embed="rId2"/>
          <a:stretch>
            <a:fillRect/>
          </a:stretch>
        </p:blipFill>
        <p:spPr>
          <a:xfrm>
            <a:off x="2931443" y="1865719"/>
            <a:ext cx="6389440" cy="4022725"/>
          </a:xfrm>
          <a:prstGeom prst="rect">
            <a:avLst/>
          </a:prstGeom>
        </p:spPr>
      </p:pic>
    </p:spTree>
    <p:extLst>
      <p:ext uri="{BB962C8B-B14F-4D97-AF65-F5344CB8AC3E}">
        <p14:creationId xmlns:p14="http://schemas.microsoft.com/office/powerpoint/2010/main" val="364176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0944-F885-4942-AC88-5E91798F30E3}"/>
              </a:ext>
            </a:extLst>
          </p:cNvPr>
          <p:cNvSpPr>
            <a:spLocks noGrp="1"/>
          </p:cNvSpPr>
          <p:nvPr>
            <p:ph type="title"/>
          </p:nvPr>
        </p:nvSpPr>
        <p:spPr/>
        <p:txBody>
          <a:bodyPr/>
          <a:lstStyle/>
          <a:p>
            <a:r>
              <a:rPr lang="en-US" dirty="0"/>
              <a:t>Polling trigger</a:t>
            </a:r>
          </a:p>
        </p:txBody>
      </p:sp>
      <p:sp>
        <p:nvSpPr>
          <p:cNvPr id="3" name="Content Placeholder 2">
            <a:extLst>
              <a:ext uri="{FF2B5EF4-FFF2-40B4-BE49-F238E27FC236}">
                <a16:creationId xmlns:a16="http://schemas.microsoft.com/office/drawing/2014/main" id="{B75D9EE9-715F-49AB-892E-30DCA60CD6FF}"/>
              </a:ext>
            </a:extLst>
          </p:cNvPr>
          <p:cNvSpPr>
            <a:spLocks noGrp="1"/>
          </p:cNvSpPr>
          <p:nvPr>
            <p:ph idx="1"/>
          </p:nvPr>
        </p:nvSpPr>
        <p:spPr>
          <a:xfrm>
            <a:off x="974711" y="1476083"/>
            <a:ext cx="10058400" cy="4023360"/>
          </a:xfrm>
        </p:spPr>
        <p:txBody>
          <a:bodyPr/>
          <a:lstStyle/>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 polling trigger is an implementation that </a:t>
            </a:r>
          </a:p>
          <a:p>
            <a:r>
              <a:rPr lang="en-US" b="0" i="0" dirty="0">
                <a:solidFill>
                  <a:srgbClr val="171717"/>
                </a:solidFill>
                <a:effectLst/>
                <a:latin typeface="Segoe UI" panose="020B0502040204020203" pitchFamily="34" charset="0"/>
              </a:rPr>
              <a:t>regularly calls your REST API service and </a:t>
            </a:r>
          </a:p>
          <a:p>
            <a:r>
              <a:rPr lang="en-US" b="0" i="0" dirty="0">
                <a:solidFill>
                  <a:srgbClr val="171717"/>
                </a:solidFill>
                <a:effectLst/>
                <a:latin typeface="Segoe UI" panose="020B0502040204020203" pitchFamily="34" charset="0"/>
              </a:rPr>
              <a:t>checks for new data. </a:t>
            </a:r>
            <a:endParaRPr lang="en-US" dirty="0"/>
          </a:p>
        </p:txBody>
      </p:sp>
      <p:pic>
        <p:nvPicPr>
          <p:cNvPr id="5122" name="Picture 2" descr="Diagram of the basic process flow for a polling trigger.">
            <a:extLst>
              <a:ext uri="{FF2B5EF4-FFF2-40B4-BE49-F238E27FC236}">
                <a16:creationId xmlns:a16="http://schemas.microsoft.com/office/drawing/2014/main" id="{BA8EEA25-B8D1-46A2-9FF5-59FC3792C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1018" y="389106"/>
            <a:ext cx="5848350" cy="5614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D311979-BA35-46F5-95B6-87B1C3F4943C}"/>
              </a:ext>
            </a:extLst>
          </p:cNvPr>
          <p:cNvPicPr>
            <a:picLocks noChangeAspect="1"/>
          </p:cNvPicPr>
          <p:nvPr/>
        </p:nvPicPr>
        <p:blipFill>
          <a:blip r:embed="rId3"/>
          <a:stretch>
            <a:fillRect/>
          </a:stretch>
        </p:blipFill>
        <p:spPr>
          <a:xfrm>
            <a:off x="680271" y="3363496"/>
            <a:ext cx="5360728" cy="1325236"/>
          </a:xfrm>
          <a:prstGeom prst="rect">
            <a:avLst/>
          </a:prstGeom>
        </p:spPr>
      </p:pic>
      <p:sp>
        <p:nvSpPr>
          <p:cNvPr id="6" name="TextBox 5">
            <a:extLst>
              <a:ext uri="{FF2B5EF4-FFF2-40B4-BE49-F238E27FC236}">
                <a16:creationId xmlns:a16="http://schemas.microsoft.com/office/drawing/2014/main" id="{2A46B300-2EF4-4EDC-97D5-9F2A76B1F9DA}"/>
              </a:ext>
            </a:extLst>
          </p:cNvPr>
          <p:cNvSpPr txBox="1"/>
          <p:nvPr/>
        </p:nvSpPr>
        <p:spPr>
          <a:xfrm>
            <a:off x="1014870" y="4722871"/>
            <a:ext cx="5038928" cy="584775"/>
          </a:xfrm>
          <a:prstGeom prst="rect">
            <a:avLst/>
          </a:prstGeom>
          <a:noFill/>
        </p:spPr>
        <p:txBody>
          <a:bodyPr wrap="square" rtlCol="0">
            <a:spAutoFit/>
          </a:bodyPr>
          <a:lstStyle/>
          <a:p>
            <a:r>
              <a:rPr lang="en-US" sz="1600" b="0" dirty="0" err="1">
                <a:solidFill>
                  <a:srgbClr val="000000"/>
                </a:solidFill>
                <a:effectLst/>
                <a:latin typeface="Consolas" panose="020B0609020204030204" pitchFamily="49" charset="0"/>
              </a:rPr>
              <a:t>addMinutes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utcNow</a:t>
            </a:r>
            <a:r>
              <a:rPr lang="en-US" sz="1600" b="0" dirty="0">
                <a:solidFill>
                  <a:srgbClr val="000000"/>
                </a:solidFill>
                <a:effectLst/>
                <a:latin typeface="Consolas" panose="020B0609020204030204" pitchFamily="49" charset="0"/>
              </a:rPr>
              <a:t>(), -120, '</a:t>
            </a:r>
            <a:r>
              <a:rPr lang="en-US" sz="1600" b="0" dirty="0" err="1">
                <a:solidFill>
                  <a:srgbClr val="000000"/>
                </a:solidFill>
                <a:effectLst/>
                <a:latin typeface="Consolas" panose="020B0609020204030204" pitchFamily="49" charset="0"/>
              </a:rPr>
              <a:t>yyyy-MM-ddThh:mm:ssZ</a:t>
            </a: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20567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7CBD-FDEE-4D1F-97C6-7891CA7DBE06}"/>
              </a:ext>
            </a:extLst>
          </p:cNvPr>
          <p:cNvSpPr>
            <a:spLocks noGrp="1"/>
          </p:cNvSpPr>
          <p:nvPr>
            <p:ph type="title"/>
          </p:nvPr>
        </p:nvSpPr>
        <p:spPr/>
        <p:txBody>
          <a:bodyPr/>
          <a:lstStyle/>
          <a:p>
            <a:r>
              <a:rPr lang="en-US" dirty="0"/>
              <a:t>Webhook trigger</a:t>
            </a:r>
          </a:p>
        </p:txBody>
      </p:sp>
      <p:pic>
        <p:nvPicPr>
          <p:cNvPr id="7170" name="Picture 2" descr="Diagram of the interaction between subscriber and publisher.">
            <a:extLst>
              <a:ext uri="{FF2B5EF4-FFF2-40B4-BE49-F238E27FC236}">
                <a16:creationId xmlns:a16="http://schemas.microsoft.com/office/drawing/2014/main" id="{776FB967-D5CE-4BAE-B404-D7587963B8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013942"/>
            <a:ext cx="5785597"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6EA3A1-CAA0-4131-A2A6-A443F2096E24}"/>
              </a:ext>
            </a:extLst>
          </p:cNvPr>
          <p:cNvSpPr txBox="1"/>
          <p:nvPr/>
        </p:nvSpPr>
        <p:spPr>
          <a:xfrm>
            <a:off x="7096886" y="2013942"/>
            <a:ext cx="4858933" cy="3508653"/>
          </a:xfrm>
          <a:prstGeom prst="rect">
            <a:avLst/>
          </a:prstGeom>
          <a:noFill/>
        </p:spPr>
        <p:txBody>
          <a:bodyPr wrap="square" rtlCol="0">
            <a:spAutoFit/>
          </a:bodyPr>
          <a:lstStyle/>
          <a:p>
            <a:r>
              <a:rPr lang="en-US" sz="2400" b="1" dirty="0"/>
              <a:t>API requirements</a:t>
            </a:r>
          </a:p>
          <a:p>
            <a:endParaRPr lang="en-US" sz="2000" b="1" dirty="0"/>
          </a:p>
          <a:p>
            <a:r>
              <a:rPr lang="en-US" dirty="0">
                <a:solidFill>
                  <a:schemeClr val="tx1">
                    <a:lumMod val="75000"/>
                    <a:lumOff val="25000"/>
                  </a:schemeClr>
                </a:solidFill>
              </a:rPr>
              <a:t>To provide webhook support that is required by custom connectors, the API implementation must provide the following parameters:</a:t>
            </a:r>
          </a:p>
          <a:p>
            <a:endParaRPr lang="en-US" sz="1600" dirty="0"/>
          </a:p>
          <a:p>
            <a:pPr marL="285750" indent="-285750">
              <a:buFont typeface="Arial" panose="020B0604020202020204" pitchFamily="34" charset="0"/>
              <a:buChar char="•"/>
            </a:pPr>
            <a:r>
              <a:rPr lang="en-US" dirty="0">
                <a:solidFill>
                  <a:schemeClr val="tx1">
                    <a:lumMod val="75000"/>
                    <a:lumOff val="25000"/>
                  </a:schemeClr>
                </a:solidFill>
              </a:rPr>
              <a:t>An endpoint that accepts the registration and returns location information</a:t>
            </a:r>
          </a:p>
          <a:p>
            <a:pPr marL="285750" indent="-285750">
              <a:buFont typeface="Arial" panose="020B0604020202020204" pitchFamily="34" charset="0"/>
              <a:buChar char="•"/>
            </a:pPr>
            <a:r>
              <a:rPr lang="en-US" dirty="0">
                <a:solidFill>
                  <a:schemeClr val="tx1">
                    <a:lumMod val="75000"/>
                    <a:lumOff val="25000"/>
                  </a:schemeClr>
                </a:solidFill>
              </a:rPr>
              <a:t>A definition of the message body that is sent with the notification messages</a:t>
            </a:r>
          </a:p>
          <a:p>
            <a:pPr marL="285750" indent="-285750">
              <a:buFont typeface="Arial" panose="020B0604020202020204" pitchFamily="34" charset="0"/>
              <a:buChar char="•"/>
            </a:pPr>
            <a:r>
              <a:rPr lang="en-US" dirty="0">
                <a:solidFill>
                  <a:schemeClr val="tx1">
                    <a:lumMod val="75000"/>
                    <a:lumOff val="25000"/>
                  </a:schemeClr>
                </a:solidFill>
              </a:rPr>
              <a:t>An endpoint to accept DELETE message to remove webhook registration</a:t>
            </a:r>
          </a:p>
        </p:txBody>
      </p:sp>
    </p:spTree>
    <p:extLst>
      <p:ext uri="{BB962C8B-B14F-4D97-AF65-F5344CB8AC3E}">
        <p14:creationId xmlns:p14="http://schemas.microsoft.com/office/powerpoint/2010/main" val="313634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3F19-5044-460B-A8DC-65F2421F6855}"/>
              </a:ext>
            </a:extLst>
          </p:cNvPr>
          <p:cNvSpPr>
            <a:spLocks noGrp="1"/>
          </p:cNvSpPr>
          <p:nvPr>
            <p:ph type="title"/>
          </p:nvPr>
        </p:nvSpPr>
        <p:spPr/>
        <p:txBody>
          <a:bodyPr/>
          <a:lstStyle/>
          <a:p>
            <a:r>
              <a:rPr lang="en-US" dirty="0"/>
              <a:t>Share a custom connector</a:t>
            </a:r>
          </a:p>
        </p:txBody>
      </p:sp>
      <p:pic>
        <p:nvPicPr>
          <p:cNvPr id="9" name="Picture 8">
            <a:extLst>
              <a:ext uri="{FF2B5EF4-FFF2-40B4-BE49-F238E27FC236}">
                <a16:creationId xmlns:a16="http://schemas.microsoft.com/office/drawing/2014/main" id="{99A95E64-9A3A-4F3E-A76D-DB5E1FBFDE3F}"/>
              </a:ext>
            </a:extLst>
          </p:cNvPr>
          <p:cNvPicPr>
            <a:picLocks noChangeAspect="1"/>
          </p:cNvPicPr>
          <p:nvPr/>
        </p:nvPicPr>
        <p:blipFill>
          <a:blip r:embed="rId2"/>
          <a:stretch>
            <a:fillRect/>
          </a:stretch>
        </p:blipFill>
        <p:spPr>
          <a:xfrm>
            <a:off x="5214364" y="1844365"/>
            <a:ext cx="6643653" cy="4215700"/>
          </a:xfrm>
          <a:prstGeom prst="rect">
            <a:avLst/>
          </a:prstGeom>
        </p:spPr>
      </p:pic>
      <p:pic>
        <p:nvPicPr>
          <p:cNvPr id="13" name="Picture 12">
            <a:extLst>
              <a:ext uri="{FF2B5EF4-FFF2-40B4-BE49-F238E27FC236}">
                <a16:creationId xmlns:a16="http://schemas.microsoft.com/office/drawing/2014/main" id="{824A9596-1FEA-4C5F-AF78-E28A70E6AA7B}"/>
              </a:ext>
            </a:extLst>
          </p:cNvPr>
          <p:cNvPicPr>
            <a:picLocks noChangeAspect="1"/>
          </p:cNvPicPr>
          <p:nvPr/>
        </p:nvPicPr>
        <p:blipFill>
          <a:blip r:embed="rId3"/>
          <a:stretch>
            <a:fillRect/>
          </a:stretch>
        </p:blipFill>
        <p:spPr>
          <a:xfrm>
            <a:off x="1097280" y="2396620"/>
            <a:ext cx="3894157" cy="3505504"/>
          </a:xfrm>
          <a:prstGeom prst="rect">
            <a:avLst/>
          </a:prstGeom>
        </p:spPr>
      </p:pic>
    </p:spTree>
    <p:extLst>
      <p:ext uri="{BB962C8B-B14F-4D97-AF65-F5344CB8AC3E}">
        <p14:creationId xmlns:p14="http://schemas.microsoft.com/office/powerpoint/2010/main" val="199229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D065-7093-47E2-9944-3F836364CBE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0CCB110-39EF-44BB-99A8-3F2F88D9F5E3}"/>
              </a:ext>
            </a:extLst>
          </p:cNvPr>
          <p:cNvSpPr>
            <a:spLocks noGrp="1"/>
          </p:cNvSpPr>
          <p:nvPr>
            <p:ph idx="1"/>
          </p:nvPr>
        </p:nvSpPr>
        <p:spPr/>
        <p:txBody>
          <a:bodyPr>
            <a:normAutofit fontScale="92500" lnSpcReduction="20000"/>
          </a:bodyPr>
          <a:lstStyle/>
          <a:p>
            <a:r>
              <a:rPr lang="en-US" dirty="0"/>
              <a:t>1. Overview of custom connectors</a:t>
            </a:r>
          </a:p>
          <a:p>
            <a:r>
              <a:rPr lang="en-US" dirty="0"/>
              <a:t>2. Authentication types (No authentication, Basic authentication, </a:t>
            </a:r>
            <a:r>
              <a:rPr lang="en-US" dirty="0" err="1"/>
              <a:t>Api</a:t>
            </a:r>
            <a:r>
              <a:rPr lang="en-US" dirty="0"/>
              <a:t> Key based authentication, </a:t>
            </a:r>
            <a:r>
              <a:rPr lang="en-US" dirty="0" err="1"/>
              <a:t>Oauth</a:t>
            </a:r>
            <a:r>
              <a:rPr lang="en-US" dirty="0"/>
              <a:t> 2.0)</a:t>
            </a:r>
          </a:p>
          <a:p>
            <a:r>
              <a:rPr lang="en-US" dirty="0"/>
              <a:t>3. Create a Custom connector from an </a:t>
            </a:r>
            <a:r>
              <a:rPr lang="en-US" dirty="0" err="1"/>
              <a:t>OpenAPI</a:t>
            </a:r>
            <a:r>
              <a:rPr lang="en-US" dirty="0"/>
              <a:t> Definition (Swagger file)/Import a Postman collection</a:t>
            </a:r>
          </a:p>
          <a:p>
            <a:r>
              <a:rPr lang="en-US" dirty="0"/>
              <a:t>4. </a:t>
            </a:r>
            <a:r>
              <a:rPr lang="en-US" dirty="0" err="1"/>
              <a:t>PostMan</a:t>
            </a:r>
            <a:r>
              <a:rPr lang="en-US" dirty="0"/>
              <a:t> (Test RESTful APIs, </a:t>
            </a:r>
            <a:r>
              <a:rPr lang="en-US" i="0" dirty="0">
                <a:solidFill>
                  <a:srgbClr val="1B1B1B"/>
                </a:solidFill>
                <a:effectLst/>
                <a:latin typeface="zillaslab"/>
              </a:rPr>
              <a:t>HTTP response status codes</a:t>
            </a:r>
            <a:r>
              <a:rPr lang="en-US" dirty="0"/>
              <a:t>)</a:t>
            </a:r>
          </a:p>
          <a:p>
            <a:r>
              <a:rPr lang="en-US" dirty="0"/>
              <a:t>5. Custom connector triggers (webhook/polling) </a:t>
            </a:r>
          </a:p>
          <a:p>
            <a:r>
              <a:rPr lang="en-US" dirty="0"/>
              <a:t>6. Custom connector actions (Path, Query, Headers, Body), fields Visibility (</a:t>
            </a:r>
            <a:r>
              <a:rPr lang="en-US" dirty="0" err="1"/>
              <a:t>None,Advanced,Internal,Important</a:t>
            </a:r>
            <a:r>
              <a:rPr lang="en-US" dirty="0"/>
              <a:t>)</a:t>
            </a:r>
          </a:p>
          <a:p>
            <a:r>
              <a:rPr lang="en-US" dirty="0"/>
              <a:t>6. Swagger Editor, Policies</a:t>
            </a:r>
          </a:p>
          <a:p>
            <a:r>
              <a:rPr lang="en-US" dirty="0"/>
              <a:t>7. Test and share a custom connector</a:t>
            </a:r>
          </a:p>
          <a:p>
            <a:r>
              <a:rPr lang="en-US" dirty="0"/>
              <a:t>8. Certify custom connector (optional)</a:t>
            </a:r>
          </a:p>
        </p:txBody>
      </p:sp>
    </p:spTree>
    <p:extLst>
      <p:ext uri="{BB962C8B-B14F-4D97-AF65-F5344CB8AC3E}">
        <p14:creationId xmlns:p14="http://schemas.microsoft.com/office/powerpoint/2010/main" val="1875903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7516-A214-46DD-889D-B7D55F11B4AE}"/>
              </a:ext>
            </a:extLst>
          </p:cNvPr>
          <p:cNvSpPr>
            <a:spLocks noGrp="1"/>
          </p:cNvSpPr>
          <p:nvPr>
            <p:ph type="title"/>
          </p:nvPr>
        </p:nvSpPr>
        <p:spPr/>
        <p:txBody>
          <a:bodyPr/>
          <a:lstStyle/>
          <a:p>
            <a:r>
              <a:rPr lang="en-US" dirty="0"/>
              <a:t>Certify custom connector (optional)</a:t>
            </a:r>
          </a:p>
        </p:txBody>
      </p:sp>
      <p:sp>
        <p:nvSpPr>
          <p:cNvPr id="3" name="Content Placeholder 2">
            <a:extLst>
              <a:ext uri="{FF2B5EF4-FFF2-40B4-BE49-F238E27FC236}">
                <a16:creationId xmlns:a16="http://schemas.microsoft.com/office/drawing/2014/main" id="{1BA54B33-5A6F-409B-B3A6-154FA4398AC0}"/>
              </a:ext>
            </a:extLst>
          </p:cNvPr>
          <p:cNvSpPr>
            <a:spLocks noGrp="1"/>
          </p:cNvSpPr>
          <p:nvPr>
            <p:ph idx="1"/>
          </p:nvPr>
        </p:nvSpPr>
        <p:spPr/>
        <p:txBody>
          <a:bodyPr/>
          <a:lstStyle/>
          <a:p>
            <a:r>
              <a:rPr lang="en-US" sz="1800" dirty="0"/>
              <a:t>To make a custom connector publicly available for all users in Logic Apps, Power Automate, and Power Apps, submit your connector to Microsoft for certification. Microsoft will review the connector and, if it meets certification criteria, approve it for publishing. </a:t>
            </a:r>
          </a:p>
        </p:txBody>
      </p:sp>
      <p:pic>
        <p:nvPicPr>
          <p:cNvPr id="5" name="Picture 4">
            <a:extLst>
              <a:ext uri="{FF2B5EF4-FFF2-40B4-BE49-F238E27FC236}">
                <a16:creationId xmlns:a16="http://schemas.microsoft.com/office/drawing/2014/main" id="{E4D12D6A-6A2F-4370-9037-24D222FABA94}"/>
              </a:ext>
            </a:extLst>
          </p:cNvPr>
          <p:cNvPicPr>
            <a:picLocks noChangeAspect="1"/>
          </p:cNvPicPr>
          <p:nvPr/>
        </p:nvPicPr>
        <p:blipFill>
          <a:blip r:embed="rId2"/>
          <a:stretch>
            <a:fillRect/>
          </a:stretch>
        </p:blipFill>
        <p:spPr>
          <a:xfrm>
            <a:off x="1097280" y="2704238"/>
            <a:ext cx="7023268" cy="3164855"/>
          </a:xfrm>
          <a:prstGeom prst="rect">
            <a:avLst/>
          </a:prstGeom>
        </p:spPr>
      </p:pic>
    </p:spTree>
    <p:extLst>
      <p:ext uri="{BB962C8B-B14F-4D97-AF65-F5344CB8AC3E}">
        <p14:creationId xmlns:p14="http://schemas.microsoft.com/office/powerpoint/2010/main" val="160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When Is It Appropriate To Say Thank You for Listening?">
            <a:extLst>
              <a:ext uri="{FF2B5EF4-FFF2-40B4-BE49-F238E27FC236}">
                <a16:creationId xmlns:a16="http://schemas.microsoft.com/office/drawing/2014/main" id="{11C10B37-73BE-4301-A1F2-66ACCFE4B6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01567" y="1534891"/>
            <a:ext cx="6420708" cy="378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0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D26D-60CD-4DBB-801A-1DC95815F818}"/>
              </a:ext>
            </a:extLst>
          </p:cNvPr>
          <p:cNvSpPr>
            <a:spLocks noGrp="1"/>
          </p:cNvSpPr>
          <p:nvPr>
            <p:ph type="title"/>
          </p:nvPr>
        </p:nvSpPr>
        <p:spPr/>
        <p:txBody>
          <a:bodyPr/>
          <a:lstStyle/>
          <a:p>
            <a:r>
              <a:rPr lang="en-US" dirty="0"/>
              <a:t>Overview of custom connectors</a:t>
            </a:r>
          </a:p>
        </p:txBody>
      </p:sp>
      <p:sp>
        <p:nvSpPr>
          <p:cNvPr id="3" name="Content Placeholder 2">
            <a:extLst>
              <a:ext uri="{FF2B5EF4-FFF2-40B4-BE49-F238E27FC236}">
                <a16:creationId xmlns:a16="http://schemas.microsoft.com/office/drawing/2014/main" id="{244E6598-58D5-4B25-ACB3-A8B9B43F2FCA}"/>
              </a:ext>
            </a:extLst>
          </p:cNvPr>
          <p:cNvSpPr>
            <a:spLocks noGrp="1"/>
          </p:cNvSpPr>
          <p:nvPr>
            <p:ph idx="1"/>
          </p:nvPr>
        </p:nvSpPr>
        <p:spPr>
          <a:xfrm>
            <a:off x="1097280" y="1845734"/>
            <a:ext cx="5789903" cy="4023360"/>
          </a:xfrm>
        </p:spPr>
        <p:txBody>
          <a:bodyPr/>
          <a:lstStyle/>
          <a:p>
            <a:pPr marL="0" indent="0">
              <a:buNone/>
            </a:pPr>
            <a:r>
              <a:rPr lang="en-US" sz="2400" b="1" dirty="0"/>
              <a:t>Connector components</a:t>
            </a:r>
          </a:p>
          <a:p>
            <a:pPr>
              <a:buFont typeface="Wingdings" panose="05000000000000000000" pitchFamily="2" charset="2"/>
              <a:buChar char="§"/>
            </a:pPr>
            <a:r>
              <a:rPr lang="en-US" dirty="0"/>
              <a:t>Actions</a:t>
            </a:r>
          </a:p>
          <a:p>
            <a:pPr>
              <a:buFont typeface="Wingdings" panose="05000000000000000000" pitchFamily="2" charset="2"/>
              <a:buChar char="§"/>
            </a:pPr>
            <a:r>
              <a:rPr lang="en-US" dirty="0"/>
              <a:t>Triggers</a:t>
            </a:r>
          </a:p>
          <a:p>
            <a:pPr>
              <a:buFont typeface="Wingdings" panose="05000000000000000000" pitchFamily="2" charset="2"/>
              <a:buChar char="§"/>
            </a:pPr>
            <a:endParaRPr lang="en-US" dirty="0"/>
          </a:p>
          <a:p>
            <a:pPr marL="0" indent="0">
              <a:lnSpc>
                <a:spcPct val="100000"/>
              </a:lnSpc>
              <a:spcBef>
                <a:spcPts val="600"/>
              </a:spcBef>
              <a:buNone/>
            </a:pPr>
            <a:r>
              <a:rPr lang="en-US" dirty="0"/>
              <a:t>325+ connectors currently available to </a:t>
            </a:r>
          </a:p>
          <a:p>
            <a:pPr marL="0" indent="0">
              <a:lnSpc>
                <a:spcPct val="100000"/>
              </a:lnSpc>
              <a:spcBef>
                <a:spcPts val="600"/>
              </a:spcBef>
              <a:buNone/>
            </a:pPr>
            <a:r>
              <a:rPr lang="en-US" dirty="0"/>
              <a:t>connect to Microsoft and non-Microsoft services</a:t>
            </a:r>
          </a:p>
        </p:txBody>
      </p:sp>
      <p:pic>
        <p:nvPicPr>
          <p:cNvPr id="5" name="Picture 4">
            <a:extLst>
              <a:ext uri="{FF2B5EF4-FFF2-40B4-BE49-F238E27FC236}">
                <a16:creationId xmlns:a16="http://schemas.microsoft.com/office/drawing/2014/main" id="{2DCF2D3B-9581-4D8E-B6D4-B7711D83E36C}"/>
              </a:ext>
            </a:extLst>
          </p:cNvPr>
          <p:cNvPicPr>
            <a:picLocks noChangeAspect="1"/>
          </p:cNvPicPr>
          <p:nvPr/>
        </p:nvPicPr>
        <p:blipFill>
          <a:blip r:embed="rId2"/>
          <a:stretch>
            <a:fillRect/>
          </a:stretch>
        </p:blipFill>
        <p:spPr>
          <a:xfrm>
            <a:off x="6148906" y="1843213"/>
            <a:ext cx="5006774" cy="4381801"/>
          </a:xfrm>
          <a:prstGeom prst="rect">
            <a:avLst/>
          </a:prstGeom>
        </p:spPr>
      </p:pic>
    </p:spTree>
    <p:extLst>
      <p:ext uri="{BB962C8B-B14F-4D97-AF65-F5344CB8AC3E}">
        <p14:creationId xmlns:p14="http://schemas.microsoft.com/office/powerpoint/2010/main" val="371774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C455-E8A9-4B46-950C-BE056E959284}"/>
              </a:ext>
            </a:extLst>
          </p:cNvPr>
          <p:cNvSpPr>
            <a:spLocks noGrp="1"/>
          </p:cNvSpPr>
          <p:nvPr>
            <p:ph type="title"/>
          </p:nvPr>
        </p:nvSpPr>
        <p:spPr/>
        <p:txBody>
          <a:bodyPr/>
          <a:lstStyle/>
          <a:p>
            <a:r>
              <a:rPr lang="en-US" dirty="0"/>
              <a:t>Authentication types</a:t>
            </a:r>
          </a:p>
        </p:txBody>
      </p:sp>
      <p:pic>
        <p:nvPicPr>
          <p:cNvPr id="10" name="Picture 9">
            <a:extLst>
              <a:ext uri="{FF2B5EF4-FFF2-40B4-BE49-F238E27FC236}">
                <a16:creationId xmlns:a16="http://schemas.microsoft.com/office/drawing/2014/main" id="{29DAB184-40BF-463A-8DCF-32CA96C58EB6}"/>
              </a:ext>
            </a:extLst>
          </p:cNvPr>
          <p:cNvPicPr>
            <a:picLocks noChangeAspect="1"/>
          </p:cNvPicPr>
          <p:nvPr/>
        </p:nvPicPr>
        <p:blipFill>
          <a:blip r:embed="rId2"/>
          <a:stretch>
            <a:fillRect/>
          </a:stretch>
        </p:blipFill>
        <p:spPr>
          <a:xfrm>
            <a:off x="1097280" y="2272944"/>
            <a:ext cx="6248942" cy="1981372"/>
          </a:xfrm>
          <a:prstGeom prst="rect">
            <a:avLst/>
          </a:prstGeom>
        </p:spPr>
      </p:pic>
    </p:spTree>
    <p:extLst>
      <p:ext uri="{BB962C8B-B14F-4D97-AF65-F5344CB8AC3E}">
        <p14:creationId xmlns:p14="http://schemas.microsoft.com/office/powerpoint/2010/main" val="301727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C8DD-ED12-41F4-8A22-B05141CD34AB}"/>
              </a:ext>
            </a:extLst>
          </p:cNvPr>
          <p:cNvSpPr>
            <a:spLocks noGrp="1"/>
          </p:cNvSpPr>
          <p:nvPr>
            <p:ph type="title"/>
          </p:nvPr>
        </p:nvSpPr>
        <p:spPr/>
        <p:txBody>
          <a:bodyPr/>
          <a:lstStyle/>
          <a:p>
            <a:r>
              <a:rPr lang="en-US" dirty="0"/>
              <a:t>No authentication</a:t>
            </a:r>
          </a:p>
        </p:txBody>
      </p:sp>
      <p:pic>
        <p:nvPicPr>
          <p:cNvPr id="8" name="Content Placeholder 7">
            <a:extLst>
              <a:ext uri="{FF2B5EF4-FFF2-40B4-BE49-F238E27FC236}">
                <a16:creationId xmlns:a16="http://schemas.microsoft.com/office/drawing/2014/main" id="{63374084-0B0C-41D2-94F9-B109993AA8ED}"/>
              </a:ext>
            </a:extLst>
          </p:cNvPr>
          <p:cNvPicPr>
            <a:picLocks noGrp="1" noChangeAspect="1"/>
          </p:cNvPicPr>
          <p:nvPr>
            <p:ph idx="1"/>
          </p:nvPr>
        </p:nvPicPr>
        <p:blipFill>
          <a:blip r:embed="rId2"/>
          <a:stretch>
            <a:fillRect/>
          </a:stretch>
        </p:blipFill>
        <p:spPr>
          <a:xfrm>
            <a:off x="1097280" y="2330515"/>
            <a:ext cx="6530906" cy="1546994"/>
          </a:xfrm>
        </p:spPr>
      </p:pic>
    </p:spTree>
    <p:extLst>
      <p:ext uri="{BB962C8B-B14F-4D97-AF65-F5344CB8AC3E}">
        <p14:creationId xmlns:p14="http://schemas.microsoft.com/office/powerpoint/2010/main" val="140044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814A-D5C3-428C-9492-CE0500B8F90E}"/>
              </a:ext>
            </a:extLst>
          </p:cNvPr>
          <p:cNvSpPr>
            <a:spLocks noGrp="1"/>
          </p:cNvSpPr>
          <p:nvPr>
            <p:ph type="title"/>
          </p:nvPr>
        </p:nvSpPr>
        <p:spPr/>
        <p:txBody>
          <a:bodyPr/>
          <a:lstStyle/>
          <a:p>
            <a:r>
              <a:rPr lang="en-US" dirty="0"/>
              <a:t>Basic Authentication</a:t>
            </a:r>
          </a:p>
        </p:txBody>
      </p:sp>
      <p:pic>
        <p:nvPicPr>
          <p:cNvPr id="5" name="Content Placeholder 4">
            <a:extLst>
              <a:ext uri="{FF2B5EF4-FFF2-40B4-BE49-F238E27FC236}">
                <a16:creationId xmlns:a16="http://schemas.microsoft.com/office/drawing/2014/main" id="{2000DA70-FFA9-4121-9647-404421F14BCF}"/>
              </a:ext>
            </a:extLst>
          </p:cNvPr>
          <p:cNvPicPr>
            <a:picLocks noGrp="1" noChangeAspect="1"/>
          </p:cNvPicPr>
          <p:nvPr>
            <p:ph idx="1"/>
          </p:nvPr>
        </p:nvPicPr>
        <p:blipFill>
          <a:blip r:embed="rId2"/>
          <a:stretch>
            <a:fillRect/>
          </a:stretch>
        </p:blipFill>
        <p:spPr>
          <a:xfrm>
            <a:off x="1097280" y="1904629"/>
            <a:ext cx="6692922" cy="4022725"/>
          </a:xfrm>
        </p:spPr>
      </p:pic>
    </p:spTree>
    <p:extLst>
      <p:ext uri="{BB962C8B-B14F-4D97-AF65-F5344CB8AC3E}">
        <p14:creationId xmlns:p14="http://schemas.microsoft.com/office/powerpoint/2010/main" val="298657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D762-2FCC-4D45-B598-19D41C9DD330}"/>
              </a:ext>
            </a:extLst>
          </p:cNvPr>
          <p:cNvSpPr>
            <a:spLocks noGrp="1"/>
          </p:cNvSpPr>
          <p:nvPr>
            <p:ph type="title"/>
          </p:nvPr>
        </p:nvSpPr>
        <p:spPr/>
        <p:txBody>
          <a:bodyPr/>
          <a:lstStyle/>
          <a:p>
            <a:r>
              <a:rPr lang="en-US" dirty="0" err="1"/>
              <a:t>Api</a:t>
            </a:r>
            <a:r>
              <a:rPr lang="en-US" dirty="0"/>
              <a:t> Key based authentication</a:t>
            </a:r>
          </a:p>
        </p:txBody>
      </p:sp>
      <p:pic>
        <p:nvPicPr>
          <p:cNvPr id="5" name="Content Placeholder 4">
            <a:extLst>
              <a:ext uri="{FF2B5EF4-FFF2-40B4-BE49-F238E27FC236}">
                <a16:creationId xmlns:a16="http://schemas.microsoft.com/office/drawing/2014/main" id="{2D1DB65C-6215-4276-BC64-FAF1CCED06F0}"/>
              </a:ext>
            </a:extLst>
          </p:cNvPr>
          <p:cNvPicPr>
            <a:picLocks noGrp="1" noChangeAspect="1"/>
          </p:cNvPicPr>
          <p:nvPr>
            <p:ph idx="1"/>
          </p:nvPr>
        </p:nvPicPr>
        <p:blipFill>
          <a:blip r:embed="rId2"/>
          <a:stretch>
            <a:fillRect/>
          </a:stretch>
        </p:blipFill>
        <p:spPr>
          <a:xfrm>
            <a:off x="1097280" y="1933812"/>
            <a:ext cx="6466564" cy="4022725"/>
          </a:xfrm>
        </p:spPr>
      </p:pic>
    </p:spTree>
    <p:extLst>
      <p:ext uri="{BB962C8B-B14F-4D97-AF65-F5344CB8AC3E}">
        <p14:creationId xmlns:p14="http://schemas.microsoft.com/office/powerpoint/2010/main" val="198892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7BFF-0517-4772-A0C8-923FCD6CC27D}"/>
              </a:ext>
            </a:extLst>
          </p:cNvPr>
          <p:cNvSpPr>
            <a:spLocks noGrp="1"/>
          </p:cNvSpPr>
          <p:nvPr>
            <p:ph type="title"/>
          </p:nvPr>
        </p:nvSpPr>
        <p:spPr>
          <a:xfrm>
            <a:off x="6420254" y="286603"/>
            <a:ext cx="4735425" cy="1454648"/>
          </a:xfrm>
        </p:spPr>
        <p:txBody>
          <a:bodyPr/>
          <a:lstStyle/>
          <a:p>
            <a:r>
              <a:rPr lang="en-US" dirty="0" err="1"/>
              <a:t>Oauth</a:t>
            </a:r>
            <a:r>
              <a:rPr lang="en-US" dirty="0"/>
              <a:t> 2.0</a:t>
            </a:r>
          </a:p>
        </p:txBody>
      </p:sp>
      <p:pic>
        <p:nvPicPr>
          <p:cNvPr id="9" name="Picture 8">
            <a:extLst>
              <a:ext uri="{FF2B5EF4-FFF2-40B4-BE49-F238E27FC236}">
                <a16:creationId xmlns:a16="http://schemas.microsoft.com/office/drawing/2014/main" id="{242A9E01-90A5-42D9-872A-08B810849046}"/>
              </a:ext>
            </a:extLst>
          </p:cNvPr>
          <p:cNvPicPr>
            <a:picLocks noChangeAspect="1"/>
          </p:cNvPicPr>
          <p:nvPr/>
        </p:nvPicPr>
        <p:blipFill>
          <a:blip r:embed="rId2"/>
          <a:stretch>
            <a:fillRect/>
          </a:stretch>
        </p:blipFill>
        <p:spPr>
          <a:xfrm>
            <a:off x="262760" y="286603"/>
            <a:ext cx="6157494" cy="5845047"/>
          </a:xfrm>
          <a:prstGeom prst="rect">
            <a:avLst/>
          </a:prstGeom>
        </p:spPr>
      </p:pic>
      <p:sp>
        <p:nvSpPr>
          <p:cNvPr id="10" name="TextBox 9">
            <a:extLst>
              <a:ext uri="{FF2B5EF4-FFF2-40B4-BE49-F238E27FC236}">
                <a16:creationId xmlns:a16="http://schemas.microsoft.com/office/drawing/2014/main" id="{AAFC0FE4-5A84-4509-8568-EE6E27B8731F}"/>
              </a:ext>
            </a:extLst>
          </p:cNvPr>
          <p:cNvSpPr txBox="1"/>
          <p:nvPr/>
        </p:nvSpPr>
        <p:spPr>
          <a:xfrm>
            <a:off x="6420254" y="2178996"/>
            <a:ext cx="3949431" cy="1200329"/>
          </a:xfrm>
          <a:prstGeom prst="rect">
            <a:avLst/>
          </a:prstGeom>
          <a:noFill/>
        </p:spPr>
        <p:txBody>
          <a:bodyPr wrap="square" rtlCol="0">
            <a:spAutoFit/>
          </a:bodyPr>
          <a:lstStyle/>
          <a:p>
            <a:r>
              <a:rPr lang="en-US" dirty="0"/>
              <a:t>Requires action:</a:t>
            </a:r>
          </a:p>
          <a:p>
            <a:endParaRPr lang="en-US" dirty="0"/>
          </a:p>
          <a:p>
            <a:r>
              <a:rPr lang="en-US" dirty="0"/>
              <a:t>a) Register the application in Azure AD</a:t>
            </a:r>
            <a:endParaRPr lang="ru-RU" dirty="0"/>
          </a:p>
          <a:p>
            <a:r>
              <a:rPr lang="en-US" dirty="0"/>
              <a:t>b) Create client secret</a:t>
            </a:r>
          </a:p>
        </p:txBody>
      </p:sp>
    </p:spTree>
    <p:extLst>
      <p:ext uri="{BB962C8B-B14F-4D97-AF65-F5344CB8AC3E}">
        <p14:creationId xmlns:p14="http://schemas.microsoft.com/office/powerpoint/2010/main" val="216641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546E-5B99-4352-9448-3C16AC9A94EF}"/>
              </a:ext>
            </a:extLst>
          </p:cNvPr>
          <p:cNvSpPr>
            <a:spLocks noGrp="1"/>
          </p:cNvSpPr>
          <p:nvPr>
            <p:ph type="title"/>
          </p:nvPr>
        </p:nvSpPr>
        <p:spPr>
          <a:xfrm>
            <a:off x="865762" y="286603"/>
            <a:ext cx="10289918" cy="1450757"/>
          </a:xfrm>
        </p:spPr>
        <p:txBody>
          <a:bodyPr/>
          <a:lstStyle/>
          <a:p>
            <a:r>
              <a:rPr lang="en-US" dirty="0"/>
              <a:t>Possible ways to create custom connector</a:t>
            </a:r>
          </a:p>
        </p:txBody>
      </p:sp>
      <p:pic>
        <p:nvPicPr>
          <p:cNvPr id="5" name="Content Placeholder 4">
            <a:extLst>
              <a:ext uri="{FF2B5EF4-FFF2-40B4-BE49-F238E27FC236}">
                <a16:creationId xmlns:a16="http://schemas.microsoft.com/office/drawing/2014/main" id="{19EAB192-2F9C-4C16-B214-96EA4B970569}"/>
              </a:ext>
            </a:extLst>
          </p:cNvPr>
          <p:cNvPicPr>
            <a:picLocks noGrp="1" noChangeAspect="1"/>
          </p:cNvPicPr>
          <p:nvPr>
            <p:ph idx="1"/>
          </p:nvPr>
        </p:nvPicPr>
        <p:blipFill>
          <a:blip r:embed="rId2"/>
          <a:stretch>
            <a:fillRect/>
          </a:stretch>
        </p:blipFill>
        <p:spPr>
          <a:xfrm>
            <a:off x="1202988" y="2071893"/>
            <a:ext cx="3460569" cy="3460569"/>
          </a:xfrm>
        </p:spPr>
      </p:pic>
      <p:cxnSp>
        <p:nvCxnSpPr>
          <p:cNvPr id="13" name="Straight Arrow Connector 12">
            <a:extLst>
              <a:ext uri="{FF2B5EF4-FFF2-40B4-BE49-F238E27FC236}">
                <a16:creationId xmlns:a16="http://schemas.microsoft.com/office/drawing/2014/main" id="{0BE86535-285C-45DD-9530-A23AB28B78D5}"/>
              </a:ext>
            </a:extLst>
          </p:cNvPr>
          <p:cNvCxnSpPr>
            <a:cxnSpLocks/>
          </p:cNvCxnSpPr>
          <p:nvPr/>
        </p:nvCxnSpPr>
        <p:spPr>
          <a:xfrm flipH="1">
            <a:off x="3836706" y="3725693"/>
            <a:ext cx="1877438"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5C5605E-640D-450B-B01A-E6982A689B00}"/>
              </a:ext>
            </a:extLst>
          </p:cNvPr>
          <p:cNvCxnSpPr>
            <a:cxnSpLocks/>
          </p:cNvCxnSpPr>
          <p:nvPr/>
        </p:nvCxnSpPr>
        <p:spPr>
          <a:xfrm flipH="1">
            <a:off x="4133283" y="4782766"/>
            <a:ext cx="1877438"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5FF4F2B3-2FC9-4F24-A81B-561D4B9E1C95}"/>
              </a:ext>
            </a:extLst>
          </p:cNvPr>
          <p:cNvSpPr txBox="1"/>
          <p:nvPr/>
        </p:nvSpPr>
        <p:spPr>
          <a:xfrm>
            <a:off x="6720840" y="2215116"/>
            <a:ext cx="5059680" cy="784830"/>
          </a:xfrm>
          <a:prstGeom prst="rect">
            <a:avLst/>
          </a:prstGeom>
          <a:noFill/>
        </p:spPr>
        <p:txBody>
          <a:bodyPr wrap="square" rtlCol="0">
            <a:spAutoFit/>
          </a:bodyPr>
          <a:lstStyle/>
          <a:p>
            <a:r>
              <a:rPr lang="en-US" sz="1500" b="0" i="1" dirty="0">
                <a:effectLst/>
                <a:latin typeface="Segoe UI" panose="020B0502040204020203" pitchFamily="34" charset="0"/>
              </a:rPr>
              <a:t>If you use an </a:t>
            </a:r>
            <a:r>
              <a:rPr lang="en-US" sz="1500" b="0" i="1" dirty="0" err="1">
                <a:effectLst/>
                <a:latin typeface="Segoe UI" panose="020B0502040204020203" pitchFamily="34" charset="0"/>
              </a:rPr>
              <a:t>OpenAPI</a:t>
            </a:r>
            <a:r>
              <a:rPr lang="en-US" sz="1500" b="0" i="1" dirty="0">
                <a:effectLst/>
                <a:latin typeface="Segoe UI" panose="020B0502040204020203" pitchFamily="34" charset="0"/>
              </a:rPr>
              <a:t> definition or Postman collection to describe a custom connector, the file must be </a:t>
            </a:r>
            <a:r>
              <a:rPr lang="en-US" sz="1500" b="1" i="1" dirty="0">
                <a:effectLst/>
                <a:latin typeface="Segoe UI" panose="020B0502040204020203" pitchFamily="34" charset="0"/>
              </a:rPr>
              <a:t>less than </a:t>
            </a:r>
            <a:r>
              <a:rPr lang="en-US" sz="1500" b="0" i="1" dirty="0">
                <a:effectLst/>
                <a:latin typeface="Segoe UI" panose="020B0502040204020203" pitchFamily="34" charset="0"/>
              </a:rPr>
              <a:t>1 MB.</a:t>
            </a:r>
            <a:endParaRPr lang="en-US" sz="1500" i="1" dirty="0"/>
          </a:p>
        </p:txBody>
      </p:sp>
      <p:pic>
        <p:nvPicPr>
          <p:cNvPr id="6" name="Graphic 5" descr="Exclamation mark with solid fill">
            <a:extLst>
              <a:ext uri="{FF2B5EF4-FFF2-40B4-BE49-F238E27FC236}">
                <a16:creationId xmlns:a16="http://schemas.microsoft.com/office/drawing/2014/main" id="{E88E9B4A-9C76-4B22-8C60-78DA4D7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2131713"/>
            <a:ext cx="914400" cy="914400"/>
          </a:xfrm>
          <a:prstGeom prst="rect">
            <a:avLst/>
          </a:prstGeom>
        </p:spPr>
      </p:pic>
    </p:spTree>
    <p:extLst>
      <p:ext uri="{BB962C8B-B14F-4D97-AF65-F5344CB8AC3E}">
        <p14:creationId xmlns:p14="http://schemas.microsoft.com/office/powerpoint/2010/main" val="19739203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4231</TotalTime>
  <Words>521</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Segoe UI</vt:lpstr>
      <vt:lpstr>Wingdings</vt:lpstr>
      <vt:lpstr>zillaslab</vt:lpstr>
      <vt:lpstr>Retrospect</vt:lpstr>
      <vt:lpstr>Custom connectors</vt:lpstr>
      <vt:lpstr>Agenda</vt:lpstr>
      <vt:lpstr>Overview of custom connectors</vt:lpstr>
      <vt:lpstr>Authentication types</vt:lpstr>
      <vt:lpstr>No authentication</vt:lpstr>
      <vt:lpstr>Basic Authentication</vt:lpstr>
      <vt:lpstr>Api Key based authentication</vt:lpstr>
      <vt:lpstr>Oauth 2.0</vt:lpstr>
      <vt:lpstr>Possible ways to create custom connector</vt:lpstr>
      <vt:lpstr>Import an OpenAPI file</vt:lpstr>
      <vt:lpstr>Import a Postman collection</vt:lpstr>
      <vt:lpstr>Path, Query, Headers, Body</vt:lpstr>
      <vt:lpstr>Path</vt:lpstr>
      <vt:lpstr>Query</vt:lpstr>
      <vt:lpstr>Fields visibility</vt:lpstr>
      <vt:lpstr>Example ‘Advanced’</vt:lpstr>
      <vt:lpstr>Polling trigger</vt:lpstr>
      <vt:lpstr>Webhook trigger</vt:lpstr>
      <vt:lpstr>Share a custom connector</vt:lpstr>
      <vt:lpstr>Certify custom connector (optional)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connectors</dc:title>
  <dc:creator>Anton Sobolevsky</dc:creator>
  <cp:lastModifiedBy>Anton Sobolevsky</cp:lastModifiedBy>
  <cp:revision>37</cp:revision>
  <dcterms:created xsi:type="dcterms:W3CDTF">2022-02-08T10:17:19Z</dcterms:created>
  <dcterms:modified xsi:type="dcterms:W3CDTF">2022-03-11T15:07:43Z</dcterms:modified>
</cp:coreProperties>
</file>