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4ED"/>
    <a:srgbClr val="9FFFA7"/>
    <a:srgbClr val="FFFF94"/>
    <a:srgbClr val="FFA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>
        <p:scale>
          <a:sx n="125" d="100"/>
          <a:sy n="125" d="100"/>
        </p:scale>
        <p:origin x="-10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BA00-425C-69FB-E36D-74D27E9AD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5FDD5-FA18-875B-9780-E3B7EE701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97F9-857A-D26C-30EC-90A4AAB0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A61B-2614-7A64-03A9-C6F4DF27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D1B0-F3CF-3FDF-D7B3-4F0C1613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48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970F-58F9-C020-AD86-2C50F11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D3B69-AB9B-0B91-A8B6-620535188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7AB0-91DA-6CC5-6DF4-EF0A471E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8F69-E589-6F1A-93CC-30D2491A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26F9-291B-1DE0-A731-8591CB1F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74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BEA46-836A-7D7B-F32B-527C0601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E8338-B73B-B001-9EEF-D4B30E5CA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A3BA-F0C2-2DDF-ABC4-05C0890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B36E-577A-58B9-FBD7-3E4EE5FA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E036-7213-2B4D-7624-500BB6E5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10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D4A6-FDF2-7267-DDA1-FEF0E8E0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4A9D-3A01-68BC-1947-94AF752E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2981-F452-24B3-5552-C067A5CF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2FAC-07D8-B478-2C8E-1B18C3CE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3C00-A2AB-F621-AD17-BE9743F5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72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B184-9848-8391-2556-BD9FCF4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6D8B9-49DD-A550-7409-A9F9DC87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DFC7-9687-2EB5-AE7B-F72A9B08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DE93-2355-FBA4-9821-B565A8D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C48C-F375-5E4E-F4EA-2FEF068D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863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9CBB-A974-BFFA-1E24-7656307F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7B12-296A-E50B-1A73-DF5DCFB52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E3B5-0B43-EA58-EDEA-72A619E2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3A57E-576E-30F8-021B-2C0049E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DC611-619D-F6EC-6634-25A28F77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0FB6-B13D-29F1-8587-7C9BC0D3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107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8FD8-250B-9715-B4E4-A0F41D3C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25FB-E9BB-7997-4C03-6F2E2D98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BD650-3EA4-6599-E231-12697807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CA6F5-3E6A-547A-1487-A2600164C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6BAC5-56E4-3D98-86BA-396ECD79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B7169-AF2A-0DC4-2F53-394419B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63F1-3FBD-97EC-62B4-E0044E47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6B0BD-68B1-7897-917E-92CC0F37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41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1074-1D4F-C997-3ECD-77DFB546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AB3BF-B436-14CC-7D7F-D404D4B5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333BF-CE2B-5F72-EBEA-1C93664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FF218-9D60-8F64-E7A5-2FEA5C09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277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AA442-84A3-90B8-E842-56F21887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AF6E3-73FC-43DC-CDFB-A20B54D4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8063-4A1D-BA3C-2FCB-F7CECB17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9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23F3-2FC6-28A1-0A5D-EB10A69B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1672-D519-2DFE-7A70-7F63E8CA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B5EC2-BBEC-C6CD-F856-B720CF1F9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B3C6-2689-E7AE-012B-F9D4A871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8A130-43C7-A9D7-13F3-2FE15C28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D032-623F-2B92-CEA3-71F797A7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863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D67-7982-EB74-4B82-2F4B9FD0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2425D-FF17-12E6-344A-A85B8E849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AE0EB-9ACF-6CEE-E362-CD961E28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BFEC-60D0-6A9E-44CC-FF34D05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05B3D-D202-3C69-CFEC-06DDFC19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FE006-D79C-256D-DD6F-38EF0BB2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10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9CC7F-F04C-07CE-BF71-F436E442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8215-09DD-8F8D-AEFE-A4DCD14B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12FF-5E18-796D-3F50-02945015E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410C-0F2B-5441-AF7E-4D18AEA9CB02}" type="datetimeFigureOut">
              <a:rPr lang="en-KR" smtClean="0"/>
              <a:t>2022/11/23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9B5E-92BA-D72E-871E-599D06CE0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485E-8639-4C8C-9AD3-866ECC430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AAA6-8633-2F49-8786-90EAD96A7A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52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aaemadrid2022.es/events/" TargetMode="External"/><Relationship Id="rId2" Type="http://schemas.openxmlformats.org/officeDocument/2006/relationships/hyperlink" Target="https://eaaemadrid2022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eraguitarras.com/blog/indian-brazilian-rosewood-comparison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ewjeans.kr/m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aaemadrid2022.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9CB60-3CE9-E138-4827-8DA1A079D2F3}"/>
              </a:ext>
            </a:extLst>
          </p:cNvPr>
          <p:cNvSpPr txBox="1"/>
          <p:nvPr/>
        </p:nvSpPr>
        <p:spPr>
          <a:xfrm>
            <a:off x="9119533" y="1028238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>
                <a:latin typeface="Blatant" pitchFamily="2" charset="0"/>
              </a:rPr>
              <a:t>Network Media Final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62281-38D6-4DB9-7448-E499980CA40B}"/>
              </a:ext>
            </a:extLst>
          </p:cNvPr>
          <p:cNvSpPr txBox="1"/>
          <p:nvPr/>
        </p:nvSpPr>
        <p:spPr>
          <a:xfrm>
            <a:off x="402771" y="1043627"/>
            <a:ext cx="4742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(</a:t>
            </a:r>
            <a:r>
              <a:rPr lang="ko-KR" altLang="en-US" sz="32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적당히</a:t>
            </a:r>
            <a:r>
              <a:rPr lang="en-US" altLang="ko-KR" sz="32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)</a:t>
            </a:r>
            <a:r>
              <a:rPr lang="ko-KR" altLang="en-US" sz="32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무서운 게 딱 좋아</a:t>
            </a:r>
            <a:r>
              <a:rPr lang="en-US" altLang="ko-KR" sz="32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!</a:t>
            </a:r>
            <a:endParaRPr lang="en-KR" sz="3200" dirty="0"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9A885-A936-EB0A-E3A9-5984B5ED657B}"/>
              </a:ext>
            </a:extLst>
          </p:cNvPr>
          <p:cNvSpPr txBox="1"/>
          <p:nvPr/>
        </p:nvSpPr>
        <p:spPr>
          <a:xfrm>
            <a:off x="9446545" y="1255310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dirty="0">
                <a:latin typeface="Blatant" pitchFamily="2" charset="0"/>
              </a:rPr>
              <a:t>20180363 </a:t>
            </a:r>
            <a:r>
              <a:rPr lang="en-US" sz="1400" dirty="0" err="1">
                <a:latin typeface="Blatant" pitchFamily="2" charset="0"/>
              </a:rPr>
              <a:t>Sukyung</a:t>
            </a:r>
            <a:r>
              <a:rPr lang="en-US" sz="1400" dirty="0">
                <a:latin typeface="Blatant" pitchFamily="2" charset="0"/>
              </a:rPr>
              <a:t> Kim</a:t>
            </a:r>
            <a:endParaRPr lang="en-KR" sz="1400" dirty="0">
              <a:latin typeface="Blatan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BEC5D-2991-10E0-7405-A1E2C20B1089}"/>
              </a:ext>
            </a:extLst>
          </p:cNvPr>
          <p:cNvSpPr txBox="1"/>
          <p:nvPr/>
        </p:nvSpPr>
        <p:spPr>
          <a:xfrm>
            <a:off x="402771" y="1909983"/>
            <a:ext cx="11190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The purpose of the project</a:t>
            </a:r>
          </a:p>
          <a:p>
            <a:r>
              <a:rPr lang="en-US" altLang="ko-KR" dirty="0"/>
              <a:t>: I can’t see many famous horror movies because they make me panicked. I’m a real coward when it comes to watching horror movies or reading horror novels. However, I am eager to have a thrill sometime by horror things. So, I want to archive many horror/thriller artworks for people like me.</a:t>
            </a:r>
          </a:p>
          <a:p>
            <a:endParaRPr lang="en-US" altLang="ko-KR" dirty="0"/>
          </a:p>
          <a:p>
            <a:r>
              <a:rPr lang="en-US" altLang="ko-KR" dirty="0"/>
              <a:t>2. Techniques: html, CSS, </a:t>
            </a:r>
            <a:r>
              <a:rPr lang="en-US" altLang="ko-KR" dirty="0" err="1"/>
              <a:t>Javascript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is the first time to make whole webpage with </a:t>
            </a:r>
            <a:r>
              <a:rPr lang="en-US" altLang="ko-KR" dirty="0" err="1"/>
              <a:t>Javascript</a:t>
            </a:r>
            <a:r>
              <a:rPr lang="en-US" altLang="ko-KR" dirty="0"/>
              <a:t>. So It will take a long time to develop the responsive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Setting smooth transition between pages.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Archiving many works from various source with adjusting in new webpage.</a:t>
            </a:r>
          </a:p>
        </p:txBody>
      </p:sp>
    </p:spTree>
    <p:extLst>
      <p:ext uri="{BB962C8B-B14F-4D97-AF65-F5344CB8AC3E}">
        <p14:creationId xmlns:p14="http://schemas.microsoft.com/office/powerpoint/2010/main" val="28211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7F4EC3-77C7-2FEC-80E7-9481EA1A8562}"/>
              </a:ext>
            </a:extLst>
          </p:cNvPr>
          <p:cNvSpPr/>
          <p:nvPr/>
        </p:nvSpPr>
        <p:spPr>
          <a:xfrm>
            <a:off x="7618918" y="1512500"/>
            <a:ext cx="2113654" cy="3833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915D9A-B61E-D409-9B06-3B0A1965FE5C}"/>
              </a:ext>
            </a:extLst>
          </p:cNvPr>
          <p:cNvSpPr/>
          <p:nvPr/>
        </p:nvSpPr>
        <p:spPr>
          <a:xfrm>
            <a:off x="7618918" y="3683434"/>
            <a:ext cx="2109431" cy="8421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BD49A-CC58-1EA3-0FAE-03A2B6187FE4}"/>
              </a:ext>
            </a:extLst>
          </p:cNvPr>
          <p:cNvSpPr txBox="1"/>
          <p:nvPr/>
        </p:nvSpPr>
        <p:spPr>
          <a:xfrm>
            <a:off x="402771" y="522516"/>
            <a:ext cx="111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4. The layout of the webpage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79040-F682-8593-D524-3A27DF2BB009}"/>
              </a:ext>
            </a:extLst>
          </p:cNvPr>
          <p:cNvSpPr/>
          <p:nvPr/>
        </p:nvSpPr>
        <p:spPr>
          <a:xfrm>
            <a:off x="402771" y="1520683"/>
            <a:ext cx="2113654" cy="3833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29315-2470-CEA1-AE25-6DFC135A8E83}"/>
              </a:ext>
            </a:extLst>
          </p:cNvPr>
          <p:cNvSpPr txBox="1"/>
          <p:nvPr/>
        </p:nvSpPr>
        <p:spPr>
          <a:xfrm>
            <a:off x="898643" y="1105864"/>
            <a:ext cx="1121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/>
              <a:t>a. Main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886AC-4D10-9E1A-54E3-B1147442AB11}"/>
              </a:ext>
            </a:extLst>
          </p:cNvPr>
          <p:cNvSpPr txBox="1"/>
          <p:nvPr/>
        </p:nvSpPr>
        <p:spPr>
          <a:xfrm>
            <a:off x="2612404" y="1607769"/>
            <a:ext cx="1602545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1. S</a:t>
            </a:r>
            <a:r>
              <a:rPr lang="en-KR" sz="1050" dirty="0"/>
              <a:t>imple main page </a:t>
            </a:r>
            <a:r>
              <a:rPr lang="en-US" sz="1050" dirty="0"/>
              <a:t>F</a:t>
            </a:r>
            <a:r>
              <a:rPr lang="en-KR" sz="1050" dirty="0"/>
              <a:t>or access easily. </a:t>
            </a:r>
          </a:p>
          <a:p>
            <a:pPr algn="just"/>
            <a:endParaRPr lang="en-KR" sz="1050" dirty="0"/>
          </a:p>
          <a:p>
            <a:pPr algn="just"/>
            <a:r>
              <a:rPr lang="en-KR" sz="1050" dirty="0"/>
              <a:t>2. There are 4 Caterories</a:t>
            </a:r>
          </a:p>
          <a:p>
            <a:pPr marL="171450" indent="-171450" algn="just">
              <a:buFontTx/>
              <a:buChar char="-"/>
            </a:pPr>
            <a:r>
              <a:rPr lang="en-KR" sz="1050" dirty="0"/>
              <a:t>Story, Short film, Movie, Webtoon.</a:t>
            </a:r>
          </a:p>
          <a:p>
            <a:pPr marL="171450" indent="-171450" algn="just">
              <a:buFontTx/>
              <a:buChar char="-"/>
            </a:pPr>
            <a:r>
              <a:rPr lang="en-US" sz="1050" dirty="0"/>
              <a:t>W</a:t>
            </a:r>
            <a:r>
              <a:rPr lang="en-KR" sz="1050" dirty="0"/>
              <a:t>hen hover the mouse, the image popup the random img</a:t>
            </a:r>
          </a:p>
          <a:p>
            <a:pPr marL="171450" indent="-171450" algn="just">
              <a:buFontTx/>
              <a:buChar char="-"/>
            </a:pPr>
            <a:endParaRPr lang="en-KR" sz="1050" dirty="0"/>
          </a:p>
          <a:p>
            <a:pPr algn="just"/>
            <a:r>
              <a:rPr lang="en-KR" sz="1050" dirty="0"/>
              <a:t>3.</a:t>
            </a:r>
          </a:p>
          <a:p>
            <a:pPr algn="just"/>
            <a:endParaRPr lang="en-KR" sz="1050" dirty="0"/>
          </a:p>
          <a:p>
            <a:pPr algn="just"/>
            <a:endParaRPr lang="en-KR" sz="1050" dirty="0"/>
          </a:p>
          <a:p>
            <a:pPr algn="just"/>
            <a:endParaRPr lang="en-KR" sz="1050" dirty="0"/>
          </a:p>
          <a:p>
            <a:pPr algn="just"/>
            <a:endParaRPr lang="en-KR" sz="1050" dirty="0"/>
          </a:p>
          <a:p>
            <a:pPr algn="just"/>
            <a:r>
              <a:rPr lang="en-KR" sz="1050" dirty="0"/>
              <a:t>- User can change the screen mode. ‘Cut mode’ is for cowards. If activate it, the background is filled with cute animals such as kittens, dogs, rabbits.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73E7B-7E11-7BBD-5BFB-1F16A6E60A90}"/>
              </a:ext>
            </a:extLst>
          </p:cNvPr>
          <p:cNvSpPr txBox="1"/>
          <p:nvPr/>
        </p:nvSpPr>
        <p:spPr>
          <a:xfrm>
            <a:off x="1162079" y="16428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Title</a:t>
            </a:r>
            <a:endParaRPr lang="en-K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07CD5-E961-5807-DCA4-77C71B0420F2}"/>
              </a:ext>
            </a:extLst>
          </p:cNvPr>
          <p:cNvSpPr/>
          <p:nvPr/>
        </p:nvSpPr>
        <p:spPr>
          <a:xfrm>
            <a:off x="579243" y="2087731"/>
            <a:ext cx="811117" cy="11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39961-A91B-8727-1FFE-8E76FA7DB160}"/>
              </a:ext>
            </a:extLst>
          </p:cNvPr>
          <p:cNvSpPr/>
          <p:nvPr/>
        </p:nvSpPr>
        <p:spPr>
          <a:xfrm>
            <a:off x="1493643" y="2087731"/>
            <a:ext cx="811117" cy="11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6CA0E-4614-FACC-2D69-17E6DF40912D}"/>
              </a:ext>
            </a:extLst>
          </p:cNvPr>
          <p:cNvSpPr/>
          <p:nvPr/>
        </p:nvSpPr>
        <p:spPr>
          <a:xfrm>
            <a:off x="579243" y="3552483"/>
            <a:ext cx="811117" cy="11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EEE4C3-CA3A-69D7-BBF4-76DBA7D0807E}"/>
              </a:ext>
            </a:extLst>
          </p:cNvPr>
          <p:cNvSpPr/>
          <p:nvPr/>
        </p:nvSpPr>
        <p:spPr>
          <a:xfrm>
            <a:off x="1493643" y="3552483"/>
            <a:ext cx="811117" cy="111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68C6-E970-0582-A132-3CA413535E04}"/>
              </a:ext>
            </a:extLst>
          </p:cNvPr>
          <p:cNvSpPr txBox="1"/>
          <p:nvPr/>
        </p:nvSpPr>
        <p:spPr>
          <a:xfrm>
            <a:off x="749801" y="3191525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dirty="0"/>
              <a:t>Story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4EFC2-E4AB-9EAE-72F2-17C85E57445C}"/>
              </a:ext>
            </a:extLst>
          </p:cNvPr>
          <p:cNvSpPr txBox="1"/>
          <p:nvPr/>
        </p:nvSpPr>
        <p:spPr>
          <a:xfrm>
            <a:off x="1528747" y="3191525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Short Film</a:t>
            </a:r>
            <a:endParaRPr lang="en-KR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FF7CF-BBB3-EBF3-B631-24FCF8CBF5A6}"/>
              </a:ext>
            </a:extLst>
          </p:cNvPr>
          <p:cNvSpPr txBox="1"/>
          <p:nvPr/>
        </p:nvSpPr>
        <p:spPr>
          <a:xfrm>
            <a:off x="1549586" y="4668093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dirty="0"/>
              <a:t>Webtoon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1F826-6082-5187-58F8-1A7C8C9CAD36}"/>
              </a:ext>
            </a:extLst>
          </p:cNvPr>
          <p:cNvSpPr txBox="1"/>
          <p:nvPr/>
        </p:nvSpPr>
        <p:spPr>
          <a:xfrm>
            <a:off x="749801" y="466809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dirty="0"/>
              <a:t>Movie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3B65E-41F3-A0C0-B3CA-CD10690E9EB6}"/>
              </a:ext>
            </a:extLst>
          </p:cNvPr>
          <p:cNvSpPr txBox="1"/>
          <p:nvPr/>
        </p:nvSpPr>
        <p:spPr>
          <a:xfrm>
            <a:off x="8163066" y="1118419"/>
            <a:ext cx="10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400" dirty="0"/>
              <a:t>b. Sub Page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E63547-FDC6-C39F-3E2A-00754F348916}"/>
              </a:ext>
            </a:extLst>
          </p:cNvPr>
          <p:cNvSpPr/>
          <p:nvPr/>
        </p:nvSpPr>
        <p:spPr>
          <a:xfrm>
            <a:off x="1671764" y="4945011"/>
            <a:ext cx="644126" cy="270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600" dirty="0">
                <a:solidFill>
                  <a:sysClr val="windowText" lastClr="000000"/>
                </a:solidFill>
              </a:rPr>
              <a:t>Bright Mode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0D036AF-B3DC-98DC-3651-D4A2EA5733FA}"/>
              </a:ext>
            </a:extLst>
          </p:cNvPr>
          <p:cNvSpPr/>
          <p:nvPr/>
        </p:nvSpPr>
        <p:spPr>
          <a:xfrm>
            <a:off x="2863455" y="3243779"/>
            <a:ext cx="644126" cy="270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600" dirty="0">
                <a:solidFill>
                  <a:sysClr val="windowText" lastClr="000000"/>
                </a:solidFill>
              </a:rPr>
              <a:t>Bright Mode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25892D1-7A5C-CA2D-4D7F-3B95C913B7BF}"/>
              </a:ext>
            </a:extLst>
          </p:cNvPr>
          <p:cNvSpPr/>
          <p:nvPr/>
        </p:nvSpPr>
        <p:spPr>
          <a:xfrm>
            <a:off x="3570019" y="3243779"/>
            <a:ext cx="644126" cy="270101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600" dirty="0">
                <a:solidFill>
                  <a:schemeClr val="bg1"/>
                </a:solidFill>
              </a:rPr>
              <a:t>Dark</a:t>
            </a:r>
          </a:p>
          <a:p>
            <a:pPr algn="ctr"/>
            <a:r>
              <a:rPr lang="en-KR" sz="600" dirty="0">
                <a:solidFill>
                  <a:schemeClr val="bg1"/>
                </a:solidFill>
              </a:rPr>
              <a:t>Mode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86B32AD-35D1-D7F8-6BDB-16BF21EE502A}"/>
              </a:ext>
            </a:extLst>
          </p:cNvPr>
          <p:cNvSpPr/>
          <p:nvPr/>
        </p:nvSpPr>
        <p:spPr>
          <a:xfrm>
            <a:off x="3211437" y="3603313"/>
            <a:ext cx="644126" cy="2701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A7A9"/>
              </a:gs>
              <a:gs pos="34000">
                <a:srgbClr val="FFFF94"/>
              </a:gs>
              <a:gs pos="68000">
                <a:srgbClr val="9FFFA7"/>
              </a:gs>
              <a:gs pos="99000">
                <a:srgbClr val="ACC4ED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600" dirty="0">
                <a:solidFill>
                  <a:sysClr val="windowText" lastClr="000000"/>
                </a:solidFill>
              </a:rPr>
              <a:t>Cute</a:t>
            </a:r>
          </a:p>
          <a:p>
            <a:pPr algn="ctr"/>
            <a:r>
              <a:rPr lang="en-KR" sz="600" dirty="0">
                <a:solidFill>
                  <a:sysClr val="windowText" lastClr="000000"/>
                </a:solidFill>
              </a:rPr>
              <a:t>Mode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CD028-9927-6F36-CB2F-08B935981783}"/>
              </a:ext>
            </a:extLst>
          </p:cNvPr>
          <p:cNvSpPr txBox="1"/>
          <p:nvPr/>
        </p:nvSpPr>
        <p:spPr>
          <a:xfrm>
            <a:off x="9839654" y="1607769"/>
            <a:ext cx="16025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sz="1050" dirty="0"/>
              <a:t>When click one of categories, there is a transition like </a:t>
            </a:r>
          </a:p>
          <a:p>
            <a:pPr marL="171450" indent="-171450" algn="just">
              <a:buFontTx/>
              <a:buChar char="-"/>
            </a:pPr>
            <a:r>
              <a:rPr lang="en-US" sz="1050" dirty="0"/>
              <a:t>ref. </a:t>
            </a:r>
            <a:r>
              <a:rPr lang="en-US" sz="1050" dirty="0">
                <a:hlinkClick r:id="rId2"/>
              </a:rPr>
              <a:t>https://eaaemadrid2022.es/</a:t>
            </a:r>
            <a:endParaRPr lang="en-KR" sz="1050" dirty="0"/>
          </a:p>
          <a:p>
            <a:pPr algn="just"/>
            <a:endParaRPr lang="en-KR" sz="1050" dirty="0"/>
          </a:p>
          <a:p>
            <a:pPr algn="just"/>
            <a:r>
              <a:rPr lang="en-KR" sz="1050" dirty="0"/>
              <a:t>2. There are the list of artworks in Sub page. If the story has series, the list of series is shown when clicking the title.</a:t>
            </a:r>
          </a:p>
          <a:p>
            <a:pPr marL="171450" indent="-171450" algn="just">
              <a:buFontTx/>
              <a:buChar char="-"/>
            </a:pPr>
            <a:r>
              <a:rPr lang="en-KR" sz="1050" dirty="0"/>
              <a:t>ref. </a:t>
            </a:r>
            <a:r>
              <a:rPr lang="en-US" sz="1050" dirty="0">
                <a:hlinkClick r:id="rId3"/>
              </a:rPr>
              <a:t>https://eaaemadrid2022.es/events/</a:t>
            </a:r>
            <a:endParaRPr lang="en-US" sz="1050" dirty="0"/>
          </a:p>
          <a:p>
            <a:pPr algn="just"/>
            <a:endParaRPr lang="en-KR" sz="1050" dirty="0"/>
          </a:p>
          <a:p>
            <a:pPr algn="just"/>
            <a:r>
              <a:rPr lang="en-US" altLang="ko-KR" sz="1050" dirty="0"/>
              <a:t>3.</a:t>
            </a:r>
            <a:r>
              <a:rPr lang="ko-KR" altLang="en-US" sz="1050" dirty="0"/>
              <a:t> </a:t>
            </a:r>
            <a:r>
              <a:rPr lang="en-US" altLang="ko-KR" sz="1050" dirty="0"/>
              <a:t>If hover the mouse, the color is change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dirty="0"/>
              <a:t>4. Ranking system tell users how scaring works are.</a:t>
            </a:r>
            <a:endParaRPr lang="en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5BB97-6D68-AB94-865C-F9677D08ED97}"/>
              </a:ext>
            </a:extLst>
          </p:cNvPr>
          <p:cNvSpPr txBox="1"/>
          <p:nvPr/>
        </p:nvSpPr>
        <p:spPr>
          <a:xfrm>
            <a:off x="8210874" y="165276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Short film</a:t>
            </a:r>
            <a:endParaRPr lang="en-KR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649AF-5E32-C251-4034-F36BFF2F7413}"/>
              </a:ext>
            </a:extLst>
          </p:cNvPr>
          <p:cNvSpPr/>
          <p:nvPr/>
        </p:nvSpPr>
        <p:spPr>
          <a:xfrm>
            <a:off x="7804060" y="1695819"/>
            <a:ext cx="221672" cy="2216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Left Arrow 28">
            <a:extLst>
              <a:ext uri="{FF2B5EF4-FFF2-40B4-BE49-F238E27FC236}">
                <a16:creationId xmlns:a16="http://schemas.microsoft.com/office/drawing/2014/main" id="{482F5F66-18FE-D199-F52C-9CE21A39A779}"/>
              </a:ext>
            </a:extLst>
          </p:cNvPr>
          <p:cNvSpPr/>
          <p:nvPr/>
        </p:nvSpPr>
        <p:spPr>
          <a:xfrm>
            <a:off x="7881382" y="1786633"/>
            <a:ext cx="68955" cy="52106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ED57F-0AD4-61EA-F436-B3A340E21D99}"/>
              </a:ext>
            </a:extLst>
          </p:cNvPr>
          <p:cNvCxnSpPr/>
          <p:nvPr/>
        </p:nvCxnSpPr>
        <p:spPr>
          <a:xfrm>
            <a:off x="7618918" y="2033991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945157-D1DE-7957-8C93-319F148C6FA1}"/>
              </a:ext>
            </a:extLst>
          </p:cNvPr>
          <p:cNvCxnSpPr/>
          <p:nvPr/>
        </p:nvCxnSpPr>
        <p:spPr>
          <a:xfrm>
            <a:off x="7618918" y="2820723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D3F6EC-F451-13F8-F0D3-0FD2B928D790}"/>
              </a:ext>
            </a:extLst>
          </p:cNvPr>
          <p:cNvCxnSpPr/>
          <p:nvPr/>
        </p:nvCxnSpPr>
        <p:spPr>
          <a:xfrm>
            <a:off x="7618918" y="3248894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5599A-0209-8F66-7352-AF19C227CF4D}"/>
              </a:ext>
            </a:extLst>
          </p:cNvPr>
          <p:cNvCxnSpPr/>
          <p:nvPr/>
        </p:nvCxnSpPr>
        <p:spPr>
          <a:xfrm>
            <a:off x="7618918" y="3677065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DCE29-C18E-F778-D189-F1DC63CAF32A}"/>
              </a:ext>
            </a:extLst>
          </p:cNvPr>
          <p:cNvCxnSpPr/>
          <p:nvPr/>
        </p:nvCxnSpPr>
        <p:spPr>
          <a:xfrm>
            <a:off x="7618918" y="3961874"/>
            <a:ext cx="2113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93C9D2-2FC9-2794-B288-FE232B22538A}"/>
              </a:ext>
            </a:extLst>
          </p:cNvPr>
          <p:cNvCxnSpPr/>
          <p:nvPr/>
        </p:nvCxnSpPr>
        <p:spPr>
          <a:xfrm>
            <a:off x="7618918" y="4533407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167097-7D55-CB23-D4D9-0A97409C4C2B}"/>
              </a:ext>
            </a:extLst>
          </p:cNvPr>
          <p:cNvCxnSpPr/>
          <p:nvPr/>
        </p:nvCxnSpPr>
        <p:spPr>
          <a:xfrm>
            <a:off x="7618918" y="4961578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616BEC-0A29-8904-1068-1A7BB12117AD}"/>
              </a:ext>
            </a:extLst>
          </p:cNvPr>
          <p:cNvSpPr txBox="1"/>
          <p:nvPr/>
        </p:nvSpPr>
        <p:spPr>
          <a:xfrm>
            <a:off x="7730223" y="2494665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✭A Mystery Maze</a:t>
            </a:r>
            <a:endParaRPr lang="en-KR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48B64-C9FB-E804-2CD9-3DC9EC5B5B05}"/>
              </a:ext>
            </a:extLst>
          </p:cNvPr>
          <p:cNvSpPr txBox="1"/>
          <p:nvPr/>
        </p:nvSpPr>
        <p:spPr>
          <a:xfrm>
            <a:off x="7730223" y="2901065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✭</a:t>
            </a:r>
            <a:r>
              <a:rPr lang="en-KR" sz="1100" dirty="0"/>
              <a:t>That late night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5185B9-143A-1B77-C719-04BB7BBBF90C}"/>
              </a:ext>
            </a:extLst>
          </p:cNvPr>
          <p:cNvSpPr txBox="1"/>
          <p:nvPr/>
        </p:nvSpPr>
        <p:spPr>
          <a:xfrm>
            <a:off x="7730223" y="3343751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✭ A manual for </a:t>
            </a:r>
            <a:r>
              <a:rPr lang="en-US" sz="1100" dirty="0" err="1"/>
              <a:t>Disn</a:t>
            </a:r>
            <a:r>
              <a:rPr lang="en-US" sz="1100" dirty="0"/>
              <a:t>…</a:t>
            </a:r>
            <a:endParaRPr lang="en-KR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D7B315-9097-E175-5B6D-D2877F96C66F}"/>
              </a:ext>
            </a:extLst>
          </p:cNvPr>
          <p:cNvSpPr txBox="1"/>
          <p:nvPr/>
        </p:nvSpPr>
        <p:spPr>
          <a:xfrm>
            <a:off x="7730223" y="4607383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✭ ✭ ✭ </a:t>
            </a:r>
            <a:r>
              <a:rPr lang="en-KR" sz="1100" dirty="0"/>
              <a:t>Hello world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F799FB-CB4B-0AA3-1EC1-EF44B96AAF52}"/>
              </a:ext>
            </a:extLst>
          </p:cNvPr>
          <p:cNvSpPr txBox="1"/>
          <p:nvPr/>
        </p:nvSpPr>
        <p:spPr>
          <a:xfrm>
            <a:off x="7730223" y="5050069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✭ ✭ </a:t>
            </a:r>
            <a:r>
              <a:rPr lang="en-KR" sz="1100" dirty="0"/>
              <a:t>Curves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76EBCB-AA13-5239-EBBB-5C117B513AB1}"/>
              </a:ext>
            </a:extLst>
          </p:cNvPr>
          <p:cNvCxnSpPr>
            <a:cxnSpLocks/>
          </p:cNvCxnSpPr>
          <p:nvPr/>
        </p:nvCxnSpPr>
        <p:spPr>
          <a:xfrm>
            <a:off x="9173247" y="2326652"/>
            <a:ext cx="0" cy="3018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06FA22-8B15-4DBA-0D3D-92F6F973FF0D}"/>
              </a:ext>
            </a:extLst>
          </p:cNvPr>
          <p:cNvSpPr txBox="1"/>
          <p:nvPr/>
        </p:nvSpPr>
        <p:spPr>
          <a:xfrm>
            <a:off x="9234243" y="247434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700" dirty="0"/>
              <a:t>Thriller</a:t>
            </a:r>
          </a:p>
          <a:p>
            <a:r>
              <a:rPr lang="en-KR" sz="700" dirty="0"/>
              <a:t>/</a:t>
            </a:r>
            <a:r>
              <a:rPr lang="en-US" sz="700" dirty="0"/>
              <a:t>Gore</a:t>
            </a:r>
            <a:endParaRPr lang="en-KR" sz="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8D49FD-3C1E-EEF3-EF05-979DB627E6AD}"/>
              </a:ext>
            </a:extLst>
          </p:cNvPr>
          <p:cNvSpPr txBox="1"/>
          <p:nvPr/>
        </p:nvSpPr>
        <p:spPr>
          <a:xfrm>
            <a:off x="9173247" y="2952012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Reasoning</a:t>
            </a:r>
            <a:endParaRPr lang="en-KR" sz="7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C0777-723E-E2BD-3151-4FA9CE21EBFB}"/>
              </a:ext>
            </a:extLst>
          </p:cNvPr>
          <p:cNvSpPr txBox="1"/>
          <p:nvPr/>
        </p:nvSpPr>
        <p:spPr>
          <a:xfrm>
            <a:off x="9218213" y="3327855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Manual</a:t>
            </a:r>
          </a:p>
          <a:p>
            <a:pPr algn="ctr"/>
            <a:r>
              <a:rPr lang="en-US" sz="700" dirty="0"/>
              <a:t>Story</a:t>
            </a:r>
            <a:endParaRPr lang="en-KR" sz="7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FFCF49-2851-253A-E734-879E16C9BF0A}"/>
              </a:ext>
            </a:extLst>
          </p:cNvPr>
          <p:cNvSpPr txBox="1"/>
          <p:nvPr/>
        </p:nvSpPr>
        <p:spPr>
          <a:xfrm>
            <a:off x="9256685" y="4606429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Jump</a:t>
            </a:r>
          </a:p>
          <a:p>
            <a:pPr algn="ctr"/>
            <a:r>
              <a:rPr lang="en-US" sz="700" dirty="0"/>
              <a:t>Scare</a:t>
            </a:r>
            <a:endParaRPr lang="en-KR" sz="7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9E35B-E299-712E-A880-30D6265283AC}"/>
              </a:ext>
            </a:extLst>
          </p:cNvPr>
          <p:cNvSpPr txBox="1"/>
          <p:nvPr/>
        </p:nvSpPr>
        <p:spPr>
          <a:xfrm>
            <a:off x="9135659" y="502811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 err="1"/>
              <a:t>Psycological</a:t>
            </a:r>
            <a:endParaRPr lang="en-US" sz="700" dirty="0"/>
          </a:p>
          <a:p>
            <a:pPr algn="ctr"/>
            <a:r>
              <a:rPr lang="en-US" sz="700" dirty="0"/>
              <a:t>thriller</a:t>
            </a:r>
            <a:endParaRPr lang="en-KR" sz="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35315-5D57-B44B-AB24-D3983D784522}"/>
              </a:ext>
            </a:extLst>
          </p:cNvPr>
          <p:cNvSpPr txBox="1"/>
          <p:nvPr/>
        </p:nvSpPr>
        <p:spPr>
          <a:xfrm>
            <a:off x="4464784" y="1105864"/>
            <a:ext cx="162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</a:t>
            </a:r>
            <a:r>
              <a:rPr lang="en-KR" sz="1400" dirty="0"/>
              <a:t>-1. Popup Window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97ADBF-2E3D-D2AD-8BBC-692B0BE9D41F}"/>
              </a:ext>
            </a:extLst>
          </p:cNvPr>
          <p:cNvSpPr/>
          <p:nvPr/>
        </p:nvSpPr>
        <p:spPr>
          <a:xfrm>
            <a:off x="4557676" y="1520684"/>
            <a:ext cx="2550454" cy="1723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E4F767-67D6-8C69-C7A2-37B37F127231}"/>
              </a:ext>
            </a:extLst>
          </p:cNvPr>
          <p:cNvSpPr txBox="1"/>
          <p:nvPr/>
        </p:nvSpPr>
        <p:spPr>
          <a:xfrm>
            <a:off x="4664943" y="1769084"/>
            <a:ext cx="2331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900" dirty="0"/>
              <a:t>Welcome!</a:t>
            </a:r>
          </a:p>
          <a:p>
            <a:r>
              <a:rPr lang="en-KR" sz="900" dirty="0"/>
              <a:t>This World is for </a:t>
            </a:r>
            <a:r>
              <a:rPr lang="en-US" sz="900" dirty="0"/>
              <a:t>A</a:t>
            </a:r>
            <a:r>
              <a:rPr lang="en-KR" sz="900" dirty="0"/>
              <a:t>ll cowards who can’t see the horror things but want to see them.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B6DBDD-8ED0-87A6-021D-3C03558A874C}"/>
              </a:ext>
            </a:extLst>
          </p:cNvPr>
          <p:cNvSpPr txBox="1"/>
          <p:nvPr/>
        </p:nvSpPr>
        <p:spPr>
          <a:xfrm>
            <a:off x="4664943" y="2360416"/>
            <a:ext cx="23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Nothing makes you scary in this world.</a:t>
            </a:r>
            <a:r>
              <a:rPr lang="en-KR" sz="900" dirty="0"/>
              <a:t> There is no jump scare thing here. </a:t>
            </a:r>
            <a:r>
              <a:rPr lang="en-US" sz="900" dirty="0"/>
              <a:t>So feel free to walk around. I've only prepared appropriate scary stories for you.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6AAF3C-2DCC-AE30-6F8F-908A7CADCB8A}"/>
              </a:ext>
            </a:extLst>
          </p:cNvPr>
          <p:cNvCxnSpPr/>
          <p:nvPr/>
        </p:nvCxnSpPr>
        <p:spPr>
          <a:xfrm>
            <a:off x="7618918" y="4235790"/>
            <a:ext cx="2113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4E47524-ED1E-2ECC-5F7F-2478A9B0A27B}"/>
              </a:ext>
            </a:extLst>
          </p:cNvPr>
          <p:cNvSpPr txBox="1"/>
          <p:nvPr/>
        </p:nvSpPr>
        <p:spPr>
          <a:xfrm>
            <a:off x="8149407" y="3683434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Ver. 1</a:t>
            </a:r>
            <a:endParaRPr lang="en-KR" sz="11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8EB374-291A-15BD-4EC2-19F1E1A84435}"/>
              </a:ext>
            </a:extLst>
          </p:cNvPr>
          <p:cNvSpPr txBox="1"/>
          <p:nvPr/>
        </p:nvSpPr>
        <p:spPr>
          <a:xfrm>
            <a:off x="8149407" y="398097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Ver. 2</a:t>
            </a:r>
            <a:endParaRPr lang="en-KR" sz="11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BD225B-286A-A4C3-B36F-013AB40DA37D}"/>
              </a:ext>
            </a:extLst>
          </p:cNvPr>
          <p:cNvSpPr txBox="1"/>
          <p:nvPr/>
        </p:nvSpPr>
        <p:spPr>
          <a:xfrm>
            <a:off x="8149407" y="426400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Ver. 3</a:t>
            </a:r>
            <a:endParaRPr lang="en-KR" sz="11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46364C-6ADA-FBDE-DA2F-7F07B8C842D7}"/>
              </a:ext>
            </a:extLst>
          </p:cNvPr>
          <p:cNvCxnSpPr/>
          <p:nvPr/>
        </p:nvCxnSpPr>
        <p:spPr>
          <a:xfrm>
            <a:off x="9173247" y="3677044"/>
            <a:ext cx="0" cy="8563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30627CE-D38F-26FD-3EDE-744C3A760136}"/>
              </a:ext>
            </a:extLst>
          </p:cNvPr>
          <p:cNvSpPr/>
          <p:nvPr/>
        </p:nvSpPr>
        <p:spPr>
          <a:xfrm>
            <a:off x="9376551" y="1695819"/>
            <a:ext cx="221672" cy="2216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✭</a:t>
            </a:r>
            <a:endParaRPr lang="en-KR" sz="105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99E429-5BAA-FF46-969F-56FF4A4F8A3D}"/>
              </a:ext>
            </a:extLst>
          </p:cNvPr>
          <p:cNvCxnSpPr/>
          <p:nvPr/>
        </p:nvCxnSpPr>
        <p:spPr>
          <a:xfrm>
            <a:off x="7618918" y="2326652"/>
            <a:ext cx="2113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FBC79A-9AD1-4B3F-B724-00D0D6401D38}"/>
              </a:ext>
            </a:extLst>
          </p:cNvPr>
          <p:cNvCxnSpPr>
            <a:cxnSpLocks/>
          </p:cNvCxnSpPr>
          <p:nvPr/>
        </p:nvCxnSpPr>
        <p:spPr>
          <a:xfrm>
            <a:off x="7735205" y="2256502"/>
            <a:ext cx="1641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Shape&#10;&#10;Description automatically generated with low confidence">
            <a:extLst>
              <a:ext uri="{FF2B5EF4-FFF2-40B4-BE49-F238E27FC236}">
                <a16:creationId xmlns:a16="http://schemas.microsoft.com/office/drawing/2014/main" id="{0D2FBD66-FEBE-1E61-D83E-9010487B3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723" y="2102906"/>
            <a:ext cx="159157" cy="159157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8F0BAA6-63AC-0141-C909-98FAE4340952}"/>
              </a:ext>
            </a:extLst>
          </p:cNvPr>
          <p:cNvCxnSpPr>
            <a:cxnSpLocks/>
          </p:cNvCxnSpPr>
          <p:nvPr/>
        </p:nvCxnSpPr>
        <p:spPr>
          <a:xfrm>
            <a:off x="9525486" y="1927882"/>
            <a:ext cx="397832" cy="2763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9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9BD49A-CC58-1EA3-0FAE-03A2B6187FE4}"/>
              </a:ext>
            </a:extLst>
          </p:cNvPr>
          <p:cNvSpPr txBox="1"/>
          <p:nvPr/>
        </p:nvSpPr>
        <p:spPr>
          <a:xfrm>
            <a:off x="432484" y="396224"/>
            <a:ext cx="1119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4. The layout of the webpage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218035-1E34-7C1D-2AAE-7FF5FB489DF2}"/>
              </a:ext>
            </a:extLst>
          </p:cNvPr>
          <p:cNvGrpSpPr/>
          <p:nvPr/>
        </p:nvGrpSpPr>
        <p:grpSpPr>
          <a:xfrm>
            <a:off x="2512283" y="1199431"/>
            <a:ext cx="7167434" cy="4459137"/>
            <a:chOff x="2425535" y="1130075"/>
            <a:chExt cx="7167434" cy="445913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579040-F682-8593-D524-3A27DF2BB009}"/>
                </a:ext>
              </a:extLst>
            </p:cNvPr>
            <p:cNvSpPr/>
            <p:nvPr/>
          </p:nvSpPr>
          <p:spPr>
            <a:xfrm>
              <a:off x="2425535" y="1756210"/>
              <a:ext cx="2113654" cy="3833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E29315-2470-CEA1-AE25-6DFC135A8E83}"/>
                </a:ext>
              </a:extLst>
            </p:cNvPr>
            <p:cNvSpPr txBox="1"/>
            <p:nvPr/>
          </p:nvSpPr>
          <p:spPr>
            <a:xfrm>
              <a:off x="2700995" y="1341391"/>
              <a:ext cx="1562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c. Post Page - Story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C73E7B-7E11-7BBD-5BFB-1F16A6E60A90}"/>
                </a:ext>
              </a:extLst>
            </p:cNvPr>
            <p:cNvSpPr txBox="1"/>
            <p:nvPr/>
          </p:nvSpPr>
          <p:spPr>
            <a:xfrm>
              <a:off x="2602007" y="1878415"/>
              <a:ext cx="117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Title of works</a:t>
              </a:r>
              <a:endParaRPr lang="en-KR" sz="14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76EB93-A453-7D99-D48B-E573EB287054}"/>
                </a:ext>
              </a:extLst>
            </p:cNvPr>
            <p:cNvSpPr txBox="1"/>
            <p:nvPr/>
          </p:nvSpPr>
          <p:spPr>
            <a:xfrm>
              <a:off x="2601588" y="2326179"/>
              <a:ext cx="1734064" cy="3076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Curabitur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iaculis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ipsum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sollicitudin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ultrices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finibus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Sed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molestie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Suspendisse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non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nec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elementum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vulputate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Integer in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commodo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Phasellus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euismod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porttitor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congue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Sed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ultrices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finibus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Sed </a:t>
              </a:r>
              <a:r>
                <a:rPr lang="en-US" sz="10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endParaRPr lang="en-KR" sz="10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CA23CF-1FB7-6BFC-7C81-B0874578F670}"/>
                </a:ext>
              </a:extLst>
            </p:cNvPr>
            <p:cNvSpPr/>
            <p:nvPr/>
          </p:nvSpPr>
          <p:spPr>
            <a:xfrm>
              <a:off x="4113980" y="1910999"/>
              <a:ext cx="221672" cy="221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9DCF44D1-966B-9157-1557-5BAA0CE166CF}"/>
                </a:ext>
              </a:extLst>
            </p:cNvPr>
            <p:cNvSpPr/>
            <p:nvPr/>
          </p:nvSpPr>
          <p:spPr>
            <a:xfrm>
              <a:off x="4191302" y="2001813"/>
              <a:ext cx="68955" cy="5210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ACFC76-CBBF-9386-F0D6-77D013007B8E}"/>
                </a:ext>
              </a:extLst>
            </p:cNvPr>
            <p:cNvSpPr/>
            <p:nvPr/>
          </p:nvSpPr>
          <p:spPr>
            <a:xfrm>
              <a:off x="2475049" y="2160961"/>
              <a:ext cx="2024812" cy="308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Action Button: Forward or Next 11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A274129-FB2F-F7A6-14A8-71B52C39A86B}"/>
                </a:ext>
              </a:extLst>
            </p:cNvPr>
            <p:cNvSpPr/>
            <p:nvPr/>
          </p:nvSpPr>
          <p:spPr>
            <a:xfrm>
              <a:off x="2700496" y="2207708"/>
              <a:ext cx="154789" cy="154789"/>
            </a:xfrm>
            <a:prstGeom prst="actionButtonForwardNex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C973FC-5841-C8CB-4BF7-7F2D7BB338FB}"/>
                </a:ext>
              </a:extLst>
            </p:cNvPr>
            <p:cNvSpPr/>
            <p:nvPr/>
          </p:nvSpPr>
          <p:spPr>
            <a:xfrm>
              <a:off x="2455312" y="5060625"/>
              <a:ext cx="2024812" cy="308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5E63547-FDC6-C39F-3E2A-00754F348916}"/>
                </a:ext>
              </a:extLst>
            </p:cNvPr>
            <p:cNvSpPr/>
            <p:nvPr/>
          </p:nvSpPr>
          <p:spPr>
            <a:xfrm>
              <a:off x="3694528" y="5180538"/>
              <a:ext cx="644126" cy="2701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" dirty="0">
                  <a:solidFill>
                    <a:sysClr val="windowText" lastClr="000000"/>
                  </a:solidFill>
                </a:rPr>
                <a:t>Bright Mode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11E160-E01F-03E7-D733-76904D37C087}"/>
                </a:ext>
              </a:extLst>
            </p:cNvPr>
            <p:cNvSpPr txBox="1"/>
            <p:nvPr/>
          </p:nvSpPr>
          <p:spPr>
            <a:xfrm>
              <a:off x="2596545" y="521155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/>
                <a:t>Go to Original</a:t>
              </a:r>
              <a:endParaRPr lang="en-KR" sz="1000" u="sng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A1F4986-02DB-7044-A9DC-3825D7783A87}"/>
                </a:ext>
              </a:extLst>
            </p:cNvPr>
            <p:cNvSpPr/>
            <p:nvPr/>
          </p:nvSpPr>
          <p:spPr>
            <a:xfrm>
              <a:off x="4913097" y="1756210"/>
              <a:ext cx="2113654" cy="38330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71FBE35-637E-8222-CCBE-A0716F7BBF8C}"/>
                </a:ext>
              </a:extLst>
            </p:cNvPr>
            <p:cNvSpPr txBox="1"/>
            <p:nvPr/>
          </p:nvSpPr>
          <p:spPr>
            <a:xfrm>
              <a:off x="5089569" y="1878415"/>
              <a:ext cx="117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Title of works</a:t>
              </a:r>
              <a:endParaRPr lang="en-KR" sz="1400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E1EE5BC-5BA6-4E79-9869-90D4292AD4F9}"/>
                </a:ext>
              </a:extLst>
            </p:cNvPr>
            <p:cNvSpPr/>
            <p:nvPr/>
          </p:nvSpPr>
          <p:spPr>
            <a:xfrm>
              <a:off x="6601542" y="1910999"/>
              <a:ext cx="221672" cy="221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56CE2691-969B-B355-21B7-7DBFEE65CDE1}"/>
                </a:ext>
              </a:extLst>
            </p:cNvPr>
            <p:cNvSpPr/>
            <p:nvPr/>
          </p:nvSpPr>
          <p:spPr>
            <a:xfrm>
              <a:off x="6678864" y="2001813"/>
              <a:ext cx="68955" cy="5210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E0D522-2CD4-5D07-B735-21D833C28BDB}"/>
                </a:ext>
              </a:extLst>
            </p:cNvPr>
            <p:cNvSpPr/>
            <p:nvPr/>
          </p:nvSpPr>
          <p:spPr>
            <a:xfrm>
              <a:off x="4962611" y="2160961"/>
              <a:ext cx="2024812" cy="3085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81BA11-DDE5-7558-A813-DD7D190D90BA}"/>
                </a:ext>
              </a:extLst>
            </p:cNvPr>
            <p:cNvSpPr/>
            <p:nvPr/>
          </p:nvSpPr>
          <p:spPr>
            <a:xfrm>
              <a:off x="4942874" y="5060625"/>
              <a:ext cx="2024812" cy="3085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1AF9C56A-DD99-E637-ACAB-8CFD5CC0E978}"/>
                </a:ext>
              </a:extLst>
            </p:cNvPr>
            <p:cNvSpPr/>
            <p:nvPr/>
          </p:nvSpPr>
          <p:spPr>
            <a:xfrm>
              <a:off x="6182090" y="5180538"/>
              <a:ext cx="644126" cy="2701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" dirty="0">
                  <a:solidFill>
                    <a:sysClr val="windowText" lastClr="000000"/>
                  </a:solidFill>
                </a:rPr>
                <a:t>Bright Mode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3E21C9-22A1-8E22-64D0-999B1BAFC41D}"/>
                </a:ext>
              </a:extLst>
            </p:cNvPr>
            <p:cNvSpPr txBox="1"/>
            <p:nvPr/>
          </p:nvSpPr>
          <p:spPr>
            <a:xfrm>
              <a:off x="5084107" y="521155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>
                  <a:solidFill>
                    <a:schemeClr val="bg1"/>
                  </a:solidFill>
                </a:rPr>
                <a:t>Go to Original</a:t>
              </a:r>
              <a:endParaRPr lang="en-KR" sz="1000" u="sng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66A2AFC-0231-38A2-C3D0-5385221E005E}"/>
                </a:ext>
              </a:extLst>
            </p:cNvPr>
            <p:cNvSpPr txBox="1"/>
            <p:nvPr/>
          </p:nvSpPr>
          <p:spPr>
            <a:xfrm>
              <a:off x="5041094" y="1341391"/>
              <a:ext cx="18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c. Post Page - Short film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46751C3-9809-5905-DA3E-675ACFC84CBF}"/>
                </a:ext>
              </a:extLst>
            </p:cNvPr>
            <p:cNvSpPr/>
            <p:nvPr/>
          </p:nvSpPr>
          <p:spPr>
            <a:xfrm>
              <a:off x="4913097" y="2945464"/>
              <a:ext cx="2113654" cy="13744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6" name="Triangle 75">
              <a:extLst>
                <a:ext uri="{FF2B5EF4-FFF2-40B4-BE49-F238E27FC236}">
                  <a16:creationId xmlns:a16="http://schemas.microsoft.com/office/drawing/2014/main" id="{6B97B5FE-3527-D4BF-1181-B3DD086F5076}"/>
                </a:ext>
              </a:extLst>
            </p:cNvPr>
            <p:cNvSpPr/>
            <p:nvPr/>
          </p:nvSpPr>
          <p:spPr>
            <a:xfrm rot="5400000">
              <a:off x="5828572" y="3493868"/>
              <a:ext cx="322037" cy="27761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F3ED9EE-7DB6-6331-21C5-E752E4C2221E}"/>
                </a:ext>
              </a:extLst>
            </p:cNvPr>
            <p:cNvSpPr txBox="1"/>
            <p:nvPr/>
          </p:nvSpPr>
          <p:spPr>
            <a:xfrm>
              <a:off x="7726548" y="1130075"/>
              <a:ext cx="1540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400" dirty="0"/>
                <a:t>c. Post Page</a:t>
              </a:r>
            </a:p>
            <a:p>
              <a:pPr algn="ctr"/>
              <a:r>
                <a:rPr lang="en-KR" sz="1400" dirty="0"/>
                <a:t>– Movie, W</a:t>
              </a:r>
              <a:r>
                <a:rPr lang="en-US" sz="1400" dirty="0" err="1"/>
                <a:t>ebtoon</a:t>
              </a:r>
              <a:endParaRPr lang="en-KR" sz="14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0479738-B138-E149-32E2-5D88F12BECAD}"/>
                </a:ext>
              </a:extLst>
            </p:cNvPr>
            <p:cNvSpPr/>
            <p:nvPr/>
          </p:nvSpPr>
          <p:spPr>
            <a:xfrm>
              <a:off x="7479315" y="1756210"/>
              <a:ext cx="2113654" cy="38330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7CC7BDB-3784-CF09-42F0-CEDD03631FD0}"/>
                </a:ext>
              </a:extLst>
            </p:cNvPr>
            <p:cNvSpPr/>
            <p:nvPr/>
          </p:nvSpPr>
          <p:spPr>
            <a:xfrm>
              <a:off x="7509092" y="5060625"/>
              <a:ext cx="2024812" cy="3085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05855371-D43F-CB69-E749-C3541B1EB4EC}"/>
                </a:ext>
              </a:extLst>
            </p:cNvPr>
            <p:cNvSpPr/>
            <p:nvPr/>
          </p:nvSpPr>
          <p:spPr>
            <a:xfrm>
              <a:off x="8748308" y="5180538"/>
              <a:ext cx="644126" cy="2701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600" dirty="0">
                  <a:solidFill>
                    <a:sysClr val="windowText" lastClr="000000"/>
                  </a:solidFill>
                </a:rPr>
                <a:t>Bright Mode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6C83EB3-6188-CD4C-C5D1-DEE8B51499CF}"/>
                </a:ext>
              </a:extLst>
            </p:cNvPr>
            <p:cNvSpPr txBox="1"/>
            <p:nvPr/>
          </p:nvSpPr>
          <p:spPr>
            <a:xfrm>
              <a:off x="7650325" y="5211550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/>
                <a:t>Go to Original</a:t>
              </a:r>
              <a:endParaRPr lang="en-KR" sz="1000" u="sng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D4DDC39-884F-BCF6-20DE-AF7D517DF67F}"/>
                </a:ext>
              </a:extLst>
            </p:cNvPr>
            <p:cNvSpPr/>
            <p:nvPr/>
          </p:nvSpPr>
          <p:spPr>
            <a:xfrm>
              <a:off x="7605840" y="2052231"/>
              <a:ext cx="1860603" cy="1188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200" dirty="0"/>
                <a:t>Movie Stillcuts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0A5B31-6BBF-7FB6-AF5A-926D0B392BE5}"/>
                </a:ext>
              </a:extLst>
            </p:cNvPr>
            <p:cNvSpPr txBox="1"/>
            <p:nvPr/>
          </p:nvSpPr>
          <p:spPr>
            <a:xfrm>
              <a:off x="7580923" y="3864581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Synopsis</a:t>
              </a:r>
              <a:endParaRPr lang="en-KR" sz="105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EE24AB8-3CD5-C193-9DD9-64DAC5CAB43D}"/>
                </a:ext>
              </a:extLst>
            </p:cNvPr>
            <p:cNvSpPr txBox="1"/>
            <p:nvPr/>
          </p:nvSpPr>
          <p:spPr>
            <a:xfrm>
              <a:off x="7600236" y="4116085"/>
              <a:ext cx="1734064" cy="781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Curabitur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iaculis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ipsum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sollicitudin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ultrices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tellus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ut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finibus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Sed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sem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vel </a:t>
              </a:r>
              <a:r>
                <a:rPr lang="en-US" sz="7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molestie</a:t>
              </a:r>
              <a:r>
                <a:rPr lang="en-US" sz="7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endParaRPr lang="en-KR" sz="7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FE22C2B-A851-77D5-022B-C8A6B2AE6C37}"/>
                </a:ext>
              </a:extLst>
            </p:cNvPr>
            <p:cNvSpPr/>
            <p:nvPr/>
          </p:nvSpPr>
          <p:spPr>
            <a:xfrm>
              <a:off x="7528829" y="1785694"/>
              <a:ext cx="2024812" cy="505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7CA48BF-8B3C-D014-1B36-8899A465441B}"/>
                </a:ext>
              </a:extLst>
            </p:cNvPr>
            <p:cNvSpPr txBox="1"/>
            <p:nvPr/>
          </p:nvSpPr>
          <p:spPr>
            <a:xfrm>
              <a:off x="7655787" y="1878415"/>
              <a:ext cx="1170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Title of works</a:t>
              </a:r>
              <a:endParaRPr lang="en-KR" sz="14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08F1D3E-EF4C-303B-B50B-58D5A21B0718}"/>
                </a:ext>
              </a:extLst>
            </p:cNvPr>
            <p:cNvSpPr/>
            <p:nvPr/>
          </p:nvSpPr>
          <p:spPr>
            <a:xfrm>
              <a:off x="9167760" y="1910999"/>
              <a:ext cx="221672" cy="221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0AE09A5-B793-C07B-6802-20B5ACCEB74C}"/>
                </a:ext>
              </a:extLst>
            </p:cNvPr>
            <p:cNvSpPr/>
            <p:nvPr/>
          </p:nvSpPr>
          <p:spPr>
            <a:xfrm>
              <a:off x="9245082" y="2001813"/>
              <a:ext cx="68955" cy="52106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C740BB-CF9D-3C01-03F5-EFE52D294CDA}"/>
                </a:ext>
              </a:extLst>
            </p:cNvPr>
            <p:cNvSpPr/>
            <p:nvPr/>
          </p:nvSpPr>
          <p:spPr>
            <a:xfrm>
              <a:off x="7605841" y="3341770"/>
              <a:ext cx="553842" cy="359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800" dirty="0"/>
                <a:t>Movie Stillcuts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4920D39-38EB-E804-FE1C-BE339F0B7B26}"/>
                </a:ext>
              </a:extLst>
            </p:cNvPr>
            <p:cNvSpPr/>
            <p:nvPr/>
          </p:nvSpPr>
          <p:spPr>
            <a:xfrm>
              <a:off x="8256108" y="3341770"/>
              <a:ext cx="553842" cy="359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800" dirty="0"/>
                <a:t>Movie Stillcuts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94008A0-FD94-2437-41EB-A31959C4BDDD}"/>
                </a:ext>
              </a:extLst>
            </p:cNvPr>
            <p:cNvSpPr/>
            <p:nvPr/>
          </p:nvSpPr>
          <p:spPr>
            <a:xfrm>
              <a:off x="8912601" y="3341770"/>
              <a:ext cx="553842" cy="359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800" dirty="0"/>
                <a:t>Movie Stillcuts</a:t>
              </a:r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66CE28-74C0-E508-C3E2-5FC22706ACC0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1987176" y="5438559"/>
            <a:ext cx="696117" cy="359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374D6E-FD27-1B7C-870A-77D19682A60B}"/>
              </a:ext>
            </a:extLst>
          </p:cNvPr>
          <p:cNvSpPr txBox="1"/>
          <p:nvPr/>
        </p:nvSpPr>
        <p:spPr>
          <a:xfrm>
            <a:off x="513567" y="5798555"/>
            <a:ext cx="294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KR" sz="1400" dirty="0"/>
              <a:t>his link connects the source of works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0A1EB6-BD5E-3EF5-7B87-DA20C526B047}"/>
              </a:ext>
            </a:extLst>
          </p:cNvPr>
          <p:cNvSpPr txBox="1"/>
          <p:nvPr/>
        </p:nvSpPr>
        <p:spPr>
          <a:xfrm>
            <a:off x="513567" y="2228637"/>
            <a:ext cx="1805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can turn on BGM</a:t>
            </a:r>
            <a:endParaRPr lang="en-KR" sz="14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A4EBDD-0BDE-E62A-6060-1006A4532B68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>
            <a:off x="2318998" y="2344631"/>
            <a:ext cx="401873" cy="3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7E6FA01-C43D-9E7E-4077-22A1C90682CD}"/>
              </a:ext>
            </a:extLst>
          </p:cNvPr>
          <p:cNvSpPr txBox="1"/>
          <p:nvPr/>
        </p:nvSpPr>
        <p:spPr>
          <a:xfrm>
            <a:off x="4240149" y="6048311"/>
            <a:ext cx="382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 will recommend short films mostly from </a:t>
            </a:r>
            <a:r>
              <a:rPr lang="en-US" sz="1400" dirty="0" err="1"/>
              <a:t>Youtube</a:t>
            </a:r>
            <a:endParaRPr lang="en-KR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76DAAF0-331E-BDD2-A32F-7B0EA6AEFED7}"/>
              </a:ext>
            </a:extLst>
          </p:cNvPr>
          <p:cNvCxnSpPr>
            <a:cxnSpLocks/>
          </p:cNvCxnSpPr>
          <p:nvPr/>
        </p:nvCxnSpPr>
        <p:spPr>
          <a:xfrm>
            <a:off x="6027742" y="4223535"/>
            <a:ext cx="48596" cy="1728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FC572266-86F2-C414-59E8-541F41669C74}"/>
              </a:ext>
            </a:extLst>
          </p:cNvPr>
          <p:cNvSpPr txBox="1"/>
          <p:nvPr/>
        </p:nvSpPr>
        <p:spPr>
          <a:xfrm>
            <a:off x="8669312" y="6048311"/>
            <a:ext cx="3149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KR" sz="1400" dirty="0"/>
              <a:t> There will be transition between pages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1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14D656-BF08-D027-631C-CCAB220C5CFA}"/>
              </a:ext>
            </a:extLst>
          </p:cNvPr>
          <p:cNvSpPr txBox="1"/>
          <p:nvPr/>
        </p:nvSpPr>
        <p:spPr>
          <a:xfrm>
            <a:off x="587828" y="478972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ppleSDGothicNeoB00" panose="02000503000000000000" pitchFamily="2" charset="-128"/>
                <a:ea typeface="AppleSDGothicNeoB00" panose="02000503000000000000" pitchFamily="2" charset="-128"/>
              </a:rPr>
              <a:t>5. Reference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74E1CE-8265-3B28-1FC3-3F3774D9A062}"/>
              </a:ext>
            </a:extLst>
          </p:cNvPr>
          <p:cNvGrpSpPr/>
          <p:nvPr/>
        </p:nvGrpSpPr>
        <p:grpSpPr>
          <a:xfrm>
            <a:off x="927923" y="1545771"/>
            <a:ext cx="2986716" cy="1195864"/>
            <a:chOff x="927923" y="1545771"/>
            <a:chExt cx="2986716" cy="11958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603AC3-90CC-2FDD-574E-97252216D41A}"/>
                </a:ext>
              </a:extLst>
            </p:cNvPr>
            <p:cNvSpPr txBox="1"/>
            <p:nvPr/>
          </p:nvSpPr>
          <p:spPr>
            <a:xfrm>
              <a:off x="927924" y="1545771"/>
              <a:ext cx="298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1.</a:t>
              </a:r>
              <a:r>
                <a:rPr lang="ko-KR" altLang="en-US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</a:t>
              </a:r>
              <a:r>
                <a:rPr lang="ko-KR" altLang="en-US" dirty="0" err="1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뉴진스</a:t>
              </a:r>
              <a:r>
                <a:rPr lang="ko-KR" altLang="en-US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홈페이지</a:t>
              </a:r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(main page)</a:t>
              </a:r>
              <a:endParaRPr lang="ko-KR" altLang="en-US" dirty="0">
                <a:latin typeface="AppleSDGothicNeoM00" panose="02000503000000000000" pitchFamily="2" charset="-128"/>
                <a:ea typeface="AppleSDGothicNeoM00" panose="02000503000000000000" pitchFamily="2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F993E-7361-65A4-E5EE-AE3F6C57E8E1}"/>
                </a:ext>
              </a:extLst>
            </p:cNvPr>
            <p:cNvSpPr txBox="1"/>
            <p:nvPr/>
          </p:nvSpPr>
          <p:spPr>
            <a:xfrm>
              <a:off x="927923" y="2002971"/>
              <a:ext cx="29867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Link: </a:t>
              </a: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  <a:hlinkClick r:id="rId2"/>
                </a:rPr>
                <a:t>https://newjeans.kr/main</a:t>
              </a:r>
              <a:endParaRPr lang="en-US" altLang="ko-KR" sz="1400" dirty="0">
                <a:latin typeface="AppleSDGothicNeoM00" panose="02000503000000000000" pitchFamily="2" charset="-128"/>
                <a:ea typeface="AppleSDGothicNeoM00" panose="02000503000000000000" pitchFamily="2" charset="-128"/>
              </a:endParaRPr>
            </a:p>
            <a:p>
              <a:pPr marL="342900" indent="-34290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Focusing Mobile version</a:t>
              </a:r>
            </a:p>
            <a:p>
              <a:pPr marL="342900" indent="-34290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UI/UX in the main page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82BC06-7610-A605-CACF-553D5C9C1D5C}"/>
              </a:ext>
            </a:extLst>
          </p:cNvPr>
          <p:cNvGrpSpPr/>
          <p:nvPr/>
        </p:nvGrpSpPr>
        <p:grpSpPr>
          <a:xfrm>
            <a:off x="4415396" y="1469977"/>
            <a:ext cx="3575018" cy="1411307"/>
            <a:chOff x="4308491" y="1469977"/>
            <a:chExt cx="3575018" cy="14113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4263CC-E837-A298-68F2-987969C82439}"/>
                </a:ext>
              </a:extLst>
            </p:cNvPr>
            <p:cNvSpPr txBox="1"/>
            <p:nvPr/>
          </p:nvSpPr>
          <p:spPr>
            <a:xfrm>
              <a:off x="4308491" y="1469977"/>
              <a:ext cx="3575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2.</a:t>
              </a:r>
              <a:r>
                <a:rPr lang="ko-KR" altLang="en-US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</a:t>
              </a:r>
              <a:r>
                <a:rPr lang="en-US" altLang="ko-KR" dirty="0" err="1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maderaguitarras.com</a:t>
              </a:r>
              <a:r>
                <a:rPr lang="ko-KR" altLang="en-US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</a:t>
              </a:r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mobile ver.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C03AE7-B27F-69E1-5F4F-B9DEC0CB198D}"/>
                </a:ext>
              </a:extLst>
            </p:cNvPr>
            <p:cNvSpPr txBox="1"/>
            <p:nvPr/>
          </p:nvSpPr>
          <p:spPr>
            <a:xfrm>
              <a:off x="4352033" y="1927177"/>
              <a:ext cx="35314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link: </a:t>
              </a: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  <a:hlinkClick r:id="rId3"/>
                </a:rPr>
                <a:t>https://maderaguitarras.com/blog/indian-brazilian-rosewood-comparison/</a:t>
              </a:r>
              <a:endParaRPr lang="en-US" altLang="ko-KR" sz="1400" dirty="0">
                <a:latin typeface="AppleSDGothicNeoM00" panose="02000503000000000000" pitchFamily="2" charset="-128"/>
                <a:ea typeface="AppleSDGothicNeoM00" panose="02000503000000000000" pitchFamily="2" charset="-128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The layout of contents</a:t>
              </a:r>
              <a:r>
                <a:rPr lang="ko-KR" altLang="en-US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</a:t>
              </a:r>
              <a:endParaRPr lang="en-US" altLang="ko-KR" sz="1400" dirty="0">
                <a:latin typeface="AppleSDGothicNeoM00" panose="02000503000000000000" pitchFamily="2" charset="-128"/>
                <a:ea typeface="AppleSDGothicNeoM00" panose="02000503000000000000" pitchFamily="2" charset="-12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594836-5135-E17E-21B5-E5E931E350B8}"/>
              </a:ext>
            </a:extLst>
          </p:cNvPr>
          <p:cNvGrpSpPr/>
          <p:nvPr/>
        </p:nvGrpSpPr>
        <p:grpSpPr>
          <a:xfrm>
            <a:off x="8503717" y="1469977"/>
            <a:ext cx="2760359" cy="1195864"/>
            <a:chOff x="8196943" y="1545771"/>
            <a:chExt cx="2760359" cy="11958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DBEE37-57BB-243F-1710-2BC5AE833356}"/>
                </a:ext>
              </a:extLst>
            </p:cNvPr>
            <p:cNvSpPr txBox="1"/>
            <p:nvPr/>
          </p:nvSpPr>
          <p:spPr>
            <a:xfrm>
              <a:off x="8196943" y="1545771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3.</a:t>
              </a:r>
              <a:r>
                <a:rPr lang="ko-KR" altLang="en-US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 </a:t>
              </a:r>
              <a:r>
                <a:rPr lang="en-US" altLang="ko-KR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eaaemadrid2022.es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A7A08C-E5C9-98B7-B92D-7A559DBC89D9}"/>
                </a:ext>
              </a:extLst>
            </p:cNvPr>
            <p:cNvSpPr txBox="1"/>
            <p:nvPr/>
          </p:nvSpPr>
          <p:spPr>
            <a:xfrm>
              <a:off x="8209489" y="2002971"/>
              <a:ext cx="27478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link: </a:t>
              </a:r>
              <a:r>
                <a:rPr lang="en-US" sz="1400" dirty="0">
                  <a:hlinkClick r:id="rId4"/>
                </a:rPr>
                <a:t>https://eaaemadrid2022.es/</a:t>
              </a:r>
              <a:endParaRPr lang="en-US" sz="1400" dirty="0"/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A Transition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AppleSDGothicNeoM00" panose="02000503000000000000" pitchFamily="2" charset="-128"/>
                  <a:ea typeface="AppleSDGothicNeoM00" panose="02000503000000000000" pitchFamily="2" charset="-128"/>
                </a:rPr>
                <a:t>The Sub page</a:t>
              </a:r>
            </a:p>
          </p:txBody>
        </p:sp>
      </p:grp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E83383-6C45-E43B-43EE-F34D3C4B7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41" r="17440"/>
          <a:stretch/>
        </p:blipFill>
        <p:spPr>
          <a:xfrm>
            <a:off x="927923" y="3429000"/>
            <a:ext cx="2798820" cy="2222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5DBDD22D-22B4-E46F-3394-F946DEE49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131" y="3328941"/>
            <a:ext cx="3305548" cy="2598263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96C6142-5CDA-ED1B-6EE4-44DF2076B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534" y="3671830"/>
            <a:ext cx="3273270" cy="17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4B15B6-5CD5-A060-A8A8-87E4675D740C}"/>
              </a:ext>
            </a:extLst>
          </p:cNvPr>
          <p:cNvSpPr/>
          <p:nvPr/>
        </p:nvSpPr>
        <p:spPr>
          <a:xfrm>
            <a:off x="556847" y="1916723"/>
            <a:ext cx="5539153" cy="3024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357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671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AppleSDGothicNeoB00</vt:lpstr>
      <vt:lpstr>AppleSDGothicNeoM00</vt:lpstr>
      <vt:lpstr>Arial</vt:lpstr>
      <vt:lpstr>Blatant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김수경</dc:creator>
  <cp:lastModifiedBy>김수경</cp:lastModifiedBy>
  <cp:revision>8</cp:revision>
  <dcterms:created xsi:type="dcterms:W3CDTF">2022-11-14T03:03:32Z</dcterms:created>
  <dcterms:modified xsi:type="dcterms:W3CDTF">2022-11-23T04:16:45Z</dcterms:modified>
</cp:coreProperties>
</file>