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sldIdLst>
    <p:sldId id="289" r:id="rId5"/>
    <p:sldId id="290" r:id="rId6"/>
    <p:sldId id="291" r:id="rId7"/>
    <p:sldId id="293" r:id="rId8"/>
    <p:sldId id="292" r:id="rId9"/>
    <p:sldId id="257" r:id="rId10"/>
    <p:sldId id="263" r:id="rId11"/>
    <p:sldId id="262" r:id="rId12"/>
    <p:sldId id="296" r:id="rId13"/>
    <p:sldId id="258" r:id="rId14"/>
    <p:sldId id="260" r:id="rId15"/>
    <p:sldId id="261" r:id="rId16"/>
    <p:sldId id="264" r:id="rId17"/>
    <p:sldId id="265" r:id="rId18"/>
    <p:sldId id="266" r:id="rId19"/>
    <p:sldId id="286" r:id="rId20"/>
    <p:sldId id="287" r:id="rId21"/>
    <p:sldId id="288" r:id="rId22"/>
    <p:sldId id="269" r:id="rId23"/>
    <p:sldId id="299" r:id="rId24"/>
    <p:sldId id="270" r:id="rId25"/>
    <p:sldId id="267" r:id="rId26"/>
    <p:sldId id="272" r:id="rId27"/>
    <p:sldId id="271" r:id="rId28"/>
    <p:sldId id="273" r:id="rId29"/>
    <p:sldId id="275" r:id="rId30"/>
    <p:sldId id="274" r:id="rId31"/>
    <p:sldId id="276" r:id="rId32"/>
    <p:sldId id="277" r:id="rId33"/>
    <p:sldId id="278" r:id="rId34"/>
    <p:sldId id="279" r:id="rId35"/>
    <p:sldId id="280" r:id="rId36"/>
    <p:sldId id="281" r:id="rId37"/>
    <p:sldId id="282" r:id="rId38"/>
    <p:sldId id="284" r:id="rId39"/>
    <p:sldId id="285" r:id="rId40"/>
    <p:sldId id="295" r:id="rId41"/>
    <p:sldId id="294"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2BB576-AE01-3741-B2ED-0250AD6327B5}">
          <p14:sldIdLst>
            <p14:sldId id="289"/>
            <p14:sldId id="290"/>
            <p14:sldId id="291"/>
          </p14:sldIdLst>
        </p14:section>
        <p14:section name="Details" id="{330CC6C3-69AE-9A4E-A827-63246262FEE7}">
          <p14:sldIdLst>
            <p14:sldId id="293"/>
            <p14:sldId id="292"/>
            <p14:sldId id="257"/>
            <p14:sldId id="263"/>
            <p14:sldId id="262"/>
            <p14:sldId id="296"/>
            <p14:sldId id="258"/>
            <p14:sldId id="260"/>
            <p14:sldId id="261"/>
            <p14:sldId id="264"/>
            <p14:sldId id="265"/>
            <p14:sldId id="266"/>
            <p14:sldId id="286"/>
            <p14:sldId id="287"/>
            <p14:sldId id="288"/>
            <p14:sldId id="269"/>
            <p14:sldId id="299"/>
            <p14:sldId id="270"/>
            <p14:sldId id="267"/>
            <p14:sldId id="272"/>
            <p14:sldId id="271"/>
            <p14:sldId id="273"/>
            <p14:sldId id="275"/>
            <p14:sldId id="274"/>
            <p14:sldId id="276"/>
            <p14:sldId id="277"/>
            <p14:sldId id="278"/>
            <p14:sldId id="279"/>
            <p14:sldId id="280"/>
            <p14:sldId id="281"/>
            <p14:sldId id="282"/>
            <p14:sldId id="284"/>
            <p14:sldId id="285"/>
            <p14:sldId id="295"/>
            <p14:sldId id="294"/>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8D829-8CFD-4D4A-8622-8D7FB52CA31F}" v="12" dt="2024-04-12T07:18:34.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8"/>
    <p:restoredTop sz="94694"/>
  </p:normalViewPr>
  <p:slideViewPr>
    <p:cSldViewPr snapToGrid="0" snapToObjects="1">
      <p:cViewPr varScale="1">
        <p:scale>
          <a:sx n="138" d="100"/>
          <a:sy n="138" d="100"/>
        </p:scale>
        <p:origin x="6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EC36D-E788-FB4D-95C7-363794E6B05E}" type="datetimeFigureOut">
              <a:rPr lang="en-US" smtClean="0"/>
              <a:t>8/5/24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CBE9-3580-C145-B576-2F0B86F1D188}" type="slidenum">
              <a:rPr lang="en-US" smtClean="0"/>
              <a:t>‹#›</a:t>
            </a:fld>
            <a:endParaRPr lang="en-US"/>
          </a:p>
        </p:txBody>
      </p:sp>
    </p:spTree>
    <p:extLst>
      <p:ext uri="{BB962C8B-B14F-4D97-AF65-F5344CB8AC3E}">
        <p14:creationId xmlns:p14="http://schemas.microsoft.com/office/powerpoint/2010/main" val="60357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CBE9-3580-C145-B576-2F0B86F1D188}" type="slidenum">
              <a:rPr lang="en-US" smtClean="0"/>
              <a:t>8</a:t>
            </a:fld>
            <a:endParaRPr lang="en-US"/>
          </a:p>
        </p:txBody>
      </p:sp>
    </p:spTree>
    <p:extLst>
      <p:ext uri="{BB962C8B-B14F-4D97-AF65-F5344CB8AC3E}">
        <p14:creationId xmlns:p14="http://schemas.microsoft.com/office/powerpoint/2010/main" val="285917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CBE9-3580-C145-B576-2F0B86F1D188}" type="slidenum">
              <a:rPr lang="en-US" smtClean="0"/>
              <a:t>9</a:t>
            </a:fld>
            <a:endParaRPr lang="en-US"/>
          </a:p>
        </p:txBody>
      </p:sp>
    </p:spTree>
    <p:extLst>
      <p:ext uri="{BB962C8B-B14F-4D97-AF65-F5344CB8AC3E}">
        <p14:creationId xmlns:p14="http://schemas.microsoft.com/office/powerpoint/2010/main" val="390579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CBE9-3580-C145-B576-2F0B86F1D188}" type="slidenum">
              <a:rPr lang="en-US" smtClean="0"/>
              <a:t>15</a:t>
            </a:fld>
            <a:endParaRPr lang="en-US"/>
          </a:p>
        </p:txBody>
      </p:sp>
    </p:spTree>
    <p:extLst>
      <p:ext uri="{BB962C8B-B14F-4D97-AF65-F5344CB8AC3E}">
        <p14:creationId xmlns:p14="http://schemas.microsoft.com/office/powerpoint/2010/main" val="100999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EB0F-C345-3A43-9897-B26C68F19B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2B3CF9F-813B-534A-A4C7-83924DF43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4E9F6D4-1627-924E-AA2B-49177B8431B0}"/>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5" name="Footer Placeholder 4">
            <a:extLst>
              <a:ext uri="{FF2B5EF4-FFF2-40B4-BE49-F238E27FC236}">
                <a16:creationId xmlns:a16="http://schemas.microsoft.com/office/drawing/2014/main" id="{1C675981-45BD-5541-87C9-3A9B45135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25B83-15EA-8243-9A33-EDDF83E6F2BC}"/>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31159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6768-C107-3F40-B203-FAB5793B70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485EFD-4798-274C-B6A1-3839C33D1FB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34D478-2CB2-EF40-A30B-84EAF5A1748C}"/>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5" name="Footer Placeholder 4">
            <a:extLst>
              <a:ext uri="{FF2B5EF4-FFF2-40B4-BE49-F238E27FC236}">
                <a16:creationId xmlns:a16="http://schemas.microsoft.com/office/drawing/2014/main" id="{A316B332-082F-C642-A2E3-47C7CF80D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BEF0A-1404-CE41-B403-A459C318F609}"/>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45899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84D894-7A18-F945-8690-B792A62FE42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5FB7D5-E7EE-CE49-9A58-4305EBA078C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FBC7C6-CA8D-3740-A2BB-3D5E975DC464}"/>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5" name="Footer Placeholder 4">
            <a:extLst>
              <a:ext uri="{FF2B5EF4-FFF2-40B4-BE49-F238E27FC236}">
                <a16:creationId xmlns:a16="http://schemas.microsoft.com/office/drawing/2014/main" id="{25EB849C-A9F6-044E-9527-5F9786463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DE614-FEFE-B045-B22C-90CAAE756E58}"/>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56814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9D57-4374-8740-B0D4-33707BD71CB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FBF632-BA84-4142-B43C-802F7F21E5A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C6AC01-1A26-E04B-9B7C-BB96A5C46C52}"/>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5" name="Footer Placeholder 4">
            <a:extLst>
              <a:ext uri="{FF2B5EF4-FFF2-40B4-BE49-F238E27FC236}">
                <a16:creationId xmlns:a16="http://schemas.microsoft.com/office/drawing/2014/main" id="{211017BD-4CEF-E146-974A-7ECFCA5D6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643BA-094F-6740-BF35-66758C721079}"/>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132238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6FD7-F019-4D4D-A475-7C397E3113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F4937F-5774-4343-A7A6-3603FC5607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4EDB0BE-EDF6-7641-B948-A0968D269DBE}"/>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5" name="Footer Placeholder 4">
            <a:extLst>
              <a:ext uri="{FF2B5EF4-FFF2-40B4-BE49-F238E27FC236}">
                <a16:creationId xmlns:a16="http://schemas.microsoft.com/office/drawing/2014/main" id="{DFF69C9C-AF47-0D48-8C8E-6F2D2FF3D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49EF3-F5E7-B944-B79A-D3E00F095E18}"/>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35538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A931-5E06-5B43-870A-A526591C07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86B87F-6B20-EA44-82B3-30BB523061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A8C9B04-E547-E745-9781-A9300B6DA6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214BCE-3BD8-4F46-A986-FBB257054910}"/>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6" name="Footer Placeholder 5">
            <a:extLst>
              <a:ext uri="{FF2B5EF4-FFF2-40B4-BE49-F238E27FC236}">
                <a16:creationId xmlns:a16="http://schemas.microsoft.com/office/drawing/2014/main" id="{4D9A4D04-D7B5-4142-AD59-1AF67421B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9E030-08F0-1A4D-B233-65E803180BDB}"/>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301139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ACCE-73C9-594C-A181-43BD06CCD7E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D2DCCF1-F2EC-0F42-A56F-77A24071A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69B328-D7A9-D64A-9C5A-4EDDBEA3186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BF23A6-1CF7-E949-BDFC-BAAF0205A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28E9B6-4C5A-A348-83BD-0A151F50C8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C70476C-9D9A-2042-9F50-BEDB3CBF9728}"/>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8" name="Footer Placeholder 7">
            <a:extLst>
              <a:ext uri="{FF2B5EF4-FFF2-40B4-BE49-F238E27FC236}">
                <a16:creationId xmlns:a16="http://schemas.microsoft.com/office/drawing/2014/main" id="{9B895AF8-DB98-994B-8627-C69C5B8CA4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EA582-1BF9-C840-82A7-118C6F6158E6}"/>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191588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4786-DE5A-B942-A913-35F89A2BA6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BE1D3E-166F-0748-9044-0B7819283672}"/>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4" name="Footer Placeholder 3">
            <a:extLst>
              <a:ext uri="{FF2B5EF4-FFF2-40B4-BE49-F238E27FC236}">
                <a16:creationId xmlns:a16="http://schemas.microsoft.com/office/drawing/2014/main" id="{D4DC2D1A-C682-7E46-BAC2-454D408735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F9604F-AA15-4648-A5E7-60C5CB60B3B1}"/>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393334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CD2CF-C317-C741-A395-1CA069B5984C}"/>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3" name="Footer Placeholder 2">
            <a:extLst>
              <a:ext uri="{FF2B5EF4-FFF2-40B4-BE49-F238E27FC236}">
                <a16:creationId xmlns:a16="http://schemas.microsoft.com/office/drawing/2014/main" id="{48D74C52-9C5A-A64B-85C3-C39D81A14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8D69BA-13E1-F442-A91C-D9AB944F6A10}"/>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44176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8FA5-63D4-FA41-9D64-7BED7E08A7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2B0467-8C60-0E40-AB0D-5A647125A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006E725-FF88-1444-BF78-41EDBB382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83BBFD-17F2-0F44-A649-B44B8FB58DB7}"/>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6" name="Footer Placeholder 5">
            <a:extLst>
              <a:ext uri="{FF2B5EF4-FFF2-40B4-BE49-F238E27FC236}">
                <a16:creationId xmlns:a16="http://schemas.microsoft.com/office/drawing/2014/main" id="{D359AF08-FC2A-684F-80E2-E7DA20905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2E362-42CC-4146-B1DE-DBD537CAD50A}"/>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259714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9806-97E3-6E43-8F71-4724EF04CA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370366C-9DA3-D644-96FC-FD8D35529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A5EA66-217F-A741-B7CA-1D2C15904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16CF8F-B7CF-E64D-9846-0B698392E9DE}"/>
              </a:ext>
            </a:extLst>
          </p:cNvPr>
          <p:cNvSpPr>
            <a:spLocks noGrp="1"/>
          </p:cNvSpPr>
          <p:nvPr>
            <p:ph type="dt" sz="half" idx="10"/>
          </p:nvPr>
        </p:nvSpPr>
        <p:spPr/>
        <p:txBody>
          <a:bodyPr/>
          <a:lstStyle/>
          <a:p>
            <a:fld id="{09D1E07C-24D0-3A4B-8297-43A7AA23D2D5}" type="datetimeFigureOut">
              <a:rPr lang="en-US" smtClean="0"/>
              <a:t>8/5/24</a:t>
            </a:fld>
            <a:endParaRPr lang="en-US"/>
          </a:p>
        </p:txBody>
      </p:sp>
      <p:sp>
        <p:nvSpPr>
          <p:cNvPr id="6" name="Footer Placeholder 5">
            <a:extLst>
              <a:ext uri="{FF2B5EF4-FFF2-40B4-BE49-F238E27FC236}">
                <a16:creationId xmlns:a16="http://schemas.microsoft.com/office/drawing/2014/main" id="{97CC7B47-3BA5-D74A-B403-8234D509B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4F7DA-358D-7848-B80F-803AADEA024A}"/>
              </a:ext>
            </a:extLst>
          </p:cNvPr>
          <p:cNvSpPr>
            <a:spLocks noGrp="1"/>
          </p:cNvSpPr>
          <p:nvPr>
            <p:ph type="sldNum" sz="quarter" idx="12"/>
          </p:nvPr>
        </p:nvSpPr>
        <p:spPr/>
        <p:txBody>
          <a:bodyPr/>
          <a:lstStyle/>
          <a:p>
            <a:fld id="{8CCD99E4-C7AD-0F4C-B759-C7F62F140B15}" type="slidenum">
              <a:rPr lang="en-US" smtClean="0"/>
              <a:t>‹#›</a:t>
            </a:fld>
            <a:endParaRPr lang="en-US"/>
          </a:p>
        </p:txBody>
      </p:sp>
    </p:spTree>
    <p:extLst>
      <p:ext uri="{BB962C8B-B14F-4D97-AF65-F5344CB8AC3E}">
        <p14:creationId xmlns:p14="http://schemas.microsoft.com/office/powerpoint/2010/main" val="187500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E9874-AEFB-AC45-BAB1-0AA8FD547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3859B2-FFC3-B849-AF5B-BDC8FE796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C15BA5-E158-2F4B-9312-E8EFA27AF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1E07C-24D0-3A4B-8297-43A7AA23D2D5}" type="datetimeFigureOut">
              <a:rPr lang="en-US" smtClean="0"/>
              <a:t>8/5/24</a:t>
            </a:fld>
            <a:endParaRPr lang="en-US"/>
          </a:p>
        </p:txBody>
      </p:sp>
      <p:sp>
        <p:nvSpPr>
          <p:cNvPr id="5" name="Footer Placeholder 4">
            <a:extLst>
              <a:ext uri="{FF2B5EF4-FFF2-40B4-BE49-F238E27FC236}">
                <a16:creationId xmlns:a16="http://schemas.microsoft.com/office/drawing/2014/main" id="{48F5C0BD-90D8-BA47-ADA0-51DFFF8F7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7C9ACC-B77E-4145-A4EF-3D470EE5D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D99E4-C7AD-0F4C-B759-C7F62F140B15}" type="slidenum">
              <a:rPr lang="en-US" smtClean="0"/>
              <a:t>‹#›</a:t>
            </a:fld>
            <a:endParaRPr lang="en-US"/>
          </a:p>
        </p:txBody>
      </p:sp>
    </p:spTree>
    <p:extLst>
      <p:ext uri="{BB962C8B-B14F-4D97-AF65-F5344CB8AC3E}">
        <p14:creationId xmlns:p14="http://schemas.microsoft.com/office/powerpoint/2010/main" val="53073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louddocs.f5.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sonformatter.org/json-pars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F5Networks/f5-appsvcs-extension/releases/download/v3.20.0/as3-3.20.0-3.examples.collection.json" TargetMode="External"/><Relationship Id="rId2" Type="http://schemas.openxmlformats.org/officeDocument/2006/relationships/hyperlink" Target="https://github.com/F5Networks/f5-appsvcs-extension/releases/tag/v3.2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hqureshif5/AS3CommonShared/blob/main/AS3commonTest2.sh" TargetMode="External"/><Relationship Id="rId2" Type="http://schemas.openxmlformats.org/officeDocument/2006/relationships/hyperlink" Target="https://github.com/shqureshif5/AS3CommonShared/blob/main/AS3commonTest1.s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ansible.com/ansible/latest/user_guide/playbooks_variables.html#variable-precedence-where-should-i-put-a-variabl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louddocs.f5.com/products/extensions/f5-appsvcs-extension/latest/userguide/validat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F5EMEA/oltra/tree/main/use-cases/automation/bigi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github.com/s-archer/rSeries-ansible-gtm-ltm/" TargetMode="External"/><Relationship Id="rId13" Type="http://schemas.openxmlformats.org/officeDocument/2006/relationships/hyperlink" Target="https://github.com/shqureshif5/F5OS-DO-tenant" TargetMode="External"/><Relationship Id="rId3" Type="http://schemas.openxmlformats.org/officeDocument/2006/relationships/hyperlink" Target="https://github.com/s-archer" TargetMode="External"/><Relationship Id="rId7" Type="http://schemas.openxmlformats.org/officeDocument/2006/relationships/hyperlink" Target="https://clouddocs.f5.com/api/rseries-api/rseries-api-workflows.html" TargetMode="External"/><Relationship Id="rId12" Type="http://schemas.openxmlformats.org/officeDocument/2006/relationships/hyperlink" Target="https://clouddocs.f5.com/products/extensions/f5-declarative-onboarding/latest/" TargetMode="External"/><Relationship Id="rId17" Type="http://schemas.openxmlformats.org/officeDocument/2006/relationships/hyperlink" Target="https://clouddocs.f5.com/training/community/automation/html/class14/module3/3.0-as3-intro/3.0-as3-intro.html" TargetMode="External"/><Relationship Id="rId2" Type="http://schemas.openxmlformats.org/officeDocument/2006/relationships/hyperlink" Target="https://github.com/shqureshif5/autows" TargetMode="External"/><Relationship Id="rId16" Type="http://schemas.openxmlformats.org/officeDocument/2006/relationships/hyperlink" Target="https://spacelift.io/blog/ansible-template" TargetMode="External"/><Relationship Id="rId1" Type="http://schemas.openxmlformats.org/officeDocument/2006/relationships/slideLayout" Target="../slideLayouts/slideLayout2.xml"/><Relationship Id="rId6" Type="http://schemas.openxmlformats.org/officeDocument/2006/relationships/hyperlink" Target="https://github.com/F5Networks/f5-ansible-bigip" TargetMode="External"/><Relationship Id="rId11" Type="http://schemas.openxmlformats.org/officeDocument/2006/relationships/hyperlink" Target="https://github.com/shqureshif5/AS3CommonShared" TargetMode="External"/><Relationship Id="rId5" Type="http://schemas.openxmlformats.org/officeDocument/2006/relationships/hyperlink" Target="https://github.com/coddigger" TargetMode="External"/><Relationship Id="rId15" Type="http://schemas.openxmlformats.org/officeDocument/2006/relationships/hyperlink" Target="https://docs.platform.sh/learn/overview/yaml/what-is-yaml.html#:~:text=YAML%20is%20case%2Dsensitive.,are%20preceded%20by%20an%20octothorpe%20%23%20" TargetMode="External"/><Relationship Id="rId10" Type="http://schemas.openxmlformats.org/officeDocument/2006/relationships/hyperlink" Target="https://clouddocs.f5.com/products/big-iq/mgmt-api/v0.0/" TargetMode="External"/><Relationship Id="rId4" Type="http://schemas.openxmlformats.org/officeDocument/2006/relationships/hyperlink" Target="https://github.com/shqureshif5" TargetMode="External"/><Relationship Id="rId9" Type="http://schemas.openxmlformats.org/officeDocument/2006/relationships/hyperlink" Target="https://clouddocs.f5.com/products/big-iq/mgmt-api/v5.4/ApiReferences/bigiq_api_ref/r_auth_login.html#:~:text=Whenever%20you%20perform%20an%20authenticated,token%20expires%20after%205%20minutes" TargetMode="External"/><Relationship Id="rId14" Type="http://schemas.openxmlformats.org/officeDocument/2006/relationships/hyperlink" Target="https://clouddocs.f5.com/products/extensions/f5-appsvcs-extension/latest/userguide/faq.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us/windows/wsl/install-win10" TargetMode="External"/><Relationship Id="rId3" Type="http://schemas.openxmlformats.org/officeDocument/2006/relationships/hyperlink" Target="https://code.visualstudio.com/docs/remote/wsl" TargetMode="External"/><Relationship Id="rId7" Type="http://schemas.openxmlformats.org/officeDocument/2006/relationships/hyperlink" Target="https://docs.ansible.com/ansible/latest/installation_guide/intro_installation.html" TargetMode="External"/><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 Id="rId6" Type="http://schemas.openxmlformats.org/officeDocument/2006/relationships/hyperlink" Target="https://github.com/" TargetMode="External"/><Relationship Id="rId11" Type="http://schemas.openxmlformats.org/officeDocument/2006/relationships/hyperlink" Target="mailto:s.qureshi@f5.com" TargetMode="External"/><Relationship Id="rId5" Type="http://schemas.openxmlformats.org/officeDocument/2006/relationships/hyperlink" Target="https://git-scm.com/download" TargetMode="External"/><Relationship Id="rId10" Type="http://schemas.openxmlformats.org/officeDocument/2006/relationships/hyperlink" Target="https://everythingshouldbevirtual.com/automation/ansible-using-ansible-on-windows-via-cygwin/" TargetMode="External"/><Relationship Id="rId4" Type="http://schemas.openxmlformats.org/officeDocument/2006/relationships/hyperlink" Target="https://www.getpostman.com/downloads/" TargetMode="External"/><Relationship Id="rId9" Type="http://schemas.openxmlformats.org/officeDocument/2006/relationships/hyperlink" Target="https://www.jeffgeerling.com/blog/2017/using-ansible-through-windows-10s-subsystem-linux"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f5.com/products/automation-and-orchestr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jeffgeerling.com/blog/2017/using-ansible-through-windows-10s-subsystem-linux" TargetMode="External"/><Relationship Id="rId3" Type="http://schemas.openxmlformats.org/officeDocument/2006/relationships/hyperlink" Target="https://www.getpostman.com/downloads/" TargetMode="External"/><Relationship Id="rId7" Type="http://schemas.openxmlformats.org/officeDocument/2006/relationships/hyperlink" Target="https://docs.microsoft.com/en-us/windows/wsl/install-win10" TargetMode="External"/><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 Id="rId6" Type="http://schemas.openxmlformats.org/officeDocument/2006/relationships/hyperlink" Target="https://docs.ansible.com/ansible/latest/installation_guide/intro_installation.html" TargetMode="External"/><Relationship Id="rId5" Type="http://schemas.openxmlformats.org/officeDocument/2006/relationships/hyperlink" Target="https://github.com/" TargetMode="External"/><Relationship Id="rId4" Type="http://schemas.openxmlformats.org/officeDocument/2006/relationships/hyperlink" Target="https://git-scm.com/download" TargetMode="External"/><Relationship Id="rId9" Type="http://schemas.openxmlformats.org/officeDocument/2006/relationships/hyperlink" Target="https://everythingshouldbevirtual.com/automation/ansible-using-ansible-on-windows-via-cygwi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5Networks/f5-appsvcs-extens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coddigger/terraform-aws-ubuntu-ec2-instanc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ddigger/terraform-aws-ubuntu-ec2-insta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7727-ACFE-4980-6C89-21913BA1F27A}"/>
              </a:ext>
            </a:extLst>
          </p:cNvPr>
          <p:cNvSpPr>
            <a:spLocks noGrp="1"/>
          </p:cNvSpPr>
          <p:nvPr>
            <p:ph type="title"/>
          </p:nvPr>
        </p:nvSpPr>
        <p:spPr/>
        <p:txBody>
          <a:bodyPr/>
          <a:lstStyle/>
          <a:p>
            <a:r>
              <a:rPr lang="en-US" dirty="0"/>
              <a:t>Preparation</a:t>
            </a:r>
          </a:p>
        </p:txBody>
      </p:sp>
      <p:sp>
        <p:nvSpPr>
          <p:cNvPr id="3" name="Content Placeholder 2">
            <a:extLst>
              <a:ext uri="{FF2B5EF4-FFF2-40B4-BE49-F238E27FC236}">
                <a16:creationId xmlns:a16="http://schemas.microsoft.com/office/drawing/2014/main" id="{0BC9BBA6-DF5C-2E58-B294-F68D46601EB7}"/>
              </a:ext>
            </a:extLst>
          </p:cNvPr>
          <p:cNvSpPr>
            <a:spLocks noGrp="1"/>
          </p:cNvSpPr>
          <p:nvPr>
            <p:ph idx="1"/>
          </p:nvPr>
        </p:nvSpPr>
        <p:spPr/>
        <p:txBody>
          <a:bodyPr>
            <a:normAutofit lnSpcReduction="10000"/>
          </a:bodyPr>
          <a:lstStyle/>
          <a:p>
            <a:r>
              <a:rPr lang="en-US" dirty="0"/>
              <a:t>Well in advance</a:t>
            </a:r>
          </a:p>
          <a:p>
            <a:pPr lvl="1"/>
            <a:r>
              <a:rPr lang="en-US" dirty="0"/>
              <a:t>Mail invite (Zoom or in-person) – Be mindful of the size of group</a:t>
            </a:r>
          </a:p>
          <a:p>
            <a:pPr lvl="1"/>
            <a:r>
              <a:rPr lang="en-US" dirty="0"/>
              <a:t>Have two F5’ers on the day (Trainer and helper/knowledge sharer) </a:t>
            </a:r>
          </a:p>
          <a:p>
            <a:r>
              <a:rPr lang="en-US" dirty="0"/>
              <a:t>Day before</a:t>
            </a:r>
          </a:p>
          <a:p>
            <a:pPr lvl="1"/>
            <a:r>
              <a:rPr lang="en-US" dirty="0"/>
              <a:t>Recommend you present with two monitors (one to present, one for notes)</a:t>
            </a:r>
          </a:p>
          <a:p>
            <a:pPr lvl="1"/>
            <a:r>
              <a:rPr lang="en-US" dirty="0"/>
              <a:t>Create Remote Desktop Server</a:t>
            </a:r>
          </a:p>
          <a:p>
            <a:pPr lvl="1"/>
            <a:r>
              <a:rPr lang="en-US" dirty="0"/>
              <a:t>Startup BIG-IP</a:t>
            </a:r>
          </a:p>
          <a:p>
            <a:pPr lvl="2"/>
            <a:r>
              <a:rPr lang="en-US" dirty="0"/>
              <a:t>https://cdn.f5.com/product/</a:t>
            </a:r>
            <a:r>
              <a:rPr lang="en-US" dirty="0" err="1"/>
              <a:t>bugtracker</a:t>
            </a:r>
            <a:r>
              <a:rPr lang="en-US" dirty="0"/>
              <a:t>/ID1353957.html</a:t>
            </a:r>
          </a:p>
          <a:p>
            <a:pPr lvl="1"/>
            <a:r>
              <a:rPr lang="en-US" dirty="0"/>
              <a:t>Install latest AS3 RPM</a:t>
            </a:r>
          </a:p>
          <a:p>
            <a:pPr lvl="1"/>
            <a:r>
              <a:rPr lang="en-US" dirty="0"/>
              <a:t>As a reminder – Walkthrough the course on your own</a:t>
            </a:r>
          </a:p>
          <a:p>
            <a:pPr lvl="1"/>
            <a:r>
              <a:rPr lang="en-US" dirty="0"/>
              <a:t>Create the Tools Access Training Spreadsheet</a:t>
            </a:r>
          </a:p>
          <a:p>
            <a:endParaRPr lang="en-US" dirty="0"/>
          </a:p>
        </p:txBody>
      </p:sp>
    </p:spTree>
    <p:extLst>
      <p:ext uri="{BB962C8B-B14F-4D97-AF65-F5344CB8AC3E}">
        <p14:creationId xmlns:p14="http://schemas.microsoft.com/office/powerpoint/2010/main" val="120928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Document the Attendees.</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370054"/>
            <a:ext cx="10515600" cy="4351338"/>
          </a:xfrm>
        </p:spPr>
        <p:txBody>
          <a:bodyPr/>
          <a:lstStyle/>
          <a:p>
            <a:r>
              <a:rPr lang="en-GB" sz="1800" dirty="0"/>
              <a:t>You need to present a spreadsheet with the attendees names.  </a:t>
            </a:r>
          </a:p>
          <a:p>
            <a:r>
              <a:rPr lang="en-GB" sz="1800" dirty="0"/>
              <a:t>Each person should have a unique subnet and a shared BIG-IP MGMT IP.  I normally work on a 1:4 ratio of BIG-IPs to attendees.  </a:t>
            </a: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2A49E4FB-30C2-C26A-4A72-EF298713C6D0}"/>
              </a:ext>
            </a:extLst>
          </p:cNvPr>
          <p:cNvGraphicFramePr>
            <a:graphicFrameLocks noGrp="1"/>
          </p:cNvGraphicFramePr>
          <p:nvPr>
            <p:extLst>
              <p:ext uri="{D42A27DB-BD31-4B8C-83A1-F6EECF244321}">
                <p14:modId xmlns:p14="http://schemas.microsoft.com/office/powerpoint/2010/main" val="534394572"/>
              </p:ext>
            </p:extLst>
          </p:nvPr>
        </p:nvGraphicFramePr>
        <p:xfrm>
          <a:off x="838200" y="2355561"/>
          <a:ext cx="10799619" cy="4394429"/>
        </p:xfrm>
        <a:graphic>
          <a:graphicData uri="http://schemas.openxmlformats.org/drawingml/2006/table">
            <a:tbl>
              <a:tblPr>
                <a:tableStyleId>{5C22544A-7EE6-4342-B048-85BDC9FD1C3A}</a:tableStyleId>
              </a:tblPr>
              <a:tblGrid>
                <a:gridCol w="819042">
                  <a:extLst>
                    <a:ext uri="{9D8B030D-6E8A-4147-A177-3AD203B41FA5}">
                      <a16:colId xmlns:a16="http://schemas.microsoft.com/office/drawing/2014/main" val="3363666201"/>
                    </a:ext>
                  </a:extLst>
                </a:gridCol>
                <a:gridCol w="1638082">
                  <a:extLst>
                    <a:ext uri="{9D8B030D-6E8A-4147-A177-3AD203B41FA5}">
                      <a16:colId xmlns:a16="http://schemas.microsoft.com/office/drawing/2014/main" val="1730488341"/>
                    </a:ext>
                  </a:extLst>
                </a:gridCol>
                <a:gridCol w="819042">
                  <a:extLst>
                    <a:ext uri="{9D8B030D-6E8A-4147-A177-3AD203B41FA5}">
                      <a16:colId xmlns:a16="http://schemas.microsoft.com/office/drawing/2014/main" val="2603868275"/>
                    </a:ext>
                  </a:extLst>
                </a:gridCol>
                <a:gridCol w="1283165">
                  <a:extLst>
                    <a:ext uri="{9D8B030D-6E8A-4147-A177-3AD203B41FA5}">
                      <a16:colId xmlns:a16="http://schemas.microsoft.com/office/drawing/2014/main" val="3011824171"/>
                    </a:ext>
                  </a:extLst>
                </a:gridCol>
                <a:gridCol w="1177370">
                  <a:extLst>
                    <a:ext uri="{9D8B030D-6E8A-4147-A177-3AD203B41FA5}">
                      <a16:colId xmlns:a16="http://schemas.microsoft.com/office/drawing/2014/main" val="2096729504"/>
                    </a:ext>
                  </a:extLst>
                </a:gridCol>
                <a:gridCol w="955549">
                  <a:extLst>
                    <a:ext uri="{9D8B030D-6E8A-4147-A177-3AD203B41FA5}">
                      <a16:colId xmlns:a16="http://schemas.microsoft.com/office/drawing/2014/main" val="2326961802"/>
                    </a:ext>
                  </a:extLst>
                </a:gridCol>
                <a:gridCol w="726900">
                  <a:extLst>
                    <a:ext uri="{9D8B030D-6E8A-4147-A177-3AD203B41FA5}">
                      <a16:colId xmlns:a16="http://schemas.microsoft.com/office/drawing/2014/main" val="898221021"/>
                    </a:ext>
                  </a:extLst>
                </a:gridCol>
                <a:gridCol w="1064753">
                  <a:extLst>
                    <a:ext uri="{9D8B030D-6E8A-4147-A177-3AD203B41FA5}">
                      <a16:colId xmlns:a16="http://schemas.microsoft.com/office/drawing/2014/main" val="3672136809"/>
                    </a:ext>
                  </a:extLst>
                </a:gridCol>
                <a:gridCol w="900946">
                  <a:extLst>
                    <a:ext uri="{9D8B030D-6E8A-4147-A177-3AD203B41FA5}">
                      <a16:colId xmlns:a16="http://schemas.microsoft.com/office/drawing/2014/main" val="1845288656"/>
                    </a:ext>
                  </a:extLst>
                </a:gridCol>
                <a:gridCol w="1177370">
                  <a:extLst>
                    <a:ext uri="{9D8B030D-6E8A-4147-A177-3AD203B41FA5}">
                      <a16:colId xmlns:a16="http://schemas.microsoft.com/office/drawing/2014/main" val="3923190655"/>
                    </a:ext>
                  </a:extLst>
                </a:gridCol>
                <a:gridCol w="237400">
                  <a:extLst>
                    <a:ext uri="{9D8B030D-6E8A-4147-A177-3AD203B41FA5}">
                      <a16:colId xmlns:a16="http://schemas.microsoft.com/office/drawing/2014/main" val="1684817058"/>
                    </a:ext>
                  </a:extLst>
                </a:gridCol>
              </a:tblGrid>
              <a:tr h="262564">
                <a:tc>
                  <a:txBody>
                    <a:bodyPr/>
                    <a:lstStyle/>
                    <a:p>
                      <a:pPr algn="l" fontAlgn="b"/>
                      <a:r>
                        <a:rPr lang="en-GB" sz="900" u="none" strike="noStrike">
                          <a:effectLst/>
                        </a:rPr>
                        <a:t>Student #</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First Name</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Last Name</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BIG-IP Mgmt IP</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F5 Credentials</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Subnet</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Attended</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RDP</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RDP user</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RDP Password</a:t>
                      </a:r>
                      <a:endParaRPr lang="en-GB" sz="900" b="1"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901194449"/>
                  </a:ext>
                </a:extLst>
              </a:tr>
              <a:tr h="262564">
                <a:tc>
                  <a:txBody>
                    <a:bodyPr/>
                    <a:lstStyle/>
                    <a:p>
                      <a:pPr algn="l" fontAlgn="b"/>
                      <a:r>
                        <a:rPr lang="en-GB" sz="900" u="none" strike="noStrike">
                          <a:effectLst/>
                        </a:rPr>
                        <a:t>student1</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Patrick</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rowSpan="13">
                  <a:txBody>
                    <a:bodyPr/>
                    <a:lstStyle/>
                    <a:p>
                      <a:pPr algn="ctr" fontAlgn="ctr"/>
                      <a:r>
                        <a:rPr lang="en-GB" sz="900" u="none" strike="noStrike" dirty="0">
                          <a:effectLst/>
                        </a:rPr>
                        <a:t>51.142.10.142:8443</a:t>
                      </a:r>
                      <a:endParaRPr lang="en-GB" sz="900" b="0" i="0" u="none" strike="noStrike" dirty="0">
                        <a:solidFill>
                          <a:srgbClr val="000000"/>
                        </a:solidFill>
                        <a:effectLst/>
                        <a:latin typeface="Calibri" panose="020F0502020204030204" pitchFamily="34" charset="0"/>
                      </a:endParaRPr>
                    </a:p>
                  </a:txBody>
                  <a:tcPr marL="7289" marR="7289" marT="7289" marB="0" anchor="ctr"/>
                </a:tc>
                <a:tc rowSpan="13">
                  <a:txBody>
                    <a:bodyPr/>
                    <a:lstStyle/>
                    <a:p>
                      <a:pPr algn="ctr" fontAlgn="ctr"/>
                      <a:r>
                        <a:rPr lang="en-GB" sz="900" u="none" strike="noStrike" dirty="0">
                          <a:effectLst/>
                        </a:rPr>
                        <a:t>User = admin</a:t>
                      </a:r>
                      <a:br>
                        <a:rPr lang="en-GB" sz="900" u="none" strike="noStrike" dirty="0">
                          <a:effectLst/>
                        </a:rPr>
                      </a:br>
                      <a:r>
                        <a:rPr lang="en-GB" sz="900" u="none" strike="noStrike" dirty="0">
                          <a:effectLst/>
                        </a:rPr>
                        <a:t>Password = N3wAutomation</a:t>
                      </a:r>
                      <a:endParaRPr lang="en-GB" sz="900" b="0" i="0" u="none" strike="noStrike" dirty="0">
                        <a:solidFill>
                          <a:srgbClr val="000000"/>
                        </a:solidFill>
                        <a:effectLst/>
                        <a:latin typeface="Calibri" panose="020F0502020204030204" pitchFamily="34" charset="0"/>
                      </a:endParaRPr>
                    </a:p>
                  </a:txBody>
                  <a:tcPr marL="7289" marR="7289" marT="7289" marB="0" anchor="ctr"/>
                </a:tc>
                <a:tc>
                  <a:txBody>
                    <a:bodyPr/>
                    <a:lstStyle/>
                    <a:p>
                      <a:pPr algn="l" fontAlgn="b"/>
                      <a:r>
                        <a:rPr lang="en-GB" sz="900" u="none" strike="noStrike">
                          <a:effectLst/>
                        </a:rPr>
                        <a:t>10.0.1.0/24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student1</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2482603135"/>
                  </a:ext>
                </a:extLst>
              </a:tr>
              <a:tr h="262564">
                <a:tc>
                  <a:txBody>
                    <a:bodyPr/>
                    <a:lstStyle/>
                    <a:p>
                      <a:pPr algn="l" fontAlgn="b"/>
                      <a:r>
                        <a:rPr lang="en-GB" sz="900" u="none" strike="noStrike">
                          <a:effectLst/>
                        </a:rPr>
                        <a:t>student2</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Michael</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10.0.2.0/24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student2</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246191803"/>
                  </a:ext>
                </a:extLst>
              </a:tr>
              <a:tr h="262564">
                <a:tc>
                  <a:txBody>
                    <a:bodyPr/>
                    <a:lstStyle/>
                    <a:p>
                      <a:pPr algn="l" fontAlgn="b"/>
                      <a:r>
                        <a:rPr lang="en-GB" sz="900" u="none" strike="noStrike">
                          <a:effectLst/>
                        </a:rPr>
                        <a:t>student3</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Koen</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10.0.3.0/24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student3</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304935369"/>
                  </a:ext>
                </a:extLst>
              </a:tr>
              <a:tr h="262564">
                <a:tc>
                  <a:txBody>
                    <a:bodyPr/>
                    <a:lstStyle/>
                    <a:p>
                      <a:pPr algn="l" fontAlgn="b"/>
                      <a:r>
                        <a:rPr lang="en-GB" sz="900" u="none" strike="noStrike">
                          <a:effectLst/>
                        </a:rPr>
                        <a:t>student4</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Richard</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10.0.4.0/24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2342613741"/>
                  </a:ext>
                </a:extLst>
              </a:tr>
              <a:tr h="262564">
                <a:tc>
                  <a:txBody>
                    <a:bodyPr/>
                    <a:lstStyle/>
                    <a:p>
                      <a:pPr algn="l" fontAlgn="b"/>
                      <a:r>
                        <a:rPr lang="en-GB" sz="900" u="none" strike="noStrike">
                          <a:effectLst/>
                        </a:rPr>
                        <a:t>student5</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Novak</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10.0.5.0/24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student5</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1650235069"/>
                  </a:ext>
                </a:extLst>
              </a:tr>
              <a:tr h="262564">
                <a:tc>
                  <a:txBody>
                    <a:bodyPr/>
                    <a:lstStyle/>
                    <a:p>
                      <a:pPr algn="l" fontAlgn="b"/>
                      <a:r>
                        <a:rPr lang="en-GB" sz="900" u="none" strike="noStrike">
                          <a:effectLst/>
                        </a:rPr>
                        <a:t>student6</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Damien</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10.0.6.0/24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student6</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1204674146"/>
                  </a:ext>
                </a:extLst>
              </a:tr>
              <a:tr h="262564">
                <a:tc>
                  <a:txBody>
                    <a:bodyPr/>
                    <a:lstStyle/>
                    <a:p>
                      <a:pPr algn="l" fontAlgn="b"/>
                      <a:r>
                        <a:rPr lang="en-GB" sz="900" u="none" strike="noStrike">
                          <a:effectLst/>
                        </a:rPr>
                        <a:t>student7</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johannes</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10.0.7.0/24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student7</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2774688306"/>
                  </a:ext>
                </a:extLst>
              </a:tr>
              <a:tr h="262564">
                <a:tc>
                  <a:txBody>
                    <a:bodyPr/>
                    <a:lstStyle/>
                    <a:p>
                      <a:pPr algn="l" fontAlgn="b"/>
                      <a:r>
                        <a:rPr lang="en-GB" sz="900" u="none" strike="noStrike">
                          <a:effectLst/>
                        </a:rPr>
                        <a:t>student8</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Luuk</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10.0.8.0/24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student8</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130666778"/>
                  </a:ext>
                </a:extLst>
              </a:tr>
              <a:tr h="262564">
                <a:tc>
                  <a:txBody>
                    <a:bodyPr/>
                    <a:lstStyle/>
                    <a:p>
                      <a:pPr algn="l" fontAlgn="b"/>
                      <a:r>
                        <a:rPr lang="en-GB" sz="900" u="none" strike="noStrike">
                          <a:effectLst/>
                        </a:rPr>
                        <a:t>student9</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Dennis</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10.0.9.0/24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student9</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1329400337"/>
                  </a:ext>
                </a:extLst>
              </a:tr>
              <a:tr h="262564">
                <a:tc>
                  <a:txBody>
                    <a:bodyPr/>
                    <a:lstStyle/>
                    <a:p>
                      <a:pPr algn="l" fontAlgn="b"/>
                      <a:r>
                        <a:rPr lang="en-GB" sz="900" u="none" strike="noStrike">
                          <a:effectLst/>
                        </a:rPr>
                        <a:t>student10</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dirty="0">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10.0.10.0/24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student10</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2609719568"/>
                  </a:ext>
                </a:extLst>
              </a:tr>
              <a:tr h="262564">
                <a:tc>
                  <a:txBody>
                    <a:bodyPr/>
                    <a:lstStyle/>
                    <a:p>
                      <a:pPr algn="l" fontAlgn="b"/>
                      <a:r>
                        <a:rPr lang="en-GB" sz="900" u="none" strike="noStrike">
                          <a:effectLst/>
                        </a:rPr>
                        <a:t>student11</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10.0.11.0/24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student11</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3736394212"/>
                  </a:ext>
                </a:extLst>
              </a:tr>
              <a:tr h="262564">
                <a:tc>
                  <a:txBody>
                    <a:bodyPr/>
                    <a:lstStyle/>
                    <a:p>
                      <a:pPr algn="l" fontAlgn="b"/>
                      <a:r>
                        <a:rPr lang="en-GB" sz="900" u="none" strike="noStrike">
                          <a:effectLst/>
                        </a:rPr>
                        <a:t>student12</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10.0.12.0/24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student12</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3229201173"/>
                  </a:ext>
                </a:extLst>
              </a:tr>
              <a:tr h="262564">
                <a:tc>
                  <a:txBody>
                    <a:bodyPr/>
                    <a:lstStyle/>
                    <a:p>
                      <a:pPr algn="l" fontAlgn="b"/>
                      <a:r>
                        <a:rPr lang="en-GB" sz="900" u="none" strike="noStrike">
                          <a:effectLst/>
                        </a:rPr>
                        <a:t>student13</a:t>
                      </a:r>
                      <a:endParaRPr lang="en-GB" sz="900" b="0" i="1"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dirty="0">
                          <a:effectLst/>
                        </a:rPr>
                        <a:t>shareef</a:t>
                      </a:r>
                      <a:endParaRPr lang="en-GB" sz="900" b="0" i="0" u="none" strike="noStrike" dirty="0">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vMerge="1">
                  <a:txBody>
                    <a:bodyPr/>
                    <a:lstStyle/>
                    <a:p>
                      <a:endParaRPr lang="en-US"/>
                    </a:p>
                  </a:txBody>
                  <a:tcPr/>
                </a:tc>
                <a:tc vMerge="1">
                  <a:txBody>
                    <a:bodyPr/>
                    <a:lstStyle/>
                    <a:p>
                      <a:endParaRPr lang="en-US"/>
                    </a:p>
                  </a:txBody>
                  <a:tcPr/>
                </a:tc>
                <a:tc>
                  <a:txBody>
                    <a:bodyPr/>
                    <a:lstStyle/>
                    <a:p>
                      <a:pPr algn="l" fontAlgn="b"/>
                      <a:r>
                        <a:rPr lang="en-GB" sz="900" u="none" strike="noStrike">
                          <a:effectLst/>
                        </a:rPr>
                        <a:t>10.0.13.0/24</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student13</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iApMVdGoqR</a:t>
                      </a:r>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503816885"/>
                  </a:ext>
                </a:extLst>
              </a:tr>
              <a:tr h="262564">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endParaRPr lang="en-US" sz="1400"/>
                    </a:p>
                  </a:txBody>
                  <a:tcPr marL="69971" marR="69971" marT="34986" marB="34986"/>
                </a:tc>
                <a:extLst>
                  <a:ext uri="{0D108BD9-81ED-4DB2-BD59-A6C34878D82A}">
                    <a16:rowId xmlns:a16="http://schemas.microsoft.com/office/drawing/2014/main" val="1045792497"/>
                  </a:ext>
                </a:extLst>
              </a:tr>
              <a:tr h="133861">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r>
                        <a:rPr lang="en-GB" sz="900" u="none" strike="noStrike">
                          <a:effectLst/>
                        </a:rPr>
                        <a:t>RDP Host name </a:t>
                      </a:r>
                      <a:endParaRPr lang="en-GB" sz="900" b="0" i="0" u="none" strike="noStrike">
                        <a:solidFill>
                          <a:srgbClr val="000000"/>
                        </a:solidFill>
                        <a:effectLst/>
                        <a:latin typeface="Calibri" panose="020F0502020204030204" pitchFamily="34" charset="0"/>
                      </a:endParaRPr>
                    </a:p>
                  </a:txBody>
                  <a:tcPr marL="7289" marR="7289" marT="7289" marB="0" anchor="b"/>
                </a:tc>
                <a:tc gridSpan="5">
                  <a:txBody>
                    <a:bodyPr/>
                    <a:lstStyle/>
                    <a:p>
                      <a:pPr algn="l" fontAlgn="b"/>
                      <a:r>
                        <a:rPr lang="en-GB" sz="900" u="none" strike="noStrike">
                          <a:effectLst/>
                        </a:rPr>
                        <a:t>ec2-3-10-80-228.eu-west-2.compute.amazonaws.com</a:t>
                      </a:r>
                      <a:endParaRPr lang="en-GB" sz="900" b="0" i="0" u="none" strike="noStrike">
                        <a:solidFill>
                          <a:srgbClr val="000000"/>
                        </a:solidFill>
                        <a:effectLst/>
                        <a:latin typeface="Calibri" panose="020F0502020204030204" pitchFamily="34" charset="0"/>
                      </a:endParaRPr>
                    </a:p>
                  </a:txBody>
                  <a:tcPr marL="7289" marR="7289" marT="728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7289" marR="7289" marT="7289" marB="0" anchor="b"/>
                </a:tc>
                <a:tc>
                  <a:txBody>
                    <a:bodyPr/>
                    <a:lstStyle/>
                    <a:p>
                      <a:pPr algn="l" fontAlgn="b"/>
                      <a:endParaRPr lang="en-GB" sz="900" b="0" i="0" u="none" strike="noStrike" dirty="0">
                        <a:solidFill>
                          <a:srgbClr val="000000"/>
                        </a:solidFill>
                        <a:effectLst/>
                        <a:latin typeface="Calibri" panose="020F0502020204030204" pitchFamily="34" charset="0"/>
                      </a:endParaRPr>
                    </a:p>
                  </a:txBody>
                  <a:tcPr marL="7289" marR="7289" marT="7289" marB="0" anchor="b"/>
                </a:tc>
                <a:extLst>
                  <a:ext uri="{0D108BD9-81ED-4DB2-BD59-A6C34878D82A}">
                    <a16:rowId xmlns:a16="http://schemas.microsoft.com/office/drawing/2014/main" val="654084472"/>
                  </a:ext>
                </a:extLst>
              </a:tr>
            </a:tbl>
          </a:graphicData>
        </a:graphic>
      </p:graphicFrame>
    </p:spTree>
    <p:extLst>
      <p:ext uri="{BB962C8B-B14F-4D97-AF65-F5344CB8AC3E}">
        <p14:creationId xmlns:p14="http://schemas.microsoft.com/office/powerpoint/2010/main" val="3942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Present Automation Toolchain</a:t>
            </a:r>
            <a:br>
              <a:rPr lang="en-US" dirty="0"/>
            </a:br>
            <a:r>
              <a:rPr lang="en-US" dirty="0"/>
              <a:t>(Day 1)</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690688"/>
            <a:ext cx="10515600" cy="4351338"/>
          </a:xfrm>
        </p:spPr>
        <p:txBody>
          <a:bodyPr/>
          <a:lstStyle/>
          <a:p>
            <a:r>
              <a:rPr lang="en-GB" sz="1800" dirty="0"/>
              <a:t>You can get a copy of the presentation from the EMEA Solutions Engineering </a:t>
            </a:r>
            <a:r>
              <a:rPr lang="en-GB" sz="1800" dirty="0" err="1"/>
              <a:t>Sharepoint</a:t>
            </a:r>
            <a:r>
              <a:rPr lang="en-GB" sz="1800" dirty="0"/>
              <a:t> site – same location as this </a:t>
            </a:r>
            <a:r>
              <a:rPr lang="en-GB" sz="1800" dirty="0" err="1"/>
              <a:t>powerpoint</a:t>
            </a:r>
            <a:r>
              <a:rPr lang="en-GB" sz="1800" dirty="0"/>
              <a:t>.</a:t>
            </a:r>
          </a:p>
          <a:p>
            <a:pPr marL="0" indent="0">
              <a:buNone/>
            </a:pPr>
            <a:endParaRPr lang="en-GB" sz="1800" dirty="0"/>
          </a:p>
          <a:p>
            <a:r>
              <a:rPr lang="en-GB" sz="1800" dirty="0"/>
              <a:t>I normally take 30 minutes to present this, depending on questions asked along the way.</a:t>
            </a:r>
          </a:p>
          <a:p>
            <a:pPr marL="0" indent="0">
              <a:buNone/>
            </a:pPr>
            <a:endParaRPr lang="en-US" dirty="0"/>
          </a:p>
        </p:txBody>
      </p:sp>
    </p:spTree>
    <p:extLst>
      <p:ext uri="{BB962C8B-B14F-4D97-AF65-F5344CB8AC3E}">
        <p14:creationId xmlns:p14="http://schemas.microsoft.com/office/powerpoint/2010/main" val="406644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Start Workshop</a:t>
            </a:r>
            <a:br>
              <a:rPr lang="en-US" dirty="0"/>
            </a:br>
            <a:r>
              <a:rPr lang="en-US" dirty="0"/>
              <a:t>(Day 1)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690688"/>
            <a:ext cx="10515600" cy="4351338"/>
          </a:xfrm>
        </p:spPr>
        <p:txBody>
          <a:bodyPr/>
          <a:lstStyle/>
          <a:p>
            <a:pPr marL="0" indent="0">
              <a:buNone/>
            </a:pPr>
            <a:r>
              <a:rPr lang="en-GB" sz="1800" dirty="0"/>
              <a:t>The last slide of the presentation (the </a:t>
            </a:r>
            <a:r>
              <a:rPr lang="en-GB" sz="1800" dirty="0" err="1"/>
              <a:t>clouddocs</a:t>
            </a:r>
            <a:r>
              <a:rPr lang="en-GB" sz="1800" dirty="0"/>
              <a:t> page) is the start of the workshop.</a:t>
            </a:r>
          </a:p>
          <a:p>
            <a:pPr marL="0" indent="0">
              <a:buNone/>
            </a:pPr>
            <a:endParaRPr lang="en-GB" sz="1800" dirty="0"/>
          </a:p>
          <a:p>
            <a:r>
              <a:rPr lang="en-GB" sz="1800" dirty="0"/>
              <a:t>Ask the students to go to </a:t>
            </a:r>
            <a:r>
              <a:rPr lang="en-GB" sz="1800" dirty="0">
                <a:hlinkClick r:id="rId2"/>
              </a:rPr>
              <a:t>https://clouddocs.f5.com</a:t>
            </a:r>
            <a:endParaRPr lang="en-GB" sz="1800" dirty="0"/>
          </a:p>
          <a:p>
            <a:r>
              <a:rPr lang="en-GB" sz="1800" dirty="0"/>
              <a:t>Point them at the AS3 section…</a:t>
            </a:r>
          </a:p>
          <a:p>
            <a:r>
              <a:rPr lang="en-GB" sz="1800" dirty="0"/>
              <a:t>Then to the User Guide, and finally, the Quick Start.</a:t>
            </a:r>
          </a:p>
          <a:p>
            <a:r>
              <a:rPr lang="en-GB" sz="1800" dirty="0"/>
              <a:t>They should be told that the first few steps in the Quick Start are to install the RPM (which is already pre-installed in the cloud instances by default), so they can skip straight to step 3.</a:t>
            </a:r>
          </a:p>
          <a:p>
            <a:r>
              <a:rPr lang="en-GB" sz="1800" dirty="0"/>
              <a:t>Explain that the URI in step 6 and the example declaration should be copied and used to create a Postman request…</a:t>
            </a:r>
          </a:p>
          <a:p>
            <a:pPr marL="0" indent="0">
              <a:buNone/>
            </a:pPr>
            <a:endParaRPr lang="en-US" dirty="0"/>
          </a:p>
        </p:txBody>
      </p:sp>
    </p:spTree>
    <p:extLst>
      <p:ext uri="{BB962C8B-B14F-4D97-AF65-F5344CB8AC3E}">
        <p14:creationId xmlns:p14="http://schemas.microsoft.com/office/powerpoint/2010/main" val="156252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Create Simple Postman Request</a:t>
            </a:r>
            <a:br>
              <a:rPr lang="en-US" dirty="0"/>
            </a:br>
            <a:r>
              <a:rPr lang="en-US" dirty="0"/>
              <a:t>(Day 1)</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p:txBody>
          <a:bodyPr/>
          <a:lstStyle/>
          <a:p>
            <a:r>
              <a:rPr lang="en-GB" sz="1800" dirty="0"/>
              <a:t>They MUST modify the example to replace the tenant name “sample_01” with their name.</a:t>
            </a:r>
          </a:p>
          <a:p>
            <a:r>
              <a:rPr lang="en-GB" sz="1800" dirty="0"/>
              <a:t>They MUST modify the IP addresses (VS and pool) to something allocated from their unique subnet.</a:t>
            </a:r>
          </a:p>
          <a:p>
            <a:r>
              <a:rPr lang="en-GB" sz="1800" dirty="0"/>
              <a:t>Remember to remind them to disable SSL Cert Verification (Postman/preferences (Mac), File/settings (Win))</a:t>
            </a:r>
          </a:p>
          <a:p>
            <a:r>
              <a:rPr lang="en-GB" sz="1800" dirty="0"/>
              <a:t>Remember to use ‘basic auth’ and set content-type to JSON, in order to get ‘pretty’ response:</a:t>
            </a:r>
          </a:p>
          <a:p>
            <a:endParaRPr lang="en-GB" sz="1800" dirty="0"/>
          </a:p>
          <a:p>
            <a:pPr marL="0" indent="0">
              <a:buNone/>
            </a:pPr>
            <a:endParaRPr lang="en-GB" sz="1800" dirty="0"/>
          </a:p>
          <a:p>
            <a:pPr marL="0" indent="0">
              <a:buNone/>
            </a:pPr>
            <a:endParaRPr lang="en-US" dirty="0"/>
          </a:p>
        </p:txBody>
      </p:sp>
      <p:pic>
        <p:nvPicPr>
          <p:cNvPr id="4" name="Picture 3">
            <a:extLst>
              <a:ext uri="{FF2B5EF4-FFF2-40B4-BE49-F238E27FC236}">
                <a16:creationId xmlns:a16="http://schemas.microsoft.com/office/drawing/2014/main" id="{1DC3300E-0790-8E4A-9DE0-5E0D7525126F}"/>
              </a:ext>
            </a:extLst>
          </p:cNvPr>
          <p:cNvPicPr>
            <a:picLocks noChangeAspect="1"/>
          </p:cNvPicPr>
          <p:nvPr/>
        </p:nvPicPr>
        <p:blipFill>
          <a:blip r:embed="rId2"/>
          <a:stretch>
            <a:fillRect/>
          </a:stretch>
        </p:blipFill>
        <p:spPr>
          <a:xfrm>
            <a:off x="977348" y="3466940"/>
            <a:ext cx="6096000" cy="2710023"/>
          </a:xfrm>
          <a:prstGeom prst="rect">
            <a:avLst/>
          </a:prstGeom>
        </p:spPr>
      </p:pic>
    </p:spTree>
    <p:extLst>
      <p:ext uri="{BB962C8B-B14F-4D97-AF65-F5344CB8AC3E}">
        <p14:creationId xmlns:p14="http://schemas.microsoft.com/office/powerpoint/2010/main" val="47643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Modify Postman Request to Create Two Apps</a:t>
            </a:r>
            <a:br>
              <a:rPr lang="en-US" dirty="0"/>
            </a:br>
            <a:r>
              <a:rPr lang="en-US" dirty="0"/>
              <a:t>(Day 1)</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p:txBody>
          <a:bodyPr/>
          <a:lstStyle/>
          <a:p>
            <a:r>
              <a:rPr lang="en-GB" sz="1800" dirty="0"/>
              <a:t>Modify the declaration to create two applications (e.g. A1 and A2):</a:t>
            </a:r>
          </a:p>
          <a:p>
            <a:r>
              <a:rPr lang="en-GB" sz="1800" dirty="0"/>
              <a:t>Note that you can (if your content-type is JSON), use the small triangle next to [line no.] ‘13’ to minimise and copy the correct section.  Just add a comma and paste, then modify to A2 (along with the inner IPs)</a:t>
            </a:r>
          </a:p>
          <a:p>
            <a:pPr marL="0" indent="0">
              <a:buNone/>
            </a:pPr>
            <a:endParaRPr lang="en-GB" sz="1800" dirty="0"/>
          </a:p>
          <a:p>
            <a:pPr marL="0" indent="0">
              <a:buNone/>
            </a:pPr>
            <a:endParaRPr lang="en-US" dirty="0"/>
          </a:p>
        </p:txBody>
      </p:sp>
      <p:pic>
        <p:nvPicPr>
          <p:cNvPr id="5" name="Picture 4">
            <a:extLst>
              <a:ext uri="{FF2B5EF4-FFF2-40B4-BE49-F238E27FC236}">
                <a16:creationId xmlns:a16="http://schemas.microsoft.com/office/drawing/2014/main" id="{A7985049-B656-C246-ACE2-34396B9BAC4A}"/>
              </a:ext>
            </a:extLst>
          </p:cNvPr>
          <p:cNvPicPr>
            <a:picLocks noChangeAspect="1"/>
          </p:cNvPicPr>
          <p:nvPr/>
        </p:nvPicPr>
        <p:blipFill>
          <a:blip r:embed="rId2"/>
          <a:stretch>
            <a:fillRect/>
          </a:stretch>
        </p:blipFill>
        <p:spPr>
          <a:xfrm>
            <a:off x="1060450" y="3429000"/>
            <a:ext cx="10071100" cy="2311400"/>
          </a:xfrm>
          <a:prstGeom prst="rect">
            <a:avLst/>
          </a:prstGeom>
        </p:spPr>
      </p:pic>
    </p:spTree>
    <p:extLst>
      <p:ext uri="{BB962C8B-B14F-4D97-AF65-F5344CB8AC3E}">
        <p14:creationId xmlns:p14="http://schemas.microsoft.com/office/powerpoint/2010/main" val="307730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Delete Tenant &amp; Recreate</a:t>
            </a:r>
            <a:br>
              <a:rPr lang="en-US" dirty="0"/>
            </a:br>
            <a:r>
              <a:rPr lang="en-US" dirty="0"/>
              <a:t>(Day 1)</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825625"/>
            <a:ext cx="10515600" cy="4667250"/>
          </a:xfrm>
        </p:spPr>
        <p:txBody>
          <a:bodyPr>
            <a:normAutofit fontScale="92500" lnSpcReduction="10000"/>
          </a:bodyPr>
          <a:lstStyle/>
          <a:p>
            <a:r>
              <a:rPr lang="en-GB" sz="1800" dirty="0"/>
              <a:t>Ask one of them to see if they can figure out how to delete (It’s a trap!!). </a:t>
            </a:r>
          </a:p>
          <a:p>
            <a:pPr lvl="1"/>
            <a:r>
              <a:rPr lang="en-GB" sz="1400" dirty="0"/>
              <a:t>If they don’t specify tenant everyone loses their work !! </a:t>
            </a:r>
          </a:p>
          <a:p>
            <a:pPr lvl="1"/>
            <a:r>
              <a:rPr lang="en-GB" sz="1400" dirty="0"/>
              <a:t>No big deal just get everyone to resubmit in Postman </a:t>
            </a:r>
          </a:p>
          <a:p>
            <a:pPr lvl="1"/>
            <a:r>
              <a:rPr lang="en-GB" sz="1400" dirty="0"/>
              <a:t>Discuss !!</a:t>
            </a:r>
          </a:p>
          <a:p>
            <a:r>
              <a:rPr lang="en-GB" sz="1800" dirty="0"/>
              <a:t>Save your request, then issue a delete to ../declare/&lt;tenant&gt;</a:t>
            </a:r>
          </a:p>
          <a:p>
            <a:endParaRPr lang="en-GB" sz="1800" dirty="0"/>
          </a:p>
          <a:p>
            <a:endParaRPr lang="en-GB" sz="1800" dirty="0"/>
          </a:p>
          <a:p>
            <a:endParaRPr lang="en-GB" sz="1800" dirty="0"/>
          </a:p>
          <a:p>
            <a:r>
              <a:rPr lang="en-GB" sz="1800" dirty="0"/>
              <a:t>You can then redeploy your tenant because you saved the code!  You have just achieved Infra as Code.</a:t>
            </a:r>
          </a:p>
          <a:p>
            <a:endParaRPr lang="en-GB" sz="1800" dirty="0"/>
          </a:p>
          <a:p>
            <a:r>
              <a:rPr lang="en-US" sz="1800" dirty="0"/>
              <a:t>Talk about the use Patch to add additional Apps</a:t>
            </a:r>
          </a:p>
          <a:p>
            <a:endParaRPr lang="en-US" sz="1800" dirty="0"/>
          </a:p>
          <a:p>
            <a:r>
              <a:rPr lang="en-US" sz="1800" dirty="0"/>
              <a:t>Talk about the use of variables in Postman (e.g. graphic above) – {{username}} {{password}}</a:t>
            </a:r>
          </a:p>
          <a:p>
            <a:endParaRPr lang="en-US" sz="1800" dirty="0"/>
          </a:p>
          <a:p>
            <a:r>
              <a:rPr lang="en-US" sz="1800" dirty="0"/>
              <a:t>Talk about JSON Parsers </a:t>
            </a:r>
            <a:r>
              <a:rPr lang="en-US" sz="1800" dirty="0">
                <a:hlinkClick r:id="rId3"/>
              </a:rPr>
              <a:t>https://jsonformatter.org/json-parser</a:t>
            </a:r>
            <a:endParaRPr lang="en-US" sz="1800" dirty="0"/>
          </a:p>
          <a:p>
            <a:endParaRPr lang="en-US" sz="1800" dirty="0"/>
          </a:p>
          <a:p>
            <a:endParaRPr lang="en-US" sz="1800" dirty="0"/>
          </a:p>
          <a:p>
            <a:endParaRPr lang="en-GB" sz="1800" dirty="0"/>
          </a:p>
          <a:p>
            <a:pPr marL="0" indent="0">
              <a:buNone/>
            </a:pPr>
            <a:endParaRPr lang="en-GB" sz="1800" dirty="0"/>
          </a:p>
          <a:p>
            <a:pPr marL="0" indent="0">
              <a:buNone/>
            </a:pPr>
            <a:endParaRPr lang="en-GB" sz="1800" dirty="0"/>
          </a:p>
          <a:p>
            <a:pPr marL="0" indent="0">
              <a:buNone/>
            </a:pPr>
            <a:endParaRPr lang="en-US" dirty="0"/>
          </a:p>
        </p:txBody>
      </p:sp>
      <p:pic>
        <p:nvPicPr>
          <p:cNvPr id="4" name="Picture 3">
            <a:extLst>
              <a:ext uri="{FF2B5EF4-FFF2-40B4-BE49-F238E27FC236}">
                <a16:creationId xmlns:a16="http://schemas.microsoft.com/office/drawing/2014/main" id="{08E65BD7-568A-FD42-B88C-FC8F6E103664}"/>
              </a:ext>
            </a:extLst>
          </p:cNvPr>
          <p:cNvPicPr>
            <a:picLocks noChangeAspect="1"/>
          </p:cNvPicPr>
          <p:nvPr/>
        </p:nvPicPr>
        <p:blipFill>
          <a:blip r:embed="rId4"/>
          <a:stretch>
            <a:fillRect/>
          </a:stretch>
        </p:blipFill>
        <p:spPr>
          <a:xfrm>
            <a:off x="838200" y="3196998"/>
            <a:ext cx="10065026" cy="796513"/>
          </a:xfrm>
          <a:prstGeom prst="rect">
            <a:avLst/>
          </a:prstGeom>
        </p:spPr>
      </p:pic>
    </p:spTree>
    <p:extLst>
      <p:ext uri="{BB962C8B-B14F-4D97-AF65-F5344CB8AC3E}">
        <p14:creationId xmlns:p14="http://schemas.microsoft.com/office/powerpoint/2010/main" val="285504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B569-CCA8-2C4E-9004-5970D1F1CB91}"/>
              </a:ext>
            </a:extLst>
          </p:cNvPr>
          <p:cNvSpPr>
            <a:spLocks noGrp="1"/>
          </p:cNvSpPr>
          <p:nvPr>
            <p:ph type="title"/>
          </p:nvPr>
        </p:nvSpPr>
        <p:spPr/>
        <p:txBody>
          <a:bodyPr/>
          <a:lstStyle/>
          <a:p>
            <a:r>
              <a:rPr lang="en-US" dirty="0"/>
              <a:t>AS3 Postman collections</a:t>
            </a:r>
            <a:br>
              <a:rPr lang="en-US" dirty="0"/>
            </a:br>
            <a:r>
              <a:rPr lang="en-US" dirty="0"/>
              <a:t>(Day 1) </a:t>
            </a:r>
          </a:p>
        </p:txBody>
      </p:sp>
      <p:sp>
        <p:nvSpPr>
          <p:cNvPr id="3" name="Content Placeholder 2">
            <a:extLst>
              <a:ext uri="{FF2B5EF4-FFF2-40B4-BE49-F238E27FC236}">
                <a16:creationId xmlns:a16="http://schemas.microsoft.com/office/drawing/2014/main" id="{3C28D296-0B7D-6447-856E-4CE4EB94806E}"/>
              </a:ext>
            </a:extLst>
          </p:cNvPr>
          <p:cNvSpPr>
            <a:spLocks noGrp="1"/>
          </p:cNvSpPr>
          <p:nvPr>
            <p:ph idx="1"/>
          </p:nvPr>
        </p:nvSpPr>
        <p:spPr/>
        <p:txBody>
          <a:bodyPr/>
          <a:lstStyle/>
          <a:p>
            <a:r>
              <a:rPr lang="en-US" dirty="0"/>
              <a:t>Download Postman collection - </a:t>
            </a:r>
            <a:r>
              <a:rPr lang="en-GB" u="sng" dirty="0">
                <a:hlinkClick r:id="rId2"/>
              </a:rPr>
              <a:t>https://github.com/F5Networks/f5-appsvcs-extension/releases/tag/v3.20.0</a:t>
            </a:r>
            <a:r>
              <a:rPr lang="en-GB" u="sng" dirty="0"/>
              <a:t> </a:t>
            </a:r>
            <a:endParaRPr lang="en-GB" dirty="0"/>
          </a:p>
          <a:p>
            <a:r>
              <a:rPr lang="en-US" dirty="0">
                <a:hlinkClick r:id="rId3"/>
              </a:rPr>
              <a:t>https://github.com/F5Networks/f5-appsvcs-extension/releases/download/v3.20.0/as3-3.20.0-3.examples.collection.json</a:t>
            </a:r>
            <a:r>
              <a:rPr lang="en-US" dirty="0"/>
              <a:t> </a:t>
            </a:r>
          </a:p>
          <a:p>
            <a:endParaRPr lang="en-US" dirty="0"/>
          </a:p>
          <a:p>
            <a:r>
              <a:rPr lang="en-US" dirty="0"/>
              <a:t>Go to F5networks, AS3, then ‘Releases’ on right hand side, then 3.20.0 then find the collection.</a:t>
            </a:r>
          </a:p>
        </p:txBody>
      </p:sp>
    </p:spTree>
    <p:extLst>
      <p:ext uri="{BB962C8B-B14F-4D97-AF65-F5344CB8AC3E}">
        <p14:creationId xmlns:p14="http://schemas.microsoft.com/office/powerpoint/2010/main" val="279054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2C8-2270-17EF-1798-A50EDFD93F0C}"/>
              </a:ext>
            </a:extLst>
          </p:cNvPr>
          <p:cNvSpPr>
            <a:spLocks noGrp="1"/>
          </p:cNvSpPr>
          <p:nvPr>
            <p:ph type="title"/>
          </p:nvPr>
        </p:nvSpPr>
        <p:spPr/>
        <p:txBody>
          <a:bodyPr/>
          <a:lstStyle/>
          <a:p>
            <a:r>
              <a:rPr lang="en-US" dirty="0"/>
              <a:t>Show examples of Shared Objects and reference one (Day 1)</a:t>
            </a:r>
          </a:p>
        </p:txBody>
      </p:sp>
      <p:sp>
        <p:nvSpPr>
          <p:cNvPr id="3" name="Content Placeholder 2">
            <a:extLst>
              <a:ext uri="{FF2B5EF4-FFF2-40B4-BE49-F238E27FC236}">
                <a16:creationId xmlns:a16="http://schemas.microsoft.com/office/drawing/2014/main" id="{EAADD993-A7AA-0AB3-FFEE-21E8700DD288}"/>
              </a:ext>
            </a:extLst>
          </p:cNvPr>
          <p:cNvSpPr>
            <a:spLocks noGrp="1"/>
          </p:cNvSpPr>
          <p:nvPr>
            <p:ph idx="1"/>
          </p:nvPr>
        </p:nvSpPr>
        <p:spPr/>
        <p:txBody>
          <a:bodyPr/>
          <a:lstStyle/>
          <a:p>
            <a:r>
              <a:rPr lang="en-US" dirty="0"/>
              <a:t>Highlight objects can be created as shared</a:t>
            </a:r>
          </a:p>
          <a:p>
            <a:r>
              <a:rPr lang="en-US" dirty="0">
                <a:hlinkClick r:id="rId2"/>
              </a:rPr>
              <a:t>https://github.com/shqureshif5/AS3CommonShared/blob/main/AS3commonTest1.sh</a:t>
            </a:r>
            <a:endParaRPr lang="en-US" dirty="0"/>
          </a:p>
          <a:p>
            <a:r>
              <a:rPr lang="en-US" dirty="0"/>
              <a:t>Get the customers to reference ‘</a:t>
            </a:r>
            <a:r>
              <a:rPr lang="en-US" dirty="0" err="1"/>
              <a:t>poolRoundRobin</a:t>
            </a:r>
            <a:r>
              <a:rPr lang="en-US" dirty="0"/>
              <a:t>’ with application A2</a:t>
            </a:r>
          </a:p>
          <a:p>
            <a:r>
              <a:rPr lang="en-US" dirty="0"/>
              <a:t>Example - </a:t>
            </a:r>
            <a:r>
              <a:rPr lang="en-US" dirty="0">
                <a:hlinkClick r:id="rId3"/>
              </a:rPr>
              <a:t>https://github.com/shqureshif5/AS3CommonShared/blob/main/AS3commonTest2.sh</a:t>
            </a:r>
            <a:endParaRPr lang="en-US" dirty="0"/>
          </a:p>
          <a:p>
            <a:endParaRPr lang="en-US" dirty="0"/>
          </a:p>
          <a:p>
            <a:endParaRPr lang="en-US" dirty="0"/>
          </a:p>
        </p:txBody>
      </p:sp>
    </p:spTree>
    <p:extLst>
      <p:ext uri="{BB962C8B-B14F-4D97-AF65-F5344CB8AC3E}">
        <p14:creationId xmlns:p14="http://schemas.microsoft.com/office/powerpoint/2010/main" val="242110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1254-6AB7-4F68-21E1-9C13B8161930}"/>
              </a:ext>
            </a:extLst>
          </p:cNvPr>
          <p:cNvSpPr>
            <a:spLocks noGrp="1"/>
          </p:cNvSpPr>
          <p:nvPr>
            <p:ph type="title"/>
          </p:nvPr>
        </p:nvSpPr>
        <p:spPr/>
        <p:txBody>
          <a:bodyPr/>
          <a:lstStyle/>
          <a:p>
            <a:r>
              <a:rPr lang="en-US" dirty="0"/>
              <a:t>Show ACC Chariot and F5 Extension in VSC</a:t>
            </a:r>
            <a:br>
              <a:rPr lang="en-US" dirty="0"/>
            </a:br>
            <a:r>
              <a:rPr lang="en-US" dirty="0"/>
              <a:t>(Day 1)</a:t>
            </a:r>
          </a:p>
        </p:txBody>
      </p:sp>
      <p:sp>
        <p:nvSpPr>
          <p:cNvPr id="3" name="Content Placeholder 2">
            <a:extLst>
              <a:ext uri="{FF2B5EF4-FFF2-40B4-BE49-F238E27FC236}">
                <a16:creationId xmlns:a16="http://schemas.microsoft.com/office/drawing/2014/main" id="{0EF3F4BA-245F-EDD2-424B-BECE792B448B}"/>
              </a:ext>
            </a:extLst>
          </p:cNvPr>
          <p:cNvSpPr>
            <a:spLocks noGrp="1"/>
          </p:cNvSpPr>
          <p:nvPr>
            <p:ph idx="1"/>
          </p:nvPr>
        </p:nvSpPr>
        <p:spPr/>
        <p:txBody>
          <a:bodyPr/>
          <a:lstStyle/>
          <a:p>
            <a:r>
              <a:rPr lang="en-US" dirty="0"/>
              <a:t>Use F5 Extension to open a BIGIP conf file</a:t>
            </a:r>
          </a:p>
          <a:p>
            <a:r>
              <a:rPr lang="en-US" dirty="0"/>
              <a:t>Find some interesting VIPs (maybe with an </a:t>
            </a:r>
            <a:r>
              <a:rPr lang="en-US" dirty="0" err="1"/>
              <a:t>iRule</a:t>
            </a:r>
            <a:r>
              <a:rPr lang="en-US" dirty="0"/>
              <a:t>)</a:t>
            </a:r>
          </a:p>
          <a:p>
            <a:endParaRPr lang="en-US" dirty="0"/>
          </a:p>
          <a:p>
            <a:r>
              <a:rPr lang="en-US" dirty="0"/>
              <a:t>Export using ACC Chariot (note </a:t>
            </a:r>
            <a:r>
              <a:rPr lang="en-US" dirty="0" err="1"/>
              <a:t>iRule</a:t>
            </a:r>
            <a:r>
              <a:rPr lang="en-US" dirty="0"/>
              <a:t> does not get parsed)</a:t>
            </a:r>
          </a:p>
          <a:p>
            <a:pPr lvl="1"/>
            <a:r>
              <a:rPr lang="en-US" dirty="0"/>
              <a:t>Highlight its not perfect</a:t>
            </a:r>
          </a:p>
          <a:p>
            <a:pPr lvl="1"/>
            <a:endParaRPr lang="en-US" dirty="0"/>
          </a:p>
          <a:p>
            <a:r>
              <a:rPr lang="en-US" dirty="0"/>
              <a:t>Find an </a:t>
            </a:r>
            <a:r>
              <a:rPr lang="en-US" dirty="0" err="1"/>
              <a:t>iRule</a:t>
            </a:r>
            <a:r>
              <a:rPr lang="en-US" dirty="0"/>
              <a:t> and export using ACC Chariot</a:t>
            </a:r>
          </a:p>
          <a:p>
            <a:pPr lvl="1"/>
            <a:r>
              <a:rPr lang="en-US" dirty="0"/>
              <a:t>Highlight that this is encoded</a:t>
            </a:r>
          </a:p>
        </p:txBody>
      </p:sp>
    </p:spTree>
    <p:extLst>
      <p:ext uri="{BB962C8B-B14F-4D97-AF65-F5344CB8AC3E}">
        <p14:creationId xmlns:p14="http://schemas.microsoft.com/office/powerpoint/2010/main" val="3885700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Prep for Ansible - Create a ‘Project’ Folder</a:t>
            </a:r>
            <a:br>
              <a:rPr lang="en-US" dirty="0"/>
            </a:br>
            <a:r>
              <a:rPr lang="en-US" dirty="0"/>
              <a:t>(Day 2)</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p:txBody>
          <a:bodyPr/>
          <a:lstStyle/>
          <a:p>
            <a:r>
              <a:rPr lang="en-GB" sz="1800" dirty="0"/>
              <a:t>Create (or identify an existing) project folder on your OS.</a:t>
            </a:r>
          </a:p>
          <a:p>
            <a:endParaRPr lang="en-GB" sz="1800" dirty="0"/>
          </a:p>
          <a:p>
            <a:endParaRPr lang="en-GB" sz="1800" dirty="0"/>
          </a:p>
          <a:p>
            <a:r>
              <a:rPr lang="en-GB" sz="1800" dirty="0"/>
              <a:t>On ubuntu –  </a:t>
            </a:r>
          </a:p>
          <a:p>
            <a:r>
              <a:rPr lang="en-GB" sz="1800" dirty="0"/>
              <a:t>cd /home/&lt;</a:t>
            </a:r>
            <a:r>
              <a:rPr lang="en-GB" sz="1800" dirty="0" err="1"/>
              <a:t>studentXX</a:t>
            </a:r>
            <a:r>
              <a:rPr lang="en-GB" sz="1800" dirty="0"/>
              <a:t>&gt;</a:t>
            </a:r>
          </a:p>
          <a:p>
            <a:r>
              <a:rPr lang="en-GB" sz="1800" dirty="0"/>
              <a:t>Then create Projects folder </a:t>
            </a:r>
          </a:p>
          <a:p>
            <a:r>
              <a:rPr lang="en-GB" sz="1800" dirty="0" err="1"/>
              <a:t>mkdir</a:t>
            </a:r>
            <a:r>
              <a:rPr lang="en-GB" sz="1800" dirty="0"/>
              <a:t> Projects</a:t>
            </a:r>
          </a:p>
          <a:p>
            <a:endParaRPr lang="en-GB" sz="1800" dirty="0"/>
          </a:p>
          <a:p>
            <a:pPr lvl="1"/>
            <a:endParaRPr lang="en-GB" sz="1400" dirty="0"/>
          </a:p>
          <a:p>
            <a:endParaRPr lang="en-GB" sz="1800" dirty="0"/>
          </a:p>
          <a:p>
            <a:endParaRPr lang="en-GB" sz="1800" dirty="0"/>
          </a:p>
          <a:p>
            <a:pPr marL="0" indent="0">
              <a:buNone/>
            </a:pPr>
            <a:endParaRPr lang="en-GB" sz="1800" dirty="0"/>
          </a:p>
          <a:p>
            <a:pPr marL="0" indent="0">
              <a:buNone/>
            </a:pPr>
            <a:endParaRPr lang="en-GB" sz="1800" dirty="0"/>
          </a:p>
          <a:p>
            <a:pPr marL="0" indent="0">
              <a:buNone/>
            </a:pPr>
            <a:endParaRPr lang="en-US" dirty="0"/>
          </a:p>
        </p:txBody>
      </p:sp>
    </p:spTree>
    <p:extLst>
      <p:ext uri="{BB962C8B-B14F-4D97-AF65-F5344CB8AC3E}">
        <p14:creationId xmlns:p14="http://schemas.microsoft.com/office/powerpoint/2010/main" val="42366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C840-3CF0-173A-97C6-0B8C71149D19}"/>
              </a:ext>
            </a:extLst>
          </p:cNvPr>
          <p:cNvSpPr>
            <a:spLocks noGrp="1"/>
          </p:cNvSpPr>
          <p:nvPr>
            <p:ph type="title"/>
          </p:nvPr>
        </p:nvSpPr>
        <p:spPr/>
        <p:txBody>
          <a:bodyPr/>
          <a:lstStyle/>
          <a:p>
            <a:r>
              <a:rPr lang="en-US" dirty="0"/>
              <a:t>Day 1 workshop - 4 hours</a:t>
            </a:r>
          </a:p>
        </p:txBody>
      </p:sp>
      <p:sp>
        <p:nvSpPr>
          <p:cNvPr id="3" name="Content Placeholder 2">
            <a:extLst>
              <a:ext uri="{FF2B5EF4-FFF2-40B4-BE49-F238E27FC236}">
                <a16:creationId xmlns:a16="http://schemas.microsoft.com/office/drawing/2014/main" id="{70AE0DF3-5810-6935-EB80-6E05C7ADA39E}"/>
              </a:ext>
            </a:extLst>
          </p:cNvPr>
          <p:cNvSpPr>
            <a:spLocks noGrp="1"/>
          </p:cNvSpPr>
          <p:nvPr>
            <p:ph idx="1"/>
          </p:nvPr>
        </p:nvSpPr>
        <p:spPr/>
        <p:txBody>
          <a:bodyPr>
            <a:normAutofit lnSpcReduction="10000"/>
          </a:bodyPr>
          <a:lstStyle/>
          <a:p>
            <a:r>
              <a:rPr lang="en-US" dirty="0"/>
              <a:t>Introductions – Yourself, any other F5’ers, and the trainees</a:t>
            </a:r>
          </a:p>
          <a:p>
            <a:r>
              <a:rPr lang="en-US" dirty="0"/>
              <a:t>While trainees are introducing themselves, add them to the Tools Access Training Spreadsheet</a:t>
            </a:r>
          </a:p>
          <a:p>
            <a:r>
              <a:rPr lang="en-US" dirty="0"/>
              <a:t>Presentation – </a:t>
            </a:r>
            <a:r>
              <a:rPr lang="en-US" dirty="0" err="1"/>
              <a:t>Slidedeck</a:t>
            </a:r>
            <a:r>
              <a:rPr lang="en-US" dirty="0"/>
              <a:t> Intro into REST-API, terminology, and AS3</a:t>
            </a:r>
          </a:p>
          <a:p>
            <a:r>
              <a:rPr lang="en-US" dirty="0"/>
              <a:t>Break</a:t>
            </a:r>
          </a:p>
          <a:p>
            <a:r>
              <a:rPr lang="en-US" dirty="0"/>
              <a:t>Start the Hands-On</a:t>
            </a:r>
          </a:p>
          <a:p>
            <a:r>
              <a:rPr lang="en-US" dirty="0"/>
              <a:t>At the end of the day review any outstanding questions to takeaway and address</a:t>
            </a:r>
          </a:p>
          <a:p>
            <a:r>
              <a:rPr lang="en-US" dirty="0"/>
              <a:t>Inform them that the BIG-IP/RDP will be left on for a few more hours so they can experiment further</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30839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33A7-8509-4A51-376F-87CF885DD12F}"/>
              </a:ext>
            </a:extLst>
          </p:cNvPr>
          <p:cNvSpPr>
            <a:spLocks noGrp="1"/>
          </p:cNvSpPr>
          <p:nvPr>
            <p:ph type="title"/>
          </p:nvPr>
        </p:nvSpPr>
        <p:spPr/>
        <p:txBody>
          <a:bodyPr/>
          <a:lstStyle/>
          <a:p>
            <a:r>
              <a:rPr lang="en-US" dirty="0"/>
              <a:t>Prep your </a:t>
            </a:r>
            <a:r>
              <a:rPr lang="en-US" dirty="0" err="1"/>
              <a:t>Github</a:t>
            </a:r>
            <a:r>
              <a:rPr lang="en-US" dirty="0"/>
              <a:t> repo</a:t>
            </a:r>
            <a:br>
              <a:rPr lang="en-US" dirty="0"/>
            </a:br>
            <a:r>
              <a:rPr lang="en-US" dirty="0"/>
              <a:t>(Day 2)</a:t>
            </a:r>
          </a:p>
        </p:txBody>
      </p:sp>
      <p:sp>
        <p:nvSpPr>
          <p:cNvPr id="3" name="Content Placeholder 2">
            <a:extLst>
              <a:ext uri="{FF2B5EF4-FFF2-40B4-BE49-F238E27FC236}">
                <a16:creationId xmlns:a16="http://schemas.microsoft.com/office/drawing/2014/main" id="{D472D1C7-A2C5-BB8D-771F-6DA312590037}"/>
              </a:ext>
            </a:extLst>
          </p:cNvPr>
          <p:cNvSpPr>
            <a:spLocks noGrp="1"/>
          </p:cNvSpPr>
          <p:nvPr>
            <p:ph idx="1"/>
          </p:nvPr>
        </p:nvSpPr>
        <p:spPr/>
        <p:txBody>
          <a:bodyPr>
            <a:normAutofit/>
          </a:bodyPr>
          <a:lstStyle/>
          <a:p>
            <a:r>
              <a:rPr lang="en-US" sz="1800" dirty="0"/>
              <a:t>Login to your </a:t>
            </a:r>
            <a:r>
              <a:rPr lang="en-US" sz="1800" dirty="0" err="1"/>
              <a:t>github</a:t>
            </a:r>
            <a:r>
              <a:rPr lang="en-US" sz="1800" dirty="0"/>
              <a:t> account</a:t>
            </a:r>
          </a:p>
          <a:p>
            <a:r>
              <a:rPr lang="en-US" sz="1800" dirty="0"/>
              <a:t>Select Green icon (New) – Create a new repository</a:t>
            </a:r>
          </a:p>
          <a:p>
            <a:pPr lvl="1"/>
            <a:r>
              <a:rPr lang="en-US" sz="1800" dirty="0"/>
              <a:t>Give it a name e.g. ‘</a:t>
            </a:r>
            <a:r>
              <a:rPr lang="en-US" sz="1800" dirty="0" err="1"/>
              <a:t>autows</a:t>
            </a:r>
            <a:r>
              <a:rPr lang="en-US" sz="1800" dirty="0"/>
              <a:t>’</a:t>
            </a:r>
          </a:p>
          <a:p>
            <a:pPr lvl="1"/>
            <a:r>
              <a:rPr lang="en-US" sz="1800" dirty="0"/>
              <a:t>Keep it as ‘Public’</a:t>
            </a:r>
          </a:p>
          <a:p>
            <a:pPr lvl="1"/>
            <a:r>
              <a:rPr lang="en-US" sz="1800" dirty="0"/>
              <a:t>Tick box –&gt; add a README file</a:t>
            </a:r>
          </a:p>
          <a:p>
            <a:pPr lvl="1"/>
            <a:r>
              <a:rPr lang="en-US" sz="1800" dirty="0"/>
              <a:t>Add .</a:t>
            </a:r>
            <a:r>
              <a:rPr lang="en-US" sz="1800" dirty="0" err="1"/>
              <a:t>gitignore</a:t>
            </a:r>
            <a:r>
              <a:rPr lang="en-US" sz="1800" dirty="0"/>
              <a:t> ‘</a:t>
            </a:r>
            <a:r>
              <a:rPr lang="en-US" sz="1800" dirty="0" err="1"/>
              <a:t>Textpattern</a:t>
            </a:r>
            <a:r>
              <a:rPr lang="en-US" sz="1800" dirty="0"/>
              <a:t>’</a:t>
            </a:r>
          </a:p>
          <a:p>
            <a:pPr lvl="1"/>
            <a:r>
              <a:rPr lang="en-US" sz="1800" dirty="0"/>
              <a:t>Choose a license ‘none</a:t>
            </a:r>
          </a:p>
          <a:p>
            <a:pPr lvl="1"/>
            <a:r>
              <a:rPr lang="en-US" sz="1800" dirty="0"/>
              <a:t>Select Green icon 'Create repository’</a:t>
            </a:r>
          </a:p>
          <a:p>
            <a:r>
              <a:rPr lang="en-US" sz="1800" dirty="0"/>
              <a:t>Select Green icon ‘Code’</a:t>
            </a:r>
          </a:p>
          <a:p>
            <a:pPr lvl="1"/>
            <a:r>
              <a:rPr lang="en-US" sz="1800" dirty="0"/>
              <a:t>Under HTTPS – ‘Copy URL to Clipboard’</a:t>
            </a:r>
          </a:p>
          <a:p>
            <a:pPr lvl="1"/>
            <a:endParaRPr lang="en-US" sz="1800" dirty="0"/>
          </a:p>
        </p:txBody>
      </p:sp>
    </p:spTree>
    <p:extLst>
      <p:ext uri="{BB962C8B-B14F-4D97-AF65-F5344CB8AC3E}">
        <p14:creationId xmlns:p14="http://schemas.microsoft.com/office/powerpoint/2010/main" val="286166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Clone Git Repo into Project Folder </a:t>
            </a:r>
            <a:br>
              <a:rPr lang="en-US" dirty="0"/>
            </a:br>
            <a:r>
              <a:rPr lang="en-US" dirty="0"/>
              <a:t>(Day 2)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p:txBody>
          <a:bodyPr/>
          <a:lstStyle/>
          <a:p>
            <a:r>
              <a:rPr lang="en-GB" sz="1800" dirty="0"/>
              <a:t>Open the Project folder in VS Code using ‘Add Folder to Workspace’…</a:t>
            </a:r>
          </a:p>
          <a:p>
            <a:r>
              <a:rPr lang="en-GB" sz="1800" dirty="0"/>
              <a:t>DON’T JUST ADD A FOLDER!</a:t>
            </a:r>
          </a:p>
          <a:p>
            <a:r>
              <a:rPr lang="en-GB" sz="1800" dirty="0"/>
              <a:t>Right-click the Project folder and ‘open in terminal’.</a:t>
            </a:r>
          </a:p>
          <a:p>
            <a:r>
              <a:rPr lang="en-GB" sz="1800" dirty="0"/>
              <a:t>Windows users might have to change their default shell to ‘</a:t>
            </a:r>
            <a:r>
              <a:rPr lang="en-GB" sz="1800" dirty="0" err="1"/>
              <a:t>wsl</a:t>
            </a:r>
            <a:r>
              <a:rPr lang="en-GB" sz="1800" dirty="0"/>
              <a:t>’.</a:t>
            </a:r>
          </a:p>
          <a:p>
            <a:r>
              <a:rPr lang="en-GB" sz="1800" dirty="0"/>
              <a:t>Once in the shell terminal, ‘</a:t>
            </a:r>
            <a:r>
              <a:rPr lang="en-GB" sz="1800" dirty="0" err="1"/>
              <a:t>pwd</a:t>
            </a:r>
            <a:r>
              <a:rPr lang="en-GB" sz="1800" dirty="0"/>
              <a:t>’ should show that you’re in the Project folder.</a:t>
            </a:r>
          </a:p>
          <a:p>
            <a:r>
              <a:rPr lang="en-GB" sz="1800" dirty="0"/>
              <a:t>‘git clone &lt;paste the git </a:t>
            </a:r>
            <a:r>
              <a:rPr lang="en-GB" sz="1800" dirty="0" err="1"/>
              <a:t>url</a:t>
            </a:r>
            <a:r>
              <a:rPr lang="en-GB" sz="1800" dirty="0"/>
              <a:t>&gt;’</a:t>
            </a:r>
          </a:p>
          <a:p>
            <a:r>
              <a:rPr lang="en-GB" sz="1800" dirty="0"/>
              <a:t>This should create a new folder called ‘</a:t>
            </a:r>
            <a:r>
              <a:rPr lang="en-GB" sz="1800" dirty="0" err="1"/>
              <a:t>autows</a:t>
            </a:r>
            <a:r>
              <a:rPr lang="en-GB" sz="1800" dirty="0"/>
              <a:t>’ and contain .</a:t>
            </a:r>
            <a:r>
              <a:rPr lang="en-GB" sz="1800" dirty="0" err="1"/>
              <a:t>gitignore</a:t>
            </a:r>
            <a:r>
              <a:rPr lang="en-GB" sz="1800" dirty="0"/>
              <a:t> and readme files.</a:t>
            </a:r>
          </a:p>
          <a:p>
            <a:endParaRPr lang="en-GB" sz="1800" dirty="0"/>
          </a:p>
          <a:p>
            <a:endParaRPr lang="en-GB" sz="1800" dirty="0"/>
          </a:p>
          <a:p>
            <a:endParaRPr lang="en-GB" sz="1800" dirty="0"/>
          </a:p>
          <a:p>
            <a:pPr marL="0" indent="0">
              <a:buNone/>
            </a:pPr>
            <a:endParaRPr lang="en-GB" sz="1800" dirty="0"/>
          </a:p>
          <a:p>
            <a:pPr marL="0" indent="0">
              <a:buNone/>
            </a:pPr>
            <a:endParaRPr lang="en-GB" sz="1800" dirty="0"/>
          </a:p>
          <a:p>
            <a:pPr marL="0" indent="0">
              <a:buNone/>
            </a:pPr>
            <a:endParaRPr lang="en-US" dirty="0"/>
          </a:p>
        </p:txBody>
      </p:sp>
    </p:spTree>
    <p:extLst>
      <p:ext uri="{BB962C8B-B14F-4D97-AF65-F5344CB8AC3E}">
        <p14:creationId xmlns:p14="http://schemas.microsoft.com/office/powerpoint/2010/main" val="3985535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Create Ansible Playbook</a:t>
            </a:r>
            <a:br>
              <a:rPr lang="en-US" dirty="0"/>
            </a:br>
            <a:r>
              <a:rPr lang="en-US" dirty="0"/>
              <a:t>(Day 2)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825625"/>
            <a:ext cx="7460974" cy="4351338"/>
          </a:xfrm>
        </p:spPr>
        <p:txBody>
          <a:bodyPr>
            <a:normAutofit lnSpcReduction="10000"/>
          </a:bodyPr>
          <a:lstStyle/>
          <a:p>
            <a:r>
              <a:rPr lang="en-GB" sz="1800" dirty="0"/>
              <a:t>Explain YAML (compare to JSON)</a:t>
            </a:r>
          </a:p>
          <a:p>
            <a:pPr lvl="1"/>
            <a:r>
              <a:rPr lang="en-GB" sz="1400" dirty="0"/>
              <a:t>Computers can easily parse JSON</a:t>
            </a:r>
          </a:p>
          <a:p>
            <a:pPr lvl="1"/>
            <a:r>
              <a:rPr lang="en-GB" sz="1400" dirty="0"/>
              <a:t>Humans can easily read YAML</a:t>
            </a:r>
          </a:p>
          <a:p>
            <a:pPr lvl="1"/>
            <a:r>
              <a:rPr lang="en-GB" sz="1400" dirty="0"/>
              <a:t>The converse is not true</a:t>
            </a:r>
          </a:p>
          <a:p>
            <a:pPr lvl="1"/>
            <a:r>
              <a:rPr lang="en-GB" sz="1400" dirty="0"/>
              <a:t>Correct indentation is critical with YAML.  Two spaces is the standard.</a:t>
            </a:r>
          </a:p>
          <a:p>
            <a:r>
              <a:rPr lang="en-GB" sz="1800" dirty="0"/>
              <a:t>Create a new file in ‘</a:t>
            </a:r>
            <a:r>
              <a:rPr lang="en-GB" sz="1800" dirty="0" err="1"/>
              <a:t>autows</a:t>
            </a:r>
            <a:r>
              <a:rPr lang="en-GB" sz="1800" dirty="0"/>
              <a:t>’ folder named ‘as3-playbook.yaml’</a:t>
            </a:r>
          </a:p>
          <a:p>
            <a:r>
              <a:rPr lang="en-GB" sz="1800" dirty="0"/>
              <a:t>YAML standard tops and tails the file with --- and …</a:t>
            </a:r>
          </a:p>
          <a:p>
            <a:r>
              <a:rPr lang="en-GB" sz="1800" dirty="0"/>
              <a:t>Add the first few lines:</a:t>
            </a:r>
          </a:p>
          <a:p>
            <a:r>
              <a:rPr lang="en-GB" sz="1800" dirty="0"/>
              <a:t>dash space name:  The dash at position zero.  Any name for your playbook.</a:t>
            </a:r>
          </a:p>
          <a:p>
            <a:r>
              <a:rPr lang="en-GB" sz="1800" dirty="0"/>
              <a:t>‘Hosts’ replaces an inventory file.  Tells ansible to execute the task on the localhost.</a:t>
            </a:r>
          </a:p>
          <a:p>
            <a:r>
              <a:rPr lang="en-GB" sz="1800" dirty="0"/>
              <a:t>connection: local also tells ansible to execute the task on the local machine. </a:t>
            </a:r>
          </a:p>
          <a:p>
            <a:r>
              <a:rPr lang="en-GB" sz="1800" dirty="0" err="1"/>
              <a:t>gather_facts</a:t>
            </a:r>
            <a:r>
              <a:rPr lang="en-GB" sz="1800" dirty="0"/>
              <a:t>: no tells Ansible not to waste time collecting information about the machine (local)</a:t>
            </a:r>
          </a:p>
          <a:p>
            <a:pPr marL="0" indent="0">
              <a:buNone/>
            </a:pPr>
            <a:endParaRPr lang="en-GB" sz="18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5" name="Picture 4">
            <a:extLst>
              <a:ext uri="{FF2B5EF4-FFF2-40B4-BE49-F238E27FC236}">
                <a16:creationId xmlns:a16="http://schemas.microsoft.com/office/drawing/2014/main" id="{03C8739A-E71C-FF45-9BD0-C17EE939D944}"/>
              </a:ext>
            </a:extLst>
          </p:cNvPr>
          <p:cNvPicPr>
            <a:picLocks noChangeAspect="1"/>
          </p:cNvPicPr>
          <p:nvPr/>
        </p:nvPicPr>
        <p:blipFill>
          <a:blip r:embed="rId2"/>
          <a:stretch>
            <a:fillRect/>
          </a:stretch>
        </p:blipFill>
        <p:spPr>
          <a:xfrm>
            <a:off x="8284192" y="734150"/>
            <a:ext cx="3907808" cy="1913076"/>
          </a:xfrm>
          <a:prstGeom prst="rect">
            <a:avLst/>
          </a:prstGeom>
        </p:spPr>
      </p:pic>
    </p:spTree>
    <p:extLst>
      <p:ext uri="{BB962C8B-B14F-4D97-AF65-F5344CB8AC3E}">
        <p14:creationId xmlns:p14="http://schemas.microsoft.com/office/powerpoint/2010/main" val="97729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Create Ansible Playbook</a:t>
            </a:r>
            <a:br>
              <a:rPr lang="en-US" dirty="0"/>
            </a:br>
            <a:r>
              <a:rPr lang="en-US" dirty="0"/>
              <a:t>(Day 2)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825625"/>
            <a:ext cx="7460974" cy="4351338"/>
          </a:xfrm>
        </p:spPr>
        <p:txBody>
          <a:bodyPr>
            <a:normAutofit/>
          </a:bodyPr>
          <a:lstStyle/>
          <a:p>
            <a:pPr marL="0" indent="0">
              <a:buNone/>
            </a:pPr>
            <a:r>
              <a:rPr lang="en-GB" sz="1800" dirty="0"/>
              <a:t>Add the following high-level sections (and explain that we will populate them later: </a:t>
            </a:r>
          </a:p>
          <a:p>
            <a:r>
              <a:rPr lang="en-GB" sz="1800" dirty="0"/>
              <a:t>vars</a:t>
            </a:r>
          </a:p>
          <a:p>
            <a:pPr lvl="1"/>
            <a:r>
              <a:rPr lang="en-GB" sz="1400" dirty="0"/>
              <a:t>We can set variables in the playbook</a:t>
            </a:r>
          </a:p>
          <a:p>
            <a:r>
              <a:rPr lang="en-GB" sz="1800" dirty="0" err="1"/>
              <a:t>vars_files</a:t>
            </a:r>
            <a:endParaRPr lang="en-GB" sz="1800" dirty="0"/>
          </a:p>
          <a:p>
            <a:pPr lvl="1"/>
            <a:r>
              <a:rPr lang="en-GB" sz="1400" dirty="0"/>
              <a:t>We can also pull in variables from separate files.   There are actually many ways to access variables in Ansible: </a:t>
            </a:r>
            <a:r>
              <a:rPr lang="en-GB" sz="1400" dirty="0">
                <a:hlinkClick r:id="rId2"/>
              </a:rPr>
              <a:t>https://docs.ansible.com/ansible/latest/user_guide/playbooks_variables.html#variable-precedence-where-should-i-put-a-variable</a:t>
            </a:r>
            <a:endParaRPr lang="en-GB" sz="1400" dirty="0"/>
          </a:p>
          <a:p>
            <a:r>
              <a:rPr lang="en-GB" sz="1800" dirty="0"/>
              <a:t>tasks</a:t>
            </a:r>
          </a:p>
          <a:p>
            <a:pPr lvl="1"/>
            <a:r>
              <a:rPr lang="en-GB" sz="1400" dirty="0"/>
              <a:t>This is where we tell ansible what we want it to do.</a:t>
            </a:r>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6" name="Picture 5">
            <a:extLst>
              <a:ext uri="{FF2B5EF4-FFF2-40B4-BE49-F238E27FC236}">
                <a16:creationId xmlns:a16="http://schemas.microsoft.com/office/drawing/2014/main" id="{CD272250-D939-DE49-B637-F576BD579270}"/>
              </a:ext>
            </a:extLst>
          </p:cNvPr>
          <p:cNvPicPr>
            <a:picLocks noChangeAspect="1"/>
          </p:cNvPicPr>
          <p:nvPr/>
        </p:nvPicPr>
        <p:blipFill>
          <a:blip r:embed="rId3"/>
          <a:stretch>
            <a:fillRect/>
          </a:stretch>
        </p:blipFill>
        <p:spPr>
          <a:xfrm>
            <a:off x="8284192" y="734150"/>
            <a:ext cx="3907808" cy="1913076"/>
          </a:xfrm>
          <a:prstGeom prst="rect">
            <a:avLst/>
          </a:prstGeom>
        </p:spPr>
      </p:pic>
      <p:pic>
        <p:nvPicPr>
          <p:cNvPr id="4" name="Picture 3">
            <a:extLst>
              <a:ext uri="{FF2B5EF4-FFF2-40B4-BE49-F238E27FC236}">
                <a16:creationId xmlns:a16="http://schemas.microsoft.com/office/drawing/2014/main" id="{DFAAA36E-6C47-B843-9252-965D7484ED6A}"/>
              </a:ext>
            </a:extLst>
          </p:cNvPr>
          <p:cNvPicPr>
            <a:picLocks noChangeAspect="1"/>
          </p:cNvPicPr>
          <p:nvPr/>
        </p:nvPicPr>
        <p:blipFill>
          <a:blip r:embed="rId4"/>
          <a:stretch>
            <a:fillRect/>
          </a:stretch>
        </p:blipFill>
        <p:spPr>
          <a:xfrm>
            <a:off x="8284192" y="734150"/>
            <a:ext cx="3907808" cy="3942699"/>
          </a:xfrm>
          <a:prstGeom prst="rect">
            <a:avLst/>
          </a:prstGeom>
        </p:spPr>
      </p:pic>
    </p:spTree>
    <p:extLst>
      <p:ext uri="{BB962C8B-B14F-4D97-AF65-F5344CB8AC3E}">
        <p14:creationId xmlns:p14="http://schemas.microsoft.com/office/powerpoint/2010/main" val="593299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Create Ansible Playbook</a:t>
            </a:r>
            <a:br>
              <a:rPr lang="en-US" dirty="0"/>
            </a:br>
            <a:r>
              <a:rPr lang="en-US" dirty="0"/>
              <a:t>(Day 2)</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p:txBody>
          <a:bodyPr/>
          <a:lstStyle/>
          <a:p>
            <a:r>
              <a:rPr lang="en-GB" sz="1800" dirty="0"/>
              <a:t>Ask students to google ‘ansible modules’.</a:t>
            </a:r>
          </a:p>
          <a:p>
            <a:r>
              <a:rPr lang="en-GB" sz="1800" dirty="0"/>
              <a:t>Show them the imperative </a:t>
            </a:r>
            <a:r>
              <a:rPr lang="en-GB" sz="1800" dirty="0" err="1"/>
              <a:t>bigip</a:t>
            </a:r>
            <a:r>
              <a:rPr lang="en-GB" sz="1800" dirty="0"/>
              <a:t> modules (many).  </a:t>
            </a:r>
            <a:r>
              <a:rPr lang="en-GB" sz="1800" dirty="0" err="1"/>
              <a:t>Cmd</a:t>
            </a:r>
            <a:r>
              <a:rPr lang="en-GB" sz="1800" dirty="0"/>
              <a:t>-F (Mac) Ctrl-F (Win) ‘</a:t>
            </a:r>
            <a:r>
              <a:rPr lang="en-GB" sz="1800" dirty="0" err="1"/>
              <a:t>bigip</a:t>
            </a:r>
            <a:r>
              <a:rPr lang="en-GB" sz="1800" dirty="0"/>
              <a:t>’</a:t>
            </a:r>
          </a:p>
          <a:p>
            <a:r>
              <a:rPr lang="en-GB" sz="1800" dirty="0"/>
              <a:t>Show them the ‘</a:t>
            </a:r>
            <a:r>
              <a:rPr lang="en-GB" sz="1800" dirty="0" err="1"/>
              <a:t>bigip_appsvcs_extension</a:t>
            </a:r>
            <a:r>
              <a:rPr lang="en-GB" sz="1800" dirty="0"/>
              <a:t>’ which is for AS3, but we are going to use the Ansible URI module.  It is vendor agnostic and can be used to access any REST API (or any HTTP resource, for that matter)</a:t>
            </a:r>
          </a:p>
          <a:p>
            <a:r>
              <a:rPr lang="en-GB" sz="1800" dirty="0" err="1"/>
              <a:t>Cmd</a:t>
            </a:r>
            <a:r>
              <a:rPr lang="en-GB" sz="1800" dirty="0"/>
              <a:t>-F (Mac) Ctrl-F (Win) ‘</a:t>
            </a:r>
            <a:r>
              <a:rPr lang="en-GB" sz="1800" dirty="0" err="1"/>
              <a:t>uri</a:t>
            </a:r>
            <a:r>
              <a:rPr lang="en-GB" sz="1800" dirty="0"/>
              <a:t> ’… that is, search the page for </a:t>
            </a:r>
            <a:r>
              <a:rPr lang="en-GB" sz="1800" dirty="0" err="1"/>
              <a:t>uri</a:t>
            </a:r>
            <a:r>
              <a:rPr lang="en-GB" sz="1800" dirty="0"/>
              <a:t>&lt;space&gt;.</a:t>
            </a:r>
          </a:p>
          <a:p>
            <a:r>
              <a:rPr lang="en-GB" sz="1800" dirty="0"/>
              <a:t>Show them the </a:t>
            </a:r>
            <a:r>
              <a:rPr lang="en-GB" sz="1800" dirty="0" err="1"/>
              <a:t>uri</a:t>
            </a:r>
            <a:r>
              <a:rPr lang="en-GB" sz="1800" dirty="0"/>
              <a:t> module page, and notice how many of the parameters relate to what you have just done in Postman (body, </a:t>
            </a:r>
            <a:r>
              <a:rPr lang="en-GB" sz="1800" dirty="0" err="1"/>
              <a:t>body_format</a:t>
            </a:r>
            <a:r>
              <a:rPr lang="en-GB" sz="1800" dirty="0"/>
              <a:t>, method, </a:t>
            </a:r>
            <a:r>
              <a:rPr lang="en-GB" sz="1800" dirty="0" err="1"/>
              <a:t>status_code</a:t>
            </a:r>
            <a:r>
              <a:rPr lang="en-GB" sz="1800" dirty="0"/>
              <a:t>, </a:t>
            </a:r>
            <a:r>
              <a:rPr lang="en-GB" sz="1800" dirty="0" err="1"/>
              <a:t>url</a:t>
            </a:r>
            <a:r>
              <a:rPr lang="en-GB" sz="1800" dirty="0"/>
              <a:t>, etc.)</a:t>
            </a:r>
          </a:p>
          <a:p>
            <a:r>
              <a:rPr lang="en-GB" sz="1800" dirty="0"/>
              <a:t>Drop a hint / ask a question about the </a:t>
            </a:r>
            <a:r>
              <a:rPr lang="en-GB" sz="1800" dirty="0" err="1"/>
              <a:t>validate_certs</a:t>
            </a:r>
            <a:r>
              <a:rPr lang="en-GB" sz="1800" dirty="0"/>
              <a:t> parameter (mirrors the disable SSL Cert Verification in Postman).</a:t>
            </a:r>
          </a:p>
          <a:p>
            <a:r>
              <a:rPr lang="en-GB" sz="1800" dirty="0"/>
              <a:t>Show the Examples section, and then ask them to ‘Steal’ the code from one of the examples, the ‘Create a Jira Issue’.</a:t>
            </a:r>
          </a:p>
          <a:p>
            <a:endParaRPr lang="en-GB" sz="1800" dirty="0"/>
          </a:p>
          <a:p>
            <a:pPr marL="0" indent="0">
              <a:buNone/>
            </a:pPr>
            <a:endParaRPr lang="en-GB" sz="1800" dirty="0"/>
          </a:p>
          <a:p>
            <a:pPr marL="0" indent="0">
              <a:buNone/>
            </a:pPr>
            <a:endParaRPr lang="en-US" dirty="0"/>
          </a:p>
        </p:txBody>
      </p:sp>
    </p:spTree>
    <p:extLst>
      <p:ext uri="{BB962C8B-B14F-4D97-AF65-F5344CB8AC3E}">
        <p14:creationId xmlns:p14="http://schemas.microsoft.com/office/powerpoint/2010/main" val="55990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Create Ansible Playbook</a:t>
            </a:r>
            <a:br>
              <a:rPr lang="en-US" dirty="0"/>
            </a:br>
            <a:r>
              <a:rPr lang="en-US" dirty="0"/>
              <a:t>(Day 2)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825625"/>
            <a:ext cx="7460974" cy="4351338"/>
          </a:xfrm>
        </p:spPr>
        <p:txBody>
          <a:bodyPr>
            <a:normAutofit/>
          </a:bodyPr>
          <a:lstStyle/>
          <a:p>
            <a:r>
              <a:rPr lang="en-GB" sz="1800" dirty="0"/>
              <a:t>Paste the Jira issue task into the ‘tasks’ section, and then indent to the right… select the text and then hit ‘tab’ or </a:t>
            </a:r>
            <a:r>
              <a:rPr lang="en-GB" sz="1800" dirty="0" err="1"/>
              <a:t>cmd</a:t>
            </a:r>
            <a:r>
              <a:rPr lang="en-GB" sz="1800" dirty="0"/>
              <a:t>/ctrl ‘]’</a:t>
            </a:r>
          </a:p>
          <a:p>
            <a:r>
              <a:rPr lang="en-GB" sz="1800" dirty="0"/>
              <a:t>The task should start with space space hyphen space name: </a:t>
            </a:r>
          </a:p>
          <a:p>
            <a:r>
              <a:rPr lang="en-GB" sz="1800" dirty="0"/>
              <a:t>Ask the students to modify the parameters to reflect what they have just done in Postman.  Don’t modify the ‘body’ line yet.</a:t>
            </a:r>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5" name="Picture 4">
            <a:extLst>
              <a:ext uri="{FF2B5EF4-FFF2-40B4-BE49-F238E27FC236}">
                <a16:creationId xmlns:a16="http://schemas.microsoft.com/office/drawing/2014/main" id="{302810B9-9FAD-5F4A-9F3F-59F452D3529C}"/>
              </a:ext>
            </a:extLst>
          </p:cNvPr>
          <p:cNvPicPr>
            <a:picLocks noChangeAspect="1"/>
          </p:cNvPicPr>
          <p:nvPr/>
        </p:nvPicPr>
        <p:blipFill>
          <a:blip r:embed="rId2"/>
          <a:stretch>
            <a:fillRect/>
          </a:stretch>
        </p:blipFill>
        <p:spPr>
          <a:xfrm>
            <a:off x="8552549" y="0"/>
            <a:ext cx="3561088" cy="6858000"/>
          </a:xfrm>
          <a:prstGeom prst="rect">
            <a:avLst/>
          </a:prstGeom>
        </p:spPr>
      </p:pic>
    </p:spTree>
    <p:extLst>
      <p:ext uri="{BB962C8B-B14F-4D97-AF65-F5344CB8AC3E}">
        <p14:creationId xmlns:p14="http://schemas.microsoft.com/office/powerpoint/2010/main" val="3738640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Create Ansible Playbook</a:t>
            </a:r>
            <a:br>
              <a:rPr lang="en-US" dirty="0"/>
            </a:br>
            <a:r>
              <a:rPr lang="en-US" dirty="0"/>
              <a:t>(Day 2)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825625"/>
            <a:ext cx="7460974" cy="4351338"/>
          </a:xfrm>
        </p:spPr>
        <p:txBody>
          <a:bodyPr>
            <a:normAutofit/>
          </a:bodyPr>
          <a:lstStyle/>
          <a:p>
            <a:pPr marL="0" indent="0">
              <a:buNone/>
            </a:pPr>
            <a:r>
              <a:rPr lang="en-GB" sz="1800" dirty="0"/>
              <a:t>Show how to define and use a variable… Replace:</a:t>
            </a:r>
          </a:p>
          <a:p>
            <a:pPr marL="457200" lvl="1" indent="0">
              <a:buNone/>
            </a:pPr>
            <a:r>
              <a:rPr lang="en-GB" sz="1400" dirty="0"/>
              <a:t>method: POST</a:t>
            </a:r>
          </a:p>
          <a:p>
            <a:pPr marL="0" indent="0">
              <a:buNone/>
            </a:pPr>
            <a:r>
              <a:rPr lang="en-GB" sz="1800" dirty="0"/>
              <a:t> with </a:t>
            </a:r>
          </a:p>
          <a:p>
            <a:pPr marL="457200" lvl="1" indent="0">
              <a:buNone/>
            </a:pPr>
            <a:r>
              <a:rPr lang="en-GB" sz="1400" dirty="0"/>
              <a:t>method: "{{ </a:t>
            </a:r>
            <a:r>
              <a:rPr lang="en-GB" sz="1400" dirty="0" err="1"/>
              <a:t>uri_method</a:t>
            </a:r>
            <a:r>
              <a:rPr lang="en-GB" sz="1400" dirty="0"/>
              <a:t> }}" </a:t>
            </a:r>
          </a:p>
          <a:p>
            <a:pPr marL="0" indent="0">
              <a:buNone/>
            </a:pPr>
            <a:r>
              <a:rPr lang="en-GB" sz="1800" dirty="0"/>
              <a:t>…and add </a:t>
            </a:r>
          </a:p>
          <a:p>
            <a:pPr marL="457200" lvl="1" indent="0">
              <a:buNone/>
            </a:pPr>
            <a:r>
              <a:rPr lang="en-GB" sz="1400" dirty="0" err="1"/>
              <a:t>uri_method</a:t>
            </a:r>
            <a:r>
              <a:rPr lang="en-GB" sz="1400" dirty="0"/>
              <a:t>:</a:t>
            </a:r>
            <a:r>
              <a:rPr lang="en-GB" sz="1100" dirty="0"/>
              <a:t> </a:t>
            </a:r>
            <a:r>
              <a:rPr lang="en-GB" sz="1400" dirty="0"/>
              <a:t>POST </a:t>
            </a:r>
          </a:p>
          <a:p>
            <a:pPr marL="0" indent="0">
              <a:buNone/>
            </a:pPr>
            <a:r>
              <a:rPr lang="en-GB" sz="1800" dirty="0"/>
              <a:t>to </a:t>
            </a:r>
          </a:p>
          <a:p>
            <a:pPr marL="457200" lvl="1" indent="0">
              <a:buNone/>
            </a:pPr>
            <a:r>
              <a:rPr lang="en-GB" sz="1400" dirty="0"/>
              <a:t>vars:</a:t>
            </a:r>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5" name="Picture 4">
            <a:extLst>
              <a:ext uri="{FF2B5EF4-FFF2-40B4-BE49-F238E27FC236}">
                <a16:creationId xmlns:a16="http://schemas.microsoft.com/office/drawing/2014/main" id="{3A7AFB86-8C2E-7147-8729-1FBDC04ACCBD}"/>
              </a:ext>
            </a:extLst>
          </p:cNvPr>
          <p:cNvPicPr>
            <a:picLocks noChangeAspect="1"/>
          </p:cNvPicPr>
          <p:nvPr/>
        </p:nvPicPr>
        <p:blipFill>
          <a:blip r:embed="rId2"/>
          <a:stretch>
            <a:fillRect/>
          </a:stretch>
        </p:blipFill>
        <p:spPr>
          <a:xfrm>
            <a:off x="7757492" y="1690688"/>
            <a:ext cx="4139648" cy="4173580"/>
          </a:xfrm>
          <a:prstGeom prst="rect">
            <a:avLst/>
          </a:prstGeom>
        </p:spPr>
      </p:pic>
    </p:spTree>
    <p:extLst>
      <p:ext uri="{BB962C8B-B14F-4D97-AF65-F5344CB8AC3E}">
        <p14:creationId xmlns:p14="http://schemas.microsoft.com/office/powerpoint/2010/main" val="555011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Create Creds Vars File</a:t>
            </a:r>
            <a:br>
              <a:rPr lang="en-US" dirty="0"/>
            </a:br>
            <a:r>
              <a:rPr lang="en-US" dirty="0"/>
              <a:t>(Day 2)</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199" y="1825625"/>
            <a:ext cx="6775175" cy="4351338"/>
          </a:xfrm>
        </p:spPr>
        <p:txBody>
          <a:bodyPr>
            <a:normAutofit fontScale="92500" lnSpcReduction="10000"/>
          </a:bodyPr>
          <a:lstStyle/>
          <a:p>
            <a:r>
              <a:rPr lang="en-GB" sz="1800" dirty="0"/>
              <a:t>Ask what everyone has used as values for the “user” and “password” values.</a:t>
            </a:r>
          </a:p>
          <a:p>
            <a:r>
              <a:rPr lang="en-GB" sz="1800" dirty="0"/>
              <a:t>Explain that you should never put values in there… even when testing.  You might get interrupted and forget!</a:t>
            </a:r>
          </a:p>
          <a:p>
            <a:r>
              <a:rPr lang="en-GB" sz="1800" dirty="0"/>
              <a:t>Creating a new ‘creds’ folder OUTSIDE our ‘</a:t>
            </a:r>
            <a:r>
              <a:rPr lang="en-GB" sz="1800" dirty="0" err="1"/>
              <a:t>autows</a:t>
            </a:r>
            <a:r>
              <a:rPr lang="en-GB" sz="1800" dirty="0"/>
              <a:t>’ folder means that it will not be pushed up to our public git repo.</a:t>
            </a:r>
          </a:p>
          <a:p>
            <a:endParaRPr lang="en-GB" sz="1800" dirty="0"/>
          </a:p>
          <a:p>
            <a:endParaRPr lang="en-GB" sz="1800" dirty="0"/>
          </a:p>
          <a:p>
            <a:pPr marL="0" indent="0">
              <a:buNone/>
            </a:pPr>
            <a:endParaRPr lang="en-GB" sz="1800" dirty="0"/>
          </a:p>
          <a:p>
            <a:r>
              <a:rPr lang="en-GB" sz="1800" dirty="0"/>
              <a:t>Create a new file ../creds/</a:t>
            </a:r>
            <a:r>
              <a:rPr lang="en-GB" sz="1800" dirty="0" err="1"/>
              <a:t>big_creds.yaml</a:t>
            </a:r>
            <a:r>
              <a:rPr lang="en-GB" sz="1800" dirty="0"/>
              <a:t> and add two variables</a:t>
            </a:r>
          </a:p>
          <a:p>
            <a:endParaRPr lang="en-GB" sz="1800" dirty="0"/>
          </a:p>
          <a:p>
            <a:r>
              <a:rPr lang="en-GB" sz="1800" dirty="0"/>
              <a:t>Reference them in the playbook</a:t>
            </a:r>
          </a:p>
          <a:p>
            <a:endParaRPr lang="en-GB" sz="1800" dirty="0"/>
          </a:p>
          <a:p>
            <a:r>
              <a:rPr lang="en-GB" sz="1800" dirty="0"/>
              <a:t>Reference/import the vars from the </a:t>
            </a:r>
            <a:r>
              <a:rPr lang="en-GB" sz="1800" dirty="0" err="1"/>
              <a:t>big_creds.yaml</a:t>
            </a:r>
            <a:r>
              <a:rPr lang="en-GB" sz="1800" dirty="0"/>
              <a:t> file:</a:t>
            </a:r>
          </a:p>
          <a:p>
            <a:endParaRPr lang="en-GB" sz="1800" dirty="0"/>
          </a:p>
          <a:p>
            <a:pPr marL="0" indent="0">
              <a:buNone/>
            </a:pPr>
            <a:endParaRPr lang="en-GB" sz="1800" dirty="0"/>
          </a:p>
          <a:p>
            <a:pPr marL="0" indent="0">
              <a:buNone/>
            </a:pPr>
            <a:endParaRPr lang="en-GB" sz="1400" dirty="0"/>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6" name="Picture 5">
            <a:extLst>
              <a:ext uri="{FF2B5EF4-FFF2-40B4-BE49-F238E27FC236}">
                <a16:creationId xmlns:a16="http://schemas.microsoft.com/office/drawing/2014/main" id="{B2E4AE44-B49E-2D48-8EE1-4B1377E0EDDF}"/>
              </a:ext>
            </a:extLst>
          </p:cNvPr>
          <p:cNvPicPr>
            <a:picLocks noChangeAspect="1"/>
          </p:cNvPicPr>
          <p:nvPr/>
        </p:nvPicPr>
        <p:blipFill>
          <a:blip r:embed="rId2"/>
          <a:stretch>
            <a:fillRect/>
          </a:stretch>
        </p:blipFill>
        <p:spPr>
          <a:xfrm>
            <a:off x="7613374" y="1487694"/>
            <a:ext cx="4379123" cy="2353779"/>
          </a:xfrm>
          <a:prstGeom prst="rect">
            <a:avLst/>
          </a:prstGeom>
        </p:spPr>
      </p:pic>
      <p:pic>
        <p:nvPicPr>
          <p:cNvPr id="8" name="Picture 7">
            <a:extLst>
              <a:ext uri="{FF2B5EF4-FFF2-40B4-BE49-F238E27FC236}">
                <a16:creationId xmlns:a16="http://schemas.microsoft.com/office/drawing/2014/main" id="{3E8248F8-7944-264B-89B1-1E286569300D}"/>
              </a:ext>
            </a:extLst>
          </p:cNvPr>
          <p:cNvPicPr>
            <a:picLocks noChangeAspect="1"/>
          </p:cNvPicPr>
          <p:nvPr/>
        </p:nvPicPr>
        <p:blipFill>
          <a:blip r:embed="rId3"/>
          <a:stretch>
            <a:fillRect/>
          </a:stretch>
        </p:blipFill>
        <p:spPr>
          <a:xfrm>
            <a:off x="7692887" y="4078839"/>
            <a:ext cx="3975100" cy="762000"/>
          </a:xfrm>
          <a:prstGeom prst="rect">
            <a:avLst/>
          </a:prstGeom>
        </p:spPr>
      </p:pic>
      <p:pic>
        <p:nvPicPr>
          <p:cNvPr id="9" name="Picture 8">
            <a:extLst>
              <a:ext uri="{FF2B5EF4-FFF2-40B4-BE49-F238E27FC236}">
                <a16:creationId xmlns:a16="http://schemas.microsoft.com/office/drawing/2014/main" id="{71E49460-6EA9-7D42-8A12-B129DC80972E}"/>
              </a:ext>
            </a:extLst>
          </p:cNvPr>
          <p:cNvPicPr>
            <a:picLocks noChangeAspect="1"/>
          </p:cNvPicPr>
          <p:nvPr/>
        </p:nvPicPr>
        <p:blipFill>
          <a:blip r:embed="rId4"/>
          <a:stretch>
            <a:fillRect/>
          </a:stretch>
        </p:blipFill>
        <p:spPr>
          <a:xfrm>
            <a:off x="7692887" y="4964042"/>
            <a:ext cx="3937000" cy="584200"/>
          </a:xfrm>
          <a:prstGeom prst="rect">
            <a:avLst/>
          </a:prstGeom>
        </p:spPr>
      </p:pic>
      <p:pic>
        <p:nvPicPr>
          <p:cNvPr id="10" name="Picture 9">
            <a:extLst>
              <a:ext uri="{FF2B5EF4-FFF2-40B4-BE49-F238E27FC236}">
                <a16:creationId xmlns:a16="http://schemas.microsoft.com/office/drawing/2014/main" id="{D3AF15B5-D124-B141-8F18-6A25821546B4}"/>
              </a:ext>
            </a:extLst>
          </p:cNvPr>
          <p:cNvPicPr>
            <a:picLocks noChangeAspect="1"/>
          </p:cNvPicPr>
          <p:nvPr/>
        </p:nvPicPr>
        <p:blipFill>
          <a:blip r:embed="rId5"/>
          <a:stretch>
            <a:fillRect/>
          </a:stretch>
        </p:blipFill>
        <p:spPr>
          <a:xfrm>
            <a:off x="7724637" y="5671445"/>
            <a:ext cx="3873500" cy="647700"/>
          </a:xfrm>
          <a:prstGeom prst="rect">
            <a:avLst/>
          </a:prstGeom>
        </p:spPr>
      </p:pic>
    </p:spTree>
    <p:extLst>
      <p:ext uri="{BB962C8B-B14F-4D97-AF65-F5344CB8AC3E}">
        <p14:creationId xmlns:p14="http://schemas.microsoft.com/office/powerpoint/2010/main" val="2758059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Create AS3 Declaration File</a:t>
            </a:r>
            <a:br>
              <a:rPr lang="en-US" dirty="0"/>
            </a:br>
            <a:r>
              <a:rPr lang="en-US" dirty="0"/>
              <a:t>(Day 2)</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699051" y="1690688"/>
            <a:ext cx="9110871" cy="4351338"/>
          </a:xfrm>
        </p:spPr>
        <p:txBody>
          <a:bodyPr>
            <a:normAutofit/>
          </a:bodyPr>
          <a:lstStyle/>
          <a:p>
            <a:r>
              <a:rPr lang="en-GB" sz="1800" dirty="0"/>
              <a:t>Create a new file ‘as3-declaration.json’.</a:t>
            </a:r>
          </a:p>
          <a:p>
            <a:r>
              <a:rPr lang="en-GB" sz="1800" dirty="0"/>
              <a:t>Paste in the body from postman and SAVE!</a:t>
            </a:r>
          </a:p>
          <a:p>
            <a:r>
              <a:rPr lang="en-GB" sz="1800" dirty="0"/>
              <a:t>Reference it in the body line of the task: </a:t>
            </a:r>
          </a:p>
          <a:p>
            <a:endParaRPr lang="en-GB" sz="1800" dirty="0"/>
          </a:p>
          <a:p>
            <a:endParaRPr lang="en-GB" sz="1800" dirty="0"/>
          </a:p>
          <a:p>
            <a:r>
              <a:rPr lang="en-GB" sz="1800" dirty="0"/>
              <a:t>You can add the schema validation to the JSON </a:t>
            </a:r>
            <a:r>
              <a:rPr lang="en-GB" sz="1800" dirty="0">
                <a:hlinkClick r:id="rId2"/>
              </a:rPr>
              <a:t>https://clouddocs.f5.com/products/extensions/f5-appsvcs-extension/latest/userguide/validate.html</a:t>
            </a:r>
            <a:endParaRPr lang="en-GB" sz="1800" dirty="0"/>
          </a:p>
          <a:p>
            <a:r>
              <a:rPr lang="en-GB" sz="1800" dirty="0"/>
              <a:t>Demonstrate that it reports errors when you remove a comma or change ‘</a:t>
            </a:r>
            <a:r>
              <a:rPr lang="en-GB" sz="1800" dirty="0" err="1"/>
              <a:t>servicemain</a:t>
            </a:r>
            <a:r>
              <a:rPr lang="en-GB" sz="1800" dirty="0"/>
              <a:t>’.</a:t>
            </a:r>
          </a:p>
          <a:p>
            <a:endParaRPr lang="en-GB" sz="1800" dirty="0"/>
          </a:p>
          <a:p>
            <a:pPr marL="0" indent="0">
              <a:buNone/>
            </a:pPr>
            <a:endParaRPr lang="en-GB" sz="1800" dirty="0"/>
          </a:p>
          <a:p>
            <a:pPr marL="0" indent="0">
              <a:buNone/>
            </a:pPr>
            <a:endParaRPr lang="en-GB" sz="1400" dirty="0"/>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5" name="Picture 4">
            <a:extLst>
              <a:ext uri="{FF2B5EF4-FFF2-40B4-BE49-F238E27FC236}">
                <a16:creationId xmlns:a16="http://schemas.microsoft.com/office/drawing/2014/main" id="{81A646BA-CE29-694D-9E29-FDCAE4954865}"/>
              </a:ext>
            </a:extLst>
          </p:cNvPr>
          <p:cNvPicPr>
            <a:picLocks noChangeAspect="1"/>
          </p:cNvPicPr>
          <p:nvPr/>
        </p:nvPicPr>
        <p:blipFill>
          <a:blip r:embed="rId3"/>
          <a:stretch>
            <a:fillRect/>
          </a:stretch>
        </p:blipFill>
        <p:spPr>
          <a:xfrm>
            <a:off x="982869" y="2913269"/>
            <a:ext cx="7264400" cy="355600"/>
          </a:xfrm>
          <a:prstGeom prst="rect">
            <a:avLst/>
          </a:prstGeom>
        </p:spPr>
      </p:pic>
    </p:spTree>
    <p:extLst>
      <p:ext uri="{BB962C8B-B14F-4D97-AF65-F5344CB8AC3E}">
        <p14:creationId xmlns:p14="http://schemas.microsoft.com/office/powerpoint/2010/main" val="741552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Check Ansible Playbook</a:t>
            </a:r>
            <a:br>
              <a:rPr lang="en-US" dirty="0"/>
            </a:br>
            <a:r>
              <a:rPr lang="en-US" dirty="0"/>
              <a:t>(Day 2)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699051" y="1690688"/>
            <a:ext cx="8822636" cy="4351338"/>
          </a:xfrm>
        </p:spPr>
        <p:txBody>
          <a:bodyPr>
            <a:normAutofit/>
          </a:bodyPr>
          <a:lstStyle/>
          <a:p>
            <a:r>
              <a:rPr lang="en-GB" sz="1800" dirty="0"/>
              <a:t>Make sure the task (and the playbook) is correct… walk through it on the screen. </a:t>
            </a:r>
          </a:p>
          <a:p>
            <a:endParaRPr lang="en-GB" sz="1800" dirty="0"/>
          </a:p>
          <a:p>
            <a:pPr marL="0" indent="0">
              <a:buNone/>
            </a:pPr>
            <a:endParaRPr lang="en-GB" sz="1800" dirty="0"/>
          </a:p>
          <a:p>
            <a:pPr marL="0" indent="0">
              <a:buNone/>
            </a:pPr>
            <a:endParaRPr lang="en-GB" sz="1400" dirty="0"/>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4" name="Picture 3">
            <a:extLst>
              <a:ext uri="{FF2B5EF4-FFF2-40B4-BE49-F238E27FC236}">
                <a16:creationId xmlns:a16="http://schemas.microsoft.com/office/drawing/2014/main" id="{27E2A3A3-815C-1A46-AB25-6265AAD7870F}"/>
              </a:ext>
            </a:extLst>
          </p:cNvPr>
          <p:cNvPicPr>
            <a:picLocks noChangeAspect="1"/>
          </p:cNvPicPr>
          <p:nvPr/>
        </p:nvPicPr>
        <p:blipFill>
          <a:blip r:embed="rId2"/>
          <a:stretch>
            <a:fillRect/>
          </a:stretch>
        </p:blipFill>
        <p:spPr>
          <a:xfrm>
            <a:off x="1241287" y="2249833"/>
            <a:ext cx="7721600" cy="3670300"/>
          </a:xfrm>
          <a:prstGeom prst="rect">
            <a:avLst/>
          </a:prstGeom>
        </p:spPr>
      </p:pic>
    </p:spTree>
    <p:extLst>
      <p:ext uri="{BB962C8B-B14F-4D97-AF65-F5344CB8AC3E}">
        <p14:creationId xmlns:p14="http://schemas.microsoft.com/office/powerpoint/2010/main" val="377804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FAC5-6461-92C2-91B1-D60B1A9A6E74}"/>
              </a:ext>
            </a:extLst>
          </p:cNvPr>
          <p:cNvSpPr>
            <a:spLocks noGrp="1"/>
          </p:cNvSpPr>
          <p:nvPr>
            <p:ph type="title"/>
          </p:nvPr>
        </p:nvSpPr>
        <p:spPr/>
        <p:txBody>
          <a:bodyPr/>
          <a:lstStyle/>
          <a:p>
            <a:r>
              <a:rPr lang="en-US" dirty="0"/>
              <a:t>Day 2 workshop - 4 hours</a:t>
            </a:r>
          </a:p>
        </p:txBody>
      </p:sp>
      <p:sp>
        <p:nvSpPr>
          <p:cNvPr id="3" name="Content Placeholder 2">
            <a:extLst>
              <a:ext uri="{FF2B5EF4-FFF2-40B4-BE49-F238E27FC236}">
                <a16:creationId xmlns:a16="http://schemas.microsoft.com/office/drawing/2014/main" id="{7BEAA66B-B88A-F3C7-1873-71F9AC2F351D}"/>
              </a:ext>
            </a:extLst>
          </p:cNvPr>
          <p:cNvSpPr>
            <a:spLocks noGrp="1"/>
          </p:cNvSpPr>
          <p:nvPr>
            <p:ph idx="1"/>
          </p:nvPr>
        </p:nvSpPr>
        <p:spPr/>
        <p:txBody>
          <a:bodyPr>
            <a:normAutofit fontScale="92500" lnSpcReduction="20000"/>
          </a:bodyPr>
          <a:lstStyle/>
          <a:p>
            <a:r>
              <a:rPr lang="en-US" dirty="0"/>
              <a:t>Address any fresh questions customers have</a:t>
            </a:r>
          </a:p>
          <a:p>
            <a:r>
              <a:rPr lang="en-US" dirty="0"/>
              <a:t>Address/Demo any questions from the day before</a:t>
            </a:r>
          </a:p>
          <a:p>
            <a:r>
              <a:rPr lang="en-US" dirty="0"/>
              <a:t>Cover the Ansible section</a:t>
            </a:r>
          </a:p>
          <a:p>
            <a:r>
              <a:rPr lang="en-US" dirty="0"/>
              <a:t>Introduce the toolchain process with OLTRA</a:t>
            </a:r>
          </a:p>
          <a:p>
            <a:r>
              <a:rPr lang="en-US" dirty="0"/>
              <a:t>At the end of the day review any outstanding questions to takeaway and address</a:t>
            </a:r>
          </a:p>
          <a:p>
            <a:r>
              <a:rPr lang="en-US" dirty="0"/>
              <a:t>Inform them that the BIG-IP/RDP will be left on for a few more hours so they can experiment further</a:t>
            </a:r>
          </a:p>
          <a:p>
            <a:endParaRPr lang="en-US" dirty="0"/>
          </a:p>
          <a:p>
            <a:r>
              <a:rPr lang="en-US" dirty="0"/>
              <a:t>Day 3 (Post workshop) – Send an email to all attendees with </a:t>
            </a:r>
            <a:r>
              <a:rPr lang="en-US" dirty="0" err="1"/>
              <a:t>Slidedeck</a:t>
            </a:r>
            <a:r>
              <a:rPr lang="en-US" dirty="0"/>
              <a:t> and other pertinent/useful material (example will be provided)</a:t>
            </a:r>
          </a:p>
        </p:txBody>
      </p:sp>
    </p:spTree>
    <p:extLst>
      <p:ext uri="{BB962C8B-B14F-4D97-AF65-F5344CB8AC3E}">
        <p14:creationId xmlns:p14="http://schemas.microsoft.com/office/powerpoint/2010/main" val="2541169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Run Ansible Playbook</a:t>
            </a:r>
            <a:br>
              <a:rPr lang="en-US" dirty="0"/>
            </a:br>
            <a:r>
              <a:rPr lang="en-US" dirty="0"/>
              <a:t>(Day 2)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699051" y="1690688"/>
            <a:ext cx="6775175" cy="4351338"/>
          </a:xfrm>
        </p:spPr>
        <p:txBody>
          <a:bodyPr>
            <a:normAutofit/>
          </a:bodyPr>
          <a:lstStyle/>
          <a:p>
            <a:r>
              <a:rPr lang="en-GB" sz="1800" dirty="0"/>
              <a:t>Run ‘ansible-playbook as3-playbook.yaml’</a:t>
            </a:r>
          </a:p>
          <a:p>
            <a:endParaRPr lang="en-GB" sz="1800" dirty="0"/>
          </a:p>
          <a:p>
            <a:endParaRPr lang="en-GB" sz="1800" dirty="0"/>
          </a:p>
          <a:p>
            <a:r>
              <a:rPr lang="en-GB" sz="1800" dirty="0"/>
              <a:t>Now help resolve any problems!</a:t>
            </a:r>
          </a:p>
          <a:p>
            <a:endParaRPr lang="en-GB" sz="1800" dirty="0"/>
          </a:p>
          <a:p>
            <a:pPr marL="0" indent="0">
              <a:buNone/>
            </a:pPr>
            <a:endParaRPr lang="en-GB" sz="1800" dirty="0"/>
          </a:p>
          <a:p>
            <a:pPr marL="0" indent="0">
              <a:buNone/>
            </a:pPr>
            <a:endParaRPr lang="en-GB" sz="1400" dirty="0"/>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spTree>
    <p:extLst>
      <p:ext uri="{BB962C8B-B14F-4D97-AF65-F5344CB8AC3E}">
        <p14:creationId xmlns:p14="http://schemas.microsoft.com/office/powerpoint/2010/main" val="3391900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Output Data</a:t>
            </a:r>
            <a:br>
              <a:rPr lang="en-US" dirty="0"/>
            </a:br>
            <a:r>
              <a:rPr lang="en-US" dirty="0"/>
              <a:t>(Day 2)</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699051" y="1690688"/>
            <a:ext cx="4670143" cy="4351338"/>
          </a:xfrm>
        </p:spPr>
        <p:txBody>
          <a:bodyPr>
            <a:normAutofit/>
          </a:bodyPr>
          <a:lstStyle/>
          <a:p>
            <a:r>
              <a:rPr lang="en-GB" sz="1800" dirty="0"/>
              <a:t>Add ‘register’ to task..</a:t>
            </a:r>
          </a:p>
          <a:p>
            <a:r>
              <a:rPr lang="en-GB" sz="1800" dirty="0"/>
              <a:t>Create a new task to show the debug output…. You can see the response!</a:t>
            </a:r>
          </a:p>
          <a:p>
            <a:r>
              <a:rPr lang="en-GB" sz="1800" dirty="0"/>
              <a:t>You can also reference a specific JSON element in the response with {{as3_output.&lt;JSON element name&gt;}}</a:t>
            </a:r>
          </a:p>
          <a:p>
            <a:pPr marL="0" indent="0">
              <a:buNone/>
            </a:pPr>
            <a:endParaRPr lang="en-GB" sz="1800" dirty="0"/>
          </a:p>
          <a:p>
            <a:pPr marL="0" indent="0">
              <a:buNone/>
            </a:pPr>
            <a:endParaRPr lang="en-GB" sz="1400" dirty="0"/>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4" name="Picture 3">
            <a:extLst>
              <a:ext uri="{FF2B5EF4-FFF2-40B4-BE49-F238E27FC236}">
                <a16:creationId xmlns:a16="http://schemas.microsoft.com/office/drawing/2014/main" id="{64A23078-661F-3445-975E-107F14E2BABA}"/>
              </a:ext>
            </a:extLst>
          </p:cNvPr>
          <p:cNvPicPr>
            <a:picLocks noChangeAspect="1"/>
          </p:cNvPicPr>
          <p:nvPr/>
        </p:nvPicPr>
        <p:blipFill>
          <a:blip r:embed="rId2"/>
          <a:stretch>
            <a:fillRect/>
          </a:stretch>
        </p:blipFill>
        <p:spPr>
          <a:xfrm>
            <a:off x="5720653" y="815974"/>
            <a:ext cx="5984606" cy="5603876"/>
          </a:xfrm>
          <a:prstGeom prst="rect">
            <a:avLst/>
          </a:prstGeom>
        </p:spPr>
      </p:pic>
    </p:spTree>
    <p:extLst>
      <p:ext uri="{BB962C8B-B14F-4D97-AF65-F5344CB8AC3E}">
        <p14:creationId xmlns:p14="http://schemas.microsoft.com/office/powerpoint/2010/main" val="105619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Encrypt Creds</a:t>
            </a:r>
            <a:br>
              <a:rPr lang="en-US" dirty="0"/>
            </a:br>
            <a:r>
              <a:rPr lang="en-US" dirty="0"/>
              <a:t>(Day 2)</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699051" y="1690688"/>
            <a:ext cx="9756914" cy="4351338"/>
          </a:xfrm>
        </p:spPr>
        <p:txBody>
          <a:bodyPr>
            <a:normAutofit/>
          </a:bodyPr>
          <a:lstStyle/>
          <a:p>
            <a:r>
              <a:rPr lang="en-GB" sz="1800" dirty="0"/>
              <a:t>Encrypt your username and password using the commands:</a:t>
            </a:r>
          </a:p>
          <a:p>
            <a:pPr marL="0" indent="0">
              <a:buNone/>
            </a:pPr>
            <a:r>
              <a:rPr lang="en-GB" sz="1800" dirty="0">
                <a:latin typeface="Courier New" panose="02070309020205020404" pitchFamily="49" charset="0"/>
                <a:cs typeface="Courier New" panose="02070309020205020404" pitchFamily="49" charset="0"/>
              </a:rPr>
              <a:t>ansible-vault </a:t>
            </a:r>
            <a:r>
              <a:rPr lang="en-GB" sz="1800" dirty="0" err="1">
                <a:latin typeface="Courier New" panose="02070309020205020404" pitchFamily="49" charset="0"/>
                <a:cs typeface="Courier New" panose="02070309020205020404" pitchFamily="49" charset="0"/>
              </a:rPr>
              <a:t>encrypt_string</a:t>
            </a:r>
            <a:r>
              <a:rPr lang="en-GB" sz="1800" dirty="0">
                <a:latin typeface="Courier New" panose="02070309020205020404" pitchFamily="49" charset="0"/>
                <a:cs typeface="Courier New" panose="02070309020205020404" pitchFamily="49" charset="0"/>
              </a:rPr>
              <a:t> ‘admin' --name ‘</a:t>
            </a:r>
            <a:r>
              <a:rPr lang="en-GB" sz="1800" dirty="0" err="1">
                <a:latin typeface="Courier New" panose="02070309020205020404" pitchFamily="49" charset="0"/>
                <a:cs typeface="Courier New" panose="02070309020205020404" pitchFamily="49" charset="0"/>
              </a:rPr>
              <a:t>bigip_user</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ansible-vault </a:t>
            </a:r>
            <a:r>
              <a:rPr lang="en-GB" sz="1800" dirty="0" err="1">
                <a:latin typeface="Courier New" panose="02070309020205020404" pitchFamily="49" charset="0"/>
                <a:cs typeface="Courier New" panose="02070309020205020404" pitchFamily="49" charset="0"/>
              </a:rPr>
              <a:t>encrypt_string</a:t>
            </a:r>
            <a:r>
              <a:rPr lang="en-GB" sz="1800" dirty="0">
                <a:latin typeface="Courier New" panose="02070309020205020404" pitchFamily="49" charset="0"/>
                <a:cs typeface="Courier New" panose="02070309020205020404" pitchFamily="49" charset="0"/>
              </a:rPr>
              <a:t> ‘autows123!!' --name ‘</a:t>
            </a:r>
            <a:r>
              <a:rPr lang="en-GB" sz="1800" dirty="0" err="1">
                <a:latin typeface="Courier New" panose="02070309020205020404" pitchFamily="49" charset="0"/>
                <a:cs typeface="Courier New" panose="02070309020205020404" pitchFamily="49" charset="0"/>
              </a:rPr>
              <a:t>bigip_pass</a:t>
            </a:r>
            <a:r>
              <a:rPr lang="en-GB" sz="1800" dirty="0">
                <a:latin typeface="Courier New" panose="02070309020205020404" pitchFamily="49" charset="0"/>
                <a:cs typeface="Courier New" panose="02070309020205020404" pitchFamily="49" charset="0"/>
              </a:rPr>
              <a:t>’</a:t>
            </a:r>
          </a:p>
          <a:p>
            <a:r>
              <a:rPr lang="en-GB" sz="1800" dirty="0"/>
              <a:t>Enter your chosen passphrase, which is the encryption key (you need to use the same passphrase for all encrypted values referenced by the same playbook)…</a:t>
            </a:r>
          </a:p>
          <a:p>
            <a:r>
              <a:rPr lang="en-GB" sz="1800" dirty="0"/>
              <a:t>It will output an encrypted value (that you can insert into your vars file) like this:</a:t>
            </a:r>
          </a:p>
          <a:p>
            <a:pPr marL="0" indent="0">
              <a:buNone/>
            </a:pPr>
            <a:endParaRPr lang="en-GB" sz="1800" dirty="0"/>
          </a:p>
          <a:p>
            <a:pPr marL="0" indent="0">
              <a:buNone/>
            </a:pPr>
            <a:endParaRPr lang="en-GB" sz="1800" dirty="0"/>
          </a:p>
          <a:p>
            <a:pPr marL="0" indent="0">
              <a:buNone/>
            </a:pPr>
            <a:endParaRPr lang="en-GB" sz="1400" dirty="0"/>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5" name="Picture 4">
            <a:extLst>
              <a:ext uri="{FF2B5EF4-FFF2-40B4-BE49-F238E27FC236}">
                <a16:creationId xmlns:a16="http://schemas.microsoft.com/office/drawing/2014/main" id="{6514914D-EDB0-B148-BAF9-DA19F6882E02}"/>
              </a:ext>
            </a:extLst>
          </p:cNvPr>
          <p:cNvPicPr>
            <a:picLocks noChangeAspect="1"/>
          </p:cNvPicPr>
          <p:nvPr/>
        </p:nvPicPr>
        <p:blipFill>
          <a:blip r:embed="rId2"/>
          <a:stretch>
            <a:fillRect/>
          </a:stretch>
        </p:blipFill>
        <p:spPr>
          <a:xfrm>
            <a:off x="838200" y="3866357"/>
            <a:ext cx="10515600" cy="2668992"/>
          </a:xfrm>
          <a:prstGeom prst="rect">
            <a:avLst/>
          </a:prstGeom>
        </p:spPr>
      </p:pic>
    </p:spTree>
    <p:extLst>
      <p:ext uri="{BB962C8B-B14F-4D97-AF65-F5344CB8AC3E}">
        <p14:creationId xmlns:p14="http://schemas.microsoft.com/office/powerpoint/2010/main" val="4225660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Encrypt Creds</a:t>
            </a:r>
            <a:br>
              <a:rPr lang="en-US" dirty="0"/>
            </a:br>
            <a:r>
              <a:rPr lang="en-US" dirty="0"/>
              <a:t>(Day 2)</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699051" y="1690688"/>
            <a:ext cx="9756914" cy="4351338"/>
          </a:xfrm>
        </p:spPr>
        <p:txBody>
          <a:bodyPr>
            <a:normAutofit/>
          </a:bodyPr>
          <a:lstStyle/>
          <a:p>
            <a:r>
              <a:rPr lang="en-GB" sz="1800" dirty="0"/>
              <a:t>Your original </a:t>
            </a:r>
            <a:r>
              <a:rPr lang="en-GB" sz="1800" dirty="0" err="1"/>
              <a:t>big_creds.yaml</a:t>
            </a:r>
            <a:r>
              <a:rPr lang="en-GB" sz="1800" dirty="0"/>
              <a:t>:</a:t>
            </a:r>
          </a:p>
          <a:p>
            <a:endParaRPr lang="en-GB" sz="1800" dirty="0"/>
          </a:p>
          <a:p>
            <a:endParaRPr lang="en-GB" sz="1800" dirty="0"/>
          </a:p>
          <a:p>
            <a:r>
              <a:rPr lang="en-GB" sz="1800" dirty="0"/>
              <a:t>The new version with encrypted values:</a:t>
            </a:r>
          </a:p>
          <a:p>
            <a:endParaRPr lang="en-GB" sz="1800" dirty="0"/>
          </a:p>
          <a:p>
            <a:pPr marL="0" indent="0">
              <a:buNone/>
            </a:pPr>
            <a:endParaRPr lang="en-GB" sz="1800" dirty="0"/>
          </a:p>
          <a:p>
            <a:pPr marL="0" indent="0">
              <a:buNone/>
            </a:pPr>
            <a:endParaRPr lang="en-GB" sz="1800" dirty="0"/>
          </a:p>
          <a:p>
            <a:pPr marL="0" indent="0">
              <a:buNone/>
            </a:pPr>
            <a:endParaRPr lang="en-GB" sz="1400" dirty="0"/>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6" name="Picture 5">
            <a:extLst>
              <a:ext uri="{FF2B5EF4-FFF2-40B4-BE49-F238E27FC236}">
                <a16:creationId xmlns:a16="http://schemas.microsoft.com/office/drawing/2014/main" id="{736FC30E-9FCB-0A40-A7AC-1963EC1337B0}"/>
              </a:ext>
            </a:extLst>
          </p:cNvPr>
          <p:cNvPicPr>
            <a:picLocks noChangeAspect="1"/>
          </p:cNvPicPr>
          <p:nvPr/>
        </p:nvPicPr>
        <p:blipFill>
          <a:blip r:embed="rId2"/>
          <a:stretch>
            <a:fillRect/>
          </a:stretch>
        </p:blipFill>
        <p:spPr>
          <a:xfrm>
            <a:off x="4826791" y="1735416"/>
            <a:ext cx="2437020" cy="467160"/>
          </a:xfrm>
          <a:prstGeom prst="rect">
            <a:avLst/>
          </a:prstGeom>
        </p:spPr>
      </p:pic>
      <p:pic>
        <p:nvPicPr>
          <p:cNvPr id="4" name="Picture 3">
            <a:extLst>
              <a:ext uri="{FF2B5EF4-FFF2-40B4-BE49-F238E27FC236}">
                <a16:creationId xmlns:a16="http://schemas.microsoft.com/office/drawing/2014/main" id="{157B3F18-622F-204F-9631-64CFE3605270}"/>
              </a:ext>
            </a:extLst>
          </p:cNvPr>
          <p:cNvPicPr>
            <a:picLocks noChangeAspect="1"/>
          </p:cNvPicPr>
          <p:nvPr/>
        </p:nvPicPr>
        <p:blipFill>
          <a:blip r:embed="rId3"/>
          <a:stretch>
            <a:fillRect/>
          </a:stretch>
        </p:blipFill>
        <p:spPr>
          <a:xfrm>
            <a:off x="4826791" y="2865357"/>
            <a:ext cx="7163665" cy="2736849"/>
          </a:xfrm>
          <a:prstGeom prst="rect">
            <a:avLst/>
          </a:prstGeom>
        </p:spPr>
      </p:pic>
    </p:spTree>
    <p:extLst>
      <p:ext uri="{BB962C8B-B14F-4D97-AF65-F5344CB8AC3E}">
        <p14:creationId xmlns:p14="http://schemas.microsoft.com/office/powerpoint/2010/main" val="1477184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Run Ansible Playbook (again)</a:t>
            </a:r>
            <a:br>
              <a:rPr lang="en-US" dirty="0"/>
            </a:br>
            <a:r>
              <a:rPr lang="en-US" dirty="0"/>
              <a:t>(Day 2)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699051" y="1690688"/>
            <a:ext cx="6775175" cy="4351338"/>
          </a:xfrm>
        </p:spPr>
        <p:txBody>
          <a:bodyPr>
            <a:normAutofit/>
          </a:bodyPr>
          <a:lstStyle/>
          <a:p>
            <a:r>
              <a:rPr lang="en-GB" sz="1800" dirty="0"/>
              <a:t>Run ‘ansible-playbook as3-playbook.yaml --ask-vault-pass’</a:t>
            </a:r>
          </a:p>
          <a:p>
            <a:r>
              <a:rPr lang="en-GB" sz="1800" dirty="0"/>
              <a:t>This time, you will be prompted for the passphrase, which will be used to decrypt all variable values that start with </a:t>
            </a:r>
          </a:p>
          <a:p>
            <a:pPr marL="0" indent="0">
              <a:buNone/>
            </a:pPr>
            <a:r>
              <a:rPr lang="en-GB" sz="1800" dirty="0">
                <a:latin typeface="Courier New" panose="02070309020205020404" pitchFamily="49" charset="0"/>
                <a:cs typeface="Courier New" panose="02070309020205020404" pitchFamily="49" charset="0"/>
              </a:rPr>
              <a:t>“!vault |</a:t>
            </a:r>
          </a:p>
          <a:p>
            <a:pPr marL="0" indent="0">
              <a:buNone/>
            </a:pPr>
            <a:r>
              <a:rPr lang="en-GB" sz="1800" dirty="0">
                <a:latin typeface="Courier New" panose="02070309020205020404" pitchFamily="49" charset="0"/>
                <a:cs typeface="Courier New" panose="02070309020205020404" pitchFamily="49" charset="0"/>
              </a:rPr>
              <a:t>        $ANSIBLE_VAULT;1.1;AES256”</a:t>
            </a:r>
          </a:p>
          <a:p>
            <a:r>
              <a:rPr lang="en-GB" sz="1800" dirty="0"/>
              <a:t>Like these:</a:t>
            </a:r>
          </a:p>
          <a:p>
            <a:pPr marL="0" indent="0">
              <a:buNone/>
            </a:pPr>
            <a:endParaRPr lang="en-GB" sz="1800" dirty="0"/>
          </a:p>
          <a:p>
            <a:pPr marL="0" indent="0">
              <a:buNone/>
            </a:pPr>
            <a:endParaRPr lang="en-GB" sz="1400" dirty="0"/>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4" name="Picture 3">
            <a:extLst>
              <a:ext uri="{FF2B5EF4-FFF2-40B4-BE49-F238E27FC236}">
                <a16:creationId xmlns:a16="http://schemas.microsoft.com/office/drawing/2014/main" id="{3404AD08-B89B-6E4F-A801-0689526EFDBD}"/>
              </a:ext>
            </a:extLst>
          </p:cNvPr>
          <p:cNvPicPr>
            <a:picLocks noChangeAspect="1"/>
          </p:cNvPicPr>
          <p:nvPr/>
        </p:nvPicPr>
        <p:blipFill>
          <a:blip r:embed="rId2"/>
          <a:stretch>
            <a:fillRect/>
          </a:stretch>
        </p:blipFill>
        <p:spPr>
          <a:xfrm>
            <a:off x="1027357" y="3932874"/>
            <a:ext cx="10631243" cy="4061623"/>
          </a:xfrm>
          <a:prstGeom prst="rect">
            <a:avLst/>
          </a:prstGeom>
        </p:spPr>
      </p:pic>
    </p:spTree>
    <p:extLst>
      <p:ext uri="{BB962C8B-B14F-4D97-AF65-F5344CB8AC3E}">
        <p14:creationId xmlns:p14="http://schemas.microsoft.com/office/powerpoint/2010/main" val="2317919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Run Ansible Playbook (again)</a:t>
            </a:r>
            <a:br>
              <a:rPr lang="en-US" dirty="0"/>
            </a:br>
            <a:r>
              <a:rPr lang="en-US" dirty="0"/>
              <a:t>(Day 2) </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699051" y="1690688"/>
            <a:ext cx="6775175" cy="4351338"/>
          </a:xfrm>
        </p:spPr>
        <p:txBody>
          <a:bodyPr>
            <a:normAutofit/>
          </a:bodyPr>
          <a:lstStyle/>
          <a:p>
            <a:r>
              <a:rPr lang="en-GB" sz="1800" dirty="0"/>
              <a:t>Run ‘ansible-playbook as3-playbook.yaml --ask-vault-pass’</a:t>
            </a:r>
          </a:p>
          <a:p>
            <a:r>
              <a:rPr lang="en-GB" sz="1800" dirty="0"/>
              <a:t>This time, you will be prompted for the passphrase, which will be used to decrypt all variable values that start with </a:t>
            </a:r>
          </a:p>
          <a:p>
            <a:pPr marL="0" indent="0">
              <a:buNone/>
            </a:pPr>
            <a:r>
              <a:rPr lang="en-GB" sz="1800" dirty="0">
                <a:latin typeface="Courier New" panose="02070309020205020404" pitchFamily="49" charset="0"/>
                <a:cs typeface="Courier New" panose="02070309020205020404" pitchFamily="49" charset="0"/>
              </a:rPr>
              <a:t>“!vault |</a:t>
            </a:r>
          </a:p>
          <a:p>
            <a:pPr marL="0" indent="0">
              <a:buNone/>
            </a:pPr>
            <a:r>
              <a:rPr lang="en-GB" sz="1800" dirty="0">
                <a:latin typeface="Courier New" panose="02070309020205020404" pitchFamily="49" charset="0"/>
                <a:cs typeface="Courier New" panose="02070309020205020404" pitchFamily="49" charset="0"/>
              </a:rPr>
              <a:t>        $ANSIBLE_VAULT;1.1;AES256”</a:t>
            </a:r>
          </a:p>
          <a:p>
            <a:r>
              <a:rPr lang="en-GB" sz="1800" dirty="0"/>
              <a:t>Like these:</a:t>
            </a:r>
          </a:p>
          <a:p>
            <a:pPr marL="0" indent="0">
              <a:buNone/>
            </a:pPr>
            <a:endParaRPr lang="en-GB" sz="1800" dirty="0"/>
          </a:p>
          <a:p>
            <a:pPr marL="0" indent="0">
              <a:buNone/>
            </a:pPr>
            <a:endParaRPr lang="en-GB" sz="1400" dirty="0"/>
          </a:p>
          <a:p>
            <a:pPr lvl="1"/>
            <a:endParaRPr lang="en-GB" sz="1400" dirty="0"/>
          </a:p>
          <a:p>
            <a:endParaRPr lang="en-GB" sz="1800" dirty="0"/>
          </a:p>
          <a:p>
            <a:pPr marL="0" indent="0">
              <a:buNone/>
            </a:pPr>
            <a:endParaRPr lang="en-GB" sz="1400" dirty="0"/>
          </a:p>
          <a:p>
            <a:endParaRPr lang="en-GB" sz="1800" dirty="0"/>
          </a:p>
          <a:p>
            <a:endParaRPr lang="en-GB" sz="1800" dirty="0"/>
          </a:p>
          <a:p>
            <a:endParaRPr lang="en-GB" sz="1800" dirty="0"/>
          </a:p>
          <a:p>
            <a:pPr marL="0" indent="0">
              <a:buNone/>
            </a:pPr>
            <a:endParaRPr lang="en-GB" sz="1800" dirty="0"/>
          </a:p>
          <a:p>
            <a:pPr marL="0" indent="0">
              <a:buNone/>
            </a:pPr>
            <a:endParaRPr lang="en-US" dirty="0"/>
          </a:p>
        </p:txBody>
      </p:sp>
      <p:pic>
        <p:nvPicPr>
          <p:cNvPr id="4" name="Picture 3">
            <a:extLst>
              <a:ext uri="{FF2B5EF4-FFF2-40B4-BE49-F238E27FC236}">
                <a16:creationId xmlns:a16="http://schemas.microsoft.com/office/drawing/2014/main" id="{3404AD08-B89B-6E4F-A801-0689526EFDBD}"/>
              </a:ext>
            </a:extLst>
          </p:cNvPr>
          <p:cNvPicPr>
            <a:picLocks noChangeAspect="1"/>
          </p:cNvPicPr>
          <p:nvPr/>
        </p:nvPicPr>
        <p:blipFill>
          <a:blip r:embed="rId2"/>
          <a:stretch>
            <a:fillRect/>
          </a:stretch>
        </p:blipFill>
        <p:spPr>
          <a:xfrm>
            <a:off x="1027357" y="3932874"/>
            <a:ext cx="10631243" cy="4061623"/>
          </a:xfrm>
          <a:prstGeom prst="rect">
            <a:avLst/>
          </a:prstGeom>
        </p:spPr>
      </p:pic>
    </p:spTree>
    <p:extLst>
      <p:ext uri="{BB962C8B-B14F-4D97-AF65-F5344CB8AC3E}">
        <p14:creationId xmlns:p14="http://schemas.microsoft.com/office/powerpoint/2010/main" val="341676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Push Changes Up to Git</a:t>
            </a:r>
            <a:br>
              <a:rPr lang="en-US" dirty="0"/>
            </a:br>
            <a:r>
              <a:rPr lang="en-US" dirty="0"/>
              <a:t>(Day 2)</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825625"/>
            <a:ext cx="6279292" cy="4351338"/>
          </a:xfrm>
        </p:spPr>
        <p:txBody>
          <a:bodyPr/>
          <a:lstStyle/>
          <a:p>
            <a:r>
              <a:rPr lang="en-GB" sz="1800" dirty="0"/>
              <a:t>If you click this icon in the left menu in VS Code:</a:t>
            </a:r>
          </a:p>
          <a:p>
            <a:endParaRPr lang="en-GB" sz="1800" dirty="0"/>
          </a:p>
          <a:p>
            <a:r>
              <a:rPr lang="en-GB" sz="1800" dirty="0"/>
              <a:t>You should be able to select ‘</a:t>
            </a:r>
            <a:r>
              <a:rPr lang="en-GB" sz="1800" dirty="0" err="1"/>
              <a:t>autows</a:t>
            </a:r>
            <a:r>
              <a:rPr lang="en-GB" sz="1800" dirty="0"/>
              <a:t>’… and see changes listed below. </a:t>
            </a:r>
          </a:p>
          <a:p>
            <a:r>
              <a:rPr lang="en-GB" sz="1800" dirty="0"/>
              <a:t>You can click the check/tick mark to commit the changes.</a:t>
            </a:r>
          </a:p>
          <a:p>
            <a:r>
              <a:rPr lang="en-GB" sz="1800" dirty="0"/>
              <a:t>You will need to enter a commit message.</a:t>
            </a:r>
          </a:p>
          <a:p>
            <a:r>
              <a:rPr lang="en-GB" sz="1800" dirty="0"/>
              <a:t>Finally, you can click here: </a:t>
            </a:r>
          </a:p>
          <a:p>
            <a:endParaRPr lang="en-GB" sz="1800" dirty="0"/>
          </a:p>
          <a:p>
            <a:r>
              <a:rPr lang="en-GB" sz="1800" dirty="0"/>
              <a:t>That should push your change[s] up to your git repo.</a:t>
            </a:r>
          </a:p>
          <a:p>
            <a:endParaRPr lang="en-GB" sz="1800" dirty="0"/>
          </a:p>
          <a:p>
            <a:endParaRPr lang="en-GB" sz="1800" dirty="0"/>
          </a:p>
          <a:p>
            <a:pPr marL="0" indent="0">
              <a:buNone/>
            </a:pPr>
            <a:endParaRPr lang="en-GB" sz="1800" dirty="0"/>
          </a:p>
          <a:p>
            <a:pPr marL="0" indent="0">
              <a:buNone/>
            </a:pPr>
            <a:endParaRPr lang="en-GB" sz="1800" dirty="0"/>
          </a:p>
          <a:p>
            <a:pPr marL="0" indent="0">
              <a:buNone/>
            </a:pPr>
            <a:endParaRPr lang="en-US" dirty="0"/>
          </a:p>
        </p:txBody>
      </p:sp>
      <p:pic>
        <p:nvPicPr>
          <p:cNvPr id="4" name="Picture 3">
            <a:extLst>
              <a:ext uri="{FF2B5EF4-FFF2-40B4-BE49-F238E27FC236}">
                <a16:creationId xmlns:a16="http://schemas.microsoft.com/office/drawing/2014/main" id="{165E45A6-4F1D-E544-BECC-CEB26D60BD06}"/>
              </a:ext>
            </a:extLst>
          </p:cNvPr>
          <p:cNvPicPr>
            <a:picLocks noChangeAspect="1"/>
          </p:cNvPicPr>
          <p:nvPr/>
        </p:nvPicPr>
        <p:blipFill>
          <a:blip r:embed="rId2"/>
          <a:stretch>
            <a:fillRect/>
          </a:stretch>
        </p:blipFill>
        <p:spPr>
          <a:xfrm>
            <a:off x="5647038" y="1690688"/>
            <a:ext cx="694404" cy="685501"/>
          </a:xfrm>
          <a:prstGeom prst="rect">
            <a:avLst/>
          </a:prstGeom>
        </p:spPr>
      </p:pic>
      <p:pic>
        <p:nvPicPr>
          <p:cNvPr id="5" name="Picture 4">
            <a:extLst>
              <a:ext uri="{FF2B5EF4-FFF2-40B4-BE49-F238E27FC236}">
                <a16:creationId xmlns:a16="http://schemas.microsoft.com/office/drawing/2014/main" id="{DC60F6EF-C0D5-9B4D-A4A7-0CD2E2080AF2}"/>
              </a:ext>
            </a:extLst>
          </p:cNvPr>
          <p:cNvPicPr>
            <a:picLocks noChangeAspect="1"/>
          </p:cNvPicPr>
          <p:nvPr/>
        </p:nvPicPr>
        <p:blipFill>
          <a:blip r:embed="rId3"/>
          <a:stretch>
            <a:fillRect/>
          </a:stretch>
        </p:blipFill>
        <p:spPr>
          <a:xfrm>
            <a:off x="7117492" y="1242284"/>
            <a:ext cx="4566673" cy="5119904"/>
          </a:xfrm>
          <a:prstGeom prst="rect">
            <a:avLst/>
          </a:prstGeom>
        </p:spPr>
      </p:pic>
      <p:pic>
        <p:nvPicPr>
          <p:cNvPr id="6" name="Picture 5">
            <a:extLst>
              <a:ext uri="{FF2B5EF4-FFF2-40B4-BE49-F238E27FC236}">
                <a16:creationId xmlns:a16="http://schemas.microsoft.com/office/drawing/2014/main" id="{7ED759F2-FF64-3B4A-8CF4-FCD0CE65362B}"/>
              </a:ext>
            </a:extLst>
          </p:cNvPr>
          <p:cNvPicPr>
            <a:picLocks noChangeAspect="1"/>
          </p:cNvPicPr>
          <p:nvPr/>
        </p:nvPicPr>
        <p:blipFill>
          <a:blip r:embed="rId4"/>
          <a:stretch>
            <a:fillRect/>
          </a:stretch>
        </p:blipFill>
        <p:spPr>
          <a:xfrm>
            <a:off x="6524279" y="3181350"/>
            <a:ext cx="5753100" cy="1968500"/>
          </a:xfrm>
          <a:prstGeom prst="rect">
            <a:avLst/>
          </a:prstGeom>
        </p:spPr>
      </p:pic>
      <p:pic>
        <p:nvPicPr>
          <p:cNvPr id="7" name="Picture 6">
            <a:extLst>
              <a:ext uri="{FF2B5EF4-FFF2-40B4-BE49-F238E27FC236}">
                <a16:creationId xmlns:a16="http://schemas.microsoft.com/office/drawing/2014/main" id="{50A78812-B852-DB4F-80E7-28A1C33D940B}"/>
              </a:ext>
            </a:extLst>
          </p:cNvPr>
          <p:cNvPicPr>
            <a:picLocks noChangeAspect="1"/>
          </p:cNvPicPr>
          <p:nvPr/>
        </p:nvPicPr>
        <p:blipFill>
          <a:blip r:embed="rId5"/>
          <a:stretch>
            <a:fillRect/>
          </a:stretch>
        </p:blipFill>
        <p:spPr>
          <a:xfrm>
            <a:off x="3646507" y="3917950"/>
            <a:ext cx="1663700" cy="495300"/>
          </a:xfrm>
          <a:prstGeom prst="rect">
            <a:avLst/>
          </a:prstGeom>
        </p:spPr>
      </p:pic>
    </p:spTree>
    <p:extLst>
      <p:ext uri="{BB962C8B-B14F-4D97-AF65-F5344CB8AC3E}">
        <p14:creationId xmlns:p14="http://schemas.microsoft.com/office/powerpoint/2010/main" val="1436875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1ADF-68C2-FC35-637A-2F514E35772E}"/>
              </a:ext>
            </a:extLst>
          </p:cNvPr>
          <p:cNvSpPr>
            <a:spLocks noGrp="1"/>
          </p:cNvSpPr>
          <p:nvPr>
            <p:ph type="title"/>
          </p:nvPr>
        </p:nvSpPr>
        <p:spPr/>
        <p:txBody>
          <a:bodyPr/>
          <a:lstStyle/>
          <a:p>
            <a:r>
              <a:rPr lang="en-US" dirty="0"/>
              <a:t>Show an example of a full Automation Toolchain (Day2)</a:t>
            </a:r>
          </a:p>
        </p:txBody>
      </p:sp>
      <p:sp>
        <p:nvSpPr>
          <p:cNvPr id="3" name="Content Placeholder 2">
            <a:extLst>
              <a:ext uri="{FF2B5EF4-FFF2-40B4-BE49-F238E27FC236}">
                <a16:creationId xmlns:a16="http://schemas.microsoft.com/office/drawing/2014/main" id="{D0062D86-C4E1-DAA0-5EFD-43850C599463}"/>
              </a:ext>
            </a:extLst>
          </p:cNvPr>
          <p:cNvSpPr>
            <a:spLocks noGrp="1"/>
          </p:cNvSpPr>
          <p:nvPr>
            <p:ph idx="1"/>
          </p:nvPr>
        </p:nvSpPr>
        <p:spPr/>
        <p:txBody>
          <a:bodyPr/>
          <a:lstStyle/>
          <a:p>
            <a:r>
              <a:rPr lang="en-US" dirty="0"/>
              <a:t>Whilst the audience should only be focused on BIG-IP/AS3/Ansible, there is always a desire to understand a working example of a full toolchain.</a:t>
            </a:r>
          </a:p>
          <a:p>
            <a:r>
              <a:rPr lang="en-US" dirty="0"/>
              <a:t>The below labs showcases this very well.</a:t>
            </a:r>
          </a:p>
          <a:p>
            <a:r>
              <a:rPr lang="en-US" dirty="0"/>
              <a:t>Allocate about 20mins to cover this demo (have your helper run this session).</a:t>
            </a:r>
          </a:p>
          <a:p>
            <a:r>
              <a:rPr lang="en-US" dirty="0">
                <a:hlinkClick r:id="rId2"/>
              </a:rPr>
              <a:t>https://github.com/F5EMEA/oltra/tree/main/use-cases/automation/bigip</a:t>
            </a:r>
            <a:endParaRPr lang="en-US" dirty="0"/>
          </a:p>
          <a:p>
            <a:endParaRPr lang="en-US" dirty="0"/>
          </a:p>
        </p:txBody>
      </p:sp>
    </p:spTree>
    <p:extLst>
      <p:ext uri="{BB962C8B-B14F-4D97-AF65-F5344CB8AC3E}">
        <p14:creationId xmlns:p14="http://schemas.microsoft.com/office/powerpoint/2010/main" val="1074357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FCD4-2071-D385-4255-C5435EE7DEB6}"/>
              </a:ext>
            </a:extLst>
          </p:cNvPr>
          <p:cNvSpPr>
            <a:spLocks noGrp="1"/>
          </p:cNvSpPr>
          <p:nvPr>
            <p:ph type="title"/>
          </p:nvPr>
        </p:nvSpPr>
        <p:spPr/>
        <p:txBody>
          <a:bodyPr/>
          <a:lstStyle/>
          <a:p>
            <a:r>
              <a:rPr lang="en-US" dirty="0"/>
              <a:t>Debrief mailshot to Attendees</a:t>
            </a:r>
            <a:br>
              <a:rPr lang="en-US" dirty="0"/>
            </a:br>
            <a:r>
              <a:rPr lang="en-US" dirty="0"/>
              <a:t>(Day 3)</a:t>
            </a:r>
          </a:p>
        </p:txBody>
      </p:sp>
      <p:sp>
        <p:nvSpPr>
          <p:cNvPr id="5" name="TextBox 4">
            <a:extLst>
              <a:ext uri="{FF2B5EF4-FFF2-40B4-BE49-F238E27FC236}">
                <a16:creationId xmlns:a16="http://schemas.microsoft.com/office/drawing/2014/main" id="{A62BFD90-7227-C71C-DB14-B8CC41D738B2}"/>
              </a:ext>
            </a:extLst>
          </p:cNvPr>
          <p:cNvSpPr txBox="1"/>
          <p:nvPr/>
        </p:nvSpPr>
        <p:spPr>
          <a:xfrm>
            <a:off x="0" y="1690688"/>
            <a:ext cx="6097978" cy="5170646"/>
          </a:xfrm>
          <a:prstGeom prst="rect">
            <a:avLst/>
          </a:prstGeom>
          <a:noFill/>
          <a:ln>
            <a:solidFill>
              <a:schemeClr val="accent1"/>
            </a:solidFill>
          </a:ln>
        </p:spPr>
        <p:txBody>
          <a:bodyPr wrap="square">
            <a:spAutoFit/>
          </a:bodyPr>
          <a:lstStyle/>
          <a:p>
            <a:pPr algn="l"/>
            <a:r>
              <a:rPr lang="en-GB" sz="1100" b="0" i="0" u="none" strike="noStrike" dirty="0">
                <a:solidFill>
                  <a:srgbClr val="000000"/>
                </a:solidFill>
                <a:effectLst/>
                <a:latin typeface="Calibri" panose="020F0502020204030204" pitchFamily="34" charset="0"/>
              </a:rPr>
              <a:t>Thanks for joining last week and here is the </a:t>
            </a:r>
            <a:r>
              <a:rPr lang="en-GB" sz="1100" b="0" i="0" u="none" strike="noStrike" dirty="0" err="1">
                <a:solidFill>
                  <a:srgbClr val="000000"/>
                </a:solidFill>
                <a:effectLst/>
                <a:latin typeface="Calibri" panose="020F0502020204030204" pitchFamily="34" charset="0"/>
              </a:rPr>
              <a:t>powerpoint</a:t>
            </a:r>
            <a:r>
              <a:rPr lang="en-GB" sz="1100" b="0" i="0" u="none" strike="noStrike" dirty="0">
                <a:solidFill>
                  <a:srgbClr val="000000"/>
                </a:solidFill>
                <a:effectLst/>
                <a:latin typeface="Calibri" panose="020F0502020204030204" pitchFamily="34" charset="0"/>
              </a:rPr>
              <a:t> and other links to material to continue your AS3 journey </a:t>
            </a:r>
            <a:r>
              <a:rPr lang="en-GB" sz="1100" b="0" i="0" u="none" strike="noStrike" dirty="0">
                <a:solidFill>
                  <a:srgbClr val="000000"/>
                </a:solidFill>
                <a:effectLst/>
                <a:latin typeface="Apple Color Emoji" pitchFamily="2" charset="0"/>
              </a:rPr>
              <a:t>😊</a:t>
            </a:r>
            <a:r>
              <a:rPr lang="en-GB" sz="1100" b="0" i="0" u="none" strike="noStrike" dirty="0">
                <a:solidFill>
                  <a:srgbClr val="000000"/>
                </a:solidFill>
                <a:effectLst/>
                <a:latin typeface="Calibri" panose="020F0502020204030204" pitchFamily="34" charset="0"/>
              </a:rPr>
              <a:t>.</a:t>
            </a:r>
          </a:p>
          <a:p>
            <a:pPr algn="l"/>
            <a:r>
              <a:rPr lang="en-GB" sz="1100" b="0" i="0" u="none" strike="noStrike" dirty="0">
                <a:solidFill>
                  <a:srgbClr val="1D1D1D"/>
                </a:solidFill>
                <a:effectLst/>
                <a:latin typeface="Calibri" panose="020F0502020204030204" pitchFamily="34" charset="0"/>
              </a:rPr>
              <a:t> </a:t>
            </a:r>
            <a:endParaRPr lang="en-GB" sz="1100" b="0" i="0" u="none" strike="noStrike" dirty="0">
              <a:solidFill>
                <a:srgbClr val="000000"/>
              </a:solidFill>
              <a:effectLst/>
              <a:latin typeface="Calibri" panose="020F0502020204030204" pitchFamily="34" charset="0"/>
            </a:endParaRPr>
          </a:p>
          <a:p>
            <a:pPr algn="l">
              <a:buFont typeface="+mj-lt"/>
              <a:buAutoNum type="arabicPeriod"/>
            </a:pPr>
            <a:r>
              <a:rPr lang="en-GB" sz="1100" b="0" i="0" u="none" strike="noStrike" dirty="0">
                <a:solidFill>
                  <a:srgbClr val="1D1D1D"/>
                </a:solidFill>
                <a:effectLst/>
                <a:latin typeface="Calibri" panose="020F0502020204030204" pitchFamily="34" charset="0"/>
              </a:rPr>
              <a:t>I’ve attached the </a:t>
            </a:r>
            <a:r>
              <a:rPr lang="en-GB" sz="1100" b="0" i="0" u="none" strike="noStrike" dirty="0" err="1">
                <a:solidFill>
                  <a:srgbClr val="1D1D1D"/>
                </a:solidFill>
                <a:effectLst/>
                <a:latin typeface="Calibri" panose="020F0502020204030204" pitchFamily="34" charset="0"/>
              </a:rPr>
              <a:t>powerpoint</a:t>
            </a:r>
            <a:r>
              <a:rPr lang="en-GB" sz="1100" b="0" i="0" u="none" strike="noStrike" dirty="0">
                <a:solidFill>
                  <a:srgbClr val="1D1D1D"/>
                </a:solidFill>
                <a:effectLst/>
                <a:latin typeface="Calibri" panose="020F0502020204030204" pitchFamily="34" charset="0"/>
              </a:rPr>
              <a:t> that I talked through on day 1</a:t>
            </a:r>
          </a:p>
          <a:p>
            <a:pPr algn="l">
              <a:buFont typeface="+mj-lt"/>
              <a:buAutoNum type="arabicPeriod"/>
            </a:pPr>
            <a:r>
              <a:rPr lang="en-GB" sz="1100" b="0" i="0" u="none" strike="noStrike" dirty="0">
                <a:solidFill>
                  <a:srgbClr val="1D1D1D"/>
                </a:solidFill>
                <a:effectLst/>
                <a:latin typeface="Calibri" panose="020F0502020204030204" pitchFamily="34" charset="0"/>
              </a:rPr>
              <a:t>If you are interested in seeing my AS3 declaration (which includes some </a:t>
            </a:r>
            <a:r>
              <a:rPr lang="en-GB" sz="1100" b="0" i="0" u="none" strike="noStrike" dirty="0" err="1">
                <a:solidFill>
                  <a:srgbClr val="1D1D1D"/>
                </a:solidFill>
                <a:effectLst/>
                <a:latin typeface="Calibri" panose="020F0502020204030204" pitchFamily="34" charset="0"/>
              </a:rPr>
              <a:t>iRules</a:t>
            </a:r>
            <a:r>
              <a:rPr lang="en-GB" sz="1100" b="0" i="0" u="none" strike="noStrike" dirty="0">
                <a:solidFill>
                  <a:srgbClr val="1D1D1D"/>
                </a:solidFill>
                <a:effectLst/>
                <a:latin typeface="Calibri" panose="020F0502020204030204" pitchFamily="34" charset="0"/>
              </a:rPr>
              <a:t> in the example post) you can see this on </a:t>
            </a:r>
            <a:r>
              <a:rPr lang="en-GB" sz="1100" b="0" i="0" u="none" strike="noStrike" dirty="0" err="1">
                <a:solidFill>
                  <a:srgbClr val="1D1D1D"/>
                </a:solidFill>
                <a:effectLst/>
                <a:latin typeface="Calibri" panose="020F0502020204030204" pitchFamily="34" charset="0"/>
              </a:rPr>
              <a:t>GitHUB</a:t>
            </a:r>
            <a:r>
              <a:rPr lang="en-GB" sz="1100" b="0" i="0" u="none" strike="noStrike" dirty="0">
                <a:solidFill>
                  <a:srgbClr val="1D1D1D"/>
                </a:solidFill>
                <a:effectLst/>
                <a:latin typeface="Calibri" panose="020F0502020204030204" pitchFamily="34" charset="0"/>
              </a:rPr>
              <a:t> here - </a:t>
            </a:r>
            <a:r>
              <a:rPr lang="en-GB" sz="1100" b="0" i="0" u="sng" strike="noStrike" dirty="0">
                <a:solidFill>
                  <a:srgbClr val="0058B9"/>
                </a:solidFill>
                <a:effectLst/>
                <a:latin typeface="Calibri" panose="020F0502020204030204" pitchFamily="34" charset="0"/>
                <a:hlinkClick r:id="rId2" tooltip="https://github.com/shqureshif5/autows"/>
              </a:rPr>
              <a:t>https://github.com/shqureshif5/autows</a:t>
            </a:r>
            <a:endParaRPr lang="en-GB" sz="1100" b="0" i="0" u="none" strike="noStrike" dirty="0">
              <a:solidFill>
                <a:srgbClr val="1D1D1D"/>
              </a:solidFill>
              <a:effectLst/>
              <a:latin typeface="Calibri" panose="020F0502020204030204" pitchFamily="34" charset="0"/>
            </a:endParaRPr>
          </a:p>
          <a:p>
            <a:pPr algn="l">
              <a:buFont typeface="+mj-lt"/>
              <a:buAutoNum type="arabicPeriod"/>
            </a:pPr>
            <a:r>
              <a:rPr lang="en-GB" sz="1100" b="0" i="0" u="none" strike="noStrike" dirty="0">
                <a:solidFill>
                  <a:srgbClr val="1D1D1D"/>
                </a:solidFill>
                <a:effectLst/>
                <a:latin typeface="Calibri" panose="020F0502020204030204" pitchFamily="34" charset="0"/>
              </a:rPr>
              <a:t>Also here are some more repo links, with further examples</a:t>
            </a:r>
          </a:p>
          <a:p>
            <a:pPr marL="742950" lvl="1" indent="-285750" algn="l">
              <a:buFont typeface="+mj-lt"/>
              <a:buAutoNum type="alphaLcPeriod"/>
            </a:pPr>
            <a:r>
              <a:rPr lang="en-GB" sz="1100" b="0" i="0" u="none" strike="noStrike" dirty="0">
                <a:solidFill>
                  <a:srgbClr val="000000"/>
                </a:solidFill>
                <a:effectLst/>
                <a:latin typeface="Calibri" panose="020F0502020204030204" pitchFamily="34" charset="0"/>
              </a:rPr>
              <a:t>Arch: </a:t>
            </a:r>
            <a:r>
              <a:rPr lang="en-GB" sz="1100" b="0" i="0" u="sng" strike="noStrike" dirty="0">
                <a:solidFill>
                  <a:srgbClr val="0086F0"/>
                </a:solidFill>
                <a:effectLst/>
                <a:latin typeface="Calibri" panose="020F0502020204030204" pitchFamily="34" charset="0"/>
                <a:hlinkClick r:id="rId3" tooltip="https://github.com/s-archer"/>
              </a:rPr>
              <a:t>https://github.com/s-archer</a:t>
            </a:r>
            <a:endParaRPr lang="en-GB" sz="1100" b="0" i="0" u="none" strike="noStrike" dirty="0">
              <a:solidFill>
                <a:srgbClr val="000000"/>
              </a:solidFill>
              <a:effectLst/>
              <a:latin typeface="Calibri" panose="020F0502020204030204" pitchFamily="34" charset="0"/>
            </a:endParaRPr>
          </a:p>
          <a:p>
            <a:pPr marL="742950" lvl="1" indent="-285750" algn="l">
              <a:buFont typeface="+mj-lt"/>
              <a:buAutoNum type="alphaLcPeriod"/>
            </a:pPr>
            <a:r>
              <a:rPr lang="en-GB" sz="1100" b="0" i="0" u="none" strike="noStrike" dirty="0">
                <a:solidFill>
                  <a:srgbClr val="000000"/>
                </a:solidFill>
                <a:effectLst/>
                <a:latin typeface="Calibri" panose="020F0502020204030204" pitchFamily="34" charset="0"/>
              </a:rPr>
              <a:t>Shareef: </a:t>
            </a:r>
            <a:r>
              <a:rPr lang="en-GB" sz="1100" b="0" i="0" u="sng" strike="noStrike" dirty="0">
                <a:solidFill>
                  <a:srgbClr val="0086F0"/>
                </a:solidFill>
                <a:effectLst/>
                <a:latin typeface="Calibri" panose="020F0502020204030204" pitchFamily="34" charset="0"/>
                <a:hlinkClick r:id="rId4" tooltip="https://github.com/shqureshif5"/>
              </a:rPr>
              <a:t>https://github.com/shqureshif5</a:t>
            </a:r>
            <a:endParaRPr lang="en-GB" sz="1100" b="0" i="0" u="none" strike="noStrike" dirty="0">
              <a:solidFill>
                <a:srgbClr val="000000"/>
              </a:solidFill>
              <a:effectLst/>
              <a:latin typeface="Calibri" panose="020F0502020204030204" pitchFamily="34" charset="0"/>
            </a:endParaRPr>
          </a:p>
          <a:p>
            <a:pPr marL="742950" lvl="1" indent="-285750" algn="l">
              <a:buFont typeface="+mj-lt"/>
              <a:buAutoNum type="alphaLcPeriod"/>
            </a:pPr>
            <a:r>
              <a:rPr lang="en-GB" sz="1100" b="0" i="0" u="none" strike="noStrike" dirty="0">
                <a:solidFill>
                  <a:srgbClr val="000000"/>
                </a:solidFill>
                <a:effectLst/>
                <a:latin typeface="Calibri" panose="020F0502020204030204" pitchFamily="34" charset="0"/>
              </a:rPr>
              <a:t>Nicolai: </a:t>
            </a:r>
            <a:r>
              <a:rPr lang="en-GB" sz="1100" b="0" i="0" u="sng" strike="noStrike" dirty="0">
                <a:solidFill>
                  <a:srgbClr val="0086F0"/>
                </a:solidFill>
                <a:effectLst/>
                <a:latin typeface="Calibri" panose="020F0502020204030204" pitchFamily="34" charset="0"/>
                <a:hlinkClick r:id="rId5" tooltip="https://github.com/coddigger"/>
              </a:rPr>
              <a:t>https://github.com/coddigger</a:t>
            </a:r>
            <a:endParaRPr lang="en-GB" sz="1100" b="0" i="0" u="none" strike="noStrike" dirty="0">
              <a:solidFill>
                <a:srgbClr val="000000"/>
              </a:solidFill>
              <a:effectLst/>
              <a:latin typeface="Calibri" panose="020F0502020204030204" pitchFamily="34" charset="0"/>
            </a:endParaRPr>
          </a:p>
          <a:p>
            <a:pPr marL="742950" lvl="1" indent="-285750" algn="l">
              <a:buFont typeface="+mj-lt"/>
              <a:buAutoNum type="alphaLcPeriod"/>
            </a:pPr>
            <a:r>
              <a:rPr lang="en-GB" sz="1100" b="0" i="0" u="none" strike="noStrike" dirty="0">
                <a:solidFill>
                  <a:srgbClr val="000000"/>
                </a:solidFill>
                <a:effectLst/>
                <a:latin typeface="Calibri" panose="020F0502020204030204" pitchFamily="34" charset="0"/>
              </a:rPr>
              <a:t>F5 BIG-IP Declarative Collection for Ansible: </a:t>
            </a:r>
            <a:r>
              <a:rPr lang="en-GB" sz="1100" b="0" i="0" u="sng" strike="noStrike" dirty="0">
                <a:solidFill>
                  <a:srgbClr val="0086F0"/>
                </a:solidFill>
                <a:effectLst/>
                <a:latin typeface="Calibri" panose="020F0502020204030204" pitchFamily="34" charset="0"/>
                <a:hlinkClick r:id="rId6" tooltip="https://github.com/F5Networks/f5-ansible-bigip"/>
              </a:rPr>
              <a:t>https://github.com/F5Networks/f5-ansible-bigip</a:t>
            </a:r>
            <a:endParaRPr lang="en-GB" sz="1100" b="0" i="0" u="none" strike="noStrike" dirty="0">
              <a:solidFill>
                <a:srgbClr val="1D1D1D"/>
              </a:solidFill>
              <a:effectLst/>
              <a:latin typeface="Calibri" panose="020F0502020204030204" pitchFamily="34" charset="0"/>
            </a:endParaRPr>
          </a:p>
          <a:p>
            <a:pPr marL="742950" lvl="1" indent="-285750" algn="l">
              <a:buFont typeface="+mj-lt"/>
              <a:buAutoNum type="alphaLcPeriod"/>
            </a:pPr>
            <a:r>
              <a:rPr lang="en-GB" sz="1100" b="0" i="0" u="none" strike="noStrike" dirty="0" err="1">
                <a:solidFill>
                  <a:srgbClr val="000000"/>
                </a:solidFill>
                <a:effectLst/>
                <a:latin typeface="Calibri" panose="020F0502020204030204" pitchFamily="34" charset="0"/>
              </a:rPr>
              <a:t>rSeries</a:t>
            </a:r>
            <a:r>
              <a:rPr lang="en-GB" sz="1100" b="0" i="0" u="none" strike="noStrike" dirty="0">
                <a:solidFill>
                  <a:srgbClr val="000000"/>
                </a:solidFill>
                <a:effectLst/>
                <a:latin typeface="Calibri" panose="020F0502020204030204" pitchFamily="34" charset="0"/>
              </a:rPr>
              <a:t> Postman collection</a:t>
            </a:r>
          </a:p>
          <a:p>
            <a:pPr marL="1143000" lvl="2" indent="-228600" algn="l">
              <a:buFont typeface="+mj-lt"/>
              <a:buAutoNum type="arabicPeriod"/>
            </a:pPr>
            <a:r>
              <a:rPr lang="en-GB" sz="1100" b="0" i="0" u="sng" strike="noStrike" dirty="0">
                <a:solidFill>
                  <a:srgbClr val="0086F0"/>
                </a:solidFill>
                <a:effectLst/>
                <a:latin typeface="Calibri" panose="020F0502020204030204" pitchFamily="34" charset="0"/>
                <a:hlinkClick r:id="rId7" tooltip="https://clouddocs.f5.com/api/rseries-api/rseries-api-workflows.html"/>
              </a:rPr>
              <a:t>https://clouddocs.f5.com/api/rseries-api/rseries-api-workflows.html</a:t>
            </a:r>
            <a:endParaRPr lang="en-GB" sz="1100" b="0" i="0" u="none" strike="noStrike" dirty="0">
              <a:solidFill>
                <a:srgbClr val="000000"/>
              </a:solidFill>
              <a:effectLst/>
              <a:latin typeface="Calibri" panose="020F0502020204030204" pitchFamily="34" charset="0"/>
            </a:endParaRPr>
          </a:p>
          <a:p>
            <a:pPr marL="1143000" lvl="2" indent="-228600" algn="l">
              <a:buFont typeface="+mj-lt"/>
              <a:buAutoNum type="arabicPeriod"/>
            </a:pPr>
            <a:r>
              <a:rPr lang="en-GB" sz="1100" b="0" i="0" u="sng" strike="noStrike" dirty="0">
                <a:solidFill>
                  <a:srgbClr val="0086F0"/>
                </a:solidFill>
                <a:effectLst/>
                <a:latin typeface="Calibri" panose="020F0502020204030204" pitchFamily="34" charset="0"/>
                <a:hlinkClick r:id="rId8" tooltip="https://github.com/s-archer/rSeries-ansible-gtm-ltm/"/>
              </a:rPr>
              <a:t>https://github.com/s-archer/rSeries-ansible-gtm-ltm/</a:t>
            </a:r>
            <a:endParaRPr lang="en-GB" sz="1100" b="0" i="0" u="none" strike="noStrike" dirty="0">
              <a:solidFill>
                <a:srgbClr val="000000"/>
              </a:solidFill>
              <a:effectLst/>
              <a:latin typeface="Calibri" panose="020F0502020204030204" pitchFamily="34" charset="0"/>
            </a:endParaRPr>
          </a:p>
          <a:p>
            <a:pPr algn="l">
              <a:buFont typeface="+mj-lt"/>
              <a:buAutoNum type="arabicPeriod" startAt="4"/>
            </a:pPr>
            <a:r>
              <a:rPr lang="en-GB" sz="1100" b="0" i="0" u="none" strike="noStrike" dirty="0">
                <a:solidFill>
                  <a:srgbClr val="1D1D1D"/>
                </a:solidFill>
                <a:effectLst/>
                <a:latin typeface="Calibri" panose="020F0502020204030204" pitchFamily="34" charset="0"/>
              </a:rPr>
              <a:t>There was mention of using BIG-IQ to initiate automation, there are a few differences, primarily with authentication which is token based rather than basic auth - </a:t>
            </a:r>
            <a:r>
              <a:rPr lang="en-GB" sz="1100" b="0" i="0" u="sng" strike="noStrike" dirty="0">
                <a:solidFill>
                  <a:srgbClr val="0058B9"/>
                </a:solidFill>
                <a:effectLst/>
                <a:latin typeface="Calibri" panose="020F0502020204030204" pitchFamily="34" charset="0"/>
                <a:hlinkClick r:id="rId9" tooltip="https://clouddocs.f5.com/products/big-iq/mgmt-api/v5.4/ApiReferences/bigiq_api_ref/r_auth_login.html#:~:text=Whenever%20you%20perform%20an%20authenticated,token%20expires%20after%205%20minutes"/>
              </a:rPr>
              <a:t>https://clouddocs.f5.com/products/big-iq/mgmt-api/v5.4/ApiReferences/bigiq_api_ref/r_auth_login.html#:~:text=Whenever%20you%20perform%20an%20authenticated,token%20expires%20after%205%20minutes</a:t>
            </a:r>
            <a:r>
              <a:rPr lang="en-GB" sz="1100" b="0" i="0" u="none" strike="noStrike" dirty="0">
                <a:solidFill>
                  <a:srgbClr val="1D1D1D"/>
                </a:solidFill>
                <a:effectLst/>
                <a:latin typeface="Calibri" panose="020F0502020204030204" pitchFamily="34" charset="0"/>
              </a:rPr>
              <a:t>.</a:t>
            </a:r>
          </a:p>
          <a:p>
            <a:pPr algn="l">
              <a:buFont typeface="+mj-lt"/>
              <a:buAutoNum type="arabicPeriod" startAt="4"/>
            </a:pPr>
            <a:r>
              <a:rPr lang="en-GB" sz="1100" b="0" i="0" u="none" strike="noStrike" dirty="0">
                <a:solidFill>
                  <a:srgbClr val="1D1D1D"/>
                </a:solidFill>
                <a:effectLst/>
                <a:latin typeface="Calibri" panose="020F0502020204030204" pitchFamily="34" charset="0"/>
              </a:rPr>
              <a:t>Further BIG-IQ API methodology is here </a:t>
            </a:r>
            <a:r>
              <a:rPr lang="en-GB" sz="1100" b="0" i="0" u="sng" strike="noStrike" dirty="0">
                <a:solidFill>
                  <a:srgbClr val="0058B9"/>
                </a:solidFill>
                <a:effectLst/>
                <a:latin typeface="Calibri" panose="020F0502020204030204" pitchFamily="34" charset="0"/>
                <a:hlinkClick r:id="rId10" tooltip="https://clouddocs.f5.com/products/big-iq/mgmt-api/v0.0/"/>
              </a:rPr>
              <a:t>https://clouddocs.f5.com/products/big-iq/mgmt-api/v0.0/</a:t>
            </a:r>
            <a:endParaRPr lang="en-GB" sz="1100" b="0" i="0" u="none" strike="noStrike" dirty="0">
              <a:solidFill>
                <a:srgbClr val="1D1D1D"/>
              </a:solidFill>
              <a:effectLst/>
              <a:latin typeface="Calibri" panose="020F0502020204030204" pitchFamily="34" charset="0"/>
            </a:endParaRPr>
          </a:p>
          <a:p>
            <a:pPr algn="l">
              <a:buFont typeface="+mj-lt"/>
              <a:buAutoNum type="arabicPeriod" startAt="4"/>
            </a:pPr>
            <a:r>
              <a:rPr lang="en-GB" sz="1100" b="0" i="0" u="none" strike="noStrike" dirty="0">
                <a:solidFill>
                  <a:srgbClr val="1D1D1D"/>
                </a:solidFill>
                <a:effectLst/>
                <a:latin typeface="Calibri" panose="020F0502020204030204" pitchFamily="34" charset="0"/>
              </a:rPr>
              <a:t>Remember the useful tool in vs-code F5 ACC Chariot that allows you to take </a:t>
            </a:r>
            <a:r>
              <a:rPr lang="en-GB" sz="1100" b="0" i="0" u="none" strike="noStrike" dirty="0" err="1">
                <a:solidFill>
                  <a:srgbClr val="1D1D1D"/>
                </a:solidFill>
                <a:effectLst/>
                <a:latin typeface="Calibri" panose="020F0502020204030204" pitchFamily="34" charset="0"/>
              </a:rPr>
              <a:t>bigip</a:t>
            </a:r>
            <a:r>
              <a:rPr lang="en-GB" sz="1100" b="0" i="0" u="none" strike="noStrike" dirty="0">
                <a:solidFill>
                  <a:srgbClr val="1D1D1D"/>
                </a:solidFill>
                <a:effectLst/>
                <a:latin typeface="Calibri" panose="020F0502020204030204" pitchFamily="34" charset="0"/>
              </a:rPr>
              <a:t> config snippets and convert to AS3</a:t>
            </a:r>
          </a:p>
          <a:p>
            <a:pPr algn="l">
              <a:buFont typeface="+mj-lt"/>
              <a:buAutoNum type="arabicPeriod" startAt="4"/>
            </a:pPr>
            <a:r>
              <a:rPr lang="en-GB" sz="1100" b="0" i="0" u="none" strike="noStrike" dirty="0">
                <a:solidFill>
                  <a:srgbClr val="1D1D1D"/>
                </a:solidFill>
                <a:effectLst/>
                <a:latin typeface="Calibri" panose="020F0502020204030204" pitchFamily="34" charset="0"/>
              </a:rPr>
              <a:t>Here is an example of how to use /Common/Shared - </a:t>
            </a:r>
            <a:r>
              <a:rPr lang="en-GB" sz="1100" b="0" i="0" u="sng" strike="noStrike" dirty="0">
                <a:solidFill>
                  <a:srgbClr val="0086F0"/>
                </a:solidFill>
                <a:effectLst/>
                <a:latin typeface="Calibri" panose="020F0502020204030204" pitchFamily="34" charset="0"/>
                <a:hlinkClick r:id="rId11" tooltip="https://github.com/shqureshif5/AS3CommonShared"/>
              </a:rPr>
              <a:t>https://github.com/shqureshif5/AS3CommonShared</a:t>
            </a:r>
            <a:endParaRPr lang="en-GB" sz="1100" b="0" i="0" u="none" strike="noStrike" dirty="0">
              <a:solidFill>
                <a:srgbClr val="1D1D1D"/>
              </a:solidFill>
              <a:effectLst/>
              <a:latin typeface="Calibri" panose="020F0502020204030204" pitchFamily="34" charset="0"/>
            </a:endParaRPr>
          </a:p>
          <a:p>
            <a:pPr algn="l">
              <a:buFont typeface="+mj-lt"/>
              <a:buAutoNum type="arabicPeriod" startAt="4"/>
            </a:pPr>
            <a:r>
              <a:rPr lang="en-GB" sz="1100" b="0" i="0" u="none" strike="noStrike" dirty="0">
                <a:solidFill>
                  <a:srgbClr val="1D1D1D"/>
                </a:solidFill>
                <a:effectLst/>
                <a:latin typeface="Calibri" panose="020F0502020204030204" pitchFamily="34" charset="0"/>
              </a:rPr>
              <a:t>Some of you were interested in the declarative onboarding section - </a:t>
            </a:r>
            <a:r>
              <a:rPr lang="en-GB" sz="1100" b="0" i="0" u="sng" strike="noStrike" dirty="0">
                <a:solidFill>
                  <a:srgbClr val="0058B9"/>
                </a:solidFill>
                <a:effectLst/>
                <a:latin typeface="Calibri" panose="020F0502020204030204" pitchFamily="34" charset="0"/>
                <a:hlinkClick r:id="rId12" tooltip="https://clouddocs.f5.com/products/extensions/f5-declarative-onboarding/latest/"/>
              </a:rPr>
              <a:t>https://clouddocs.f5.com/products/extensions/f5-declarative-onboarding/latest/</a:t>
            </a:r>
            <a:endParaRPr lang="en-GB" sz="1100" b="0" i="0" u="none" strike="noStrike" dirty="0">
              <a:solidFill>
                <a:srgbClr val="1D1D1D"/>
              </a:solidFill>
              <a:effectLst/>
              <a:latin typeface="Calibri" panose="020F0502020204030204" pitchFamily="34" charset="0"/>
            </a:endParaRPr>
          </a:p>
          <a:p>
            <a:pPr marL="742950" lvl="1" indent="-285750" algn="l">
              <a:buFont typeface="+mj-lt"/>
              <a:buAutoNum type="alphaLcPeriod"/>
            </a:pPr>
            <a:r>
              <a:rPr lang="en-GB" sz="1100" b="0" i="0" u="none" strike="noStrike" dirty="0">
                <a:solidFill>
                  <a:srgbClr val="1D1D1D"/>
                </a:solidFill>
                <a:effectLst/>
                <a:latin typeface="Calibri" panose="020F0502020204030204" pitchFamily="34" charset="0"/>
              </a:rPr>
              <a:t>I have some scripted examples here, that also upload the RPM via the script. </a:t>
            </a:r>
            <a:r>
              <a:rPr lang="en-GB" sz="1100" b="0" i="0" u="sng" strike="noStrike" dirty="0">
                <a:solidFill>
                  <a:srgbClr val="0086F0"/>
                </a:solidFill>
                <a:effectLst/>
                <a:latin typeface="Calibri" panose="020F0502020204030204" pitchFamily="34" charset="0"/>
                <a:hlinkClick r:id="rId13" tooltip="https://github.com/shqureshif5/F5OS-DO-tenant"/>
              </a:rPr>
              <a:t>https://github.com/shqureshif5/F5OS-DO-tenant</a:t>
            </a:r>
            <a:endParaRPr lang="en-GB" sz="1100" b="0" i="0" u="none" strike="noStrike" dirty="0">
              <a:solidFill>
                <a:srgbClr val="1D1D1D"/>
              </a:solidFill>
              <a:effectLst/>
              <a:latin typeface="Calibri" panose="020F0502020204030204" pitchFamily="34" charset="0"/>
            </a:endParaRPr>
          </a:p>
        </p:txBody>
      </p:sp>
      <p:sp>
        <p:nvSpPr>
          <p:cNvPr id="7" name="TextBox 6">
            <a:extLst>
              <a:ext uri="{FF2B5EF4-FFF2-40B4-BE49-F238E27FC236}">
                <a16:creationId xmlns:a16="http://schemas.microsoft.com/office/drawing/2014/main" id="{79BB8E89-CFD6-A4CC-BB96-C1C270F98D16}"/>
              </a:ext>
            </a:extLst>
          </p:cNvPr>
          <p:cNvSpPr txBox="1"/>
          <p:nvPr/>
        </p:nvSpPr>
        <p:spPr>
          <a:xfrm>
            <a:off x="6094022" y="1097592"/>
            <a:ext cx="6097978" cy="4662815"/>
          </a:xfrm>
          <a:prstGeom prst="rect">
            <a:avLst/>
          </a:prstGeom>
          <a:noFill/>
          <a:ln>
            <a:solidFill>
              <a:schemeClr val="accent1"/>
            </a:solidFill>
          </a:ln>
        </p:spPr>
        <p:txBody>
          <a:bodyPr wrap="square">
            <a:spAutoFit/>
          </a:bodyPr>
          <a:lstStyle/>
          <a:p>
            <a:pPr algn="l">
              <a:buFont typeface="+mj-lt"/>
              <a:buAutoNum type="arabicPeriod" startAt="9"/>
            </a:pPr>
            <a:r>
              <a:rPr lang="en-GB" sz="1100" b="0" i="0" u="none" strike="noStrike" dirty="0">
                <a:solidFill>
                  <a:srgbClr val="1D1D1D"/>
                </a:solidFill>
                <a:effectLst/>
                <a:latin typeface="Calibri" panose="020F0502020204030204" pitchFamily="34" charset="0"/>
              </a:rPr>
              <a:t>This link is a useful one to keep in mind </a:t>
            </a:r>
            <a:r>
              <a:rPr lang="en-GB" sz="1100" b="0" i="0" u="sng" strike="noStrike" dirty="0">
                <a:solidFill>
                  <a:srgbClr val="0086F0"/>
                </a:solidFill>
                <a:effectLst/>
                <a:latin typeface="Calibri" panose="020F0502020204030204" pitchFamily="34" charset="0"/>
                <a:hlinkClick r:id="rId14" tooltip="https://clouddocs.f5.com/products/extensions/f5-appsvcs-extension/latest/userguide/faq.html"/>
              </a:rPr>
              <a:t>https://clouddocs.f5.com/products/extensions/f5-appsvcs-extension/latest/userguide/faq.html</a:t>
            </a:r>
            <a:endParaRPr lang="en-GB" sz="1100" b="0" i="0" u="none" strike="noStrike" dirty="0">
              <a:solidFill>
                <a:srgbClr val="1D1D1D"/>
              </a:solidFill>
              <a:effectLst/>
              <a:latin typeface="Calibri" panose="020F0502020204030204" pitchFamily="34" charset="0"/>
            </a:endParaRPr>
          </a:p>
          <a:p>
            <a:pPr algn="l">
              <a:buFont typeface="+mj-lt"/>
              <a:buAutoNum type="arabicPeriod" startAt="9"/>
            </a:pPr>
            <a:r>
              <a:rPr lang="en-GB" sz="1100" b="0" i="0" u="none" strike="noStrike" dirty="0">
                <a:solidFill>
                  <a:srgbClr val="1D1D1D"/>
                </a:solidFill>
                <a:effectLst/>
                <a:latin typeface="Calibri" panose="020F0502020204030204" pitchFamily="34" charset="0"/>
              </a:rPr>
              <a:t>For </a:t>
            </a:r>
            <a:r>
              <a:rPr lang="en-GB" sz="1100" b="0" i="0" u="none" strike="noStrike" dirty="0" err="1">
                <a:solidFill>
                  <a:srgbClr val="1D1D1D"/>
                </a:solidFill>
                <a:effectLst/>
                <a:latin typeface="Calibri" panose="020F0502020204030204" pitchFamily="34" charset="0"/>
              </a:rPr>
              <a:t>Github</a:t>
            </a:r>
            <a:r>
              <a:rPr lang="en-GB" sz="1100" b="0" i="0" u="none" strike="noStrike" dirty="0">
                <a:solidFill>
                  <a:srgbClr val="1D1D1D"/>
                </a:solidFill>
                <a:effectLst/>
                <a:latin typeface="Calibri" panose="020F0502020204030204" pitchFamily="34" charset="0"/>
              </a:rPr>
              <a:t> when synchronising config to the cloud, there are some initial steps when using a new workstation/setup</a:t>
            </a:r>
          </a:p>
          <a:p>
            <a:pPr marL="742950" lvl="1" indent="-285750" algn="l">
              <a:buFont typeface="+mj-lt"/>
              <a:buAutoNum type="alphaLcPeriod"/>
            </a:pPr>
            <a:r>
              <a:rPr lang="en-GB" sz="1100" b="0" i="0" u="none" strike="noStrike" dirty="0">
                <a:solidFill>
                  <a:srgbClr val="1D1D1D"/>
                </a:solidFill>
                <a:effectLst/>
                <a:latin typeface="Calibri" panose="020F0502020204030204" pitchFamily="34" charset="0"/>
              </a:rPr>
              <a:t>The first-time will error, and you will need to type two commands at the terminal prompt to ensure the config will push </a:t>
            </a:r>
            <a:r>
              <a:rPr lang="en-GB" sz="1100" b="0" i="0" u="none" strike="noStrike" dirty="0" err="1">
                <a:solidFill>
                  <a:srgbClr val="1D1D1D"/>
                </a:solidFill>
                <a:effectLst/>
                <a:latin typeface="Calibri" panose="020F0502020204030204" pitchFamily="34" charset="0"/>
              </a:rPr>
              <a:t>upto</a:t>
            </a:r>
            <a:r>
              <a:rPr lang="en-GB" sz="1100" b="0" i="0" u="none" strike="noStrike" dirty="0">
                <a:solidFill>
                  <a:srgbClr val="1D1D1D"/>
                </a:solidFill>
                <a:effectLst/>
                <a:latin typeface="Calibri" panose="020F0502020204030204" pitchFamily="34" charset="0"/>
              </a:rPr>
              <a:t> the repo</a:t>
            </a:r>
          </a:p>
          <a:p>
            <a:pPr marL="1143000" lvl="2" indent="-228600" algn="l">
              <a:buFont typeface="+mj-lt"/>
              <a:buAutoNum type="arabicPeriod"/>
            </a:pPr>
            <a:r>
              <a:rPr lang="en-GB" sz="1100" b="0" i="0" u="none" strike="noStrike" dirty="0">
                <a:solidFill>
                  <a:srgbClr val="1D1D1D"/>
                </a:solidFill>
                <a:effectLst/>
                <a:latin typeface="Calibri" panose="020F0502020204030204" pitchFamily="34" charset="0"/>
              </a:rPr>
              <a:t>Check the log message and it will instruct you to run a couple of commands </a:t>
            </a:r>
          </a:p>
          <a:p>
            <a:pPr marL="1143000" lvl="2" indent="-228600" algn="l">
              <a:buFont typeface="+mj-lt"/>
              <a:buAutoNum type="arabicPeriod"/>
            </a:pPr>
            <a:r>
              <a:rPr lang="en-GB" sz="1100" b="0" i="0" u="none" strike="noStrike" dirty="0">
                <a:solidFill>
                  <a:srgbClr val="1D1D1D"/>
                </a:solidFill>
                <a:effectLst/>
                <a:latin typeface="Calibri" panose="020F0502020204030204" pitchFamily="34" charset="0"/>
              </a:rPr>
              <a:t>Run these in the terminal window.</a:t>
            </a:r>
          </a:p>
          <a:p>
            <a:pPr marL="1143000" lvl="2" indent="-228600" algn="l">
              <a:buFont typeface="+mj-lt"/>
              <a:buAutoNum type="arabicPeriod"/>
            </a:pPr>
            <a:r>
              <a:rPr lang="en-GB" sz="1100" b="0" i="0" u="none" strike="noStrike" dirty="0">
                <a:solidFill>
                  <a:srgbClr val="1D1D1D"/>
                </a:solidFill>
                <a:effectLst/>
                <a:latin typeface="Calibri" panose="020F0502020204030204" pitchFamily="34" charset="0"/>
              </a:rPr>
              <a:t>One thing I recently discovered is that you ensure that the 2 commands are run within the same shell that you ran the ‘git clone &lt;repo </a:t>
            </a:r>
            <a:r>
              <a:rPr lang="en-GB" sz="1100" b="0" i="0" u="none" strike="noStrike" dirty="0" err="1">
                <a:solidFill>
                  <a:srgbClr val="1D1D1D"/>
                </a:solidFill>
                <a:effectLst/>
                <a:latin typeface="Calibri" panose="020F0502020204030204" pitchFamily="34" charset="0"/>
              </a:rPr>
              <a:t>url</a:t>
            </a:r>
            <a:r>
              <a:rPr lang="en-GB" sz="1100" b="0" i="0" u="none" strike="noStrike" dirty="0">
                <a:solidFill>
                  <a:srgbClr val="1D1D1D"/>
                </a:solidFill>
                <a:effectLst/>
                <a:latin typeface="Calibri" panose="020F0502020204030204" pitchFamily="34" charset="0"/>
              </a:rPr>
              <a:t>&gt;’ from </a:t>
            </a:r>
          </a:p>
          <a:p>
            <a:pPr marL="742950" lvl="1" indent="-285750" algn="l">
              <a:buFont typeface="+mj-lt"/>
              <a:buAutoNum type="alphaLcPeriod" startAt="2"/>
            </a:pPr>
            <a:r>
              <a:rPr lang="en-GB" sz="1100" b="0" i="0" u="none" strike="noStrike" dirty="0">
                <a:solidFill>
                  <a:srgbClr val="1D1D1D"/>
                </a:solidFill>
                <a:effectLst/>
                <a:latin typeface="Calibri" panose="020F0502020204030204" pitchFamily="34" charset="0"/>
              </a:rPr>
              <a:t>Remember to document the changes made and click the tick button to the right of the window</a:t>
            </a:r>
          </a:p>
          <a:p>
            <a:pPr marL="742950" lvl="1" indent="-285750" algn="l">
              <a:buFont typeface="+mj-lt"/>
              <a:buAutoNum type="alphaLcPeriod" startAt="2"/>
            </a:pPr>
            <a:r>
              <a:rPr lang="en-GB" sz="1100" b="0" i="0" u="none" strike="noStrike" dirty="0">
                <a:solidFill>
                  <a:srgbClr val="1D1D1D"/>
                </a:solidFill>
                <a:effectLst/>
                <a:latin typeface="Calibri" panose="020F0502020204030204" pitchFamily="34" charset="0"/>
              </a:rPr>
              <a:t>Git will ask for some further user verification</a:t>
            </a:r>
          </a:p>
          <a:p>
            <a:pPr algn="l">
              <a:buFont typeface="+mj-lt"/>
              <a:buAutoNum type="arabicPeriod" startAt="10"/>
            </a:pPr>
            <a:r>
              <a:rPr lang="en-GB" sz="1100" b="0" i="0" u="none" strike="noStrike" dirty="0">
                <a:solidFill>
                  <a:srgbClr val="1D1D1D"/>
                </a:solidFill>
                <a:effectLst/>
                <a:latin typeface="Calibri" panose="020F0502020204030204" pitchFamily="34" charset="0"/>
              </a:rPr>
              <a:t>YAML rules</a:t>
            </a:r>
          </a:p>
          <a:p>
            <a:pPr marL="742950" lvl="1" indent="-285750" algn="l">
              <a:buFont typeface="+mj-lt"/>
              <a:buAutoNum type="alphaLcPeriod" startAt="2"/>
            </a:pPr>
            <a:r>
              <a:rPr lang="en-GB" sz="1100" b="0" i="0" u="sng" strike="noStrike" dirty="0">
                <a:solidFill>
                  <a:srgbClr val="0086F0"/>
                </a:solidFill>
                <a:effectLst/>
                <a:latin typeface="Calibri" panose="020F0502020204030204" pitchFamily="34" charset="0"/>
                <a:hlinkClick r:id="rId15" tooltip="https://docs.platform.sh/learn/overview/yaml/what-is-yaml.html#:~:text=YAML%20is%20case%2Dsensitive.,are%20preceded%20by%20an%20octothorpe%20%23%20"/>
              </a:rPr>
              <a:t>https://docs.platform.sh/learn/overview/yaml/what-is-yaml.html#:~:text=YAML%20is%20case%2Dsensitive.,are%20preceded%20by%20an%20octothorpe%20%23%20</a:t>
            </a:r>
            <a:endParaRPr lang="en-GB" sz="1100" b="0" i="0" u="none" strike="noStrike" dirty="0">
              <a:solidFill>
                <a:srgbClr val="1D1D1D"/>
              </a:solidFill>
              <a:effectLst/>
              <a:latin typeface="Calibri" panose="020F0502020204030204" pitchFamily="34" charset="0"/>
            </a:endParaRPr>
          </a:p>
          <a:p>
            <a:pPr algn="l">
              <a:buFont typeface="+mj-lt"/>
              <a:buAutoNum type="arabicPeriod" startAt="10"/>
            </a:pPr>
            <a:r>
              <a:rPr lang="en-GB" sz="1100" b="0" i="0" u="none" strike="noStrike" dirty="0">
                <a:solidFill>
                  <a:srgbClr val="1D1D1D"/>
                </a:solidFill>
                <a:effectLst/>
                <a:latin typeface="Calibri" panose="020F0502020204030204" pitchFamily="34" charset="0"/>
              </a:rPr>
              <a:t>Using JINJA with Ansible</a:t>
            </a:r>
          </a:p>
          <a:p>
            <a:pPr marL="742950" lvl="1" indent="-285750" algn="l">
              <a:buFont typeface="+mj-lt"/>
              <a:buAutoNum type="alphaLcPeriod" startAt="2"/>
            </a:pPr>
            <a:r>
              <a:rPr lang="en-GB" sz="1100" b="0" i="0" u="sng" strike="noStrike" dirty="0">
                <a:solidFill>
                  <a:srgbClr val="0086F0"/>
                </a:solidFill>
                <a:effectLst/>
                <a:latin typeface="Calibri" panose="020F0502020204030204" pitchFamily="34" charset="0"/>
                <a:hlinkClick r:id="rId16" tooltip="https://spacelift.io/blog/ansible-template"/>
              </a:rPr>
              <a:t>https://spacelift.io/blog/ansible-template</a:t>
            </a:r>
            <a:endParaRPr lang="en-GB" sz="1100" b="0" i="0" u="none" strike="noStrike" dirty="0">
              <a:solidFill>
                <a:srgbClr val="1D1D1D"/>
              </a:solidFill>
              <a:effectLst/>
              <a:latin typeface="Calibri" panose="020F0502020204030204" pitchFamily="34" charset="0"/>
            </a:endParaRPr>
          </a:p>
          <a:p>
            <a:pPr marL="742950" lvl="1" indent="-285750" algn="l">
              <a:buFont typeface="+mj-lt"/>
              <a:buAutoNum type="alphaLcPeriod" startAt="2"/>
            </a:pPr>
            <a:r>
              <a:rPr lang="en-GB" sz="1100" b="0" i="0" u="sng" strike="noStrike" dirty="0">
                <a:solidFill>
                  <a:srgbClr val="0086F0"/>
                </a:solidFill>
                <a:effectLst/>
                <a:latin typeface="Calibri" panose="020F0502020204030204" pitchFamily="34" charset="0"/>
                <a:hlinkClick r:id="rId17" tooltip="https://clouddocs.f5.com/training/community/automation/html/class14/module3/3.0-as3-intro/3.0-as3-intro.html"/>
              </a:rPr>
              <a:t>https://clouddocs.f5.com/training/community/automation/html/class14/module3/3.0-as3-intro/3.0-as3-intro.html</a:t>
            </a:r>
            <a:endParaRPr lang="en-GB" sz="1100" b="0" i="0" u="none" strike="noStrike" dirty="0">
              <a:solidFill>
                <a:srgbClr val="1D1D1D"/>
              </a:solidFill>
              <a:effectLst/>
              <a:latin typeface="Calibri" panose="020F0502020204030204" pitchFamily="34" charset="0"/>
            </a:endParaRPr>
          </a:p>
          <a:p>
            <a:pPr algn="l"/>
            <a:r>
              <a:rPr lang="en-GB" sz="1100" b="0" i="0" u="none" strike="noStrike" dirty="0">
                <a:solidFill>
                  <a:srgbClr val="1D1D1D"/>
                </a:solidFill>
                <a:effectLst/>
                <a:latin typeface="Calibri" panose="020F0502020204030204" pitchFamily="34" charset="0"/>
              </a:rPr>
              <a:t> </a:t>
            </a:r>
            <a:endParaRPr lang="en-GB" sz="1100" b="0" i="0" u="none" strike="noStrike" dirty="0">
              <a:solidFill>
                <a:srgbClr val="000000"/>
              </a:solidFill>
              <a:effectLst/>
              <a:latin typeface="Calibri" panose="020F0502020204030204" pitchFamily="34" charset="0"/>
            </a:endParaRPr>
          </a:p>
          <a:p>
            <a:pPr algn="l"/>
            <a:r>
              <a:rPr lang="en-GB" sz="1100" b="0" i="0" u="none" strike="noStrike" dirty="0">
                <a:solidFill>
                  <a:srgbClr val="1D1D1D"/>
                </a:solidFill>
                <a:effectLst/>
                <a:latin typeface="Calibri" panose="020F0502020204030204" pitchFamily="34" charset="0"/>
              </a:rPr>
              <a:t> </a:t>
            </a:r>
            <a:endParaRPr lang="en-GB" sz="1100" b="0" i="0" u="none" strike="noStrike" dirty="0">
              <a:solidFill>
                <a:srgbClr val="000000"/>
              </a:solidFill>
              <a:effectLst/>
              <a:latin typeface="Calibri" panose="020F0502020204030204" pitchFamily="34" charset="0"/>
            </a:endParaRPr>
          </a:p>
          <a:p>
            <a:pPr algn="l"/>
            <a:r>
              <a:rPr lang="en-GB" sz="1100" b="0" i="0" u="none" strike="noStrike" dirty="0">
                <a:solidFill>
                  <a:srgbClr val="1D1D1D"/>
                </a:solidFill>
                <a:effectLst/>
                <a:latin typeface="Calibri" panose="020F0502020204030204" pitchFamily="34" charset="0"/>
              </a:rPr>
              <a:t>I hope you found it useful and please let me know if there is anything I have forgotten to send you, or would have liked to be included in the session.</a:t>
            </a:r>
            <a:endParaRPr lang="en-GB" sz="1100" b="0" i="0" u="none" strike="noStrike" dirty="0">
              <a:solidFill>
                <a:srgbClr val="000000"/>
              </a:solidFill>
              <a:effectLst/>
              <a:latin typeface="Calibri" panose="020F0502020204030204" pitchFamily="34" charset="0"/>
            </a:endParaRPr>
          </a:p>
          <a:p>
            <a:pPr algn="l"/>
            <a:r>
              <a:rPr lang="en-GB" sz="1100" b="0" i="0" u="none" strike="noStrike" dirty="0">
                <a:solidFill>
                  <a:srgbClr val="1D1D1D"/>
                </a:solidFill>
                <a:effectLst/>
                <a:latin typeface="Calibri" panose="020F0502020204030204" pitchFamily="34" charset="0"/>
              </a:rPr>
              <a:t>Thanks</a:t>
            </a:r>
            <a:endParaRPr lang="en-GB" sz="1100" b="0" i="0" u="none" strike="noStrike" dirty="0">
              <a:solidFill>
                <a:srgbClr val="000000"/>
              </a:solidFill>
              <a:effectLst/>
              <a:latin typeface="Calibri" panose="020F0502020204030204" pitchFamily="34" charset="0"/>
            </a:endParaRPr>
          </a:p>
          <a:p>
            <a:pPr algn="l"/>
            <a:r>
              <a:rPr lang="en-GB" sz="1100" b="0" i="0" u="none" strike="noStrike" dirty="0">
                <a:solidFill>
                  <a:srgbClr val="1D1D1D"/>
                </a:solidFill>
                <a:effectLst/>
                <a:latin typeface="Calibri" panose="020F0502020204030204" pitchFamily="34" charset="0"/>
              </a:rPr>
              <a:t>Shareef.</a:t>
            </a:r>
            <a:endParaRPr lang="en-US" dirty="0"/>
          </a:p>
        </p:txBody>
      </p:sp>
    </p:spTree>
    <p:extLst>
      <p:ext uri="{BB962C8B-B14F-4D97-AF65-F5344CB8AC3E}">
        <p14:creationId xmlns:p14="http://schemas.microsoft.com/office/powerpoint/2010/main" val="2662939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0AAA-2AAB-D11A-0F03-CF76B45AFC0E}"/>
              </a:ext>
            </a:extLst>
          </p:cNvPr>
          <p:cNvSpPr>
            <a:spLocks noGrp="1"/>
          </p:cNvSpPr>
          <p:nvPr>
            <p:ph type="title"/>
          </p:nvPr>
        </p:nvSpPr>
        <p:spPr/>
        <p:txBody>
          <a:bodyPr/>
          <a:lstStyle/>
          <a:p>
            <a:r>
              <a:rPr lang="en-US" dirty="0"/>
              <a:t>Pointers to be aware of and things to avoid</a:t>
            </a:r>
          </a:p>
        </p:txBody>
      </p:sp>
      <p:sp>
        <p:nvSpPr>
          <p:cNvPr id="3" name="Content Placeholder 2">
            <a:extLst>
              <a:ext uri="{FF2B5EF4-FFF2-40B4-BE49-F238E27FC236}">
                <a16:creationId xmlns:a16="http://schemas.microsoft.com/office/drawing/2014/main" id="{A775B04F-6A7E-0881-57F3-B723C4593369}"/>
              </a:ext>
            </a:extLst>
          </p:cNvPr>
          <p:cNvSpPr>
            <a:spLocks noGrp="1"/>
          </p:cNvSpPr>
          <p:nvPr>
            <p:ph idx="1"/>
          </p:nvPr>
        </p:nvSpPr>
        <p:spPr/>
        <p:txBody>
          <a:bodyPr>
            <a:normAutofit fontScale="70000" lnSpcReduction="20000"/>
          </a:bodyPr>
          <a:lstStyle/>
          <a:p>
            <a:r>
              <a:rPr lang="en-US" dirty="0"/>
              <a:t>Do not be afraid of making mistakes – embrace it, be obtuse when asking them to run a task</a:t>
            </a:r>
          </a:p>
          <a:p>
            <a:pPr lvl="1"/>
            <a:r>
              <a:rPr lang="en-US" dirty="0"/>
              <a:t>They like solving/highlighting problems – encourages involvement</a:t>
            </a:r>
          </a:p>
          <a:p>
            <a:r>
              <a:rPr lang="en-US" dirty="0"/>
              <a:t>Customers will sometimes use their personal laptop for the training, and their work laptop for Zoom/Teams. </a:t>
            </a:r>
          </a:p>
          <a:p>
            <a:pPr lvl="1"/>
            <a:r>
              <a:rPr lang="en-US" dirty="0"/>
              <a:t>Not much can be done here, but convince them to use the RDP host, will give you a better chance to workout any problems they have.</a:t>
            </a:r>
          </a:p>
          <a:p>
            <a:r>
              <a:rPr lang="en-US" dirty="0"/>
              <a:t>Some customers will have restrictions on connecting to hosts that are self-signed</a:t>
            </a:r>
          </a:p>
          <a:p>
            <a:pPr lvl="1"/>
            <a:r>
              <a:rPr lang="en-US" dirty="0"/>
              <a:t>If this is a specific/single customer group session, always best to arrange a pre-test with a representative to make sure tools access is good</a:t>
            </a:r>
          </a:p>
          <a:p>
            <a:pPr lvl="1"/>
            <a:r>
              <a:rPr lang="en-US" dirty="0"/>
              <a:t>Customers seem to have a DMZ mechanism where they are allowed to do this. This can then be knowledge shared in advance.</a:t>
            </a:r>
          </a:p>
          <a:p>
            <a:r>
              <a:rPr lang="en-US" dirty="0"/>
              <a:t>Have the customers share their screen to highlight problems, or if they have something interesting to show (let them present)</a:t>
            </a:r>
          </a:p>
          <a:p>
            <a:r>
              <a:rPr lang="en-US" dirty="0"/>
              <a:t>Encourage (almost force) customers to interact verbally – this greatly improves the session – everyone gets involved</a:t>
            </a:r>
          </a:p>
          <a:p>
            <a:r>
              <a:rPr lang="en-US" dirty="0"/>
              <a:t>Use the Partition view as a means to check </a:t>
            </a:r>
            <a:r>
              <a:rPr lang="en-US" dirty="0" err="1"/>
              <a:t>everyones</a:t>
            </a:r>
            <a:r>
              <a:rPr lang="en-US" dirty="0"/>
              <a:t> progress</a:t>
            </a:r>
          </a:p>
          <a:p>
            <a:endParaRPr lang="en-US" dirty="0"/>
          </a:p>
          <a:p>
            <a:endParaRPr lang="en-US" dirty="0"/>
          </a:p>
        </p:txBody>
      </p:sp>
    </p:spTree>
    <p:extLst>
      <p:ext uri="{BB962C8B-B14F-4D97-AF65-F5344CB8AC3E}">
        <p14:creationId xmlns:p14="http://schemas.microsoft.com/office/powerpoint/2010/main" val="86426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1303-A9E5-ADFE-BD3A-28E70F0F2466}"/>
              </a:ext>
            </a:extLst>
          </p:cNvPr>
          <p:cNvSpPr>
            <a:spLocks noGrp="1"/>
          </p:cNvSpPr>
          <p:nvPr>
            <p:ph type="title"/>
          </p:nvPr>
        </p:nvSpPr>
        <p:spPr>
          <a:xfrm>
            <a:off x="3663834" y="2766218"/>
            <a:ext cx="4864331" cy="1325563"/>
          </a:xfrm>
        </p:spPr>
        <p:txBody>
          <a:bodyPr>
            <a:normAutofit/>
          </a:bodyPr>
          <a:lstStyle/>
          <a:p>
            <a:pPr algn="ctr"/>
            <a:r>
              <a:rPr lang="en-US" sz="8000" dirty="0"/>
              <a:t>Details</a:t>
            </a:r>
          </a:p>
        </p:txBody>
      </p:sp>
    </p:spTree>
    <p:extLst>
      <p:ext uri="{BB962C8B-B14F-4D97-AF65-F5344CB8AC3E}">
        <p14:creationId xmlns:p14="http://schemas.microsoft.com/office/powerpoint/2010/main" val="388976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20F9-16CE-30C9-4FA4-9A8937C451FE}"/>
              </a:ext>
            </a:extLst>
          </p:cNvPr>
          <p:cNvSpPr>
            <a:spLocks noGrp="1"/>
          </p:cNvSpPr>
          <p:nvPr>
            <p:ph type="title"/>
          </p:nvPr>
        </p:nvSpPr>
        <p:spPr>
          <a:xfrm>
            <a:off x="192973" y="13116"/>
            <a:ext cx="10515600" cy="1325563"/>
          </a:xfrm>
        </p:spPr>
        <p:txBody>
          <a:bodyPr/>
          <a:lstStyle/>
          <a:p>
            <a:r>
              <a:rPr lang="en-US" dirty="0"/>
              <a:t>Email Invite - Sample</a:t>
            </a:r>
          </a:p>
        </p:txBody>
      </p:sp>
      <p:sp>
        <p:nvSpPr>
          <p:cNvPr id="7" name="Content Placeholder 6">
            <a:extLst>
              <a:ext uri="{FF2B5EF4-FFF2-40B4-BE49-F238E27FC236}">
                <a16:creationId xmlns:a16="http://schemas.microsoft.com/office/drawing/2014/main" id="{8F3D0038-FBAE-C97C-B8A6-4A03A82B9BC3}"/>
              </a:ext>
            </a:extLst>
          </p:cNvPr>
          <p:cNvSpPr>
            <a:spLocks noGrp="1"/>
          </p:cNvSpPr>
          <p:nvPr>
            <p:ph idx="1"/>
          </p:nvPr>
        </p:nvSpPr>
        <p:spPr>
          <a:xfrm>
            <a:off x="95003" y="1151906"/>
            <a:ext cx="5260767" cy="5340969"/>
          </a:xfrm>
          <a:ln>
            <a:solidFill>
              <a:schemeClr val="accent1"/>
            </a:solidFill>
          </a:ln>
        </p:spPr>
        <p:txBody>
          <a:bodyPr>
            <a:normAutofit fontScale="62500" lnSpcReduction="20000"/>
          </a:bodyPr>
          <a:lstStyle/>
          <a:p>
            <a:pPr marL="0" indent="0" algn="l">
              <a:buNone/>
            </a:pPr>
            <a:r>
              <a:rPr lang="en-GB" sz="1800" b="0" i="0" u="none" strike="noStrike" dirty="0">
                <a:solidFill>
                  <a:srgbClr val="1D1D1D"/>
                </a:solidFill>
                <a:effectLst/>
                <a:latin typeface="Calibri" panose="020F0502020204030204" pitchFamily="34" charset="0"/>
              </a:rPr>
              <a:t>Hi there, thank you for registering and I would like to confirm your space in the two-day virtual </a:t>
            </a:r>
            <a:r>
              <a:rPr lang="en-GB" sz="1800" b="1" i="0" u="none" strike="noStrike" dirty="0">
                <a:solidFill>
                  <a:srgbClr val="1D1D1D"/>
                </a:solidFill>
                <a:effectLst/>
                <a:latin typeface="Calibri" panose="020F0502020204030204" pitchFamily="34" charset="0"/>
              </a:rPr>
              <a:t>hands-on</a:t>
            </a:r>
            <a:r>
              <a:rPr lang="en-GB" sz="1800" b="0" i="0" u="none" strike="noStrike" dirty="0">
                <a:solidFill>
                  <a:srgbClr val="1D1D1D"/>
                </a:solidFill>
                <a:effectLst/>
                <a:latin typeface="Calibri" panose="020F0502020204030204" pitchFamily="34" charset="0"/>
              </a:rPr>
              <a:t> automation workshop we are running on the 25/26 April. </a:t>
            </a:r>
            <a:endParaRPr lang="en-GB" sz="1800" b="0" i="0" u="none" strike="noStrike" dirty="0">
              <a:solidFill>
                <a:srgbClr val="000000"/>
              </a:solidFill>
              <a:effectLst/>
              <a:latin typeface="Calibri" panose="020F0502020204030204" pitchFamily="34" charset="0"/>
            </a:endParaRPr>
          </a:p>
          <a:p>
            <a:pPr marL="0" indent="0" algn="l">
              <a:buNone/>
            </a:pPr>
            <a:r>
              <a:rPr lang="en-GB" sz="1800" b="0" i="0" u="none" strike="noStrike" dirty="0">
                <a:solidFill>
                  <a:srgbClr val="1D1D1D"/>
                </a:solidFill>
                <a:effectLst/>
                <a:latin typeface="Calibri" panose="020F0502020204030204" pitchFamily="34" charset="0"/>
              </a:rPr>
              <a:t> </a:t>
            </a:r>
            <a:endParaRPr lang="en-GB" sz="1800" b="0" i="0" u="none" strike="noStrike" dirty="0">
              <a:solidFill>
                <a:srgbClr val="000000"/>
              </a:solidFill>
              <a:effectLst/>
              <a:latin typeface="Calibri" panose="020F0502020204030204" pitchFamily="34" charset="0"/>
            </a:endParaRPr>
          </a:p>
          <a:p>
            <a:pPr marL="0" indent="0">
              <a:buNone/>
            </a:pPr>
            <a:r>
              <a:rPr lang="en-GB" sz="1800" b="0" i="0" u="none" strike="noStrike" dirty="0">
                <a:solidFill>
                  <a:srgbClr val="1D1D1D"/>
                </a:solidFill>
                <a:effectLst/>
                <a:latin typeface="Calibri" panose="020F0502020204030204" pitchFamily="34" charset="0"/>
              </a:rPr>
              <a:t>Due to the large number of registrations/interest the group has been split in two, and you are part of Group B. Group A’s session has already taken place. Please note this is an Automation 101 level training, so this is an initial level of training to ensure that all students are familiar with BIG-IP/AS3 and use of the tools that will progress your journey in automation.</a:t>
            </a:r>
            <a:endParaRPr lang="en-GB" sz="1800" b="0" i="0" u="none" strike="noStrike" dirty="0">
              <a:solidFill>
                <a:srgbClr val="000000"/>
              </a:solidFill>
              <a:effectLst/>
              <a:latin typeface="Calibri" panose="020F0502020204030204" pitchFamily="34" charset="0"/>
            </a:endParaRPr>
          </a:p>
          <a:p>
            <a:pPr marL="0" indent="0" algn="l">
              <a:buNone/>
            </a:pPr>
            <a:r>
              <a:rPr lang="en-GB" sz="1800" b="0" i="0" u="none" strike="noStrike" dirty="0">
                <a:solidFill>
                  <a:srgbClr val="1D1D1D"/>
                </a:solidFill>
                <a:effectLst/>
                <a:latin typeface="Calibri" panose="020F0502020204030204" pitchFamily="34" charset="0"/>
              </a:rPr>
              <a:t> </a:t>
            </a:r>
            <a:endParaRPr lang="en-GB" sz="1800" b="0" i="0" u="none" strike="noStrike" dirty="0">
              <a:solidFill>
                <a:srgbClr val="000000"/>
              </a:solidFill>
              <a:effectLst/>
              <a:latin typeface="Calibri" panose="020F0502020204030204" pitchFamily="34" charset="0"/>
            </a:endParaRPr>
          </a:p>
          <a:p>
            <a:pPr marL="0" indent="0" algn="l">
              <a:buNone/>
            </a:pPr>
            <a:r>
              <a:rPr lang="en-GB" sz="1800" b="1" i="0" u="none" strike="noStrike" dirty="0">
                <a:solidFill>
                  <a:srgbClr val="FF0000"/>
                </a:solidFill>
                <a:effectLst/>
                <a:latin typeface="Calibri" panose="020F0502020204030204" pitchFamily="34" charset="0"/>
              </a:rPr>
              <a:t>Please read the whole invite to ensure you are ready for the workshop – there are pre-requisites. Also confirm your attendance for the session.</a:t>
            </a:r>
            <a:endParaRPr lang="en-GB" sz="1800" b="0" i="0" u="none" strike="noStrike" dirty="0">
              <a:solidFill>
                <a:srgbClr val="000000"/>
              </a:solidFill>
              <a:effectLst/>
              <a:latin typeface="Calibri" panose="020F0502020204030204" pitchFamily="34" charset="0"/>
            </a:endParaRPr>
          </a:p>
          <a:p>
            <a:pPr marL="0" indent="0" algn="l">
              <a:buNone/>
            </a:pPr>
            <a:r>
              <a:rPr lang="en-GB" sz="1800" b="1" i="0" u="none" strike="noStrike" dirty="0">
                <a:solidFill>
                  <a:srgbClr val="1D1D1D"/>
                </a:solidFill>
                <a:effectLst/>
                <a:latin typeface="Calibri" panose="020F0502020204030204" pitchFamily="34" charset="0"/>
              </a:rPr>
              <a:t> </a:t>
            </a:r>
            <a:endParaRPr lang="en-GB" sz="1800" b="0" i="0" u="none" strike="noStrike" dirty="0">
              <a:solidFill>
                <a:srgbClr val="000000"/>
              </a:solidFill>
              <a:effectLst/>
              <a:latin typeface="Calibri" panose="020F0502020204030204" pitchFamily="34" charset="0"/>
            </a:endParaRPr>
          </a:p>
          <a:p>
            <a:pPr marL="0" indent="0" algn="l">
              <a:buNone/>
            </a:pPr>
            <a:r>
              <a:rPr lang="en-GB" sz="1800" b="1" i="0" u="none" strike="noStrike" dirty="0">
                <a:solidFill>
                  <a:srgbClr val="1D1D1D"/>
                </a:solidFill>
                <a:effectLst/>
                <a:latin typeface="Calibri" panose="020F0502020204030204" pitchFamily="34" charset="0"/>
              </a:rPr>
              <a:t>. </a:t>
            </a:r>
            <a:r>
              <a:rPr lang="en-GB" sz="1800" b="0" i="0" u="none" strike="noStrike" dirty="0">
                <a:solidFill>
                  <a:srgbClr val="1D1D1D"/>
                </a:solidFill>
                <a:effectLst/>
                <a:latin typeface="Calibri" panose="020F0502020204030204" pitchFamily="34" charset="0"/>
              </a:rPr>
              <a:t>During the workshop you will have an opportunity to use </a:t>
            </a:r>
            <a:r>
              <a:rPr lang="en-GB" sz="1800" b="1" i="0" u="none" strike="noStrike" dirty="0">
                <a:solidFill>
                  <a:srgbClr val="1D1D1D"/>
                </a:solidFill>
                <a:effectLst/>
                <a:latin typeface="Calibri" panose="020F0502020204030204" pitchFamily="34" charset="0"/>
              </a:rPr>
              <a:t>Git,</a:t>
            </a:r>
            <a:r>
              <a:rPr lang="en-GB" sz="1800" b="0" i="0" u="none" strike="noStrike" dirty="0">
                <a:solidFill>
                  <a:srgbClr val="1D1D1D"/>
                </a:solidFill>
                <a:effectLst/>
                <a:latin typeface="Calibri" panose="020F0502020204030204" pitchFamily="34" charset="0"/>
              </a:rPr>
              <a:t> </a:t>
            </a:r>
            <a:r>
              <a:rPr lang="en-GB" sz="1800" b="1" i="0" u="none" strike="noStrike" dirty="0">
                <a:solidFill>
                  <a:srgbClr val="1D1D1D"/>
                </a:solidFill>
                <a:effectLst/>
                <a:latin typeface="Calibri" panose="020F0502020204030204" pitchFamily="34" charset="0"/>
              </a:rPr>
              <a:t>Postman</a:t>
            </a:r>
            <a:r>
              <a:rPr lang="en-GB" sz="1800" b="0" i="0" u="none" strike="noStrike" dirty="0">
                <a:solidFill>
                  <a:srgbClr val="1D1D1D"/>
                </a:solidFill>
                <a:effectLst/>
                <a:latin typeface="Calibri" panose="020F0502020204030204" pitchFamily="34" charset="0"/>
              </a:rPr>
              <a:t> and </a:t>
            </a:r>
            <a:r>
              <a:rPr lang="en-GB" sz="1800" b="1" i="0" u="none" strike="noStrike" dirty="0">
                <a:solidFill>
                  <a:srgbClr val="1D1D1D"/>
                </a:solidFill>
                <a:effectLst/>
                <a:latin typeface="Calibri" panose="020F0502020204030204" pitchFamily="34" charset="0"/>
              </a:rPr>
              <a:t>Ansible</a:t>
            </a:r>
            <a:r>
              <a:rPr lang="en-GB" sz="1800" b="0" i="0" u="none" strike="noStrike" dirty="0">
                <a:solidFill>
                  <a:srgbClr val="1D1D1D"/>
                </a:solidFill>
                <a:effectLst/>
                <a:latin typeface="Calibri" panose="020F0502020204030204" pitchFamily="34" charset="0"/>
              </a:rPr>
              <a:t> to deliver application services programmatically.</a:t>
            </a:r>
            <a:endParaRPr lang="en-GB" sz="1800" b="0" i="0" u="none" strike="noStrike" dirty="0">
              <a:solidFill>
                <a:srgbClr val="000000"/>
              </a:solidFill>
              <a:effectLst/>
              <a:latin typeface="Calibri" panose="020F0502020204030204" pitchFamily="34" charset="0"/>
            </a:endParaRPr>
          </a:p>
          <a:p>
            <a:pPr marL="0" indent="0" algn="l">
              <a:buNone/>
            </a:pPr>
            <a:r>
              <a:rPr lang="en-GB" sz="1800" b="0" i="0" u="none" strike="noStrike" dirty="0">
                <a:solidFill>
                  <a:srgbClr val="1D1D1D"/>
                </a:solidFill>
                <a:effectLst/>
                <a:latin typeface="Calibri" panose="020F0502020204030204" pitchFamily="34" charset="0"/>
              </a:rPr>
              <a:t>. You will be required to access a BIG-IP in AWS/Azure so please ensure that you are in a workplace that will allow you to connect to it.</a:t>
            </a:r>
            <a:endParaRPr lang="en-GB" sz="1800" b="0" i="0" u="none" strike="noStrike" dirty="0">
              <a:solidFill>
                <a:srgbClr val="000000"/>
              </a:solidFill>
              <a:effectLst/>
              <a:latin typeface="Calibri" panose="020F0502020204030204" pitchFamily="34" charset="0"/>
            </a:endParaRPr>
          </a:p>
          <a:p>
            <a:pPr marL="0" indent="0" algn="l">
              <a:buNone/>
            </a:pPr>
            <a:r>
              <a:rPr lang="en-GB" sz="1800" b="0" i="0" u="none" strike="noStrike" dirty="0">
                <a:solidFill>
                  <a:srgbClr val="1D1D1D"/>
                </a:solidFill>
                <a:effectLst/>
                <a:latin typeface="Calibri" panose="020F0502020204030204" pitchFamily="34" charset="0"/>
              </a:rPr>
              <a:t>. If you feel there will be restrictions trying to connect to external sites/tools, then consider working from home</a:t>
            </a:r>
            <a:endParaRPr lang="en-GB" sz="1800" b="0" i="0" u="none" strike="noStrike" dirty="0">
              <a:solidFill>
                <a:srgbClr val="000000"/>
              </a:solidFill>
              <a:effectLst/>
              <a:latin typeface="Calibri" panose="020F0502020204030204" pitchFamily="34" charset="0"/>
            </a:endParaRPr>
          </a:p>
          <a:p>
            <a:pPr marL="0" indent="0" algn="l">
              <a:buNone/>
            </a:pPr>
            <a:r>
              <a:rPr lang="en-GB" sz="1800" b="0" i="0" u="none" strike="noStrike" dirty="0">
                <a:solidFill>
                  <a:srgbClr val="1D1D1D"/>
                </a:solidFill>
                <a:effectLst/>
                <a:latin typeface="Calibri" panose="020F0502020204030204" pitchFamily="34" charset="0"/>
              </a:rPr>
              <a:t>. We can provide RDP access to the tools needed for this workshop, and this may be the simplest way to participate. In actual fact Group A found this method ideal.</a:t>
            </a:r>
            <a:endParaRPr lang="en-GB" sz="1800" b="0" i="0" u="none" strike="noStrike" dirty="0">
              <a:solidFill>
                <a:srgbClr val="000000"/>
              </a:solidFill>
              <a:effectLst/>
              <a:latin typeface="Calibri" panose="020F0502020204030204" pitchFamily="34" charset="0"/>
            </a:endParaRPr>
          </a:p>
          <a:p>
            <a:pPr marL="0" indent="0" algn="l">
              <a:buNone/>
            </a:pPr>
            <a:r>
              <a:rPr lang="en-GB" sz="1800" b="0" i="0" u="none" strike="noStrike" dirty="0">
                <a:solidFill>
                  <a:srgbClr val="1D1D1D"/>
                </a:solidFill>
                <a:effectLst/>
                <a:latin typeface="Calibri" panose="020F0502020204030204" pitchFamily="34" charset="0"/>
              </a:rPr>
              <a:t>. Of course having these tools on your own workstation will enable you to continue your learning post the workshop, so it is worth attempting to install the tools</a:t>
            </a:r>
            <a:endParaRPr lang="en-GB" sz="1800" b="0" i="0" u="none" strike="noStrike" dirty="0">
              <a:solidFill>
                <a:srgbClr val="000000"/>
              </a:solidFill>
              <a:effectLst/>
              <a:latin typeface="Calibri" panose="020F0502020204030204" pitchFamily="34" charset="0"/>
            </a:endParaRPr>
          </a:p>
          <a:p>
            <a:pPr marL="0" indent="0" algn="l">
              <a:buNone/>
            </a:pPr>
            <a:r>
              <a:rPr lang="en-GB" sz="1800" b="0" i="0" u="none" strike="noStrike" dirty="0">
                <a:solidFill>
                  <a:srgbClr val="1D1D1D"/>
                </a:solidFill>
                <a:effectLst/>
                <a:latin typeface="Calibri" panose="020F0502020204030204" pitchFamily="34" charset="0"/>
              </a:rPr>
              <a:t>. If you are a Windows user, please be aware that the installation process is involved and its important to work through all the steps required</a:t>
            </a:r>
            <a:endParaRPr lang="en-GB" sz="1800" b="0" i="0" u="none" strike="noStrike" dirty="0">
              <a:solidFill>
                <a:srgbClr val="000000"/>
              </a:solidFill>
              <a:effectLst/>
              <a:latin typeface="Calibri" panose="020F0502020204030204" pitchFamily="34" charset="0"/>
            </a:endParaRPr>
          </a:p>
          <a:p>
            <a:pPr marL="0" indent="0" algn="l">
              <a:buNone/>
            </a:pPr>
            <a:r>
              <a:rPr lang="en-GB" sz="1800" b="0" i="0" u="none" strike="noStrike" dirty="0">
                <a:solidFill>
                  <a:srgbClr val="1D1D1D"/>
                </a:solidFill>
                <a:effectLst/>
                <a:latin typeface="Calibri" panose="020F0502020204030204" pitchFamily="34" charset="0"/>
              </a:rPr>
              <a:t>. If you have any doubts on access from your workplace and wish to test beforehand then please contact me.</a:t>
            </a:r>
            <a:endParaRPr lang="en-GB" sz="1800" b="0" i="0" u="none" strike="noStrike" dirty="0">
              <a:solidFill>
                <a:srgbClr val="000000"/>
              </a:solidFill>
              <a:effectLst/>
              <a:latin typeface="Calibri" panose="020F0502020204030204" pitchFamily="34" charset="0"/>
            </a:endParaRPr>
          </a:p>
          <a:p>
            <a:pPr marL="0" indent="0" algn="l">
              <a:buNone/>
            </a:pPr>
            <a:r>
              <a:rPr lang="en-GB" sz="1800" b="0" i="0" u="none" strike="noStrike" dirty="0">
                <a:solidFill>
                  <a:srgbClr val="1D1D1D"/>
                </a:solidFill>
                <a:effectLst/>
                <a:latin typeface="Calibri" panose="020F0502020204030204" pitchFamily="34" charset="0"/>
              </a:rPr>
              <a:t>. You will need to create accounts on </a:t>
            </a:r>
            <a:r>
              <a:rPr lang="en-GB" sz="1800" b="0" i="0" u="none" strike="noStrike" dirty="0" err="1">
                <a:solidFill>
                  <a:srgbClr val="1D1D1D"/>
                </a:solidFill>
                <a:effectLst/>
                <a:latin typeface="Calibri" panose="020F0502020204030204" pitchFamily="34" charset="0"/>
              </a:rPr>
              <a:t>Github</a:t>
            </a:r>
            <a:r>
              <a:rPr lang="en-GB" sz="1800" b="0" i="0" u="none" strike="noStrike" dirty="0">
                <a:solidFill>
                  <a:srgbClr val="1D1D1D"/>
                </a:solidFill>
                <a:effectLst/>
                <a:latin typeface="Calibri" panose="020F0502020204030204" pitchFamily="34" charset="0"/>
              </a:rPr>
              <a:t> and for the postman application. It is worth doing this beforehand.</a:t>
            </a:r>
            <a:endParaRPr lang="en-GB" sz="1800" b="0" i="0" u="none" strike="noStrike" dirty="0">
              <a:solidFill>
                <a:srgbClr val="000000"/>
              </a:solidFill>
              <a:effectLst/>
              <a:latin typeface="Calibri" panose="020F0502020204030204" pitchFamily="34" charset="0"/>
            </a:endParaRPr>
          </a:p>
          <a:p>
            <a:pPr marL="0" indent="0">
              <a:buNone/>
            </a:pPr>
            <a:endParaRPr lang="en-US" dirty="0"/>
          </a:p>
        </p:txBody>
      </p:sp>
      <p:sp>
        <p:nvSpPr>
          <p:cNvPr id="9" name="TextBox 8">
            <a:extLst>
              <a:ext uri="{FF2B5EF4-FFF2-40B4-BE49-F238E27FC236}">
                <a16:creationId xmlns:a16="http://schemas.microsoft.com/office/drawing/2014/main" id="{0C1CF93F-5A6E-B030-2AAD-E5DA3CC2355D}"/>
              </a:ext>
            </a:extLst>
          </p:cNvPr>
          <p:cNvSpPr txBox="1"/>
          <p:nvPr/>
        </p:nvSpPr>
        <p:spPr>
          <a:xfrm>
            <a:off x="5450773" y="675898"/>
            <a:ext cx="6741227" cy="5816977"/>
          </a:xfrm>
          <a:prstGeom prst="rect">
            <a:avLst/>
          </a:prstGeom>
          <a:noFill/>
          <a:ln>
            <a:solidFill>
              <a:schemeClr val="accent1"/>
            </a:solidFill>
          </a:ln>
        </p:spPr>
        <p:txBody>
          <a:bodyPr wrap="square" rtlCol="0">
            <a:spAutoFit/>
          </a:bodyPr>
          <a:lstStyle/>
          <a:p>
            <a:pPr algn="l"/>
            <a:r>
              <a:rPr lang="en-GB" sz="1200" b="0" i="0" u="none" strike="noStrike" dirty="0">
                <a:solidFill>
                  <a:srgbClr val="1D1D1D"/>
                </a:solidFill>
                <a:effectLst/>
                <a:latin typeface="Calibri" panose="020F0502020204030204" pitchFamily="34" charset="0"/>
              </a:rPr>
              <a:t>Below are the links to downloads and installation guides of the tools needed. If you have any problems installing the tools prior to the workshop, please contact me directly.</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All Windows and Mac Users:</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Microsoft VS Code: </a:t>
            </a:r>
            <a:r>
              <a:rPr lang="en-GB" sz="1200" b="0" i="0" u="sng" strike="noStrike" dirty="0">
                <a:solidFill>
                  <a:srgbClr val="0058B9"/>
                </a:solidFill>
                <a:effectLst/>
                <a:latin typeface="Calibri" panose="020F0502020204030204" pitchFamily="34" charset="0"/>
                <a:hlinkClick r:id="rId2" tooltip="https://code.visualstudio.com/download"/>
              </a:rPr>
              <a:t>https://code.visualstudio.com/download</a:t>
            </a:r>
            <a:endParaRPr lang="en-GB" sz="1200" b="0" i="0" u="none" strike="noStrike" dirty="0">
              <a:solidFill>
                <a:srgbClr val="000000"/>
              </a:solidFill>
              <a:effectLst/>
              <a:latin typeface="Calibri" panose="020F0502020204030204" pitchFamily="34" charset="0"/>
            </a:endParaRPr>
          </a:p>
          <a:p>
            <a:pPr algn="l"/>
            <a:r>
              <a:rPr lang="en-GB" sz="1200" b="0" i="0" u="sng" strike="noStrike" dirty="0">
                <a:solidFill>
                  <a:srgbClr val="0058B9"/>
                </a:solidFill>
                <a:effectLst/>
                <a:latin typeface="Calibri" panose="020F0502020204030204" pitchFamily="34" charset="0"/>
                <a:hlinkClick r:id="rId3" tooltip="https://code.visualstudio.com/docs/remote/wsl"/>
              </a:rPr>
              <a:t>https://code.visualstudio.com/docs/remote/wsl</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Postman: </a:t>
            </a:r>
            <a:r>
              <a:rPr lang="en-GB" sz="1200" b="0" i="0" u="sng" strike="noStrike" dirty="0">
                <a:solidFill>
                  <a:srgbClr val="0058B9"/>
                </a:solidFill>
                <a:effectLst/>
                <a:latin typeface="Calibri" panose="020F0502020204030204" pitchFamily="34" charset="0"/>
                <a:hlinkClick r:id="rId4" tooltip="https://www.getpostman.com/downloads/"/>
              </a:rPr>
              <a:t>https://www.getpostman.com/downloads/</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Git client: </a:t>
            </a:r>
            <a:r>
              <a:rPr lang="en-GB" sz="1200" b="0" i="0" u="sng" strike="noStrike" dirty="0">
                <a:solidFill>
                  <a:srgbClr val="0058B9"/>
                </a:solidFill>
                <a:effectLst/>
                <a:latin typeface="Calibri" panose="020F0502020204030204" pitchFamily="34" charset="0"/>
                <a:hlinkClick r:id="rId5" tooltip="https://git-scm.com/download"/>
              </a:rPr>
              <a:t>https://git-scm.com/download</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Register and create a </a:t>
            </a:r>
            <a:r>
              <a:rPr lang="en-GB" sz="1200" b="0" i="0" u="none" strike="noStrike" dirty="0" err="1">
                <a:solidFill>
                  <a:srgbClr val="1D1D1D"/>
                </a:solidFill>
                <a:effectLst/>
                <a:latin typeface="Calibri" panose="020F0502020204030204" pitchFamily="34" charset="0"/>
              </a:rPr>
              <a:t>github</a:t>
            </a:r>
            <a:r>
              <a:rPr lang="en-GB" sz="1200" b="0" i="0" u="none" strike="noStrike" dirty="0">
                <a:solidFill>
                  <a:srgbClr val="1D1D1D"/>
                </a:solidFill>
                <a:effectLst/>
                <a:latin typeface="Calibri" panose="020F0502020204030204" pitchFamily="34" charset="0"/>
              </a:rPr>
              <a:t> account: </a:t>
            </a:r>
            <a:r>
              <a:rPr lang="en-GB" sz="1200" b="0" i="0" u="sng" strike="noStrike" dirty="0">
                <a:solidFill>
                  <a:srgbClr val="0058B9"/>
                </a:solidFill>
                <a:effectLst/>
                <a:latin typeface="Calibri" panose="020F0502020204030204" pitchFamily="34" charset="0"/>
                <a:hlinkClick r:id="rId6" tooltip="https://github.com/"/>
              </a:rPr>
              <a:t>https://github.com/</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Mac users:</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Ansible: </a:t>
            </a:r>
            <a:r>
              <a:rPr lang="en-GB" sz="1200" b="0" i="0" u="sng" strike="noStrike" dirty="0">
                <a:solidFill>
                  <a:srgbClr val="0058B9"/>
                </a:solidFill>
                <a:effectLst/>
                <a:latin typeface="Calibri" panose="020F0502020204030204" pitchFamily="34" charset="0"/>
                <a:hlinkClick r:id="rId7" tooltip="https://docs.ansible.com/ansible/latest/installation_guide/intro_installation.html"/>
              </a:rPr>
              <a:t>https://docs.ansible.com/ansible/latest/installation_guide/intro_installation.html</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Windows 10 Users:</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Linux Ubuntu subsystem: </a:t>
            </a:r>
            <a:r>
              <a:rPr lang="en-GB" sz="1200" b="0" i="0" u="sng" strike="noStrike" dirty="0">
                <a:solidFill>
                  <a:srgbClr val="0058B9"/>
                </a:solidFill>
                <a:effectLst/>
                <a:latin typeface="Calibri" panose="020F0502020204030204" pitchFamily="34" charset="0"/>
                <a:hlinkClick r:id="rId8" tooltip="https://docs.microsoft.com/en-us/windows/wsl/install-win10"/>
              </a:rPr>
              <a:t>https://docs.microsoft.com/en-us/windows/wsl/install-win10</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Install Ansible into Linux: </a:t>
            </a:r>
            <a:r>
              <a:rPr lang="en-GB" sz="1200" b="0" i="0" u="sng" strike="noStrike" dirty="0">
                <a:solidFill>
                  <a:srgbClr val="0058B9"/>
                </a:solidFill>
                <a:effectLst/>
                <a:latin typeface="Calibri" panose="020F0502020204030204" pitchFamily="34" charset="0"/>
                <a:hlinkClick r:id="rId9" tooltip="https://www.jeffgeerling.com/blog/2017/using-ansible-through-windows-10s-subsystem-linux"/>
              </a:rPr>
              <a:t>https://www.jeffgeerling.com/blog/2017/using-ansible-through-windows-10s-subsystem-linux</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Windows 7 Users:</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Cygwin &amp; Ansible: </a:t>
            </a:r>
            <a:r>
              <a:rPr lang="en-GB" sz="1200" b="0" i="0" u="sng" strike="noStrike" dirty="0">
                <a:solidFill>
                  <a:srgbClr val="0058B9"/>
                </a:solidFill>
                <a:effectLst/>
                <a:latin typeface="Calibri" panose="020F0502020204030204" pitchFamily="34" charset="0"/>
                <a:hlinkClick r:id="rId10" tooltip="https://everythingshouldbevirtual.com/automation/ansible-using-ansible-on-windows-via-cygwin/"/>
              </a:rPr>
              <a:t>https://everythingshouldbevirtual.com/automation/ansible-using-ansible-on-windows-via-cygwin/</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Or… use a Linux VM and install Ansible.</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It’s not a big deal if you can’t install Ansible… you can still create the playbooks, but won’t be able to run them. Also note that a RDP session can be provided to allow you to run this session if you cannot run them from your machine.</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 </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Look forward to seeing you on the workshop.</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Regards </a:t>
            </a:r>
            <a:endParaRPr lang="en-GB" sz="1200" b="0" i="0" u="none" strike="noStrike" dirty="0">
              <a:solidFill>
                <a:srgbClr val="000000"/>
              </a:solidFill>
              <a:effectLst/>
              <a:latin typeface="Calibri" panose="020F0502020204030204" pitchFamily="34" charset="0"/>
            </a:endParaRPr>
          </a:p>
          <a:p>
            <a:pPr algn="l"/>
            <a:r>
              <a:rPr lang="en-GB" sz="1200" b="0" i="0" u="none" strike="noStrike" dirty="0">
                <a:solidFill>
                  <a:srgbClr val="1D1D1D"/>
                </a:solidFill>
                <a:effectLst/>
                <a:latin typeface="Calibri" panose="020F0502020204030204" pitchFamily="34" charset="0"/>
              </a:rPr>
              <a:t>Shareef Qureshi</a:t>
            </a:r>
            <a:endParaRPr lang="en-GB" sz="1200" b="0" i="0" u="none" strike="noStrike" dirty="0">
              <a:solidFill>
                <a:srgbClr val="000000"/>
              </a:solidFill>
              <a:effectLst/>
              <a:latin typeface="Calibri" panose="020F0502020204030204" pitchFamily="34" charset="0"/>
            </a:endParaRPr>
          </a:p>
          <a:p>
            <a:pPr algn="l"/>
            <a:r>
              <a:rPr lang="en-GB" sz="1200" b="0" i="0" u="sng" strike="noStrike" dirty="0">
                <a:solidFill>
                  <a:srgbClr val="0058B9"/>
                </a:solidFill>
                <a:effectLst/>
                <a:latin typeface="Calibri" panose="020F0502020204030204" pitchFamily="34" charset="0"/>
                <a:hlinkClick r:id="rId11" tooltip="mailto:s.qureshi@f5.com"/>
              </a:rPr>
              <a:t>s.qureshi@f5.com</a:t>
            </a:r>
            <a:endParaRPr lang="en-GB" sz="1200" b="0" i="0" u="none" strike="noStrike" dirty="0">
              <a:solidFill>
                <a:srgbClr val="000000"/>
              </a:solidFill>
              <a:effectLst/>
              <a:latin typeface="Calibri" panose="020F0502020204030204" pitchFamily="34" charset="0"/>
            </a:endParaRPr>
          </a:p>
          <a:p>
            <a:endParaRPr lang="en-US" sz="1200" dirty="0"/>
          </a:p>
        </p:txBody>
      </p:sp>
    </p:spTree>
    <p:extLst>
      <p:ext uri="{BB962C8B-B14F-4D97-AF65-F5344CB8AC3E}">
        <p14:creationId xmlns:p14="http://schemas.microsoft.com/office/powerpoint/2010/main" val="266861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Invitation Email</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690688"/>
            <a:ext cx="10515600" cy="4351338"/>
          </a:xfrm>
        </p:spPr>
        <p:txBody>
          <a:bodyPr>
            <a:normAutofit fontScale="25000" lnSpcReduction="20000"/>
          </a:bodyPr>
          <a:lstStyle/>
          <a:p>
            <a:r>
              <a:rPr lang="en-GB" sz="7200" dirty="0"/>
              <a:t>First you need to send the invitation.  This is the original template email, which I have modified to state that the focus is on *</a:t>
            </a:r>
            <a:r>
              <a:rPr lang="en-GB" sz="7200" b="1" dirty="0"/>
              <a:t>using</a:t>
            </a:r>
            <a:r>
              <a:rPr lang="en-GB" sz="7200" dirty="0"/>
              <a:t>*, rather than *</a:t>
            </a:r>
            <a:r>
              <a:rPr lang="en-GB" sz="7200" b="1" dirty="0"/>
              <a:t>installing</a:t>
            </a:r>
            <a:r>
              <a:rPr lang="en-GB" sz="7200" dirty="0"/>
              <a:t>* the tools:</a:t>
            </a:r>
          </a:p>
          <a:p>
            <a:pPr marL="0" indent="0">
              <a:buNone/>
            </a:pPr>
            <a:endParaRPr lang="en-GB" dirty="0"/>
          </a:p>
          <a:p>
            <a:pPr marL="0" indent="0">
              <a:buNone/>
            </a:pPr>
            <a:r>
              <a:rPr lang="en-GB" sz="4000" dirty="0"/>
              <a:t>&lt;PREAMBLE&gt;</a:t>
            </a:r>
          </a:p>
          <a:p>
            <a:pPr marL="0" indent="0">
              <a:buNone/>
            </a:pPr>
            <a:r>
              <a:rPr lang="en-GB" sz="4000" dirty="0"/>
              <a:t>I would like to invite you to a half-day </a:t>
            </a:r>
            <a:r>
              <a:rPr lang="en-GB" sz="4000" b="1" dirty="0"/>
              <a:t>hands-on</a:t>
            </a:r>
            <a:r>
              <a:rPr lang="en-GB" sz="4000" dirty="0"/>
              <a:t> automation workshop we are running on Wednesday 1</a:t>
            </a:r>
            <a:r>
              <a:rPr lang="en-GB" sz="4000" baseline="30000" dirty="0"/>
              <a:t>st</a:t>
            </a:r>
            <a:r>
              <a:rPr lang="en-GB" sz="4000" dirty="0"/>
              <a:t> May @ our London EBC. During this 4 hour interactive session you will have an opportunity to use </a:t>
            </a:r>
            <a:r>
              <a:rPr lang="en-GB" sz="4000" b="1" dirty="0"/>
              <a:t>Git,</a:t>
            </a:r>
            <a:r>
              <a:rPr lang="en-GB" sz="4000" dirty="0"/>
              <a:t> </a:t>
            </a:r>
            <a:r>
              <a:rPr lang="en-GB" sz="4000" b="1" dirty="0"/>
              <a:t>Postman</a:t>
            </a:r>
            <a:r>
              <a:rPr lang="en-GB" sz="4000" dirty="0"/>
              <a:t> and </a:t>
            </a:r>
            <a:r>
              <a:rPr lang="en-GB" sz="4000" b="1" dirty="0"/>
              <a:t>Ansible</a:t>
            </a:r>
            <a:r>
              <a:rPr lang="en-GB" sz="4000" dirty="0"/>
              <a:t> to deliver application services programmatically, learning how automation can be used to deliver applications faster and more efficiently than ever before. </a:t>
            </a:r>
          </a:p>
          <a:p>
            <a:pPr marL="0" indent="0">
              <a:buNone/>
            </a:pPr>
            <a:r>
              <a:rPr lang="en-GB" sz="4000" dirty="0"/>
              <a:t>Our automation strategy is based around use of the F5 automation toolchain (</a:t>
            </a:r>
            <a:r>
              <a:rPr lang="en-GB" sz="4000" u="sng" dirty="0">
                <a:hlinkClick r:id="rId2"/>
              </a:rPr>
              <a:t>https://www.f5.com/products/automation-and-orchestration</a:t>
            </a:r>
            <a:r>
              <a:rPr lang="en-GB" sz="4000" dirty="0"/>
              <a:t>). It allows for traffic management and application security to be managed programmatically, through simple, declarative APIs – allowing L4 – 7 application services to be deployed in the same manner as the applications they support.  At the core of the F5 Automation Toolchain is the Application Services 3 Extension (AS3) which enables administrators and developers to automate layer 4–7 application services. Available free of charge from GitHub, It provides a sustainable foundation to enable F5’s Infrastructure as Code (</a:t>
            </a:r>
            <a:r>
              <a:rPr lang="en-GB" sz="4000" dirty="0" err="1"/>
              <a:t>IaC</a:t>
            </a:r>
            <a:r>
              <a:rPr lang="en-GB" sz="4000" dirty="0"/>
              <a:t>) strategy as well as supporting future integration with third-party orchestration, SDN, and NFV solutions.</a:t>
            </a:r>
          </a:p>
          <a:p>
            <a:pPr marL="0" indent="0">
              <a:buNone/>
            </a:pPr>
            <a:r>
              <a:rPr lang="en-GB" sz="4000" dirty="0"/>
              <a:t>During the 09.30 until 14.00 session, we will cover;</a:t>
            </a:r>
          </a:p>
          <a:p>
            <a:pPr marL="0" indent="0">
              <a:buNone/>
            </a:pPr>
            <a:r>
              <a:rPr lang="en-GB" sz="4000" dirty="0"/>
              <a:t>·         Introduction to the </a:t>
            </a:r>
            <a:r>
              <a:rPr lang="en-GB" sz="4000" b="1" dirty="0"/>
              <a:t>F5 Automation Toolchain </a:t>
            </a:r>
            <a:r>
              <a:rPr lang="en-GB" sz="4000" dirty="0"/>
              <a:t>and </a:t>
            </a:r>
            <a:r>
              <a:rPr lang="en-GB" sz="4000" b="1" dirty="0"/>
              <a:t>Application Services 3</a:t>
            </a:r>
            <a:r>
              <a:rPr lang="en-GB" sz="4000" dirty="0"/>
              <a:t> extension</a:t>
            </a:r>
          </a:p>
          <a:p>
            <a:pPr marL="0" indent="0">
              <a:buNone/>
            </a:pPr>
            <a:r>
              <a:rPr lang="en-GB" sz="4000" dirty="0"/>
              <a:t>·         Using </a:t>
            </a:r>
            <a:r>
              <a:rPr lang="en-GB" sz="4000" b="1" dirty="0"/>
              <a:t>Postman</a:t>
            </a:r>
            <a:r>
              <a:rPr lang="en-GB" sz="4000" dirty="0"/>
              <a:t> to deploy a simple AS3 application</a:t>
            </a:r>
          </a:p>
          <a:p>
            <a:pPr marL="0" indent="0">
              <a:buNone/>
            </a:pPr>
            <a:r>
              <a:rPr lang="en-GB" sz="4000" dirty="0"/>
              <a:t>·         Using </a:t>
            </a:r>
            <a:r>
              <a:rPr lang="en-GB" sz="4000" b="1" dirty="0"/>
              <a:t>VS Code</a:t>
            </a:r>
            <a:r>
              <a:rPr lang="en-GB" sz="4000" dirty="0"/>
              <a:t> and </a:t>
            </a:r>
            <a:r>
              <a:rPr lang="en-GB" sz="4000" b="1" dirty="0"/>
              <a:t>Ansible</a:t>
            </a:r>
            <a:r>
              <a:rPr lang="en-GB" sz="4000" dirty="0"/>
              <a:t> to deploy a simple AS3 application</a:t>
            </a:r>
          </a:p>
          <a:p>
            <a:pPr marL="0" indent="0">
              <a:buNone/>
            </a:pPr>
            <a:r>
              <a:rPr lang="en-GB" sz="4000" dirty="0"/>
              <a:t>·         Using </a:t>
            </a:r>
            <a:r>
              <a:rPr lang="en-GB" sz="4000" b="1" dirty="0"/>
              <a:t>Git</a:t>
            </a:r>
            <a:r>
              <a:rPr lang="en-GB" sz="4000" dirty="0"/>
              <a:t> as the basis for an Infrastructure-as-Code approach to deploying application services</a:t>
            </a:r>
          </a:p>
          <a:p>
            <a:pPr marL="0" indent="0">
              <a:buNone/>
            </a:pPr>
            <a:r>
              <a:rPr lang="en-GB" sz="4000" dirty="0"/>
              <a:t>A working lunch will be provided</a:t>
            </a:r>
          </a:p>
          <a:p>
            <a:pPr marL="0" indent="0">
              <a:buNone/>
            </a:pPr>
            <a:r>
              <a:rPr lang="en-GB" sz="4000" dirty="0"/>
              <a:t>Please register and reserve your space by clicking this link</a:t>
            </a:r>
          </a:p>
          <a:p>
            <a:pPr marL="0" indent="0">
              <a:buNone/>
            </a:pPr>
            <a:r>
              <a:rPr lang="en-GB" sz="4000" dirty="0"/>
              <a:t>We look forward to seeing you on the 1</a:t>
            </a:r>
            <a:r>
              <a:rPr lang="en-GB" sz="4000" baseline="30000" dirty="0"/>
              <a:t>st</a:t>
            </a:r>
            <a:r>
              <a:rPr lang="en-GB" sz="4000" dirty="0"/>
              <a:t>.</a:t>
            </a:r>
          </a:p>
          <a:p>
            <a:pPr marL="0" indent="0">
              <a:buNone/>
            </a:pPr>
            <a:r>
              <a:rPr lang="en-GB" sz="4000" dirty="0"/>
              <a:t> </a:t>
            </a:r>
          </a:p>
          <a:p>
            <a:pPr marL="0" indent="0">
              <a:buNone/>
            </a:pPr>
            <a:r>
              <a:rPr lang="en-GB" sz="4000" dirty="0"/>
              <a:t>Kind Regards,</a:t>
            </a:r>
          </a:p>
          <a:p>
            <a:pPr marL="0" indent="0">
              <a:buNone/>
            </a:pPr>
            <a:r>
              <a:rPr lang="en-GB" sz="4000" dirty="0"/>
              <a:t> </a:t>
            </a:r>
          </a:p>
          <a:p>
            <a:pPr marL="0" indent="0">
              <a:buNone/>
            </a:pPr>
            <a:r>
              <a:rPr lang="en-GB" sz="4000" dirty="0"/>
              <a:t>etc. etc.</a:t>
            </a:r>
          </a:p>
          <a:p>
            <a:pPr marL="0" indent="0">
              <a:buNone/>
            </a:pPr>
            <a:endParaRPr lang="en-US" dirty="0"/>
          </a:p>
        </p:txBody>
      </p:sp>
    </p:spTree>
    <p:extLst>
      <p:ext uri="{BB962C8B-B14F-4D97-AF65-F5344CB8AC3E}">
        <p14:creationId xmlns:p14="http://schemas.microsoft.com/office/powerpoint/2010/main" val="206999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Targeted Email to Registered Attendees</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347788"/>
            <a:ext cx="10515600" cy="4351338"/>
          </a:xfrm>
        </p:spPr>
        <p:txBody>
          <a:bodyPr>
            <a:normAutofit fontScale="25000" lnSpcReduction="20000"/>
          </a:bodyPr>
          <a:lstStyle/>
          <a:p>
            <a:r>
              <a:rPr lang="en-GB" sz="7200" dirty="0"/>
              <a:t>Prior to the event, you need to email the prerequisites for the workshop.  The intention is for everyone to bring their own laptop with all the correct software installed, so they can walk away from the workshop ready to automate!</a:t>
            </a:r>
          </a:p>
          <a:p>
            <a:pPr marL="0" indent="0">
              <a:buNone/>
            </a:pPr>
            <a:r>
              <a:rPr lang="en-GB" b="1" dirty="0"/>
              <a:t>Some more information on the software required for the workshop</a:t>
            </a:r>
            <a:endParaRPr lang="en-GB" dirty="0"/>
          </a:p>
          <a:p>
            <a:pPr marL="0" indent="0">
              <a:buNone/>
            </a:pPr>
            <a:r>
              <a:rPr lang="en-GB" dirty="0"/>
              <a:t>All Windows and Mac Users:</a:t>
            </a:r>
          </a:p>
          <a:p>
            <a:pPr marL="0" indent="0">
              <a:buNone/>
            </a:pPr>
            <a:r>
              <a:rPr lang="en-GB" dirty="0"/>
              <a:t>·         Microsoft VS Code: </a:t>
            </a:r>
            <a:r>
              <a:rPr lang="en-GB" u="sng" dirty="0">
                <a:hlinkClick r:id="rId2"/>
              </a:rPr>
              <a:t>https://code.visualstudio.com/download</a:t>
            </a:r>
            <a:endParaRPr lang="en-GB" dirty="0"/>
          </a:p>
          <a:p>
            <a:pPr marL="0" indent="0">
              <a:buNone/>
            </a:pPr>
            <a:r>
              <a:rPr lang="en-GB" dirty="0"/>
              <a:t>·         Postman: </a:t>
            </a:r>
            <a:r>
              <a:rPr lang="en-GB" u="sng" dirty="0">
                <a:hlinkClick r:id="rId3"/>
              </a:rPr>
              <a:t>https://www.getpostman.com/downloads/</a:t>
            </a:r>
            <a:endParaRPr lang="en-GB" dirty="0"/>
          </a:p>
          <a:p>
            <a:pPr marL="0" indent="0">
              <a:buNone/>
            </a:pPr>
            <a:r>
              <a:rPr lang="en-GB" dirty="0"/>
              <a:t>·         Git client: </a:t>
            </a:r>
            <a:r>
              <a:rPr lang="en-GB" u="sng" dirty="0">
                <a:hlinkClick r:id="rId4"/>
              </a:rPr>
              <a:t>https://git-scm.com/download</a:t>
            </a:r>
            <a:endParaRPr lang="en-GB" dirty="0"/>
          </a:p>
          <a:p>
            <a:pPr marL="0" indent="0">
              <a:buNone/>
            </a:pPr>
            <a:r>
              <a:rPr lang="en-GB" dirty="0"/>
              <a:t>·         Register and create a </a:t>
            </a:r>
            <a:r>
              <a:rPr lang="en-GB" dirty="0" err="1"/>
              <a:t>github</a:t>
            </a:r>
            <a:r>
              <a:rPr lang="en-GB" dirty="0"/>
              <a:t> account: </a:t>
            </a:r>
            <a:r>
              <a:rPr lang="en-GB" u="sng" dirty="0">
                <a:hlinkClick r:id="rId5"/>
              </a:rPr>
              <a:t>https://github.com/</a:t>
            </a:r>
            <a:endParaRPr lang="en-GB" dirty="0"/>
          </a:p>
          <a:p>
            <a:pPr marL="0" indent="0">
              <a:buNone/>
            </a:pPr>
            <a:r>
              <a:rPr lang="en-GB" dirty="0"/>
              <a:t> </a:t>
            </a:r>
          </a:p>
          <a:p>
            <a:pPr marL="0" indent="0">
              <a:buNone/>
            </a:pPr>
            <a:r>
              <a:rPr lang="en-GB" dirty="0"/>
              <a:t>Mac users:</a:t>
            </a:r>
          </a:p>
          <a:p>
            <a:pPr marL="0" indent="0">
              <a:buNone/>
            </a:pPr>
            <a:r>
              <a:rPr lang="en-GB" dirty="0"/>
              <a:t>·         Ansible: </a:t>
            </a:r>
            <a:r>
              <a:rPr lang="en-GB" u="sng" dirty="0">
                <a:hlinkClick r:id="rId6"/>
              </a:rPr>
              <a:t>https://docs.ansible.com/ansible/latest/installation_guide/intro_installation.html</a:t>
            </a:r>
            <a:endParaRPr lang="en-GB" dirty="0"/>
          </a:p>
          <a:p>
            <a:pPr marL="0" indent="0">
              <a:buNone/>
            </a:pPr>
            <a:r>
              <a:rPr lang="en-GB" dirty="0"/>
              <a:t> </a:t>
            </a:r>
          </a:p>
          <a:p>
            <a:pPr marL="0" indent="0">
              <a:buNone/>
            </a:pPr>
            <a:r>
              <a:rPr lang="en-GB" dirty="0"/>
              <a:t>Windows 10 Users:</a:t>
            </a:r>
          </a:p>
          <a:p>
            <a:pPr marL="0" indent="0">
              <a:buNone/>
            </a:pPr>
            <a:r>
              <a:rPr lang="en-GB" dirty="0"/>
              <a:t>·         Linux Ubuntu subsystem: </a:t>
            </a:r>
            <a:r>
              <a:rPr lang="en-GB" u="sng" dirty="0">
                <a:hlinkClick r:id="rId7"/>
              </a:rPr>
              <a:t>https://docs.microsoft.com/en-us/windows/wsl/install-win10</a:t>
            </a:r>
            <a:endParaRPr lang="en-GB" dirty="0"/>
          </a:p>
          <a:p>
            <a:pPr marL="0" indent="0">
              <a:buNone/>
            </a:pPr>
            <a:r>
              <a:rPr lang="en-GB" dirty="0"/>
              <a:t>·         Install Ansible into Linux: </a:t>
            </a:r>
            <a:r>
              <a:rPr lang="en-GB" u="sng" dirty="0">
                <a:hlinkClick r:id="rId8"/>
              </a:rPr>
              <a:t>https://www.jeffgeerling.com/blog/2017/using-ansible-through-windows-10s-subsystem-linux</a:t>
            </a:r>
            <a:endParaRPr lang="en-GB" u="sng" dirty="0"/>
          </a:p>
          <a:p>
            <a:r>
              <a:rPr lang="en-GB" dirty="0"/>
              <a:t>Windows -   Install ubuntu subsystem</a:t>
            </a:r>
          </a:p>
          <a:p>
            <a:pPr fontAlgn="ctr"/>
            <a:r>
              <a:rPr lang="en-GB" dirty="0"/>
              <a:t>·         /</a:t>
            </a:r>
            <a:r>
              <a:rPr lang="en-GB" dirty="0" err="1"/>
              <a:t>mnt</a:t>
            </a:r>
            <a:r>
              <a:rPr lang="en-GB" dirty="0"/>
              <a:t>/c</a:t>
            </a:r>
          </a:p>
          <a:p>
            <a:pPr fontAlgn="ctr"/>
            <a:r>
              <a:rPr lang="en-GB" dirty="0"/>
              <a:t>·         Cd /</a:t>
            </a:r>
            <a:r>
              <a:rPr lang="en-GB" dirty="0" err="1"/>
              <a:t>mnt</a:t>
            </a:r>
            <a:r>
              <a:rPr lang="en-GB" dirty="0"/>
              <a:t>/c</a:t>
            </a:r>
          </a:p>
          <a:p>
            <a:pPr marL="0" indent="0">
              <a:buNone/>
            </a:pPr>
            <a:endParaRPr lang="en-GB" dirty="0"/>
          </a:p>
          <a:p>
            <a:pPr marL="0" indent="0">
              <a:buNone/>
            </a:pPr>
            <a:r>
              <a:rPr lang="en-GB" dirty="0"/>
              <a:t> </a:t>
            </a:r>
          </a:p>
          <a:p>
            <a:pPr marL="0" indent="0">
              <a:buNone/>
            </a:pPr>
            <a:r>
              <a:rPr lang="en-GB" dirty="0"/>
              <a:t>Windows 7 Users:</a:t>
            </a:r>
          </a:p>
          <a:p>
            <a:pPr marL="0" indent="0">
              <a:buNone/>
            </a:pPr>
            <a:r>
              <a:rPr lang="en-GB" dirty="0"/>
              <a:t>·       Cygwin &amp; Ansible: </a:t>
            </a:r>
            <a:r>
              <a:rPr lang="en-GB" u="sng" dirty="0">
                <a:hlinkClick r:id="rId9" tooltip="https://everythingshouldbevirtual.com/automation/ansible-using-ansible-on-windows-via-cygwin/"/>
              </a:rPr>
              <a:t>https://everythingshouldbevirtual.com/automation/ansible-using-ansible-on-windows-via-cygwin/</a:t>
            </a:r>
            <a:endParaRPr lang="en-GB" dirty="0"/>
          </a:p>
          <a:p>
            <a:pPr marL="0" indent="0">
              <a:buNone/>
            </a:pPr>
            <a:r>
              <a:rPr lang="en-GB" dirty="0"/>
              <a:t>·       Or… use a Linux VM and install Ansible.</a:t>
            </a:r>
          </a:p>
          <a:p>
            <a:pPr marL="0" indent="0">
              <a:buNone/>
            </a:pPr>
            <a:r>
              <a:rPr lang="en-GB" dirty="0"/>
              <a:t>It’s not a big deal if you can’t install Ansible… you can still create the playbooks, but can’t run them.</a:t>
            </a:r>
          </a:p>
          <a:p>
            <a:pPr marL="0" indent="0">
              <a:buNone/>
            </a:pPr>
            <a:endParaRPr lang="en-GB" sz="1800" dirty="0"/>
          </a:p>
        </p:txBody>
      </p:sp>
    </p:spTree>
    <p:extLst>
      <p:ext uri="{BB962C8B-B14F-4D97-AF65-F5344CB8AC3E}">
        <p14:creationId xmlns:p14="http://schemas.microsoft.com/office/powerpoint/2010/main" val="219232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07-1FB5-1A42-A6CF-C722763A8B81}"/>
              </a:ext>
            </a:extLst>
          </p:cNvPr>
          <p:cNvSpPr>
            <a:spLocks noGrp="1"/>
          </p:cNvSpPr>
          <p:nvPr>
            <p:ph type="title"/>
          </p:nvPr>
        </p:nvSpPr>
        <p:spPr/>
        <p:txBody>
          <a:bodyPr/>
          <a:lstStyle/>
          <a:p>
            <a:r>
              <a:rPr lang="en-US" dirty="0"/>
              <a:t>Build the Environment</a:t>
            </a:r>
            <a:br>
              <a:rPr lang="en-US" dirty="0"/>
            </a:br>
            <a:r>
              <a:rPr lang="en-US" dirty="0"/>
              <a:t>(Day before workshop)</a:t>
            </a:r>
          </a:p>
        </p:txBody>
      </p:sp>
      <p:sp>
        <p:nvSpPr>
          <p:cNvPr id="3" name="Content Placeholder 2">
            <a:extLst>
              <a:ext uri="{FF2B5EF4-FFF2-40B4-BE49-F238E27FC236}">
                <a16:creationId xmlns:a16="http://schemas.microsoft.com/office/drawing/2014/main" id="{2B6C3046-D058-EA4B-A621-B652E3E82CAB}"/>
              </a:ext>
            </a:extLst>
          </p:cNvPr>
          <p:cNvSpPr>
            <a:spLocks noGrp="1"/>
          </p:cNvSpPr>
          <p:nvPr>
            <p:ph idx="1"/>
          </p:nvPr>
        </p:nvSpPr>
        <p:spPr>
          <a:xfrm>
            <a:off x="838200" y="1690688"/>
            <a:ext cx="10515600" cy="4351338"/>
          </a:xfrm>
        </p:spPr>
        <p:txBody>
          <a:bodyPr/>
          <a:lstStyle/>
          <a:p>
            <a:r>
              <a:rPr lang="en-GB" sz="1800" dirty="0"/>
              <a:t>Recommend you deploy a single BIG-IP. This should be sufficient for the size of the class.</a:t>
            </a:r>
          </a:p>
          <a:p>
            <a:pPr lvl="1"/>
            <a:r>
              <a:rPr lang="en-GB" sz="1400" dirty="0"/>
              <a:t>The additional benefit to using a single BIG-IP is that its less units to manage when checking customer progress/issues</a:t>
            </a:r>
          </a:p>
          <a:p>
            <a:r>
              <a:rPr lang="en-GB" sz="1800" dirty="0"/>
              <a:t>Get latest RPM to install on the BIG-IPs - </a:t>
            </a:r>
            <a:r>
              <a:rPr lang="en-GB" sz="1800" dirty="0">
                <a:hlinkClick r:id="rId3"/>
              </a:rPr>
              <a:t>https://github.com/F5Networks/f5-appsvcs-extension</a:t>
            </a:r>
            <a:endParaRPr lang="en-GB" sz="1800" dirty="0"/>
          </a:p>
          <a:p>
            <a:r>
              <a:rPr lang="en-GB" sz="1800" dirty="0"/>
              <a:t>Create Remote Desktop Server</a:t>
            </a:r>
          </a:p>
          <a:p>
            <a:pPr lvl="1"/>
            <a:r>
              <a:rPr lang="en-GB" sz="1400" dirty="0"/>
              <a:t>Use Terraform template</a:t>
            </a:r>
          </a:p>
          <a:p>
            <a:pPr lvl="1"/>
            <a:r>
              <a:rPr lang="en-GB" sz="1400" dirty="0">
                <a:hlinkClick r:id="rId4"/>
              </a:rPr>
              <a:t>https://github.com/coddigger/terraform-aws-ubuntu-ec2-instance</a:t>
            </a:r>
            <a:endParaRPr lang="en-GB" sz="1400" dirty="0"/>
          </a:p>
          <a:p>
            <a:endParaRPr lang="en-GB" sz="1800" dirty="0"/>
          </a:p>
          <a:p>
            <a:endParaRPr lang="en-GB" sz="1800" dirty="0"/>
          </a:p>
          <a:p>
            <a:endParaRPr lang="en-US" dirty="0"/>
          </a:p>
        </p:txBody>
      </p:sp>
    </p:spTree>
    <p:extLst>
      <p:ext uri="{BB962C8B-B14F-4D97-AF65-F5344CB8AC3E}">
        <p14:creationId xmlns:p14="http://schemas.microsoft.com/office/powerpoint/2010/main" val="389725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D9C5-2145-D4BF-5153-F0F0C0F0419E}"/>
              </a:ext>
            </a:extLst>
          </p:cNvPr>
          <p:cNvSpPr>
            <a:spLocks noGrp="1"/>
          </p:cNvSpPr>
          <p:nvPr>
            <p:ph type="title"/>
          </p:nvPr>
        </p:nvSpPr>
        <p:spPr/>
        <p:txBody>
          <a:bodyPr/>
          <a:lstStyle/>
          <a:p>
            <a:r>
              <a:rPr lang="en-US" dirty="0"/>
              <a:t>Install and run Terraform for RDP host</a:t>
            </a:r>
            <a:br>
              <a:rPr lang="en-US" dirty="0"/>
            </a:br>
            <a:r>
              <a:rPr lang="en-US" dirty="0"/>
              <a:t>(Day before workshop)</a:t>
            </a:r>
          </a:p>
        </p:txBody>
      </p:sp>
      <p:sp>
        <p:nvSpPr>
          <p:cNvPr id="3" name="Content Placeholder 2">
            <a:extLst>
              <a:ext uri="{FF2B5EF4-FFF2-40B4-BE49-F238E27FC236}">
                <a16:creationId xmlns:a16="http://schemas.microsoft.com/office/drawing/2014/main" id="{B24D5859-0133-FD2E-D2F3-910D26B7C5C6}"/>
              </a:ext>
            </a:extLst>
          </p:cNvPr>
          <p:cNvSpPr>
            <a:spLocks noGrp="1"/>
          </p:cNvSpPr>
          <p:nvPr>
            <p:ph idx="1"/>
          </p:nvPr>
        </p:nvSpPr>
        <p:spPr/>
        <p:txBody>
          <a:bodyPr>
            <a:normAutofit fontScale="85000" lnSpcReduction="20000"/>
          </a:bodyPr>
          <a:lstStyle/>
          <a:p>
            <a:r>
              <a:rPr lang="en-US" dirty="0"/>
              <a:t>Install Terraform</a:t>
            </a:r>
          </a:p>
          <a:p>
            <a:r>
              <a:rPr lang="en-US" dirty="0"/>
              <a:t>Get terraform plan from </a:t>
            </a:r>
            <a:r>
              <a:rPr lang="en-GB" sz="2800" dirty="0">
                <a:hlinkClick r:id="rId3"/>
              </a:rPr>
              <a:t>https://github.com/coddigger/terraform-aws-ubuntu-ec2-instance</a:t>
            </a:r>
            <a:endParaRPr lang="en-GB" sz="2800" dirty="0"/>
          </a:p>
          <a:p>
            <a:r>
              <a:rPr lang="en-GB" dirty="0"/>
              <a:t>Modify params in </a:t>
            </a:r>
            <a:r>
              <a:rPr lang="en-GB" dirty="0" err="1"/>
              <a:t>terraform.tfvars</a:t>
            </a:r>
            <a:r>
              <a:rPr lang="en-GB" dirty="0"/>
              <a:t> accordingly </a:t>
            </a:r>
          </a:p>
          <a:p>
            <a:pPr lvl="1"/>
            <a:r>
              <a:rPr lang="en-GB" dirty="0"/>
              <a:t>f5_se, </a:t>
            </a:r>
            <a:r>
              <a:rPr lang="en-GB" dirty="0" err="1"/>
              <a:t>aws_region</a:t>
            </a:r>
            <a:r>
              <a:rPr lang="en-GB" dirty="0"/>
              <a:t>, </a:t>
            </a:r>
            <a:r>
              <a:rPr lang="en-GB" dirty="0" err="1"/>
              <a:t>aws_az</a:t>
            </a:r>
            <a:r>
              <a:rPr lang="en-GB" dirty="0"/>
              <a:t> </a:t>
            </a:r>
          </a:p>
          <a:p>
            <a:r>
              <a:rPr lang="en-US" dirty="0"/>
              <a:t>Connect to AWS – Get Access Keys</a:t>
            </a:r>
          </a:p>
          <a:p>
            <a:pPr lvl="1"/>
            <a:r>
              <a:rPr lang="en-US" dirty="0"/>
              <a:t>Run option 1 or 2 - or even both ;)</a:t>
            </a:r>
          </a:p>
          <a:p>
            <a:pPr lvl="1"/>
            <a:r>
              <a:rPr lang="en-US" dirty="0"/>
              <a:t>cd to where you downloaded the terraform repo and run the following</a:t>
            </a:r>
          </a:p>
          <a:p>
            <a:pPr lvl="2"/>
            <a:r>
              <a:rPr lang="en-US" dirty="0"/>
              <a:t>cd $HOME/Documents/Scripts/AWS/terraform-aws-ubuntu-ec2-instance-shq</a:t>
            </a:r>
          </a:p>
          <a:p>
            <a:pPr lvl="2"/>
            <a:r>
              <a:rPr lang="en-US" dirty="0"/>
              <a:t>terraform </a:t>
            </a:r>
            <a:r>
              <a:rPr lang="en-US" dirty="0" err="1"/>
              <a:t>init</a:t>
            </a:r>
            <a:endParaRPr lang="en-US" dirty="0"/>
          </a:p>
          <a:p>
            <a:pPr lvl="2"/>
            <a:r>
              <a:rPr lang="en-US" dirty="0"/>
              <a:t>terraform plan</a:t>
            </a:r>
          </a:p>
          <a:p>
            <a:pPr lvl="2"/>
            <a:r>
              <a:rPr lang="en-US" dirty="0"/>
              <a:t>terraform apply</a:t>
            </a:r>
          </a:p>
          <a:p>
            <a:pPr lvl="1"/>
            <a:r>
              <a:rPr lang="en-US" dirty="0"/>
              <a:t>Should complete within 4mins – capture the variables – </a:t>
            </a:r>
            <a:r>
              <a:rPr lang="en-US" dirty="0" err="1"/>
              <a:t>public_dns</a:t>
            </a:r>
            <a:r>
              <a:rPr lang="en-US" dirty="0"/>
              <a:t>, </a:t>
            </a:r>
            <a:r>
              <a:rPr lang="en-US" dirty="0" err="1"/>
              <a:t>public_IP</a:t>
            </a:r>
            <a:r>
              <a:rPr lang="en-US" dirty="0"/>
              <a:t>, </a:t>
            </a:r>
            <a:r>
              <a:rPr lang="en-US" dirty="0" err="1"/>
              <a:t>rdp_password</a:t>
            </a:r>
            <a:r>
              <a:rPr lang="en-US" dirty="0"/>
              <a:t>.</a:t>
            </a:r>
          </a:p>
          <a:p>
            <a:r>
              <a:rPr lang="en-US" dirty="0"/>
              <a:t>Remember when Auto-workshop is complete run ‘terraform destroy’</a:t>
            </a:r>
          </a:p>
        </p:txBody>
      </p:sp>
    </p:spTree>
    <p:extLst>
      <p:ext uri="{BB962C8B-B14F-4D97-AF65-F5344CB8AC3E}">
        <p14:creationId xmlns:p14="http://schemas.microsoft.com/office/powerpoint/2010/main" val="319969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ABD5055752504E987340B116BB80BB" ma:contentTypeVersion="16" ma:contentTypeDescription="Create a new document." ma:contentTypeScope="" ma:versionID="54621cbb36a3f63d6b807c0254ae26f9">
  <xsd:schema xmlns:xsd="http://www.w3.org/2001/XMLSchema" xmlns:xs="http://www.w3.org/2001/XMLSchema" xmlns:p="http://schemas.microsoft.com/office/2006/metadata/properties" xmlns:ns2="92f025c7-110b-43b0-ad8a-122755047547" xmlns:ns3="af9ae1a1-40d9-484a-8e79-5834d0c1baa5" xmlns:ns4="6d22a82d-4bd0-4313-b366-dc4b75239e6b" targetNamespace="http://schemas.microsoft.com/office/2006/metadata/properties" ma:root="true" ma:fieldsID="c02b6f25dd15bb8ed2393e0557784344" ns2:_="" ns3:_="" ns4:_="">
    <xsd:import namespace="92f025c7-110b-43b0-ad8a-122755047547"/>
    <xsd:import namespace="af9ae1a1-40d9-484a-8e79-5834d0c1baa5"/>
    <xsd:import namespace="6d22a82d-4bd0-4313-b366-dc4b75239e6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2:lcf76f155ced4ddcb4097134ff3c332f" minOccurs="0"/>
                <xsd:element ref="ns3:TaxCatchAll" minOccurs="0"/>
                <xsd:element ref="ns2:MediaServiceObjectDetectorVersions" minOccurs="0"/>
                <xsd:element ref="ns4:SharedWithUsers" minOccurs="0"/>
                <xsd:element ref="ns4:SharedWithDetail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f025c7-110b-43b0-ad8a-1227550475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8e3dbf5-c6ed-4cb8-a6ba-f39a75e0162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f9ae1a1-40d9-484a-8e79-5834d0c1baa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b50ca2d-fe46-41e4-9cdc-0e856ddaddb7}" ma:internalName="TaxCatchAll" ma:showField="CatchAllData" ma:web="6d22a82d-4bd0-4313-b366-dc4b75239e6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22a82d-4bd0-4313-b366-dc4b75239e6b"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2f025c7-110b-43b0-ad8a-122755047547">
      <Terms xmlns="http://schemas.microsoft.com/office/infopath/2007/PartnerControls"/>
    </lcf76f155ced4ddcb4097134ff3c332f>
    <TaxCatchAll xmlns="af9ae1a1-40d9-484a-8e79-5834d0c1ba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6E0562-C84E-4E5E-B9B2-86FB18A2B1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f025c7-110b-43b0-ad8a-122755047547"/>
    <ds:schemaRef ds:uri="af9ae1a1-40d9-484a-8e79-5834d0c1baa5"/>
    <ds:schemaRef ds:uri="6d22a82d-4bd0-4313-b366-dc4b75239e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A9DDE8-612C-4750-8451-8FC1BD8EAFC8}">
  <ds:schemaRefs>
    <ds:schemaRef ds:uri="http://schemas.microsoft.com/office/2006/metadata/properties"/>
    <ds:schemaRef ds:uri="http://schemas.microsoft.com/office/infopath/2007/PartnerControls"/>
    <ds:schemaRef ds:uri="92f025c7-110b-43b0-ad8a-122755047547"/>
    <ds:schemaRef ds:uri="af9ae1a1-40d9-484a-8e79-5834d0c1baa5"/>
  </ds:schemaRefs>
</ds:datastoreItem>
</file>

<file path=customXml/itemProps3.xml><?xml version="1.0" encoding="utf-8"?>
<ds:datastoreItem xmlns:ds="http://schemas.openxmlformats.org/officeDocument/2006/customXml" ds:itemID="{9DFDA40F-EEE1-4B2B-BCF6-25C2326567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35746</TotalTime>
  <Words>4779</Words>
  <Application>Microsoft Macintosh PowerPoint</Application>
  <PresentationFormat>Widescreen</PresentationFormat>
  <Paragraphs>572</Paragraphs>
  <Slides>39</Slides>
  <Notes>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Apple Color Emoji</vt:lpstr>
      <vt:lpstr>Aptos</vt:lpstr>
      <vt:lpstr>Arial</vt:lpstr>
      <vt:lpstr>Calibri</vt:lpstr>
      <vt:lpstr>Calibri Light</vt:lpstr>
      <vt:lpstr>Courier New</vt:lpstr>
      <vt:lpstr>Office Theme</vt:lpstr>
      <vt:lpstr>Preparation</vt:lpstr>
      <vt:lpstr>Day 1 workshop - 4 hours</vt:lpstr>
      <vt:lpstr>Day 2 workshop - 4 hours</vt:lpstr>
      <vt:lpstr>Details</vt:lpstr>
      <vt:lpstr>Email Invite - Sample</vt:lpstr>
      <vt:lpstr>Invitation Email</vt:lpstr>
      <vt:lpstr>Targeted Email to Registered Attendees</vt:lpstr>
      <vt:lpstr>Build the Environment (Day before workshop)</vt:lpstr>
      <vt:lpstr>Install and run Terraform for RDP host (Day before workshop)</vt:lpstr>
      <vt:lpstr>Document the Attendees.</vt:lpstr>
      <vt:lpstr>Present Automation Toolchain (Day 1)</vt:lpstr>
      <vt:lpstr>Start Workshop (Day 1) </vt:lpstr>
      <vt:lpstr>Create Simple Postman Request (Day 1)</vt:lpstr>
      <vt:lpstr>Modify Postman Request to Create Two Apps (Day 1)</vt:lpstr>
      <vt:lpstr>Delete Tenant &amp; Recreate (Day 1)</vt:lpstr>
      <vt:lpstr>AS3 Postman collections (Day 1) </vt:lpstr>
      <vt:lpstr>Show examples of Shared Objects and reference one (Day 1)</vt:lpstr>
      <vt:lpstr>Show ACC Chariot and F5 Extension in VSC (Day 1)</vt:lpstr>
      <vt:lpstr>Prep for Ansible - Create a ‘Project’ Folder (Day 2)</vt:lpstr>
      <vt:lpstr>Prep your Github repo (Day 2)</vt:lpstr>
      <vt:lpstr>Clone Git Repo into Project Folder  (Day 2) </vt:lpstr>
      <vt:lpstr>Create Ansible Playbook (Day 2) </vt:lpstr>
      <vt:lpstr>Create Ansible Playbook (Day 2) </vt:lpstr>
      <vt:lpstr>Create Ansible Playbook (Day 2)</vt:lpstr>
      <vt:lpstr>Create Ansible Playbook (Day 2) </vt:lpstr>
      <vt:lpstr>Create Ansible Playbook (Day 2) </vt:lpstr>
      <vt:lpstr>Create Creds Vars File (Day 2)</vt:lpstr>
      <vt:lpstr>Create AS3 Declaration File (Day 2)</vt:lpstr>
      <vt:lpstr>Check Ansible Playbook (Day 2) </vt:lpstr>
      <vt:lpstr>Run Ansible Playbook (Day 2) </vt:lpstr>
      <vt:lpstr>Output Data (Day 2)</vt:lpstr>
      <vt:lpstr>Encrypt Creds (Day 2)</vt:lpstr>
      <vt:lpstr>Encrypt Creds (Day 2)</vt:lpstr>
      <vt:lpstr>Run Ansible Playbook (again) (Day 2) </vt:lpstr>
      <vt:lpstr>Run Ansible Playbook (again) (Day 2) </vt:lpstr>
      <vt:lpstr>Push Changes Up to Git (Day 2)</vt:lpstr>
      <vt:lpstr>Show an example of a full Automation Toolchain (Day2)</vt:lpstr>
      <vt:lpstr>Debrief mailshot to Attendees (Day 3)</vt:lpstr>
      <vt:lpstr>Pointers to be aware of and things to avoid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Workshop</dc:title>
  <dc:creator>Stephen Archer</dc:creator>
  <cp:lastModifiedBy>Stephen OBrien</cp:lastModifiedBy>
  <cp:revision>34</cp:revision>
  <dcterms:created xsi:type="dcterms:W3CDTF">2019-09-12T15:47:17Z</dcterms:created>
  <dcterms:modified xsi:type="dcterms:W3CDTF">2024-08-05T13:48:33Z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0x0101009BABD5055752504E987340B116BB80BB</vt:lpwstr>
  </property>
</Properties>
</file>