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8"/>
  </p:notesMasterIdLst>
  <p:sldIdLst>
    <p:sldId id="256" r:id="rId2"/>
    <p:sldId id="257" r:id="rId3"/>
    <p:sldId id="265" r:id="rId4"/>
    <p:sldId id="259" r:id="rId5"/>
    <p:sldId id="268" r:id="rId6"/>
    <p:sldId id="274" r:id="rId7"/>
    <p:sldId id="261" r:id="rId8"/>
    <p:sldId id="288" r:id="rId9"/>
    <p:sldId id="280" r:id="rId10"/>
    <p:sldId id="281" r:id="rId11"/>
    <p:sldId id="282" r:id="rId12"/>
    <p:sldId id="283" r:id="rId13"/>
    <p:sldId id="284" r:id="rId14"/>
    <p:sldId id="285" r:id="rId15"/>
    <p:sldId id="289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99" d="100"/>
          <a:sy n="99" d="100"/>
        </p:scale>
        <p:origin x="-112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8E481-83FE-1145-9F77-97868BEC48A6}" type="datetimeFigureOut">
              <a:rPr lang="en-US" smtClean="0"/>
              <a:t>2/24/11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8F616-FE86-1548-A119-1A5F3521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4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r>
              <a:rPr lang="en-US" baseline="0" dirty="0" smtClean="0"/>
              <a:t> Standing behind the op’s guy saying just type in what I told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F616-FE86-1548-A119-1A5F3521C5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4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about information needed for how to create a new </a:t>
            </a:r>
            <a:r>
              <a:rPr lang="en-US" baseline="0" dirty="0" err="1" smtClean="0"/>
              <a:t>vip</a:t>
            </a:r>
            <a:endParaRPr lang="en-US" baseline="0" dirty="0" smtClean="0"/>
          </a:p>
          <a:p>
            <a:r>
              <a:rPr lang="en-US" baseline="0" dirty="0" err="1" smtClean="0"/>
              <a:t>Dev</a:t>
            </a:r>
            <a:r>
              <a:rPr lang="en-US" baseline="0" dirty="0" smtClean="0"/>
              <a:t>- Know they need one.</a:t>
            </a:r>
          </a:p>
          <a:p>
            <a:r>
              <a:rPr lang="en-US" baseline="0" dirty="0" smtClean="0"/>
              <a:t>Ops know the IP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F616-FE86-1548-A119-1A5F3521C5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</a:t>
            </a:r>
            <a:r>
              <a:rPr lang="en-US" baseline="0" dirty="0" smtClean="0"/>
              <a:t> Bad SEO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F616-FE86-1548-A119-1A5F3521C5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5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r>
              <a:rPr lang="en-US" baseline="0" dirty="0" smtClean="0"/>
              <a:t> Views Per Environment</a:t>
            </a:r>
          </a:p>
          <a:p>
            <a:r>
              <a:rPr lang="en-US" dirty="0" smtClean="0"/>
              <a:t>Provision</a:t>
            </a:r>
            <a:r>
              <a:rPr lang="en-US" baseline="0" dirty="0" smtClean="0"/>
              <a:t> new application</a:t>
            </a:r>
          </a:p>
          <a:p>
            <a:r>
              <a:rPr lang="en-US" baseline="0" dirty="0" smtClean="0"/>
              <a:t>Do that for each environment.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Health Check changes 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Last</a:t>
            </a:r>
            <a:r>
              <a:rPr lang="en-US" baseline="0" dirty="0" smtClean="0"/>
              <a:t> four steps are all repeats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F616-FE86-1548-A119-1A5F3521C5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7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problems occur:</a:t>
            </a:r>
            <a:endParaRPr lang="en-US" baseline="0" dirty="0" smtClean="0"/>
          </a:p>
          <a:p>
            <a:pPr lvl="1"/>
            <a:r>
              <a:rPr lang="en-US" baseline="0" dirty="0" smtClean="0"/>
              <a:t>Log into production</a:t>
            </a:r>
            <a:r>
              <a:rPr lang="en-US" dirty="0" smtClean="0"/>
              <a:t> to investigate</a:t>
            </a:r>
          </a:p>
          <a:p>
            <a:pPr lvl="1"/>
            <a:r>
              <a:rPr lang="en-US" dirty="0" smtClean="0"/>
              <a:t>Verify configuration settings</a:t>
            </a:r>
            <a:endParaRPr lang="en-US" baseline="0" dirty="0" smtClean="0"/>
          </a:p>
          <a:p>
            <a:pPr lvl="1"/>
            <a:r>
              <a:rPr lang="en-US" baseline="0" dirty="0" smtClean="0"/>
              <a:t>Manually</a:t>
            </a:r>
            <a:r>
              <a:rPr lang="en-US" dirty="0" smtClean="0"/>
              <a:t> fix load balancers</a:t>
            </a:r>
          </a:p>
          <a:p>
            <a:pPr lvl="1"/>
            <a:r>
              <a:rPr lang="en-US" dirty="0" smtClean="0"/>
              <a:t>Restart processes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F616-FE86-1548-A119-1A5F3521C5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0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r>
              <a:rPr lang="en-US" baseline="0" dirty="0" smtClean="0"/>
              <a:t> Views Per Environment</a:t>
            </a:r>
          </a:p>
          <a:p>
            <a:r>
              <a:rPr lang="en-US" dirty="0" smtClean="0"/>
              <a:t>Provision</a:t>
            </a:r>
            <a:r>
              <a:rPr lang="en-US" baseline="0" dirty="0" smtClean="0"/>
              <a:t> new application</a:t>
            </a:r>
          </a:p>
          <a:p>
            <a:r>
              <a:rPr lang="en-US" baseline="0" dirty="0" smtClean="0"/>
              <a:t>Do that for each environment.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Health Check changes 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Last</a:t>
            </a:r>
            <a:r>
              <a:rPr lang="en-US" baseline="0" dirty="0" smtClean="0"/>
              <a:t> four steps are all repeats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F616-FE86-1548-A119-1A5F3521C5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7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problems occur:</a:t>
            </a:r>
            <a:endParaRPr lang="en-US" baseline="0" dirty="0" smtClean="0"/>
          </a:p>
          <a:p>
            <a:pPr lvl="1"/>
            <a:r>
              <a:rPr lang="en-US" baseline="0" dirty="0" smtClean="0"/>
              <a:t>Log into production</a:t>
            </a:r>
            <a:r>
              <a:rPr lang="en-US" dirty="0" smtClean="0"/>
              <a:t> to investigate</a:t>
            </a:r>
          </a:p>
          <a:p>
            <a:pPr lvl="1"/>
            <a:r>
              <a:rPr lang="en-US" dirty="0" smtClean="0"/>
              <a:t>Verify configuration settings</a:t>
            </a:r>
            <a:endParaRPr lang="en-US" baseline="0" dirty="0" smtClean="0"/>
          </a:p>
          <a:p>
            <a:pPr lvl="1"/>
            <a:r>
              <a:rPr lang="en-US" baseline="0" dirty="0" smtClean="0"/>
              <a:t>Manually</a:t>
            </a:r>
            <a:r>
              <a:rPr lang="en-US" dirty="0" smtClean="0"/>
              <a:t> fix load balancers</a:t>
            </a:r>
          </a:p>
          <a:p>
            <a:pPr lvl="1"/>
            <a:r>
              <a:rPr lang="en-US" dirty="0" smtClean="0"/>
              <a:t>Restart processes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F616-FE86-1548-A119-1A5F3521C5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0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different</a:t>
            </a:r>
            <a:r>
              <a:rPr lang="en-US" baseline="0" dirty="0" smtClean="0"/>
              <a:t> times for different servers </a:t>
            </a:r>
          </a:p>
          <a:p>
            <a:r>
              <a:rPr lang="en-US" baseline="0" dirty="0" smtClean="0"/>
              <a:t>Is it </a:t>
            </a:r>
            <a:r>
              <a:rPr lang="en-US" baseline="0" smtClean="0"/>
              <a:t>a timeout?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F616-FE86-1548-A119-1A5F3521C5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6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clock=tsc divider=10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8F616-FE86-1548-A119-1A5F3521C5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9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2/24/11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2/24/11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0BA1CFD-BFF0-48BC-9BA5-4974D7A6AB15}" type="datetimeFigureOut">
              <a:rPr lang="en-US" smtClean="0"/>
              <a:t>2/24/11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Herding Cat5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Keeping the infrastructure </a:t>
            </a:r>
            <a:r>
              <a:rPr lang="en-US" dirty="0" smtClean="0"/>
              <a:t>maintainable</a:t>
            </a:r>
          </a:p>
          <a:p>
            <a:r>
              <a:rPr lang="en-US" dirty="0" smtClean="0"/>
              <a:t>David Trott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8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Config</a:t>
            </a:r>
            <a:r>
              <a:rPr lang="en-US" dirty="0" smtClean="0"/>
              <a:t> By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Today</a:t>
            </a:r>
          </a:p>
          <a:p>
            <a:pPr lvl="1"/>
            <a:r>
              <a:rPr lang="en-US" dirty="0" smtClean="0"/>
              <a:t>Uses DNS and Spring</a:t>
            </a:r>
          </a:p>
          <a:p>
            <a:pPr lvl="1"/>
            <a:r>
              <a:rPr lang="en-US" dirty="0" smtClean="0"/>
              <a:t>Two configurations (Local, Managed)</a:t>
            </a:r>
          </a:p>
          <a:p>
            <a:pPr lvl="1"/>
            <a:r>
              <a:rPr lang="en-US" dirty="0" smtClean="0"/>
              <a:t>Variable Substitution</a:t>
            </a:r>
          </a:p>
          <a:p>
            <a:pPr lvl="1"/>
            <a:r>
              <a:rPr lang="en-US" dirty="0" smtClean="0"/>
              <a:t>Property file based overrides</a:t>
            </a:r>
          </a:p>
          <a:p>
            <a:r>
              <a:rPr lang="en-US" dirty="0" smtClean="0"/>
              <a:t>Future</a:t>
            </a:r>
          </a:p>
          <a:p>
            <a:pPr lvl="1"/>
            <a:r>
              <a:rPr lang="en-US" dirty="0" err="1" smtClean="0"/>
              <a:t>ZooKeeper</a:t>
            </a:r>
            <a:endParaRPr lang="en-US" dirty="0" smtClean="0"/>
          </a:p>
          <a:p>
            <a:pPr lvl="1"/>
            <a:r>
              <a:rPr lang="en-US" dirty="0" smtClean="0"/>
              <a:t>Expose defaults</a:t>
            </a:r>
          </a:p>
        </p:txBody>
      </p:sp>
    </p:spTree>
    <p:extLst>
      <p:ext uri="{BB962C8B-B14F-4D97-AF65-F5344CB8AC3E}">
        <p14:creationId xmlns:p14="http://schemas.microsoft.com/office/powerpoint/2010/main" val="265591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251267"/>
              </p:ext>
            </p:extLst>
          </p:nvPr>
        </p:nvGraphicFramePr>
        <p:xfrm>
          <a:off x="457200" y="1774825"/>
          <a:ext cx="8229600" cy="412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877"/>
                <a:gridCol w="3048000"/>
                <a:gridCol w="3313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Ops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Planning/Design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 Solution</a:t>
                      </a:r>
                    </a:p>
                    <a:p>
                      <a:r>
                        <a:rPr lang="en-US" dirty="0" smtClean="0"/>
                        <a:t>Evaluate</a:t>
                      </a:r>
                      <a:r>
                        <a:rPr lang="en-US" baseline="0" dirty="0" smtClean="0"/>
                        <a:t>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Discuss Solution</a:t>
                      </a:r>
                    </a:p>
                    <a:p>
                      <a:r>
                        <a:rPr lang="en-US" dirty="0" smtClean="0"/>
                        <a:t>Choose</a:t>
                      </a:r>
                      <a:r>
                        <a:rPr lang="en-US" baseline="0" dirty="0" smtClean="0"/>
                        <a:t> Hardware</a:t>
                      </a:r>
                    </a:p>
                    <a:p>
                      <a:r>
                        <a:rPr lang="en-US" dirty="0" smtClean="0"/>
                        <a:t>Provide Requirements</a:t>
                      </a:r>
                    </a:p>
                    <a:p>
                      <a:r>
                        <a:rPr lang="en-US" dirty="0" smtClean="0"/>
                        <a:t>Created </a:t>
                      </a:r>
                      <a:r>
                        <a:rPr lang="en-US" baseline="0" dirty="0" smtClean="0"/>
                        <a:t>Deployment Layout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 Code</a:t>
                      </a:r>
                    </a:p>
                    <a:p>
                      <a:r>
                        <a:rPr lang="en-US" baseline="0" dirty="0" smtClean="0"/>
                        <a:t>Create 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Shared</a:t>
                      </a:r>
                      <a:r>
                        <a:rPr lang="en-US" baseline="0" dirty="0" smtClean="0"/>
                        <a:t> Domain Expertise</a:t>
                      </a:r>
                      <a:endParaRPr lang="en-US" dirty="0" smtClean="0"/>
                    </a:p>
                    <a:p>
                      <a:r>
                        <a:rPr lang="en-US" baseline="0" dirty="0" smtClean="0"/>
                        <a:t>Created Deployment Packages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Deployment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Drink Beer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 Read-only </a:t>
                      </a:r>
                      <a:r>
                        <a:rPr lang="en-US" baseline="0" dirty="0" smtClean="0"/>
                        <a:t>Prod Access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Automation Accounts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Allocated IP Ranges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Investigates Issues</a:t>
                      </a:r>
                    </a:p>
                    <a:p>
                      <a:r>
                        <a:rPr lang="en-US" dirty="0" smtClean="0"/>
                        <a:t>Fix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Investigates Issues</a:t>
                      </a:r>
                    </a:p>
                    <a:p>
                      <a:r>
                        <a:rPr lang="en-US" dirty="0" smtClean="0"/>
                        <a:t>Fix Configuration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919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Apps Unreachable</a:t>
            </a:r>
          </a:p>
          <a:p>
            <a:r>
              <a:rPr lang="en-US" dirty="0" smtClean="0"/>
              <a:t>Load Balancer </a:t>
            </a:r>
            <a:r>
              <a:rPr lang="en-US" dirty="0" smtClean="0"/>
              <a:t>Rest Service - </a:t>
            </a:r>
            <a:r>
              <a:rPr lang="en-US" dirty="0" smtClean="0"/>
              <a:t>Not Responding</a:t>
            </a:r>
          </a:p>
          <a:p>
            <a:r>
              <a:rPr lang="en-US" dirty="0" smtClean="0"/>
              <a:t>ETM Controller – </a:t>
            </a:r>
            <a:r>
              <a:rPr lang="en-US" dirty="0"/>
              <a:t>C</a:t>
            </a:r>
            <a:r>
              <a:rPr lang="en-US" dirty="0" smtClean="0"/>
              <a:t>ontinuous Change</a:t>
            </a:r>
          </a:p>
          <a:p>
            <a:r>
              <a:rPr lang="en-US" dirty="0" smtClean="0"/>
              <a:t>Dropped Zookeeper Connections ~ 20 p/hour</a:t>
            </a:r>
          </a:p>
          <a:p>
            <a:r>
              <a:rPr lang="en-US" dirty="0" smtClean="0"/>
              <a:t>Random, except occur one at a time.</a:t>
            </a:r>
          </a:p>
          <a:p>
            <a:r>
              <a:rPr lang="en-US" dirty="0" smtClean="0"/>
              <a:t>Pattern – Dropping exactly once per hour</a:t>
            </a:r>
          </a:p>
          <a:p>
            <a:r>
              <a:rPr lang="en-US" dirty="0" smtClean="0"/>
              <a:t>TCP Dump – Out of order packets.</a:t>
            </a:r>
          </a:p>
          <a:p>
            <a:r>
              <a:rPr lang="en-US" dirty="0" smtClean="0"/>
              <a:t>Time Drift (~ 1 minute) – App server logs</a:t>
            </a:r>
          </a:p>
        </p:txBody>
      </p:sp>
    </p:spTree>
    <p:extLst>
      <p:ext uri="{BB962C8B-B14F-4D97-AF65-F5344CB8AC3E}">
        <p14:creationId xmlns:p14="http://schemas.microsoft.com/office/powerpoint/2010/main" val="240187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Issue</a:t>
            </a:r>
            <a:r>
              <a:rPr lang="en-US" baseline="0" dirty="0" smtClean="0"/>
              <a:t>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Ops</a:t>
            </a:r>
          </a:p>
          <a:p>
            <a:pPr lvl="1"/>
            <a:r>
              <a:rPr lang="en-US" dirty="0" smtClean="0"/>
              <a:t>Kernel Parameters</a:t>
            </a:r>
          </a:p>
          <a:p>
            <a:pPr lvl="1"/>
            <a:r>
              <a:rPr lang="en-US" dirty="0" smtClean="0"/>
              <a:t>NTPD</a:t>
            </a:r>
          </a:p>
          <a:p>
            <a:pPr lvl="1"/>
            <a:r>
              <a:rPr lang="en-US" dirty="0" smtClean="0"/>
              <a:t>Meshed Time </a:t>
            </a:r>
            <a:r>
              <a:rPr lang="en-US" dirty="0"/>
              <a:t>S</a:t>
            </a:r>
            <a:r>
              <a:rPr lang="en-US" dirty="0" smtClean="0"/>
              <a:t>ervers</a:t>
            </a:r>
          </a:p>
          <a:p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/>
              <a:t>Added</a:t>
            </a:r>
            <a:r>
              <a:rPr lang="en-US" baseline="0" dirty="0" smtClean="0"/>
              <a:t> master on/off switch</a:t>
            </a:r>
          </a:p>
          <a:p>
            <a:pPr lvl="1"/>
            <a:r>
              <a:rPr lang="en-US" dirty="0" smtClean="0"/>
              <a:t>Added “Quiet Period”</a:t>
            </a:r>
          </a:p>
        </p:txBody>
      </p:sp>
    </p:spTree>
    <p:extLst>
      <p:ext uri="{BB962C8B-B14F-4D97-AF65-F5344CB8AC3E}">
        <p14:creationId xmlns:p14="http://schemas.microsoft.com/office/powerpoint/2010/main" val="1211567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4061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Discuss the solution</a:t>
            </a:r>
          </a:p>
          <a:p>
            <a:endParaRPr lang="en-US" sz="4800" dirty="0" smtClean="0"/>
          </a:p>
          <a:p>
            <a:r>
              <a:rPr lang="en-US" sz="4800" dirty="0" smtClean="0"/>
              <a:t>Embrace automation</a:t>
            </a:r>
          </a:p>
          <a:p>
            <a:endParaRPr lang="en-US" sz="4800" dirty="0" smtClean="0"/>
          </a:p>
          <a:p>
            <a:r>
              <a:rPr lang="en-US" sz="4800" dirty="0" smtClean="0"/>
              <a:t>Don’t repeat yourself</a:t>
            </a:r>
          </a:p>
        </p:txBody>
      </p:sp>
    </p:spTree>
    <p:extLst>
      <p:ext uri="{BB962C8B-B14F-4D97-AF65-F5344CB8AC3E}">
        <p14:creationId xmlns:p14="http://schemas.microsoft.com/office/powerpoint/2010/main" val="101591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28077" y="5723888"/>
            <a:ext cx="5057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Edmunds is</a:t>
            </a:r>
            <a:r>
              <a:rPr lang="en-US" sz="2400" dirty="0" smtClean="0"/>
              <a:t> hiring:</a:t>
            </a:r>
          </a:p>
          <a:p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err="1"/>
              <a:t>www.edmunds.com</a:t>
            </a:r>
            <a:r>
              <a:rPr lang="en-US" sz="2400" dirty="0"/>
              <a:t>/about/jobs/</a:t>
            </a:r>
          </a:p>
        </p:txBody>
      </p:sp>
    </p:spTree>
    <p:extLst>
      <p:ext uri="{BB962C8B-B14F-4D97-AF65-F5344CB8AC3E}">
        <p14:creationId xmlns:p14="http://schemas.microsoft.com/office/powerpoint/2010/main" val="168080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-Ops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DRY – Don’t Repeat Yourself</a:t>
            </a:r>
          </a:p>
          <a:p>
            <a:r>
              <a:rPr lang="en-US" dirty="0" smtClean="0"/>
              <a:t>Example Problem</a:t>
            </a:r>
          </a:p>
          <a:p>
            <a:pPr lvl="0"/>
            <a:r>
              <a:rPr lang="en-US" dirty="0" err="1" smtClean="0"/>
              <a:t>Dev</a:t>
            </a:r>
            <a:r>
              <a:rPr lang="en-US" dirty="0" smtClean="0"/>
              <a:t>-Ops </a:t>
            </a:r>
            <a:r>
              <a:rPr lang="en-US" dirty="0" smtClean="0"/>
              <a:t>Solution (ETM)</a:t>
            </a:r>
            <a:endParaRPr lang="en-US" dirty="0" smtClean="0"/>
          </a:p>
          <a:p>
            <a:pPr lvl="0"/>
            <a:r>
              <a:rPr lang="en-US" dirty="0" smtClean="0"/>
              <a:t>Issue Resolution</a:t>
            </a:r>
          </a:p>
          <a:p>
            <a:r>
              <a:rPr lang="en-US" dirty="0" smtClean="0"/>
              <a:t>ETM - Demo</a:t>
            </a:r>
            <a:endParaRPr lang="en-US" dirty="0" smtClean="0"/>
          </a:p>
          <a:p>
            <a:r>
              <a:rPr lang="en-US" dirty="0" smtClean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6869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Repeat</a:t>
            </a:r>
            <a:r>
              <a:rPr lang="en-US" baseline="0" dirty="0" smtClean="0"/>
              <a:t>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8912" marR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 times is the information entered ?</a:t>
            </a:r>
          </a:p>
          <a:p>
            <a:pPr marL="438912" marR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information is necessary ?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you trust the decision maker 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rtl="0" eaLnBrk="1" latinLnBrk="0" hangingPunct="1"/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461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161288" y="2249424"/>
            <a:ext cx="1524000" cy="2612305"/>
            <a:chOff x="1283677" y="2011680"/>
            <a:chExt cx="1524000" cy="261230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3677" y="2011680"/>
              <a:ext cx="914400" cy="20027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8477" y="2316480"/>
              <a:ext cx="914400" cy="200270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3277" y="2621280"/>
              <a:ext cx="914400" cy="2002705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3904488" y="2249424"/>
            <a:ext cx="1524000" cy="2612305"/>
            <a:chOff x="1283677" y="2011680"/>
            <a:chExt cx="1524000" cy="261230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3677" y="2011680"/>
              <a:ext cx="914400" cy="200270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8477" y="2316480"/>
              <a:ext cx="914400" cy="200270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3277" y="2621280"/>
              <a:ext cx="914400" cy="2002705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647688" y="2249424"/>
            <a:ext cx="1524000" cy="2612305"/>
            <a:chOff x="1283677" y="2011680"/>
            <a:chExt cx="1524000" cy="261230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3677" y="2011680"/>
              <a:ext cx="914400" cy="200270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8477" y="2316480"/>
              <a:ext cx="914400" cy="200270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3277" y="2621280"/>
              <a:ext cx="914400" cy="200270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88720" y="5943600"/>
            <a:ext cx="1319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Articles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31920" y="5943600"/>
            <a:ext cx="1653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Inventory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0" y="5943600"/>
            <a:ext cx="1069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Leads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723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 smtClean="0"/>
              <a:t>www.edmunds.com</a:t>
            </a:r>
            <a:r>
              <a:rPr lang="en-US" dirty="0" smtClean="0"/>
              <a:t>/…</a:t>
            </a:r>
          </a:p>
          <a:p>
            <a:r>
              <a:rPr lang="en-US" dirty="0"/>
              <a:t>http://</a:t>
            </a:r>
            <a:r>
              <a:rPr lang="en-US" dirty="0" err="1"/>
              <a:t>www.edmunds.com</a:t>
            </a:r>
            <a:r>
              <a:rPr lang="en-US" dirty="0" smtClean="0"/>
              <a:t>/inventory/</a:t>
            </a:r>
            <a:r>
              <a:rPr lang="en-US" dirty="0"/>
              <a:t>…</a:t>
            </a:r>
          </a:p>
          <a:p>
            <a:r>
              <a:rPr lang="en-US" dirty="0"/>
              <a:t>http://</a:t>
            </a:r>
            <a:r>
              <a:rPr lang="en-US" dirty="0" err="1"/>
              <a:t>www.edmunds.com</a:t>
            </a:r>
            <a:r>
              <a:rPr lang="en-US" dirty="0" smtClean="0"/>
              <a:t>/leads</a:t>
            </a:r>
            <a:r>
              <a:rPr lang="en-US" smtClean="0"/>
              <a:t>/…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54480" y="4389120"/>
            <a:ext cx="759600" cy="1302037"/>
            <a:chOff x="1283677" y="2011680"/>
            <a:chExt cx="1524000" cy="261230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3677" y="2011680"/>
              <a:ext cx="914400" cy="200270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8477" y="2316480"/>
              <a:ext cx="914400" cy="200270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3277" y="2621280"/>
              <a:ext cx="914400" cy="2002705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4297680" y="4389120"/>
            <a:ext cx="759599" cy="1302037"/>
            <a:chOff x="1283677" y="2011680"/>
            <a:chExt cx="1524000" cy="261230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3677" y="2011680"/>
              <a:ext cx="914400" cy="200270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8477" y="2316480"/>
              <a:ext cx="914400" cy="200270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3277" y="2621280"/>
              <a:ext cx="914400" cy="200270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7040880" y="4389120"/>
            <a:ext cx="759600" cy="1302037"/>
            <a:chOff x="1283677" y="2011680"/>
            <a:chExt cx="1524000" cy="261230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3677" y="2011680"/>
              <a:ext cx="914400" cy="200270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8477" y="2316480"/>
              <a:ext cx="914400" cy="200270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3277" y="2621280"/>
              <a:ext cx="914400" cy="2002705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1188720" y="5943600"/>
            <a:ext cx="1319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Articles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31920" y="5943600"/>
            <a:ext cx="1653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Inventory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58000" y="5943600"/>
            <a:ext cx="1069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Leads</a:t>
            </a:r>
            <a:endParaRPr lang="en-US" sz="28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611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 Controls the URL’s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/Make/Model/Year/…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l-PL" dirty="0" smtClean="0"/>
              <a:t>http</a:t>
            </a:r>
            <a:r>
              <a:rPr lang="pl-PL" dirty="0"/>
              <a:t>://</a:t>
            </a:r>
            <a:r>
              <a:rPr lang="pl-PL" dirty="0" err="1"/>
              <a:t>www.edmunds.com</a:t>
            </a:r>
            <a:r>
              <a:rPr lang="pl-PL" dirty="0"/>
              <a:t>/bmw/3-series/2011</a:t>
            </a:r>
            <a:endParaRPr lang="en-US" dirty="0"/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l-PL" dirty="0" smtClean="0"/>
              <a:t>http</a:t>
            </a:r>
            <a:r>
              <a:rPr lang="pl-PL" dirty="0"/>
              <a:t>://www.edmunds.com</a:t>
            </a:r>
            <a:r>
              <a:rPr lang="pl-PL" dirty="0" smtClean="0"/>
              <a:t>/ford/f-150/2011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pl-PL" dirty="0" smtClean="0"/>
              <a:t>http://</a:t>
            </a:r>
            <a:r>
              <a:rPr lang="pl-PL" dirty="0" err="1" smtClean="0"/>
              <a:t>www.edmunds.com</a:t>
            </a:r>
            <a:r>
              <a:rPr lang="pl-PL" dirty="0" smtClean="0"/>
              <a:t>/saab/9-3/2003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www.edmunds.com</a:t>
            </a:r>
            <a:r>
              <a:rPr lang="en-US" dirty="0" smtClean="0"/>
              <a:t>/certified-cars/…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www.edmunds.com</a:t>
            </a:r>
            <a:r>
              <a:rPr lang="en-US" dirty="0" smtClean="0"/>
              <a:t>/certified-cars/certified-pre-owned-</a:t>
            </a:r>
            <a:r>
              <a:rPr lang="en-US" dirty="0" err="1" smtClean="0"/>
              <a:t>vs</a:t>
            </a:r>
            <a:r>
              <a:rPr lang="en-US" dirty="0" smtClean="0"/>
              <a:t>-extended-service-</a:t>
            </a:r>
            <a:r>
              <a:rPr lang="en-US" dirty="0" err="1" smtClean="0"/>
              <a:t>contract.html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7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82588"/>
            <a:ext cx="3499460" cy="39534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Provision </a:t>
            </a:r>
            <a:r>
              <a:rPr lang="en-US" dirty="0"/>
              <a:t>App Servers</a:t>
            </a:r>
          </a:p>
          <a:p>
            <a:r>
              <a:rPr lang="en-US" dirty="0"/>
              <a:t>Create VIP</a:t>
            </a:r>
          </a:p>
          <a:p>
            <a:r>
              <a:rPr lang="en-US" dirty="0" smtClean="0"/>
              <a:t>Add </a:t>
            </a:r>
            <a:r>
              <a:rPr lang="en-US" dirty="0"/>
              <a:t>Servers to VIP</a:t>
            </a:r>
          </a:p>
          <a:p>
            <a:r>
              <a:rPr lang="en-US" dirty="0"/>
              <a:t>LB Health Check</a:t>
            </a:r>
          </a:p>
          <a:p>
            <a:r>
              <a:rPr lang="en-US" dirty="0" smtClean="0"/>
              <a:t>Add </a:t>
            </a:r>
            <a:r>
              <a:rPr lang="en-US" dirty="0"/>
              <a:t>DNS for VIPs</a:t>
            </a:r>
          </a:p>
          <a:p>
            <a:r>
              <a:rPr lang="en-US" dirty="0"/>
              <a:t>Configure </a:t>
            </a:r>
            <a:r>
              <a:rPr lang="en-US" dirty="0" smtClean="0"/>
              <a:t>Apache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62373" y="2155802"/>
            <a:ext cx="4491006" cy="3697419"/>
            <a:chOff x="1188720" y="1689898"/>
            <a:chExt cx="7112286" cy="4776922"/>
          </a:xfrm>
        </p:grpSpPr>
        <p:grpSp>
          <p:nvGrpSpPr>
            <p:cNvPr id="5" name="Group 4"/>
            <p:cNvGrpSpPr/>
            <p:nvPr/>
          </p:nvGrpSpPr>
          <p:grpSpPr>
            <a:xfrm>
              <a:off x="1554480" y="4389120"/>
              <a:ext cx="759600" cy="1302037"/>
              <a:chOff x="1283677" y="2011680"/>
              <a:chExt cx="1524000" cy="2612305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3677" y="2011680"/>
                <a:ext cx="914400" cy="2002705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8477" y="2316480"/>
                <a:ext cx="914400" cy="2002705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3277" y="2621280"/>
                <a:ext cx="914400" cy="2002705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4297680" y="4389120"/>
              <a:ext cx="759599" cy="1302037"/>
              <a:chOff x="1283677" y="2011680"/>
              <a:chExt cx="1524000" cy="2612305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3677" y="2011680"/>
                <a:ext cx="914400" cy="200270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8477" y="2316480"/>
                <a:ext cx="914400" cy="2002705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3277" y="2621280"/>
                <a:ext cx="914400" cy="2002705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7040880" y="4389120"/>
              <a:ext cx="759600" cy="1302037"/>
              <a:chOff x="1283677" y="2011680"/>
              <a:chExt cx="1524000" cy="261230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3677" y="2011680"/>
                <a:ext cx="914400" cy="2002705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8477" y="2316480"/>
                <a:ext cx="914400" cy="2002705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3277" y="2621280"/>
                <a:ext cx="914400" cy="2002705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1188720" y="5943600"/>
              <a:ext cx="1319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Articles</a:t>
              </a:r>
              <a:endPara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1920" y="5943600"/>
              <a:ext cx="16532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Inventory</a:t>
              </a:r>
              <a:endPara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0" y="5943600"/>
              <a:ext cx="1069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Leads</a:t>
              </a:r>
              <a:endPara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88720" y="1689898"/>
              <a:ext cx="7112286" cy="2699222"/>
              <a:chOff x="1188720" y="1689898"/>
              <a:chExt cx="7112286" cy="2699222"/>
            </a:xfrm>
          </p:grpSpPr>
          <p:pic>
            <p:nvPicPr>
              <p:cNvPr id="12" name="Content Placeholder 3"/>
              <p:cNvPicPr>
                <a:picLocks noChangeAspect="1"/>
              </p:cNvPicPr>
              <p:nvPr/>
            </p:nvPicPr>
            <p:blipFill>
              <a:blip r:embed="rId4"/>
              <a:srcRect l="14036" r="14036"/>
              <a:stretch>
                <a:fillRect/>
              </a:stretch>
            </p:blipFill>
            <p:spPr>
              <a:xfrm>
                <a:off x="6721717" y="3291840"/>
                <a:ext cx="1579289" cy="823489"/>
              </a:xfrm>
              <a:prstGeom prst="rect">
                <a:avLst/>
              </a:prstGeom>
            </p:spPr>
          </p:pic>
          <p:pic>
            <p:nvPicPr>
              <p:cNvPr id="13" name="Content Placeholder 3"/>
              <p:cNvPicPr>
                <a:picLocks noChangeAspect="1"/>
              </p:cNvPicPr>
              <p:nvPr/>
            </p:nvPicPr>
            <p:blipFill>
              <a:blip r:embed="rId4"/>
              <a:srcRect l="14036" r="14036"/>
              <a:stretch>
                <a:fillRect/>
              </a:stretch>
            </p:blipFill>
            <p:spPr>
              <a:xfrm>
                <a:off x="3963794" y="3291840"/>
                <a:ext cx="1579289" cy="82348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9600" y="1689898"/>
                <a:ext cx="455760" cy="998197"/>
              </a:xfrm>
              <a:prstGeom prst="rect">
                <a:avLst/>
              </a:prstGeom>
            </p:spPr>
          </p:pic>
          <p:cxnSp>
            <p:nvCxnSpPr>
              <p:cNvPr id="15" name="Straight Arrow Connector 14"/>
              <p:cNvCxnSpPr>
                <a:stCxn id="14" idx="2"/>
              </p:cNvCxnSpPr>
              <p:nvPr/>
            </p:nvCxnSpPr>
            <p:spPr>
              <a:xfrm>
                <a:off x="4677480" y="2688095"/>
                <a:ext cx="0" cy="9167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057279" y="1895231"/>
                <a:ext cx="13225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</a:rPr>
                  <a:t>Apache</a:t>
                </a:r>
                <a:endParaRPr lang="en-US" sz="2800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4677480" y="3868615"/>
                <a:ext cx="0" cy="5205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7364231" y="3868615"/>
                <a:ext cx="0" cy="5205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Content Placeholder 3"/>
              <p:cNvPicPr>
                <a:picLocks noChangeAspect="1"/>
              </p:cNvPicPr>
              <p:nvPr/>
            </p:nvPicPr>
            <p:blipFill>
              <a:blip r:embed="rId4"/>
              <a:srcRect l="14036" r="14036"/>
              <a:stretch>
                <a:fillRect/>
              </a:stretch>
            </p:blipFill>
            <p:spPr>
              <a:xfrm>
                <a:off x="1188720" y="3291840"/>
                <a:ext cx="1579289" cy="823489"/>
              </a:xfrm>
              <a:prstGeom prst="rect">
                <a:avLst/>
              </a:prstGeom>
            </p:spPr>
          </p:pic>
          <p:cxnSp>
            <p:nvCxnSpPr>
              <p:cNvPr id="20" name="Straight Arrow Connector 19"/>
              <p:cNvCxnSpPr/>
              <p:nvPr/>
            </p:nvCxnSpPr>
            <p:spPr>
              <a:xfrm>
                <a:off x="1902406" y="3868615"/>
                <a:ext cx="0" cy="5205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4" idx="2"/>
              </p:cNvCxnSpPr>
              <p:nvPr/>
            </p:nvCxnSpPr>
            <p:spPr>
              <a:xfrm flipH="1">
                <a:off x="2768009" y="2688095"/>
                <a:ext cx="1909471" cy="8077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4" idx="2"/>
              </p:cNvCxnSpPr>
              <p:nvPr/>
            </p:nvCxnSpPr>
            <p:spPr>
              <a:xfrm>
                <a:off x="4677480" y="2688095"/>
                <a:ext cx="2363400" cy="8077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366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Needed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027754"/>
              </p:ext>
            </p:extLst>
          </p:nvPr>
        </p:nvGraphicFramePr>
        <p:xfrm>
          <a:off x="457200" y="1774825"/>
          <a:ext cx="8229600" cy="384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877"/>
                <a:gridCol w="3048000"/>
                <a:gridCol w="3313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Information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Old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Way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-Ops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r>
                        <a:rPr lang="en-US" baseline="0" dirty="0" smtClean="0"/>
                        <a:t> of App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</a:t>
                      </a:r>
                      <a:r>
                        <a:rPr lang="en-US" baseline="0" dirty="0" smtClean="0"/>
                        <a:t> Static IP to host</a:t>
                      </a:r>
                    </a:p>
                    <a:p>
                      <a:r>
                        <a:rPr lang="en-US" baseline="0" dirty="0" smtClean="0"/>
                        <a:t>Enter IP in Load balancer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 assign IP to host (DHCP)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Auto detect</a:t>
                      </a:r>
                      <a:r>
                        <a:rPr lang="en-US" baseline="0" dirty="0" smtClean="0"/>
                        <a:t> Host IP and update LB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r>
                        <a:rPr lang="en-US" baseline="0" dirty="0" smtClean="0"/>
                        <a:t> of VIP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Track</a:t>
                      </a:r>
                      <a:r>
                        <a:rPr lang="en-US" baseline="0" dirty="0" smtClean="0"/>
                        <a:t> IP in Excel</a:t>
                      </a:r>
                    </a:p>
                    <a:p>
                      <a:r>
                        <a:rPr lang="en-US" dirty="0" smtClean="0"/>
                        <a:t>Cut and paste to create VIP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Allocate</a:t>
                      </a:r>
                      <a:r>
                        <a:rPr lang="en-US" baseline="0" dirty="0" smtClean="0"/>
                        <a:t> Range for all VIP’s</a:t>
                      </a:r>
                    </a:p>
                    <a:p>
                      <a:r>
                        <a:rPr lang="en-US" baseline="0" dirty="0" smtClean="0"/>
                        <a:t>Assign free IP’s automatically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DNS for</a:t>
                      </a:r>
                      <a:r>
                        <a:rPr lang="en-US" baseline="0" dirty="0" smtClean="0"/>
                        <a:t> each VIP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Cut</a:t>
                      </a:r>
                      <a:r>
                        <a:rPr lang="en-US" baseline="0" dirty="0" smtClean="0"/>
                        <a:t> &amp; paste IP to DNS </a:t>
                      </a:r>
                      <a:r>
                        <a:rPr lang="en-US" baseline="0" dirty="0" err="1" smtClean="0"/>
                        <a:t>config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Reload DNS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</a:t>
                      </a:r>
                      <a:r>
                        <a:rPr lang="en-US" baseline="0" dirty="0" smtClean="0"/>
                        <a:t> Layout/SEO Rules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Manually</a:t>
                      </a:r>
                      <a:r>
                        <a:rPr lang="en-US" baseline="0" dirty="0" smtClean="0"/>
                        <a:t> edit 8 pages of </a:t>
                      </a:r>
                    </a:p>
                    <a:p>
                      <a:r>
                        <a:rPr lang="en-US" baseline="0" dirty="0" smtClean="0"/>
                        <a:t>mod-rewrite rules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Rules are</a:t>
                      </a:r>
                      <a:r>
                        <a:rPr lang="en-US" baseline="0" dirty="0" smtClean="0"/>
                        <a:t> packaged with the Application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LB Health</a:t>
                      </a:r>
                      <a:r>
                        <a:rPr lang="en-US" baseline="0" dirty="0" smtClean="0"/>
                        <a:t> 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 the home page is up!!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Build page</a:t>
                      </a:r>
                      <a:r>
                        <a:rPr lang="en-US" baseline="0" dirty="0" smtClean="0"/>
                        <a:t> per application that does detailed checks.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7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Solution - ETM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495631" y="2157456"/>
            <a:ext cx="4491006" cy="3697419"/>
            <a:chOff x="1188720" y="1689898"/>
            <a:chExt cx="7112286" cy="4776922"/>
          </a:xfrm>
        </p:grpSpPr>
        <p:grpSp>
          <p:nvGrpSpPr>
            <p:cNvPr id="5" name="Group 4"/>
            <p:cNvGrpSpPr/>
            <p:nvPr/>
          </p:nvGrpSpPr>
          <p:grpSpPr>
            <a:xfrm>
              <a:off x="1554480" y="4389120"/>
              <a:ext cx="759600" cy="1302037"/>
              <a:chOff x="1283677" y="2011680"/>
              <a:chExt cx="1524000" cy="2612305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3677" y="2011680"/>
                <a:ext cx="914400" cy="2002705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8477" y="2316480"/>
                <a:ext cx="914400" cy="2002705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3277" y="2621280"/>
                <a:ext cx="914400" cy="2002705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4297680" y="4389120"/>
              <a:ext cx="759599" cy="1302037"/>
              <a:chOff x="1283677" y="2011680"/>
              <a:chExt cx="1524000" cy="2612305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3677" y="2011680"/>
                <a:ext cx="914400" cy="200270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8477" y="2316480"/>
                <a:ext cx="914400" cy="2002705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3277" y="2621280"/>
                <a:ext cx="914400" cy="2002705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7040880" y="4389120"/>
              <a:ext cx="759600" cy="1302037"/>
              <a:chOff x="1283677" y="2011680"/>
              <a:chExt cx="1524000" cy="261230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3677" y="2011680"/>
                <a:ext cx="914400" cy="2002705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8477" y="2316480"/>
                <a:ext cx="914400" cy="2002705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3277" y="2621280"/>
                <a:ext cx="914400" cy="2002705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1188720" y="5943600"/>
              <a:ext cx="1319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Articles</a:t>
              </a:r>
              <a:endPara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1920" y="5943600"/>
              <a:ext cx="16532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Inventory</a:t>
              </a:r>
              <a:endPara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0" y="5943600"/>
              <a:ext cx="1069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rPr>
                <a:t>Leads</a:t>
              </a:r>
              <a:endParaRPr lang="en-US" sz="28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188720" y="1689898"/>
              <a:ext cx="7112286" cy="2699222"/>
              <a:chOff x="1188720" y="1689898"/>
              <a:chExt cx="7112286" cy="2699222"/>
            </a:xfrm>
          </p:grpSpPr>
          <p:pic>
            <p:nvPicPr>
              <p:cNvPr id="12" name="Content Placeholder 3"/>
              <p:cNvPicPr>
                <a:picLocks noChangeAspect="1"/>
              </p:cNvPicPr>
              <p:nvPr/>
            </p:nvPicPr>
            <p:blipFill>
              <a:blip r:embed="rId4"/>
              <a:srcRect l="14036" r="14036"/>
              <a:stretch>
                <a:fillRect/>
              </a:stretch>
            </p:blipFill>
            <p:spPr>
              <a:xfrm>
                <a:off x="6721717" y="3291840"/>
                <a:ext cx="1579289" cy="823489"/>
              </a:xfrm>
              <a:prstGeom prst="rect">
                <a:avLst/>
              </a:prstGeom>
            </p:spPr>
          </p:pic>
          <p:pic>
            <p:nvPicPr>
              <p:cNvPr id="13" name="Content Placeholder 3"/>
              <p:cNvPicPr>
                <a:picLocks noChangeAspect="1"/>
              </p:cNvPicPr>
              <p:nvPr/>
            </p:nvPicPr>
            <p:blipFill>
              <a:blip r:embed="rId4"/>
              <a:srcRect l="14036" r="14036"/>
              <a:stretch>
                <a:fillRect/>
              </a:stretch>
            </p:blipFill>
            <p:spPr>
              <a:xfrm>
                <a:off x="3963794" y="3291840"/>
                <a:ext cx="1579289" cy="82348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9600" y="1689898"/>
                <a:ext cx="455760" cy="998197"/>
              </a:xfrm>
              <a:prstGeom prst="rect">
                <a:avLst/>
              </a:prstGeom>
            </p:spPr>
          </p:pic>
          <p:cxnSp>
            <p:nvCxnSpPr>
              <p:cNvPr id="15" name="Straight Arrow Connector 14"/>
              <p:cNvCxnSpPr>
                <a:stCxn id="14" idx="2"/>
              </p:cNvCxnSpPr>
              <p:nvPr/>
            </p:nvCxnSpPr>
            <p:spPr>
              <a:xfrm>
                <a:off x="4677480" y="2688095"/>
                <a:ext cx="0" cy="9167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057279" y="1895231"/>
                <a:ext cx="13225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effectLst>
                      <a:outerShdw blurRad="50800" dist="38100" dir="2700000" algn="tl" rotWithShape="0">
                        <a:srgbClr val="000000">
                          <a:alpha val="43000"/>
                        </a:srgbClr>
                      </a:outerShdw>
                    </a:effectLst>
                  </a:rPr>
                  <a:t>Apache</a:t>
                </a:r>
                <a:endParaRPr lang="en-US" sz="2800" dirty="0">
                  <a:effectLst>
                    <a:outerShdw blurRad="50800" dist="38100" dir="2700000" algn="tl" rotWithShape="0">
                      <a:srgbClr val="000000">
                        <a:alpha val="43000"/>
                      </a:srgbClr>
                    </a:outerShdw>
                  </a:effectLst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4677480" y="3868615"/>
                <a:ext cx="0" cy="5205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7364231" y="3868615"/>
                <a:ext cx="0" cy="5205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Content Placeholder 3"/>
              <p:cNvPicPr>
                <a:picLocks noChangeAspect="1"/>
              </p:cNvPicPr>
              <p:nvPr/>
            </p:nvPicPr>
            <p:blipFill>
              <a:blip r:embed="rId4"/>
              <a:srcRect l="14036" r="14036"/>
              <a:stretch>
                <a:fillRect/>
              </a:stretch>
            </p:blipFill>
            <p:spPr>
              <a:xfrm>
                <a:off x="1188720" y="3291840"/>
                <a:ext cx="1579289" cy="823489"/>
              </a:xfrm>
              <a:prstGeom prst="rect">
                <a:avLst/>
              </a:prstGeom>
            </p:spPr>
          </p:pic>
          <p:cxnSp>
            <p:nvCxnSpPr>
              <p:cNvPr id="20" name="Straight Arrow Connector 19"/>
              <p:cNvCxnSpPr/>
              <p:nvPr/>
            </p:nvCxnSpPr>
            <p:spPr>
              <a:xfrm>
                <a:off x="1902406" y="3868615"/>
                <a:ext cx="0" cy="5205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4" idx="2"/>
              </p:cNvCxnSpPr>
              <p:nvPr/>
            </p:nvCxnSpPr>
            <p:spPr>
              <a:xfrm flipH="1">
                <a:off x="2768009" y="2688095"/>
                <a:ext cx="1909471" cy="8077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4" idx="2"/>
              </p:cNvCxnSpPr>
              <p:nvPr/>
            </p:nvCxnSpPr>
            <p:spPr>
              <a:xfrm>
                <a:off x="4677480" y="2688095"/>
                <a:ext cx="2363400" cy="8077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3" name="Picture 32" descr="zookeeper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3205819"/>
            <a:ext cx="901533" cy="128275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4" name="Rounded Rectangle 33"/>
          <p:cNvSpPr/>
          <p:nvPr/>
        </p:nvSpPr>
        <p:spPr>
          <a:xfrm>
            <a:off x="2243594" y="3555273"/>
            <a:ext cx="1222327" cy="436544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Controller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243594" y="5013350"/>
            <a:ext cx="1222327" cy="436544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Client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243594" y="2284824"/>
            <a:ext cx="1222327" cy="436544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Agent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3571327" y="3469852"/>
            <a:ext cx="822960" cy="597096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Left-Right Arrow 42"/>
          <p:cNvSpPr/>
          <p:nvPr/>
        </p:nvSpPr>
        <p:spPr>
          <a:xfrm>
            <a:off x="1315228" y="3486142"/>
            <a:ext cx="822960" cy="548640"/>
          </a:xfrm>
          <a:prstGeom prst="leftRightArrow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Bent Arrow 44"/>
          <p:cNvSpPr/>
          <p:nvPr/>
        </p:nvSpPr>
        <p:spPr>
          <a:xfrm>
            <a:off x="1016000" y="2284824"/>
            <a:ext cx="1122188" cy="743638"/>
          </a:xfrm>
          <a:prstGeom prst="bentArrow">
            <a:avLst>
              <a:gd name="adj1" fmla="val 34196"/>
              <a:gd name="adj2" fmla="val 37480"/>
              <a:gd name="adj3" fmla="val 25000"/>
              <a:gd name="adj4" fmla="val 43750"/>
            </a:avLst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571326" y="2157456"/>
            <a:ext cx="2319519" cy="597096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Bent Arrow 48"/>
          <p:cNvSpPr/>
          <p:nvPr/>
        </p:nvSpPr>
        <p:spPr>
          <a:xfrm rot="16200000">
            <a:off x="1084649" y="4274133"/>
            <a:ext cx="740664" cy="1366416"/>
          </a:xfrm>
          <a:prstGeom prst="bentArrow">
            <a:avLst>
              <a:gd name="adj1" fmla="val 34196"/>
              <a:gd name="adj2" fmla="val 37480"/>
              <a:gd name="adj3" fmla="val 25000"/>
              <a:gd name="adj4" fmla="val 43750"/>
            </a:avLst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5257" y="544989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ZooKeeper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9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1390</TotalTime>
  <Words>663</Words>
  <Application>Microsoft Macintosh PowerPoint</Application>
  <PresentationFormat>On-screen Show (4:3)</PresentationFormat>
  <Paragraphs>186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Herding Cat5</vt:lpstr>
      <vt:lpstr>Dev-Ops</vt:lpstr>
      <vt:lpstr>Don’t Repeat Yourself</vt:lpstr>
      <vt:lpstr>Example Problem</vt:lpstr>
      <vt:lpstr>Context Paths</vt:lpstr>
      <vt:lpstr>SEO Controls the URL’s</vt:lpstr>
      <vt:lpstr>Setup Steps</vt:lpstr>
      <vt:lpstr>Information Needed</vt:lpstr>
      <vt:lpstr>Solution - ETM</vt:lpstr>
      <vt:lpstr>Solution – Config By Exception</vt:lpstr>
      <vt:lpstr>Tasks</vt:lpstr>
      <vt:lpstr>Issue Investigation</vt:lpstr>
      <vt:lpstr>Issue Resolution</vt:lpstr>
      <vt:lpstr>Demo</vt:lpstr>
      <vt:lpstr>Conclusion</vt:lpstr>
      <vt:lpstr>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Trott</dc:creator>
  <cp:lastModifiedBy>Unknown</cp:lastModifiedBy>
  <cp:revision>73</cp:revision>
  <dcterms:created xsi:type="dcterms:W3CDTF">2011-02-17T06:38:13Z</dcterms:created>
  <dcterms:modified xsi:type="dcterms:W3CDTF">2011-02-25T09:05:10Z</dcterms:modified>
</cp:coreProperties>
</file>