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EB Garamond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  <p:embeddedFont>
      <p:font typeface="Squada One"/>
      <p:regular r:id="rId29"/>
    </p:embeddedFont>
    <p:embeddedFont>
      <p:font typeface="Montserrat ExtraBold"/>
      <p:bold r:id="rId30"/>
      <p:boldItalic r:id="rId31"/>
    </p:embeddedFont>
    <p:embeddedFont>
      <p:font typeface="Oswald"/>
      <p:regular r:id="rId32"/>
      <p:bold r:id="rId33"/>
    </p:embeddedFont>
    <p:embeddedFont>
      <p:font typeface="Barlow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9E9F8B-CE4F-43EA-A7CB-AAB8EDCBB451}">
  <a:tblStyle styleId="{7A9E9F8B-CE4F-43EA-A7CB-AAB8EDCBB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quad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font" Target="fonts/Montserrat-regular.fntdata"/><Relationship Id="rId35" Type="http://schemas.openxmlformats.org/officeDocument/2006/relationships/font" Target="fonts/BarlowLight-bold.fntdata"/><Relationship Id="rId12" Type="http://schemas.openxmlformats.org/officeDocument/2006/relationships/slide" Target="slides/slide7.xml"/><Relationship Id="rId34" Type="http://schemas.openxmlformats.org/officeDocument/2006/relationships/font" Target="fonts/BarlowLight-regular.fntdata"/><Relationship Id="rId15" Type="http://schemas.openxmlformats.org/officeDocument/2006/relationships/font" Target="fonts/Montserrat-italic.fntdata"/><Relationship Id="rId37" Type="http://schemas.openxmlformats.org/officeDocument/2006/relationships/font" Target="fonts/BarlowLight-boldItalic.fntdata"/><Relationship Id="rId14" Type="http://schemas.openxmlformats.org/officeDocument/2006/relationships/font" Target="fonts/Montserrat-bold.fntdata"/><Relationship Id="rId36" Type="http://schemas.openxmlformats.org/officeDocument/2006/relationships/font" Target="fonts/BarlowLight-italic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c698b07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c698b07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6c698b07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6c698b07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145b10df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145b10df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shown from the graphs above we can see that the incomes increased from 2015 to 2020, and so did the housing costs. There is a positive relationship between income and housing costs, and we can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2e5c09a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22e5c09a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2e5c09a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22e5c09a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16612d386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16612d386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subTitle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3" type="ctrTitle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4" type="subTitle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5" type="title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6" type="ctrTitle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3"/>
          <p:cNvSpPr txBox="1"/>
          <p:nvPr>
            <p:ph idx="7" type="subTitle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8" type="title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9" type="ctrTitle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3" type="subTitle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14" type="title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ctrTitle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" name="Google Shape;32;p3"/>
          <p:cNvSpPr txBox="1"/>
          <p:nvPr>
            <p:ph idx="17" type="subTitle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18" type="title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9" type="ctrTitle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3"/>
          <p:cNvSpPr txBox="1"/>
          <p:nvPr>
            <p:ph idx="20" type="subTitle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1" type="title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7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 txBox="1"/>
          <p:nvPr>
            <p:ph idx="3" type="subTitle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6"/>
          <p:cNvSpPr txBox="1"/>
          <p:nvPr>
            <p:ph idx="4" type="ctrTitle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5" type="subTitle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6"/>
          <p:cNvSpPr txBox="1"/>
          <p:nvPr>
            <p:ph idx="6" type="ctrTitle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6_2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6_2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1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subTitle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b="1"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" type="subTitle"/>
          </p:nvPr>
        </p:nvSpPr>
        <p:spPr>
          <a:xfrm flipH="1">
            <a:off x="742950" y="3101475"/>
            <a:ext cx="23064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Lasagna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Jiwon Ko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 Ko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Taeho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Cherian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743125" y="2221200"/>
            <a:ext cx="35427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California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 Increase</a:t>
            </a: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1" name="Google Shape;91;p12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2"/>
          <p:cNvSpPr/>
          <p:nvPr/>
        </p:nvSpPr>
        <p:spPr>
          <a:xfrm>
            <a:off x="5459785" y="11541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7549238" y="1582862"/>
            <a:ext cx="1933583" cy="1150365"/>
          </a:xfrm>
          <a:custGeom>
            <a:rect b="b" l="l" r="r" t="t"/>
            <a:pathLst>
              <a:path extrusionOk="0" h="38658" w="64978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4105800" y="1878775"/>
            <a:ext cx="5253835" cy="2215912"/>
          </a:xfrm>
          <a:custGeom>
            <a:rect b="b" l="l" r="r" t="t"/>
            <a:pathLst>
              <a:path extrusionOk="0" h="70244" w="176555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7323230" y="1878175"/>
            <a:ext cx="687696" cy="405505"/>
          </a:xfrm>
          <a:custGeom>
            <a:rect b="b" l="l" r="r" t="t"/>
            <a:pathLst>
              <a:path extrusionOk="0" h="13627" w="2311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5457613" y="1877074"/>
            <a:ext cx="701087" cy="421961"/>
          </a:xfrm>
          <a:custGeom>
            <a:rect b="b" l="l" r="r" t="t"/>
            <a:pathLst>
              <a:path extrusionOk="0" h="14180" w="2356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3600418" y="3969026"/>
            <a:ext cx="6231905" cy="731707"/>
          </a:xfrm>
          <a:custGeom>
            <a:rect b="b" l="l" r="r" t="t"/>
            <a:pathLst>
              <a:path extrusionOk="0" h="24589" w="209423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7762956" y="3001580"/>
            <a:ext cx="958013" cy="1241572"/>
          </a:xfrm>
          <a:custGeom>
            <a:rect b="b" l="l" r="r" t="t"/>
            <a:pathLst>
              <a:path extrusionOk="0" h="41723" w="32194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8058418" y="3481539"/>
            <a:ext cx="384705" cy="1168904"/>
          </a:xfrm>
          <a:custGeom>
            <a:rect b="b" l="l" r="r" t="t"/>
            <a:pathLst>
              <a:path extrusionOk="0" h="39281" w="12928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340014" y="2352718"/>
            <a:ext cx="1157894" cy="1500730"/>
          </a:xfrm>
          <a:custGeom>
            <a:rect b="b" l="l" r="r" t="t"/>
            <a:pathLst>
              <a:path extrusionOk="0" h="50432" w="38911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8685290" y="2926800"/>
            <a:ext cx="455587" cy="1724893"/>
          </a:xfrm>
          <a:custGeom>
            <a:rect b="b" l="l" r="r" t="t"/>
            <a:pathLst>
              <a:path extrusionOk="0" h="57965" w="1531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9008843" y="3349386"/>
            <a:ext cx="755602" cy="979230"/>
          </a:xfrm>
          <a:custGeom>
            <a:rect b="b" l="l" r="r" t="t"/>
            <a:pathLst>
              <a:path extrusionOk="0" h="32907" w="25392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9243927" y="3724807"/>
            <a:ext cx="308466" cy="924387"/>
          </a:xfrm>
          <a:custGeom>
            <a:rect b="b" l="l" r="r" t="t"/>
            <a:pathLst>
              <a:path extrusionOk="0" h="31064" w="10366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4232764" y="3146589"/>
            <a:ext cx="859962" cy="1112901"/>
          </a:xfrm>
          <a:custGeom>
            <a:rect b="b" l="l" r="r" t="t"/>
            <a:pathLst>
              <a:path extrusionOk="0" h="37399" w="28899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4473443" y="3572359"/>
            <a:ext cx="352745" cy="1054517"/>
          </a:xfrm>
          <a:custGeom>
            <a:rect b="b" l="l" r="r" t="t"/>
            <a:pathLst>
              <a:path extrusionOk="0" h="35437" w="11854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/>
          <p:nvPr/>
        </p:nvSpPr>
        <p:spPr>
          <a:xfrm>
            <a:off x="4838746" y="2563044"/>
            <a:ext cx="1038447" cy="1346943"/>
          </a:xfrm>
          <a:custGeom>
            <a:rect b="b" l="l" r="r" t="t"/>
            <a:pathLst>
              <a:path extrusionOk="0" h="45264" w="34897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5148522" y="3078920"/>
            <a:ext cx="409344" cy="1546378"/>
          </a:xfrm>
          <a:custGeom>
            <a:rect b="b" l="l" r="r" t="t"/>
            <a:pathLst>
              <a:path extrusionOk="0" h="51966" w="13756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5360484" y="2865202"/>
            <a:ext cx="1982593" cy="667610"/>
          </a:xfrm>
          <a:custGeom>
            <a:rect b="b" l="l" r="r" t="t"/>
            <a:pathLst>
              <a:path extrusionOk="0" h="22435" w="66625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6694364" y="2862672"/>
            <a:ext cx="1361554" cy="784527"/>
          </a:xfrm>
          <a:custGeom>
            <a:rect b="b" l="l" r="r" t="t"/>
            <a:pathLst>
              <a:path extrusionOk="0" h="26364" w="45755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5345397" y="3532782"/>
            <a:ext cx="1463385" cy="114418"/>
          </a:xfrm>
          <a:custGeom>
            <a:rect b="b" l="l" r="r" t="t"/>
            <a:pathLst>
              <a:path extrusionOk="0" h="3845" w="49177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6801224" y="3078920"/>
            <a:ext cx="1142807" cy="1469693"/>
          </a:xfrm>
          <a:custGeom>
            <a:rect b="b" l="l" r="r" t="t"/>
            <a:pathLst>
              <a:path extrusionOk="0" h="49389" w="38404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7145696" y="3824435"/>
            <a:ext cx="261509" cy="163458"/>
          </a:xfrm>
          <a:custGeom>
            <a:rect b="b" l="l" r="r" t="t"/>
            <a:pathLst>
              <a:path extrusionOk="0" h="5493" w="8788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7145696" y="4053240"/>
            <a:ext cx="261509" cy="174796"/>
          </a:xfrm>
          <a:custGeom>
            <a:rect b="b" l="l" r="r" t="t"/>
            <a:pathLst>
              <a:path extrusionOk="0" h="5874" w="8788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7472553" y="3824435"/>
            <a:ext cx="241423" cy="163458"/>
          </a:xfrm>
          <a:custGeom>
            <a:rect b="b" l="l" r="r" t="t"/>
            <a:pathLst>
              <a:path extrusionOk="0" h="5493" w="8113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7472553" y="4053240"/>
            <a:ext cx="241423" cy="173546"/>
          </a:xfrm>
          <a:custGeom>
            <a:rect b="b" l="l" r="r" t="t"/>
            <a:pathLst>
              <a:path extrusionOk="0" h="5832" w="8113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5452257" y="3639641"/>
            <a:ext cx="1348997" cy="908973"/>
          </a:xfrm>
          <a:custGeom>
            <a:rect b="b" l="l" r="r" t="t"/>
            <a:pathLst>
              <a:path extrusionOk="0" h="30546" w="45333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5978994" y="3972776"/>
            <a:ext cx="270347" cy="568309"/>
          </a:xfrm>
          <a:custGeom>
            <a:rect b="b" l="l" r="r" t="t"/>
            <a:pathLst>
              <a:path extrusionOk="0" h="19098" w="9085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6519599" y="3976555"/>
            <a:ext cx="114447" cy="94331"/>
          </a:xfrm>
          <a:custGeom>
            <a:rect b="b" l="l" r="r" t="t"/>
            <a:pathLst>
              <a:path extrusionOk="0" h="3170" w="3846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6378786" y="3976555"/>
            <a:ext cx="115697" cy="93081"/>
          </a:xfrm>
          <a:custGeom>
            <a:rect b="b" l="l" r="r" t="t"/>
            <a:pathLst>
              <a:path extrusionOk="0" h="3128" w="3888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6378786" y="4094752"/>
            <a:ext cx="115697" cy="94302"/>
          </a:xfrm>
          <a:custGeom>
            <a:rect b="b" l="l" r="r" t="t"/>
            <a:pathLst>
              <a:path extrusionOk="0" h="3169" w="3888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6519599" y="4096002"/>
            <a:ext cx="114447" cy="93052"/>
          </a:xfrm>
          <a:custGeom>
            <a:rect b="b" l="l" r="r" t="t"/>
            <a:pathLst>
              <a:path extrusionOk="0" h="3127" w="3846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5732602" y="3976555"/>
            <a:ext cx="115697" cy="94331"/>
          </a:xfrm>
          <a:custGeom>
            <a:rect b="b" l="l" r="r" t="t"/>
            <a:pathLst>
              <a:path extrusionOk="0" h="3170" w="3888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5732602" y="4096002"/>
            <a:ext cx="114418" cy="93052"/>
          </a:xfrm>
          <a:custGeom>
            <a:rect b="b" l="l" r="r" t="t"/>
            <a:pathLst>
              <a:path extrusionOk="0" h="3127" w="3845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"/>
          <p:cNvSpPr/>
          <p:nvPr/>
        </p:nvSpPr>
        <p:spPr>
          <a:xfrm>
            <a:off x="5591790" y="3976555"/>
            <a:ext cx="114447" cy="93081"/>
          </a:xfrm>
          <a:custGeom>
            <a:rect b="b" l="l" r="r" t="t"/>
            <a:pathLst>
              <a:path extrusionOk="0" h="3128" w="3846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5591790" y="4094752"/>
            <a:ext cx="114447" cy="94302"/>
          </a:xfrm>
          <a:custGeom>
            <a:rect b="b" l="l" r="r" t="t"/>
            <a:pathLst>
              <a:path extrusionOk="0" h="3169" w="3846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4281800" y="4546074"/>
            <a:ext cx="4972210" cy="667574"/>
          </a:xfrm>
          <a:custGeom>
            <a:rect b="b" l="l" r="r" t="t"/>
            <a:pathLst>
              <a:path extrusionOk="0" h="20111" w="167091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945605" y="4939567"/>
            <a:ext cx="3542779" cy="426217"/>
          </a:xfrm>
          <a:custGeom>
            <a:rect b="b" l="l" r="r" t="t"/>
            <a:pathLst>
              <a:path extrusionOk="0" h="14323" w="119055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7706387" y="4205539"/>
            <a:ext cx="668859" cy="867342"/>
          </a:xfrm>
          <a:custGeom>
            <a:rect b="b" l="l" r="r" t="t"/>
            <a:pathLst>
              <a:path extrusionOk="0" h="29147" w="22477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7896091" y="4537276"/>
            <a:ext cx="272966" cy="820027"/>
          </a:xfrm>
          <a:custGeom>
            <a:rect b="b" l="l" r="r" t="t"/>
            <a:pathLst>
              <a:path extrusionOk="0" h="27557" w="9173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7290258" y="4556886"/>
            <a:ext cx="465199" cy="602738"/>
          </a:xfrm>
          <a:custGeom>
            <a:rect b="b" l="l" r="r" t="t"/>
            <a:pathLst>
              <a:path extrusionOk="0" h="20255" w="15633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7433570" y="4788697"/>
            <a:ext cx="190627" cy="569559"/>
          </a:xfrm>
          <a:custGeom>
            <a:rect b="b" l="l" r="r" t="t"/>
            <a:pathLst>
              <a:path extrusionOk="0" h="19140" w="6406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137" name="Google Shape;137;p13"/>
          <p:cNvSpPr txBox="1"/>
          <p:nvPr>
            <p:ph type="ctrTitle"/>
          </p:nvPr>
        </p:nvSpPr>
        <p:spPr>
          <a:xfrm>
            <a:off x="3025075" y="23652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SAN FRANCISCO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38" name="Google Shape;138;p13"/>
          <p:cNvSpPr txBox="1"/>
          <p:nvPr>
            <p:ph idx="6" type="ctrTitle"/>
          </p:nvPr>
        </p:nvSpPr>
        <p:spPr>
          <a:xfrm>
            <a:off x="2757363" y="1156313"/>
            <a:ext cx="38898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accent2"/>
                </a:highlight>
              </a:rPr>
              <a:t>What are the important factors </a:t>
            </a:r>
            <a:endParaRPr sz="1500">
              <a:highlight>
                <a:schemeClr val="accent2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accent2"/>
                </a:highlight>
              </a:rPr>
              <a:t>for rent price increase in California?</a:t>
            </a:r>
            <a:endParaRPr sz="1500">
              <a:highlight>
                <a:schemeClr val="accent2"/>
              </a:highlight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2637549" y="3398959"/>
            <a:ext cx="4010159" cy="1595803"/>
          </a:xfrm>
          <a:custGeom>
            <a:rect b="b" l="l" r="r" t="t"/>
            <a:pathLst>
              <a:path extrusionOk="0" h="98294" w="247007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5093353" y="3398553"/>
            <a:ext cx="525397" cy="309163"/>
          </a:xfrm>
          <a:custGeom>
            <a:rect b="b" l="l" r="r" t="t"/>
            <a:pathLst>
              <a:path extrusionOk="0" h="19043" w="32362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5403382" y="3184684"/>
            <a:ext cx="235067" cy="323297"/>
          </a:xfrm>
          <a:custGeom>
            <a:rect b="b" l="l" r="r" t="t"/>
            <a:pathLst>
              <a:path extrusionOk="0" h="9637" w="7007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5373761" y="3478650"/>
            <a:ext cx="294312" cy="470437"/>
          </a:xfrm>
          <a:custGeom>
            <a:rect b="b" l="l" r="r" t="t"/>
            <a:pathLst>
              <a:path extrusionOk="0" h="14023" w="8773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5315156" y="3890430"/>
            <a:ext cx="411829" cy="823323"/>
          </a:xfrm>
          <a:custGeom>
            <a:rect b="b" l="l" r="r" t="t"/>
            <a:pathLst>
              <a:path extrusionOk="0" h="24542" w="12276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5386676" y="3054155"/>
            <a:ext cx="269722" cy="159854"/>
          </a:xfrm>
          <a:custGeom>
            <a:rect b="b" l="l" r="r" t="t"/>
            <a:pathLst>
              <a:path extrusionOk="0" h="4765" w="804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5402745" y="3977382"/>
            <a:ext cx="59882" cy="118825"/>
          </a:xfrm>
          <a:custGeom>
            <a:rect b="b" l="l" r="r" t="t"/>
            <a:pathLst>
              <a:path extrusionOk="0" h="3542" w="1785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5491609" y="3684355"/>
            <a:ext cx="58943" cy="117886"/>
          </a:xfrm>
          <a:custGeom>
            <a:rect b="b" l="l" r="r" t="t"/>
            <a:pathLst>
              <a:path extrusionOk="0" h="3514" w="1757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5491609" y="3272910"/>
            <a:ext cx="58943" cy="117550"/>
          </a:xfrm>
          <a:custGeom>
            <a:rect b="b" l="l" r="r" t="t"/>
            <a:pathLst>
              <a:path extrusionOk="0" h="3504" w="1757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5579165" y="3977382"/>
            <a:ext cx="59916" cy="118825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5403382" y="4156016"/>
            <a:ext cx="58641" cy="116611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5579802" y="4156016"/>
            <a:ext cx="58641" cy="116611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5403382" y="4332469"/>
            <a:ext cx="58943" cy="116578"/>
          </a:xfrm>
          <a:custGeom>
            <a:rect b="b" l="l" r="r" t="t"/>
            <a:pathLst>
              <a:path extrusionOk="0" h="3475" w="1757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5579802" y="4332469"/>
            <a:ext cx="58641" cy="116578"/>
          </a:xfrm>
          <a:custGeom>
            <a:rect b="b" l="l" r="r" t="t"/>
            <a:pathLst>
              <a:path extrusionOk="0" h="3475" w="1748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5462290" y="4537236"/>
            <a:ext cx="117550" cy="176493"/>
          </a:xfrm>
          <a:custGeom>
            <a:rect b="b" l="l" r="r" t="t"/>
            <a:pathLst>
              <a:path extrusionOk="0" h="5261" w="3504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5481512" y="3566843"/>
            <a:ext cx="69041" cy="58909"/>
          </a:xfrm>
          <a:custGeom>
            <a:rect b="b" l="l" r="r" t="t"/>
            <a:pathLst>
              <a:path extrusionOk="0" h="1756" w="2058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3670160" y="3397562"/>
            <a:ext cx="534570" cy="322086"/>
          </a:xfrm>
          <a:custGeom>
            <a:rect b="b" l="l" r="r" t="t"/>
            <a:pathLst>
              <a:path extrusionOk="0" h="19839" w="32927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5031108" y="4820560"/>
            <a:ext cx="217906" cy="138890"/>
          </a:xfrm>
          <a:custGeom>
            <a:rect b="b" l="l" r="r" t="t"/>
            <a:pathLst>
              <a:path extrusionOk="0" h="8555" w="13422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2324733" y="4803968"/>
            <a:ext cx="4356565" cy="351991"/>
          </a:xfrm>
          <a:custGeom>
            <a:rect b="b" l="l" r="r" t="t"/>
            <a:pathLst>
              <a:path extrusionOk="0" h="21681" w="268344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3840124" y="3918511"/>
            <a:ext cx="351488" cy="1045550"/>
          </a:xfrm>
          <a:custGeom>
            <a:rect b="b" l="l" r="r" t="t"/>
            <a:pathLst>
              <a:path extrusionOk="0" h="64401" w="2165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878552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3171627" y="3714261"/>
            <a:ext cx="55276" cy="220978"/>
          </a:xfrm>
          <a:custGeom>
            <a:rect b="b" l="l" r="r" t="t"/>
            <a:pathLst>
              <a:path extrusionOk="0" h="6988" w="1748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3059363" y="3906121"/>
            <a:ext cx="279796" cy="139898"/>
          </a:xfrm>
          <a:custGeom>
            <a:rect b="b" l="l" r="r" t="t"/>
            <a:pathLst>
              <a:path extrusionOk="0" h="4424" w="8848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3032926" y="4032331"/>
            <a:ext cx="333238" cy="942414"/>
          </a:xfrm>
          <a:custGeom>
            <a:rect b="b" l="l" r="r" t="t"/>
            <a:pathLst>
              <a:path extrusionOk="0" h="29802" w="10538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3116064" y="4116387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5457001" y="4239675"/>
            <a:ext cx="439539" cy="719424"/>
          </a:xfrm>
          <a:custGeom>
            <a:rect b="b" l="l" r="r" t="t"/>
            <a:pathLst>
              <a:path extrusionOk="0" h="18409" w="1315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5552576" y="4342425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5552576" y="4479323"/>
            <a:ext cx="102819" cy="68703"/>
          </a:xfrm>
          <a:custGeom>
            <a:rect b="b" l="l" r="r" t="t"/>
            <a:pathLst>
              <a:path extrusionOk="0" h="1758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5553709" y="4616259"/>
            <a:ext cx="102780" cy="68664"/>
          </a:xfrm>
          <a:custGeom>
            <a:rect b="b" l="l" r="r" t="t"/>
            <a:pathLst>
              <a:path extrusionOk="0" h="1757" w="263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5552576" y="4753508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5725114" y="4342699"/>
            <a:ext cx="70852" cy="68038"/>
          </a:xfrm>
          <a:custGeom>
            <a:rect b="b" l="l" r="r" t="t"/>
            <a:pathLst>
              <a:path extrusionOk="0" h="1741" w="1813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5725114" y="4479245"/>
            <a:ext cx="68664" cy="68781"/>
          </a:xfrm>
          <a:custGeom>
            <a:rect b="b" l="l" r="r" t="t"/>
            <a:pathLst>
              <a:path extrusionOk="0" h="1760" w="1757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5713351" y="4616298"/>
            <a:ext cx="92072" cy="68624"/>
          </a:xfrm>
          <a:custGeom>
            <a:rect b="b" l="l" r="r" t="t"/>
            <a:pathLst>
              <a:path extrusionOk="0" h="1756" w="2356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5712609" y="4753742"/>
            <a:ext cx="93831" cy="68077"/>
          </a:xfrm>
          <a:custGeom>
            <a:rect b="b" l="l" r="r" t="t"/>
            <a:pathLst>
              <a:path extrusionOk="0" h="1742" w="2401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5451281" y="4120021"/>
            <a:ext cx="445278" cy="136936"/>
          </a:xfrm>
          <a:custGeom>
            <a:rect b="b" l="l" r="r" t="t"/>
            <a:pathLst>
              <a:path extrusionOk="0" h="3504" w="11394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3226874" y="4116387"/>
            <a:ext cx="55561" cy="109920"/>
          </a:xfrm>
          <a:custGeom>
            <a:rect b="b" l="l" r="r" t="t"/>
            <a:pathLst>
              <a:path extrusionOk="0" h="3476" w="1757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3115495" y="4280639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3226557" y="4280639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3116064" y="4449035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3227158" y="4449035"/>
            <a:ext cx="55276" cy="109920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3116064" y="4615375"/>
            <a:ext cx="55592" cy="109888"/>
          </a:xfrm>
          <a:custGeom>
            <a:rect b="b" l="l" r="r" t="t"/>
            <a:pathLst>
              <a:path extrusionOk="0" h="3475" w="1758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3226874" y="4615375"/>
            <a:ext cx="55561" cy="109888"/>
          </a:xfrm>
          <a:custGeom>
            <a:rect b="b" l="l" r="r" t="t"/>
            <a:pathLst>
              <a:path extrusionOk="0" h="3475" w="1757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3115495" y="4779596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3226557" y="4779596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3985947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4093390" y="396578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3878552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3985947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>
            <a:off x="4093390" y="406405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3878552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3985947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4093390" y="4162312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3878552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3985947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4093390" y="4260583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3878552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3985947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4093390" y="4358837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3878552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3985947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4093390" y="4457123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3878552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3985947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4093390" y="455539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3878552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3985947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4093390" y="4653648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3878552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"/>
          <p:cNvSpPr/>
          <p:nvPr/>
        </p:nvSpPr>
        <p:spPr>
          <a:xfrm>
            <a:off x="3985947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4093390" y="4751919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3878552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"/>
          <p:cNvSpPr/>
          <p:nvPr/>
        </p:nvSpPr>
        <p:spPr>
          <a:xfrm>
            <a:off x="3985947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4093390" y="4850205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3878552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3985947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4093390" y="4648015"/>
            <a:ext cx="59794" cy="59842"/>
          </a:xfrm>
          <a:custGeom>
            <a:rect b="b" l="l" r="r" t="t"/>
            <a:pathLst>
              <a:path extrusionOk="0" h="3686" w="3683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>
            <a:off x="3878552" y="3859464"/>
            <a:ext cx="274631" cy="59063"/>
          </a:xfrm>
          <a:custGeom>
            <a:rect b="b" l="l" r="r" t="t"/>
            <a:pathLst>
              <a:path extrusionOk="0" h="3638" w="16916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"/>
          <p:cNvSpPr/>
          <p:nvPr/>
        </p:nvSpPr>
        <p:spPr>
          <a:xfrm>
            <a:off x="4604371" y="3801229"/>
            <a:ext cx="351455" cy="1162832"/>
          </a:xfrm>
          <a:custGeom>
            <a:rect b="b" l="l" r="r" t="t"/>
            <a:pathLst>
              <a:path extrusionOk="0" h="71625" w="21648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4642766" y="3848490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4750161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4857588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4642766" y="394130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4750161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4857588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4642766" y="403408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4750161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4857588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4642766" y="412690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4750161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4857588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4642766" y="4219735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3944815" y="4041228"/>
            <a:ext cx="212267" cy="182057"/>
          </a:xfrm>
          <a:custGeom>
            <a:rect b="b" l="l" r="r" t="t"/>
            <a:pathLst>
              <a:path extrusionOk="0" h="5261" w="6134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3823252" y="4162790"/>
            <a:ext cx="576589" cy="849276"/>
          </a:xfrm>
          <a:custGeom>
            <a:rect b="b" l="l" r="r" t="t"/>
            <a:pathLst>
              <a:path extrusionOk="0" h="24542" w="16662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3916198" y="4496195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3917513" y="4375013"/>
            <a:ext cx="148559" cy="60801"/>
          </a:xfrm>
          <a:custGeom>
            <a:rect b="b" l="l" r="r" t="t"/>
            <a:pathLst>
              <a:path extrusionOk="0" h="1757" w="4293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3916198" y="425376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3916198" y="4617411"/>
            <a:ext cx="148905" cy="60870"/>
          </a:xfrm>
          <a:custGeom>
            <a:rect b="b" l="l" r="r" t="t"/>
            <a:pathLst>
              <a:path extrusionOk="0" h="1759" w="4303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3916198" y="473897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3916198" y="4860189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4116415" y="4253763"/>
            <a:ext cx="70871" cy="60697"/>
          </a:xfrm>
          <a:custGeom>
            <a:rect b="b" l="l" r="r" t="t"/>
            <a:pathLst>
              <a:path extrusionOk="0" h="1754" w="2048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116415" y="4375013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4116415" y="4496229"/>
            <a:ext cx="70871" cy="60836"/>
          </a:xfrm>
          <a:custGeom>
            <a:rect b="b" l="l" r="r" t="t"/>
            <a:pathLst>
              <a:path extrusionOk="0" h="1758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4116415" y="4617445"/>
            <a:ext cx="70871" cy="61009"/>
          </a:xfrm>
          <a:custGeom>
            <a:rect b="b" l="l" r="r" t="t"/>
            <a:pathLst>
              <a:path extrusionOk="0" h="1763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>
            <a:off x="4116415" y="4738973"/>
            <a:ext cx="70871" cy="60697"/>
          </a:xfrm>
          <a:custGeom>
            <a:rect b="b" l="l" r="r" t="t"/>
            <a:pathLst>
              <a:path extrusionOk="0" h="1754" w="2048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4116415" y="4860224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4750161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4857588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4642766" y="4312551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4750161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4857588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4642766" y="440533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4750161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4857588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4642766" y="449814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4750161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>
            <a:off x="4857588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>
            <a:off x="4642766" y="459096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"/>
          <p:cNvSpPr/>
          <p:nvPr/>
        </p:nvSpPr>
        <p:spPr>
          <a:xfrm>
            <a:off x="4750161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"/>
          <p:cNvSpPr/>
          <p:nvPr/>
        </p:nvSpPr>
        <p:spPr>
          <a:xfrm>
            <a:off x="4857588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4642766" y="4628192"/>
            <a:ext cx="59810" cy="59842"/>
          </a:xfrm>
          <a:custGeom>
            <a:rect b="b" l="l" r="r" t="t"/>
            <a:pathLst>
              <a:path extrusionOk="0" h="3686" w="3684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4750161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4857588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4642766" y="4725683"/>
            <a:ext cx="59810" cy="59794"/>
          </a:xfrm>
          <a:custGeom>
            <a:rect b="b" l="l" r="r" t="t"/>
            <a:pathLst>
              <a:path extrusionOk="0" h="3683" w="3684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4750161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4857588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4642766" y="4831811"/>
            <a:ext cx="59810" cy="59810"/>
          </a:xfrm>
          <a:custGeom>
            <a:rect b="b" l="l" r="r" t="t"/>
            <a:pathLst>
              <a:path extrusionOk="0" h="3684" w="3684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4750161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4857588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223920" y="3783355"/>
            <a:ext cx="351472" cy="1180707"/>
          </a:xfrm>
          <a:custGeom>
            <a:rect b="b" l="l" r="r" t="t"/>
            <a:pathLst>
              <a:path extrusionOk="0" h="72726" w="21649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288632" y="3855779"/>
            <a:ext cx="33087" cy="1046963"/>
          </a:xfrm>
          <a:custGeom>
            <a:rect b="b" l="l" r="r" t="t"/>
            <a:pathLst>
              <a:path extrusionOk="0" h="64488" w="2038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4383136" y="3855779"/>
            <a:ext cx="33071" cy="1046963"/>
          </a:xfrm>
          <a:custGeom>
            <a:rect b="b" l="l" r="r" t="t"/>
            <a:pathLst>
              <a:path extrusionOk="0" h="64488" w="2037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4477608" y="3855779"/>
            <a:ext cx="33103" cy="1046963"/>
          </a:xfrm>
          <a:custGeom>
            <a:rect b="b" l="l" r="r" t="t"/>
            <a:pathLst>
              <a:path extrusionOk="0" h="64488" w="2039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5004401" y="3427776"/>
            <a:ext cx="351472" cy="1536286"/>
          </a:xfrm>
          <a:custGeom>
            <a:rect b="b" l="l" r="r" t="t"/>
            <a:pathLst>
              <a:path extrusionOk="0" h="94628" w="21649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5150224" y="3584249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5257667" y="3693429"/>
            <a:ext cx="59794" cy="59794"/>
          </a:xfrm>
          <a:custGeom>
            <a:rect b="b" l="l" r="r" t="t"/>
            <a:pathLst>
              <a:path extrusionOk="0" h="3683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5042797" y="3802593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5257667" y="3802593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5042797" y="3911790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5150224" y="3911790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5257667" y="3911790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5042797" y="402097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50224" y="4020970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5257667" y="4020970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5042797" y="4130167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5150224" y="413016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5257667" y="413016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/>
          <p:nvPr/>
        </p:nvSpPr>
        <p:spPr>
          <a:xfrm>
            <a:off x="5042797" y="4239347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>
            <a:off x="5150224" y="4239347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5257667" y="4239347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>
            <a:off x="5042797" y="4348544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5150224" y="434854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5257667" y="434854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5042797" y="4457724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5150224" y="4457724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5257667" y="4457724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5042797" y="4566921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5150224" y="4566921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5257667" y="4566921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5042797" y="467610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5150224" y="4676101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5257667" y="4676101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5042797" y="4785298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5150224" y="478529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5257667" y="478529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3431018" y="2988863"/>
            <a:ext cx="388390" cy="170256"/>
          </a:xfrm>
          <a:custGeom>
            <a:rect b="b" l="l" r="r" t="t"/>
            <a:pathLst>
              <a:path extrusionOk="0" h="10487" w="23923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>
            <a:off x="3449494" y="3157512"/>
            <a:ext cx="351472" cy="1806550"/>
          </a:xfrm>
          <a:custGeom>
            <a:rect b="b" l="l" r="r" t="t"/>
            <a:pathLst>
              <a:path extrusionOk="0" h="111275" w="21649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/>
          <p:nvPr/>
        </p:nvSpPr>
        <p:spPr>
          <a:xfrm>
            <a:off x="3491640" y="320469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3599051" y="320469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>
            <a:off x="3706478" y="320469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>
            <a:off x="3491640" y="3308400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>
            <a:off x="3599051" y="3308400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3706478" y="3308400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>
            <a:off x="3491640" y="341214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3599051" y="341214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3706478" y="341214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"/>
          <p:cNvSpPr/>
          <p:nvPr/>
        </p:nvSpPr>
        <p:spPr>
          <a:xfrm>
            <a:off x="3491640" y="351585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/>
          <p:nvPr/>
        </p:nvSpPr>
        <p:spPr>
          <a:xfrm>
            <a:off x="3599051" y="351585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"/>
          <p:cNvSpPr/>
          <p:nvPr/>
        </p:nvSpPr>
        <p:spPr>
          <a:xfrm>
            <a:off x="3706478" y="351585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3"/>
          <p:cNvSpPr/>
          <p:nvPr/>
        </p:nvSpPr>
        <p:spPr>
          <a:xfrm>
            <a:off x="3491640" y="3619592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"/>
          <p:cNvSpPr/>
          <p:nvPr/>
        </p:nvSpPr>
        <p:spPr>
          <a:xfrm>
            <a:off x="3599051" y="3619592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3706478" y="3619592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"/>
          <p:cNvSpPr/>
          <p:nvPr/>
        </p:nvSpPr>
        <p:spPr>
          <a:xfrm>
            <a:off x="3491640" y="372330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3599051" y="372330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3706478" y="372330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3491640" y="3827043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3599051" y="3827043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>
            <a:off x="3706478" y="3827043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"/>
          <p:cNvSpPr/>
          <p:nvPr/>
        </p:nvSpPr>
        <p:spPr>
          <a:xfrm>
            <a:off x="3491640" y="3930785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3599051" y="3930785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/>
          <p:nvPr/>
        </p:nvSpPr>
        <p:spPr>
          <a:xfrm>
            <a:off x="3706478" y="3930785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3491640" y="4034494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"/>
          <p:cNvSpPr/>
          <p:nvPr/>
        </p:nvSpPr>
        <p:spPr>
          <a:xfrm>
            <a:off x="3599051" y="4034494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3706478" y="4034494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3491640" y="413823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3599051" y="413823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3706478" y="413823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3491640" y="4241945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3599051" y="4241945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3706478" y="4241945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3491640" y="434568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3599051" y="434568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3706478" y="434568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3491640" y="4449396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3599051" y="4449396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3706478" y="4449396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3491640" y="4553137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>
            <a:off x="3599051" y="4553137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3706478" y="4553137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>
            <a:off x="3491640" y="4656879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>
            <a:off x="3599051" y="4656879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>
            <a:off x="3706478" y="4656879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3491640" y="4760588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3599051" y="4760588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3706478" y="4760588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3491640" y="4864330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3599051" y="4864330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3706478" y="4864330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3487890" y="3044078"/>
            <a:ext cx="59810" cy="59826"/>
          </a:xfrm>
          <a:custGeom>
            <a:rect b="b" l="l" r="r" t="t"/>
            <a:pathLst>
              <a:path extrusionOk="0" h="3685" w="3684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3595333" y="3044078"/>
            <a:ext cx="59794" cy="59826"/>
          </a:xfrm>
          <a:custGeom>
            <a:rect b="b" l="l" r="r" t="t"/>
            <a:pathLst>
              <a:path extrusionOk="0" h="3685" w="3683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3702727" y="3044078"/>
            <a:ext cx="59826" cy="59826"/>
          </a:xfrm>
          <a:custGeom>
            <a:rect b="b" l="l" r="r" t="t"/>
            <a:pathLst>
              <a:path extrusionOk="0" h="3685" w="3685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3928426" y="5052201"/>
            <a:ext cx="549539" cy="24661"/>
          </a:xfrm>
          <a:custGeom>
            <a:rect b="b" l="l" r="r" t="t"/>
            <a:pathLst>
              <a:path extrusionOk="0" h="1519" w="33849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2940251" y="5019423"/>
            <a:ext cx="549555" cy="24661"/>
          </a:xfrm>
          <a:custGeom>
            <a:rect b="b" l="l" r="r" t="t"/>
            <a:pathLst>
              <a:path extrusionOk="0" h="1519" w="3385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4416045" y="4460435"/>
            <a:ext cx="530316" cy="616427"/>
          </a:xfrm>
          <a:custGeom>
            <a:rect b="b" l="l" r="r" t="t"/>
            <a:pathLst>
              <a:path extrusionOk="0" h="37969" w="32665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4416045" y="5044766"/>
            <a:ext cx="530316" cy="32097"/>
          </a:xfrm>
          <a:custGeom>
            <a:rect b="b" l="l" r="r" t="t"/>
            <a:pathLst>
              <a:path extrusionOk="0" h="1977" w="32665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4603510" y="4812118"/>
            <a:ext cx="155401" cy="264744"/>
          </a:xfrm>
          <a:custGeom>
            <a:rect b="b" l="l" r="r" t="t"/>
            <a:pathLst>
              <a:path extrusionOk="0" h="16307" w="9572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4346835" y="4446636"/>
            <a:ext cx="665180" cy="269501"/>
          </a:xfrm>
          <a:custGeom>
            <a:rect b="b" l="l" r="r" t="t"/>
            <a:pathLst>
              <a:path extrusionOk="0" h="16600" w="40972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4632668" y="4616535"/>
            <a:ext cx="93530" cy="89974"/>
          </a:xfrm>
          <a:custGeom>
            <a:rect b="b" l="l" r="r" t="t"/>
            <a:pathLst>
              <a:path extrusionOk="0" h="5542" w="5761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"/>
          <p:cNvSpPr/>
          <p:nvPr/>
        </p:nvSpPr>
        <p:spPr>
          <a:xfrm>
            <a:off x="4521523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"/>
          <p:cNvSpPr/>
          <p:nvPr/>
        </p:nvSpPr>
        <p:spPr>
          <a:xfrm>
            <a:off x="4551672" y="4827817"/>
            <a:ext cx="8669" cy="205633"/>
          </a:xfrm>
          <a:custGeom>
            <a:rect b="b" l="l" r="r" t="t"/>
            <a:pathLst>
              <a:path extrusionOk="0" h="12666" w="534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"/>
          <p:cNvSpPr/>
          <p:nvPr/>
        </p:nvSpPr>
        <p:spPr>
          <a:xfrm>
            <a:off x="4521523" y="4906248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>
            <a:off x="4521523" y="4939644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"/>
          <p:cNvSpPr/>
          <p:nvPr/>
        </p:nvSpPr>
        <p:spPr>
          <a:xfrm>
            <a:off x="4521523" y="4973023"/>
            <a:ext cx="68983" cy="6494"/>
          </a:xfrm>
          <a:custGeom>
            <a:rect b="b" l="l" r="r" t="t"/>
            <a:pathLst>
              <a:path extrusionOk="0" h="400" w="4249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>
            <a:off x="4521523" y="5006451"/>
            <a:ext cx="68983" cy="6478"/>
          </a:xfrm>
          <a:custGeom>
            <a:rect b="b" l="l" r="r" t="t"/>
            <a:pathLst>
              <a:path extrusionOk="0" h="399" w="4249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>
            <a:off x="4767500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>
            <a:off x="4797632" y="4822346"/>
            <a:ext cx="8686" cy="205649"/>
          </a:xfrm>
          <a:custGeom>
            <a:rect b="b" l="l" r="r" t="t"/>
            <a:pathLst>
              <a:path extrusionOk="0" h="12667" w="535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3"/>
          <p:cNvSpPr/>
          <p:nvPr/>
        </p:nvSpPr>
        <p:spPr>
          <a:xfrm>
            <a:off x="4767500" y="4906248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"/>
          <p:cNvSpPr/>
          <p:nvPr/>
        </p:nvSpPr>
        <p:spPr>
          <a:xfrm>
            <a:off x="4767500" y="4939644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4767500" y="4973023"/>
            <a:ext cx="68950" cy="6494"/>
          </a:xfrm>
          <a:custGeom>
            <a:rect b="b" l="l" r="r" t="t"/>
            <a:pathLst>
              <a:path extrusionOk="0" h="400" w="4247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>
            <a:off x="4767500" y="5006451"/>
            <a:ext cx="68950" cy="6478"/>
          </a:xfrm>
          <a:custGeom>
            <a:rect b="b" l="l" r="r" t="t"/>
            <a:pathLst>
              <a:path extrusionOk="0" h="399" w="4247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5292751" y="5037898"/>
            <a:ext cx="919485" cy="39240"/>
          </a:xfrm>
          <a:custGeom>
            <a:rect b="b" l="l" r="r" t="t"/>
            <a:pathLst>
              <a:path extrusionOk="0" h="2417" w="56636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5110594" y="4441392"/>
            <a:ext cx="439546" cy="635746"/>
          </a:xfrm>
          <a:custGeom>
            <a:rect b="b" l="l" r="r" t="t"/>
            <a:pathLst>
              <a:path extrusionOk="0" h="39159" w="27074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5110594" y="5044067"/>
            <a:ext cx="439546" cy="33071"/>
          </a:xfrm>
          <a:custGeom>
            <a:rect b="b" l="l" r="r" t="t"/>
            <a:pathLst>
              <a:path extrusionOk="0" h="2037" w="27074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5250231" y="4804114"/>
            <a:ext cx="160288" cy="273024"/>
          </a:xfrm>
          <a:custGeom>
            <a:rect b="b" l="l" r="r" t="t"/>
            <a:pathLst>
              <a:path extrusionOk="0" h="16817" w="9873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"/>
          <p:cNvSpPr/>
          <p:nvPr/>
        </p:nvSpPr>
        <p:spPr>
          <a:xfrm>
            <a:off x="5039939" y="4430255"/>
            <a:ext cx="576602" cy="274274"/>
          </a:xfrm>
          <a:custGeom>
            <a:rect b="b" l="l" r="r" t="t"/>
            <a:pathLst>
              <a:path extrusionOk="0" h="16894" w="35516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3"/>
          <p:cNvSpPr/>
          <p:nvPr/>
        </p:nvSpPr>
        <p:spPr>
          <a:xfrm>
            <a:off x="2608618" y="4982456"/>
            <a:ext cx="4285602" cy="279729"/>
          </a:xfrm>
          <a:custGeom>
            <a:rect b="b" l="l" r="r" t="t"/>
            <a:pathLst>
              <a:path extrusionOk="0" h="17230" w="263973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3"/>
          <p:cNvSpPr/>
          <p:nvPr/>
        </p:nvSpPr>
        <p:spPr>
          <a:xfrm>
            <a:off x="2249581" y="4283555"/>
            <a:ext cx="499113" cy="646234"/>
          </a:xfrm>
          <a:custGeom>
            <a:rect b="b" l="l" r="r" t="t"/>
            <a:pathLst>
              <a:path extrusionOk="0" h="39805" w="30743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2403684" y="4532129"/>
            <a:ext cx="199690" cy="609640"/>
          </a:xfrm>
          <a:custGeom>
            <a:rect b="b" l="l" r="r" t="t"/>
            <a:pathLst>
              <a:path extrusionOk="0" h="37551" w="1230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2549052" y="3946062"/>
            <a:ext cx="603098" cy="781033"/>
          </a:xfrm>
          <a:custGeom>
            <a:rect b="b" l="l" r="r" t="t"/>
            <a:pathLst>
              <a:path extrusionOk="0" h="48108" w="37148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2730770" y="4244835"/>
            <a:ext cx="235667" cy="896935"/>
          </a:xfrm>
          <a:custGeom>
            <a:rect b="b" l="l" r="r" t="t"/>
            <a:pathLst>
              <a:path extrusionOk="0" h="55247" w="14516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"/>
          <p:cNvSpPr/>
          <p:nvPr/>
        </p:nvSpPr>
        <p:spPr>
          <a:xfrm>
            <a:off x="2723254" y="5155943"/>
            <a:ext cx="3958044" cy="212467"/>
          </a:xfrm>
          <a:custGeom>
            <a:rect b="b" l="l" r="r" t="t"/>
            <a:pathLst>
              <a:path extrusionOk="0" h="13087" w="243797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3"/>
          <p:cNvSpPr/>
          <p:nvPr/>
        </p:nvSpPr>
        <p:spPr>
          <a:xfrm>
            <a:off x="3252515" y="4475842"/>
            <a:ext cx="393618" cy="509665"/>
          </a:xfrm>
          <a:custGeom>
            <a:rect b="b" l="l" r="r" t="t"/>
            <a:pathLst>
              <a:path extrusionOk="0" h="31393" w="24245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3"/>
          <p:cNvSpPr/>
          <p:nvPr/>
        </p:nvSpPr>
        <p:spPr>
          <a:xfrm>
            <a:off x="3374001" y="4672059"/>
            <a:ext cx="157885" cy="480832"/>
          </a:xfrm>
          <a:custGeom>
            <a:rect b="b" l="l" r="r" t="t"/>
            <a:pathLst>
              <a:path extrusionOk="0" h="29617" w="9725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3"/>
          <p:cNvSpPr/>
          <p:nvPr/>
        </p:nvSpPr>
        <p:spPr>
          <a:xfrm>
            <a:off x="4918015" y="4500341"/>
            <a:ext cx="376084" cy="486969"/>
          </a:xfrm>
          <a:custGeom>
            <a:rect b="b" l="l" r="r" t="t"/>
            <a:pathLst>
              <a:path extrusionOk="0" h="29995" w="23165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3"/>
          <p:cNvSpPr/>
          <p:nvPr/>
        </p:nvSpPr>
        <p:spPr>
          <a:xfrm>
            <a:off x="5027097" y="4687482"/>
            <a:ext cx="150888" cy="459743"/>
          </a:xfrm>
          <a:custGeom>
            <a:rect b="b" l="l" r="r" t="t"/>
            <a:pathLst>
              <a:path extrusionOk="0" h="28318" w="9294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3"/>
          <p:cNvSpPr/>
          <p:nvPr/>
        </p:nvSpPr>
        <p:spPr>
          <a:xfrm>
            <a:off x="4684653" y="4697905"/>
            <a:ext cx="261237" cy="338208"/>
          </a:xfrm>
          <a:custGeom>
            <a:rect b="b" l="l" r="r" t="t"/>
            <a:pathLst>
              <a:path extrusionOk="0" h="20832" w="16091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3"/>
          <p:cNvSpPr/>
          <p:nvPr/>
        </p:nvSpPr>
        <p:spPr>
          <a:xfrm>
            <a:off x="4765324" y="4827980"/>
            <a:ext cx="104732" cy="319050"/>
          </a:xfrm>
          <a:custGeom>
            <a:rect b="b" l="l" r="r" t="t"/>
            <a:pathLst>
              <a:path extrusionOk="0" h="19652" w="6451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3"/>
          <p:cNvSpPr/>
          <p:nvPr/>
        </p:nvSpPr>
        <p:spPr>
          <a:xfrm>
            <a:off x="3468960" y="4579730"/>
            <a:ext cx="333240" cy="431429"/>
          </a:xfrm>
          <a:custGeom>
            <a:rect b="b" l="l" r="r" t="t"/>
            <a:pathLst>
              <a:path extrusionOk="0" h="26574" w="20526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3"/>
          <p:cNvSpPr/>
          <p:nvPr/>
        </p:nvSpPr>
        <p:spPr>
          <a:xfrm>
            <a:off x="3571857" y="4745701"/>
            <a:ext cx="133598" cy="406995"/>
          </a:xfrm>
          <a:custGeom>
            <a:rect b="b" l="l" r="r" t="t"/>
            <a:pathLst>
              <a:path extrusionOk="0" h="25069" w="8229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3"/>
          <p:cNvSpPr/>
          <p:nvPr/>
        </p:nvSpPr>
        <p:spPr>
          <a:xfrm>
            <a:off x="5753298" y="4441268"/>
            <a:ext cx="394397" cy="510639"/>
          </a:xfrm>
          <a:custGeom>
            <a:rect b="b" l="l" r="r" t="t"/>
            <a:pathLst>
              <a:path extrusionOk="0" h="31453" w="24293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3"/>
          <p:cNvSpPr/>
          <p:nvPr/>
        </p:nvSpPr>
        <p:spPr>
          <a:xfrm>
            <a:off x="5867113" y="4667545"/>
            <a:ext cx="158129" cy="481741"/>
          </a:xfrm>
          <a:custGeom>
            <a:rect b="b" l="l" r="r" t="t"/>
            <a:pathLst>
              <a:path extrusionOk="0" h="29673" w="974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"/>
          <p:cNvSpPr/>
          <p:nvPr/>
        </p:nvSpPr>
        <p:spPr>
          <a:xfrm>
            <a:off x="6030372" y="4204458"/>
            <a:ext cx="476530" cy="617157"/>
          </a:xfrm>
          <a:custGeom>
            <a:rect b="b" l="l" r="r" t="t"/>
            <a:pathLst>
              <a:path extrusionOk="0" h="38014" w="29352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6174019" y="4440564"/>
            <a:ext cx="186134" cy="708723"/>
          </a:xfrm>
          <a:custGeom>
            <a:rect b="b" l="l" r="r" t="t"/>
            <a:pathLst>
              <a:path extrusionOk="0" h="43654" w="11465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3"/>
          <p:cNvSpPr/>
          <p:nvPr/>
        </p:nvSpPr>
        <p:spPr>
          <a:xfrm>
            <a:off x="5257667" y="3584249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3"/>
          <p:cNvSpPr/>
          <p:nvPr/>
        </p:nvSpPr>
        <p:spPr>
          <a:xfrm>
            <a:off x="5150224" y="3475052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3"/>
          <p:cNvSpPr/>
          <p:nvPr/>
        </p:nvSpPr>
        <p:spPr>
          <a:xfrm>
            <a:off x="5257667" y="3475052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3"/>
          <p:cNvSpPr/>
          <p:nvPr/>
        </p:nvSpPr>
        <p:spPr>
          <a:xfrm>
            <a:off x="5042797" y="3475052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3"/>
          <p:cNvSpPr/>
          <p:nvPr/>
        </p:nvSpPr>
        <p:spPr>
          <a:xfrm>
            <a:off x="5042797" y="3584249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3"/>
          <p:cNvSpPr/>
          <p:nvPr/>
        </p:nvSpPr>
        <p:spPr>
          <a:xfrm>
            <a:off x="5042797" y="3693429"/>
            <a:ext cx="59842" cy="59794"/>
          </a:xfrm>
          <a:custGeom>
            <a:rect b="b" l="l" r="r" t="t"/>
            <a:pathLst>
              <a:path extrusionOk="0" h="3683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3"/>
          <p:cNvSpPr/>
          <p:nvPr/>
        </p:nvSpPr>
        <p:spPr>
          <a:xfrm>
            <a:off x="5150224" y="3693429"/>
            <a:ext cx="59810" cy="5979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3"/>
          <p:cNvSpPr/>
          <p:nvPr/>
        </p:nvSpPr>
        <p:spPr>
          <a:xfrm>
            <a:off x="5150224" y="3802593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"/>
          <p:cNvSpPr txBox="1"/>
          <p:nvPr>
            <p:ph type="ctrTitle"/>
          </p:nvPr>
        </p:nvSpPr>
        <p:spPr>
          <a:xfrm>
            <a:off x="1919450" y="29427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</a:rPr>
              <a:t>SAN DIEGO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410" name="Google Shape;410;p13"/>
          <p:cNvSpPr txBox="1"/>
          <p:nvPr>
            <p:ph type="ctrTitle"/>
          </p:nvPr>
        </p:nvSpPr>
        <p:spPr>
          <a:xfrm>
            <a:off x="1088400" y="364550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SAN JOSE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411" name="Google Shape;411;p13"/>
          <p:cNvSpPr txBox="1"/>
          <p:nvPr>
            <p:ph type="ctrTitle"/>
          </p:nvPr>
        </p:nvSpPr>
        <p:spPr>
          <a:xfrm>
            <a:off x="5042800" y="2530325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IRVINE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12" name="Google Shape;412;p13"/>
          <p:cNvSpPr txBox="1"/>
          <p:nvPr>
            <p:ph type="ctrTitle"/>
          </p:nvPr>
        </p:nvSpPr>
        <p:spPr>
          <a:xfrm>
            <a:off x="6147700" y="299610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FRESNO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13" name="Google Shape;413;p13"/>
          <p:cNvSpPr txBox="1"/>
          <p:nvPr>
            <p:ph type="ctrTitle"/>
          </p:nvPr>
        </p:nvSpPr>
        <p:spPr>
          <a:xfrm>
            <a:off x="6408250" y="3690538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LOS ANGELES</a:t>
            </a:r>
            <a:endParaRPr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"/>
          <p:cNvSpPr/>
          <p:nvPr/>
        </p:nvSpPr>
        <p:spPr>
          <a:xfrm>
            <a:off x="543924" y="248994"/>
            <a:ext cx="330300" cy="33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4"/>
          <p:cNvSpPr txBox="1"/>
          <p:nvPr/>
        </p:nvSpPr>
        <p:spPr>
          <a:xfrm>
            <a:off x="217650" y="4843300"/>
            <a:ext cx="4666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Rent price range in $2,000  or more has been increased in Irvine, San Jose, San Diego.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0" name="Google Shape;420;p14"/>
          <p:cNvSpPr/>
          <p:nvPr/>
        </p:nvSpPr>
        <p:spPr>
          <a:xfrm>
            <a:off x="76200" y="630600"/>
            <a:ext cx="9489000" cy="4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4"/>
          <p:cNvSpPr/>
          <p:nvPr/>
        </p:nvSpPr>
        <p:spPr>
          <a:xfrm>
            <a:off x="157650" y="257100"/>
            <a:ext cx="330300" cy="31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4"/>
          <p:cNvSpPr/>
          <p:nvPr/>
        </p:nvSpPr>
        <p:spPr>
          <a:xfrm>
            <a:off x="1024750" y="239100"/>
            <a:ext cx="8004000" cy="314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4"/>
          <p:cNvSpPr txBox="1"/>
          <p:nvPr>
            <p:ph type="ctrTitle"/>
          </p:nvPr>
        </p:nvSpPr>
        <p:spPr>
          <a:xfrm>
            <a:off x="1024750" y="2571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 VS HOUSE PRICE IN 2015 AND 2020</a:t>
            </a:r>
            <a:endParaRPr/>
          </a:p>
        </p:txBody>
      </p:sp>
      <p:pic>
        <p:nvPicPr>
          <p:cNvPr id="424" name="Google Shape;424;p14"/>
          <p:cNvPicPr preferRelativeResize="0"/>
          <p:nvPr/>
        </p:nvPicPr>
        <p:blipFill rotWithShape="1">
          <a:blip r:embed="rId3">
            <a:alphaModFix/>
          </a:blip>
          <a:srcRect b="0" l="0" r="0" t="6768"/>
          <a:stretch/>
        </p:blipFill>
        <p:spPr>
          <a:xfrm>
            <a:off x="4881375" y="1023950"/>
            <a:ext cx="3878349" cy="3764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14"/>
          <p:cNvGrpSpPr/>
          <p:nvPr/>
        </p:nvGrpSpPr>
        <p:grpSpPr>
          <a:xfrm>
            <a:off x="348900" y="956195"/>
            <a:ext cx="4160698" cy="3832513"/>
            <a:chOff x="348900" y="750725"/>
            <a:chExt cx="4160698" cy="4038050"/>
          </a:xfrm>
        </p:grpSpPr>
        <p:pic>
          <p:nvPicPr>
            <p:cNvPr id="426" name="Google Shape;42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225" y="750725"/>
              <a:ext cx="3917373" cy="403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4"/>
            <p:cNvSpPr/>
            <p:nvPr/>
          </p:nvSpPr>
          <p:spPr>
            <a:xfrm>
              <a:off x="348900" y="1157700"/>
              <a:ext cx="252600" cy="128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348900" y="1802775"/>
              <a:ext cx="252600" cy="128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348900" y="2408425"/>
              <a:ext cx="252600" cy="128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14"/>
          <p:cNvSpPr txBox="1"/>
          <p:nvPr/>
        </p:nvSpPr>
        <p:spPr>
          <a:xfrm>
            <a:off x="1186200" y="685250"/>
            <a:ext cx="272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Rent Price Change from 2015 to 2020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680500" y="685250"/>
            <a:ext cx="272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House and Rent Price Increase Rate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/>
          <p:nvPr/>
        </p:nvSpPr>
        <p:spPr>
          <a:xfrm>
            <a:off x="543924" y="248994"/>
            <a:ext cx="330300" cy="33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5"/>
          <p:cNvSpPr/>
          <p:nvPr/>
        </p:nvSpPr>
        <p:spPr>
          <a:xfrm>
            <a:off x="-73575" y="620750"/>
            <a:ext cx="9489000" cy="4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5"/>
          <p:cNvSpPr/>
          <p:nvPr/>
        </p:nvSpPr>
        <p:spPr>
          <a:xfrm>
            <a:off x="157650" y="257100"/>
            <a:ext cx="330300" cy="31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5"/>
          <p:cNvSpPr/>
          <p:nvPr/>
        </p:nvSpPr>
        <p:spPr>
          <a:xfrm>
            <a:off x="1024750" y="239100"/>
            <a:ext cx="7912200" cy="314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5"/>
          <p:cNvSpPr txBox="1"/>
          <p:nvPr>
            <p:ph type="ctrTitle"/>
          </p:nvPr>
        </p:nvSpPr>
        <p:spPr>
          <a:xfrm>
            <a:off x="1024750" y="2571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Income and Housing Cost in 2015 vs 2020</a:t>
            </a:r>
            <a:endParaRPr/>
          </a:p>
        </p:txBody>
      </p:sp>
      <p:pic>
        <p:nvPicPr>
          <p:cNvPr id="441" name="Google Shape;4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27" y="659900"/>
            <a:ext cx="5911175" cy="42640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5"/>
          <p:cNvSpPr txBox="1"/>
          <p:nvPr/>
        </p:nvSpPr>
        <p:spPr>
          <a:xfrm>
            <a:off x="6883950" y="1960075"/>
            <a:ext cx="19563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21919" lvl="0" marL="18288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Positive relationship between income and housing cost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21919" lvl="0" marL="18288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Fresno has the least increase in housing cost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21919" lvl="0" marL="18288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Out of the 6 cities, Irvine is the most costly city to live in 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16"/>
          <p:cNvPicPr preferRelativeResize="0"/>
          <p:nvPr/>
        </p:nvPicPr>
        <p:blipFill rotWithShape="1">
          <a:blip r:embed="rId3">
            <a:alphaModFix/>
          </a:blip>
          <a:srcRect b="0" l="0" r="0" t="10666"/>
          <a:stretch/>
        </p:blipFill>
        <p:spPr>
          <a:xfrm>
            <a:off x="6311750" y="1166675"/>
            <a:ext cx="1288650" cy="32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6"/>
          <p:cNvSpPr/>
          <p:nvPr/>
        </p:nvSpPr>
        <p:spPr>
          <a:xfrm>
            <a:off x="543924" y="248994"/>
            <a:ext cx="330300" cy="33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6"/>
          <p:cNvSpPr/>
          <p:nvPr/>
        </p:nvSpPr>
        <p:spPr>
          <a:xfrm>
            <a:off x="78825" y="620750"/>
            <a:ext cx="9489000" cy="4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"/>
          <p:cNvSpPr/>
          <p:nvPr/>
        </p:nvSpPr>
        <p:spPr>
          <a:xfrm>
            <a:off x="157650" y="257100"/>
            <a:ext cx="330300" cy="31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6"/>
          <p:cNvSpPr/>
          <p:nvPr/>
        </p:nvSpPr>
        <p:spPr>
          <a:xfrm>
            <a:off x="1024750" y="239100"/>
            <a:ext cx="7976400" cy="314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6"/>
          <p:cNvSpPr txBox="1"/>
          <p:nvPr>
            <p:ph type="ctrTitle"/>
          </p:nvPr>
        </p:nvSpPr>
        <p:spPr>
          <a:xfrm>
            <a:off x="1024750" y="2571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/ MOBILITY</a:t>
            </a:r>
            <a:endParaRPr/>
          </a:p>
        </p:txBody>
      </p:sp>
      <p:pic>
        <p:nvPicPr>
          <p:cNvPr id="453" name="Google Shape;453;p16"/>
          <p:cNvPicPr preferRelativeResize="0"/>
          <p:nvPr/>
        </p:nvPicPr>
        <p:blipFill rotWithShape="1">
          <a:blip r:embed="rId4">
            <a:alphaModFix/>
          </a:blip>
          <a:srcRect b="9" l="0" r="0" t="7705"/>
          <a:stretch/>
        </p:blipFill>
        <p:spPr>
          <a:xfrm>
            <a:off x="390525" y="813700"/>
            <a:ext cx="5257250" cy="2709326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16"/>
          <p:cNvSpPr txBox="1"/>
          <p:nvPr/>
        </p:nvSpPr>
        <p:spPr>
          <a:xfrm>
            <a:off x="589328" y="3783531"/>
            <a:ext cx="4037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Higher Income buckets in Irvine have the highest population growth over the last 5 years, whereas low income buckets experienced negative growth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5" name="Google Shape;455;p16"/>
          <p:cNvSpPr txBox="1"/>
          <p:nvPr/>
        </p:nvSpPr>
        <p:spPr>
          <a:xfrm>
            <a:off x="4684250" y="4550075"/>
            <a:ext cx="4243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Irvine has a substantial increase in the number of people coming from Abroad, as compared to population moving from another state over the last 5 years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56" name="Google Shape;456;p16"/>
          <p:cNvCxnSpPr/>
          <p:nvPr/>
        </p:nvCxnSpPr>
        <p:spPr>
          <a:xfrm>
            <a:off x="288900" y="2571750"/>
            <a:ext cx="8566200" cy="0"/>
          </a:xfrm>
          <a:prstGeom prst="straightConnector1">
            <a:avLst/>
          </a:prstGeom>
          <a:noFill/>
          <a:ln cap="flat" cmpd="sng" w="9525">
            <a:solidFill>
              <a:srgbClr val="869FB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16"/>
          <p:cNvSpPr txBox="1"/>
          <p:nvPr/>
        </p:nvSpPr>
        <p:spPr>
          <a:xfrm>
            <a:off x="1499800" y="685250"/>
            <a:ext cx="272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Income Disparity in Irvine over 5 years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16"/>
          <p:cNvSpPr txBox="1"/>
          <p:nvPr/>
        </p:nvSpPr>
        <p:spPr>
          <a:xfrm>
            <a:off x="5759278" y="666275"/>
            <a:ext cx="272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Mobility of Working Age Group 25-45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6514350" y="1002550"/>
            <a:ext cx="1563900" cy="9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/>
          <p:nvPr/>
        </p:nvSpPr>
        <p:spPr>
          <a:xfrm>
            <a:off x="543924" y="248994"/>
            <a:ext cx="330300" cy="33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7"/>
          <p:cNvSpPr/>
          <p:nvPr/>
        </p:nvSpPr>
        <p:spPr>
          <a:xfrm>
            <a:off x="70600" y="579300"/>
            <a:ext cx="9489000" cy="4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7"/>
          <p:cNvSpPr/>
          <p:nvPr/>
        </p:nvSpPr>
        <p:spPr>
          <a:xfrm>
            <a:off x="157650" y="257100"/>
            <a:ext cx="330300" cy="31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1024750" y="239100"/>
            <a:ext cx="8296500" cy="314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7"/>
          <p:cNvSpPr txBox="1"/>
          <p:nvPr>
            <p:ph type="ctrTitle"/>
          </p:nvPr>
        </p:nvSpPr>
        <p:spPr>
          <a:xfrm>
            <a:off x="1024750" y="2571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 PRICE INCREASE PREDICTION</a:t>
            </a:r>
            <a:endParaRPr/>
          </a:p>
        </p:txBody>
      </p:sp>
      <p:sp>
        <p:nvSpPr>
          <p:cNvPr id="469" name="Google Shape;469;p17"/>
          <p:cNvSpPr txBox="1"/>
          <p:nvPr/>
        </p:nvSpPr>
        <p:spPr>
          <a:xfrm>
            <a:off x="608575" y="1604300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2"/>
                </a:highlight>
                <a:latin typeface="Montserrat"/>
                <a:ea typeface="Montserrat"/>
                <a:cs typeface="Montserrat"/>
                <a:sym typeface="Montserrat"/>
              </a:rPr>
              <a:t>Selected Features</a:t>
            </a:r>
            <a:endParaRPr b="1">
              <a:highlight>
                <a:schemeClr val="accen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17"/>
          <p:cNvSpPr txBox="1"/>
          <p:nvPr/>
        </p:nvSpPr>
        <p:spPr>
          <a:xfrm>
            <a:off x="608575" y="2983250"/>
            <a:ext cx="21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3"/>
                </a:highlight>
                <a:latin typeface="Montserrat"/>
                <a:ea typeface="Montserrat"/>
                <a:cs typeface="Montserrat"/>
                <a:sym typeface="Montserrat"/>
              </a:rPr>
              <a:t>Prediction Result</a:t>
            </a:r>
            <a:endParaRPr b="1">
              <a:highlight>
                <a:schemeClr val="accent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17"/>
          <p:cNvSpPr txBox="1"/>
          <p:nvPr/>
        </p:nvSpPr>
        <p:spPr>
          <a:xfrm>
            <a:off x="608575" y="1970938"/>
            <a:ext cx="8116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% changes between 2015 &amp; 2020 : 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Median age, Moving(from another state), Moving(from abroad), Median income, Total population, Race(White),House value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17"/>
          <p:cNvSpPr txBox="1"/>
          <p:nvPr/>
        </p:nvSpPr>
        <p:spPr>
          <a:xfrm>
            <a:off x="608575" y="803900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2"/>
                </a:highlight>
                <a:latin typeface="Montserrat"/>
                <a:ea typeface="Montserrat"/>
                <a:cs typeface="Montserrat"/>
                <a:sym typeface="Montserrat"/>
              </a:rPr>
              <a:t>Target variable</a:t>
            </a:r>
            <a:endParaRPr b="1">
              <a:highlight>
                <a:schemeClr val="accen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17"/>
          <p:cNvSpPr txBox="1"/>
          <p:nvPr/>
        </p:nvSpPr>
        <p:spPr>
          <a:xfrm>
            <a:off x="608575" y="1204088"/>
            <a:ext cx="81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Gross rent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4" name="Google Shape;4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300" y="3507713"/>
            <a:ext cx="1958131" cy="127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5" name="Google Shape;475;p17"/>
          <p:cNvGraphicFramePr/>
          <p:nvPr/>
        </p:nvGraphicFramePr>
        <p:xfrm>
          <a:off x="730675" y="354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{7A9E9F8B-CE4F-43EA-A7CB-AAB8EDCBB451}</a:tableStyleId>
              </a:tblPr>
              <a:tblGrid>
                <a:gridCol w="1515925"/>
                <a:gridCol w="1515925"/>
                <a:gridCol w="1515925"/>
                <a:gridCol w="1515925"/>
              </a:tblGrid>
              <a:tr h="4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Anaheim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E3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Long Beach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E3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Tustin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E3E9ED"/>
                    </a:solidFill>
                  </a:tcPr>
                </a:tc>
              </a:tr>
              <a:tr h="4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26.86%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23.98%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22.16%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31.81%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40.12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23.31%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8"/>
          <p:cNvSpPr/>
          <p:nvPr/>
        </p:nvSpPr>
        <p:spPr>
          <a:xfrm>
            <a:off x="2227749" y="4583328"/>
            <a:ext cx="854242" cy="608617"/>
          </a:xfrm>
          <a:custGeom>
            <a:rect b="b" l="l" r="r" t="t"/>
            <a:pathLst>
              <a:path extrusionOk="0" h="28510" w="40016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8"/>
          <p:cNvSpPr/>
          <p:nvPr/>
        </p:nvSpPr>
        <p:spPr>
          <a:xfrm>
            <a:off x="782423" y="4808729"/>
            <a:ext cx="577374" cy="411357"/>
          </a:xfrm>
          <a:custGeom>
            <a:rect b="b" l="l" r="r" t="t"/>
            <a:pathLst>
              <a:path extrusionOk="0" h="28512" w="40019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8"/>
          <p:cNvSpPr/>
          <p:nvPr/>
        </p:nvSpPr>
        <p:spPr>
          <a:xfrm>
            <a:off x="1619377" y="4644539"/>
            <a:ext cx="778032" cy="554434"/>
          </a:xfrm>
          <a:custGeom>
            <a:rect b="b" l="l" r="r" t="t"/>
            <a:pathLst>
              <a:path extrusionOk="0" h="38429" w="53927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8"/>
          <p:cNvSpPr/>
          <p:nvPr/>
        </p:nvSpPr>
        <p:spPr>
          <a:xfrm>
            <a:off x="7050821" y="4820690"/>
            <a:ext cx="687424" cy="489827"/>
          </a:xfrm>
          <a:custGeom>
            <a:rect b="b" l="l" r="r" t="t"/>
            <a:pathLst>
              <a:path extrusionOk="0" h="20694" w="29042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6257830" y="4591630"/>
            <a:ext cx="926562" cy="660251"/>
          </a:xfrm>
          <a:custGeom>
            <a:rect b="b" l="l" r="r" t="t"/>
            <a:pathLst>
              <a:path extrusionOk="0" h="27894" w="39145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7004265" y="2769088"/>
            <a:ext cx="1645822" cy="2130963"/>
          </a:xfrm>
          <a:custGeom>
            <a:rect b="b" l="l" r="r" t="t"/>
            <a:pathLst>
              <a:path extrusionOk="0" h="90028" w="69532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7569118" y="3651835"/>
            <a:ext cx="529593" cy="1765995"/>
          </a:xfrm>
          <a:custGeom>
            <a:rect b="b" l="l" r="r" t="t"/>
            <a:pathLst>
              <a:path extrusionOk="0" h="74609" w="22374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8"/>
          <p:cNvSpPr/>
          <p:nvPr/>
        </p:nvSpPr>
        <p:spPr>
          <a:xfrm>
            <a:off x="8124645" y="3736010"/>
            <a:ext cx="711615" cy="1192282"/>
          </a:xfrm>
          <a:custGeom>
            <a:rect b="b" l="l" r="r" t="t"/>
            <a:pathLst>
              <a:path extrusionOk="0" h="50371" w="30064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"/>
          <p:cNvSpPr/>
          <p:nvPr/>
        </p:nvSpPr>
        <p:spPr>
          <a:xfrm>
            <a:off x="8346273" y="4112419"/>
            <a:ext cx="258145" cy="1222627"/>
          </a:xfrm>
          <a:custGeom>
            <a:rect b="b" l="l" r="r" t="t"/>
            <a:pathLst>
              <a:path extrusionOk="0" h="51653" w="10906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8"/>
          <p:cNvSpPr/>
          <p:nvPr/>
        </p:nvSpPr>
        <p:spPr>
          <a:xfrm>
            <a:off x="2438860" y="3453301"/>
            <a:ext cx="1081101" cy="1399756"/>
          </a:xfrm>
          <a:custGeom>
            <a:rect b="b" l="l" r="r" t="t"/>
            <a:pathLst>
              <a:path extrusionOk="0" h="65570" w="50643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8"/>
          <p:cNvSpPr/>
          <p:nvPr/>
        </p:nvSpPr>
        <p:spPr>
          <a:xfrm>
            <a:off x="2767000" y="3991678"/>
            <a:ext cx="433141" cy="1320556"/>
          </a:xfrm>
          <a:custGeom>
            <a:rect b="b" l="l" r="r" t="t"/>
            <a:pathLst>
              <a:path extrusionOk="0" h="61860" w="2029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"/>
          <p:cNvSpPr/>
          <p:nvPr/>
        </p:nvSpPr>
        <p:spPr>
          <a:xfrm>
            <a:off x="3527790" y="4198961"/>
            <a:ext cx="751500" cy="1104411"/>
          </a:xfrm>
          <a:custGeom>
            <a:rect b="b" l="l" r="r" t="t"/>
            <a:pathLst>
              <a:path extrusionOk="0" h="41102" w="27968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8"/>
          <p:cNvSpPr/>
          <p:nvPr/>
        </p:nvSpPr>
        <p:spPr>
          <a:xfrm>
            <a:off x="4265210" y="4669454"/>
            <a:ext cx="1092964" cy="633917"/>
          </a:xfrm>
          <a:custGeom>
            <a:rect b="b" l="l" r="r" t="t"/>
            <a:pathLst>
              <a:path extrusionOk="0" h="23592" w="40676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8"/>
          <p:cNvSpPr/>
          <p:nvPr/>
        </p:nvSpPr>
        <p:spPr>
          <a:xfrm>
            <a:off x="4380187" y="4844324"/>
            <a:ext cx="174897" cy="306049"/>
          </a:xfrm>
          <a:custGeom>
            <a:rect b="b" l="l" r="r" t="t"/>
            <a:pathLst>
              <a:path extrusionOk="0" h="11390" w="6509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8"/>
          <p:cNvSpPr/>
          <p:nvPr/>
        </p:nvSpPr>
        <p:spPr>
          <a:xfrm>
            <a:off x="3741272" y="4695545"/>
            <a:ext cx="259967" cy="454828"/>
          </a:xfrm>
          <a:custGeom>
            <a:rect b="b" l="l" r="r" t="t"/>
            <a:pathLst>
              <a:path extrusionOk="0" h="16927" w="9675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8"/>
          <p:cNvSpPr/>
          <p:nvPr/>
        </p:nvSpPr>
        <p:spPr>
          <a:xfrm>
            <a:off x="4686290" y="4882829"/>
            <a:ext cx="284204" cy="415356"/>
          </a:xfrm>
          <a:custGeom>
            <a:rect b="b" l="l" r="r" t="t"/>
            <a:pathLst>
              <a:path extrusionOk="0" h="15458" w="10577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8"/>
          <p:cNvSpPr/>
          <p:nvPr/>
        </p:nvSpPr>
        <p:spPr>
          <a:xfrm>
            <a:off x="5052609" y="4844324"/>
            <a:ext cx="174897" cy="306049"/>
          </a:xfrm>
          <a:custGeom>
            <a:rect b="b" l="l" r="r" t="t"/>
            <a:pathLst>
              <a:path extrusionOk="0" h="11390" w="6509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8"/>
          <p:cNvSpPr/>
          <p:nvPr/>
        </p:nvSpPr>
        <p:spPr>
          <a:xfrm>
            <a:off x="3413297" y="4166717"/>
            <a:ext cx="2081780" cy="502765"/>
          </a:xfrm>
          <a:custGeom>
            <a:rect b="b" l="l" r="r" t="t"/>
            <a:pathLst>
              <a:path extrusionOk="0" h="18711" w="77476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8"/>
          <p:cNvSpPr/>
          <p:nvPr/>
        </p:nvSpPr>
        <p:spPr>
          <a:xfrm>
            <a:off x="5733451" y="3476738"/>
            <a:ext cx="1403087" cy="1442450"/>
          </a:xfrm>
          <a:custGeom>
            <a:rect b="b" l="l" r="r" t="t"/>
            <a:pathLst>
              <a:path extrusionOk="0" h="60940" w="59277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8"/>
          <p:cNvSpPr/>
          <p:nvPr/>
        </p:nvSpPr>
        <p:spPr>
          <a:xfrm>
            <a:off x="6240050" y="3921130"/>
            <a:ext cx="410248" cy="1367653"/>
          </a:xfrm>
          <a:custGeom>
            <a:rect b="b" l="l" r="r" t="t"/>
            <a:pathLst>
              <a:path extrusionOk="0" h="57780" w="17332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8"/>
          <p:cNvSpPr/>
          <p:nvPr/>
        </p:nvSpPr>
        <p:spPr>
          <a:xfrm>
            <a:off x="5209084" y="4820708"/>
            <a:ext cx="524368" cy="387385"/>
          </a:xfrm>
          <a:custGeom>
            <a:rect b="b" l="l" r="r" t="t"/>
            <a:pathLst>
              <a:path extrusionOk="0" h="14417" w="19515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8"/>
          <p:cNvSpPr/>
          <p:nvPr/>
        </p:nvSpPr>
        <p:spPr>
          <a:xfrm>
            <a:off x="1058330" y="2330676"/>
            <a:ext cx="1339065" cy="2243750"/>
          </a:xfrm>
          <a:custGeom>
            <a:rect b="b" l="l" r="r" t="t"/>
            <a:pathLst>
              <a:path extrusionOk="0" h="105106" w="62727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8"/>
          <p:cNvSpPr/>
          <p:nvPr/>
        </p:nvSpPr>
        <p:spPr>
          <a:xfrm>
            <a:off x="1484864" y="3039133"/>
            <a:ext cx="475943" cy="2300727"/>
          </a:xfrm>
          <a:custGeom>
            <a:rect b="b" l="l" r="r" t="t"/>
            <a:pathLst>
              <a:path extrusionOk="0" h="107775" w="22295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8"/>
          <p:cNvSpPr/>
          <p:nvPr/>
        </p:nvSpPr>
        <p:spPr>
          <a:xfrm>
            <a:off x="-7" y="2864687"/>
            <a:ext cx="1851853" cy="1904112"/>
          </a:xfrm>
          <a:custGeom>
            <a:rect b="b" l="l" r="r" t="t"/>
            <a:pathLst>
              <a:path extrusionOk="0" h="89196" w="86748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8"/>
          <p:cNvSpPr/>
          <p:nvPr/>
        </p:nvSpPr>
        <p:spPr>
          <a:xfrm>
            <a:off x="668763" y="3518238"/>
            <a:ext cx="541266" cy="1804013"/>
          </a:xfrm>
          <a:custGeom>
            <a:rect b="b" l="l" r="r" t="t"/>
            <a:pathLst>
              <a:path extrusionOk="0" h="84507" w="25355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8"/>
          <p:cNvSpPr txBox="1"/>
          <p:nvPr>
            <p:ph idx="4294967295" type="ctrTitle"/>
          </p:nvPr>
        </p:nvSpPr>
        <p:spPr>
          <a:xfrm>
            <a:off x="2397400" y="1094725"/>
            <a:ext cx="46533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</a:rPr>
              <a:t>THANK YOU</a:t>
            </a:r>
            <a:endParaRPr sz="5000">
              <a:solidFill>
                <a:schemeClr val="lt2"/>
              </a:solidFill>
            </a:endParaRPr>
          </a:p>
        </p:txBody>
      </p:sp>
      <p:sp>
        <p:nvSpPr>
          <p:cNvPr id="506" name="Google Shape;506;p18"/>
          <p:cNvSpPr txBox="1"/>
          <p:nvPr>
            <p:ph idx="4294967295" type="subTitle"/>
          </p:nvPr>
        </p:nvSpPr>
        <p:spPr>
          <a:xfrm flipH="1">
            <a:off x="3633800" y="1966800"/>
            <a:ext cx="3016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6B768C"/>
                </a:solidFill>
              </a:rPr>
              <a:t>Question?</a:t>
            </a:r>
            <a:endParaRPr b="1" sz="3400">
              <a:solidFill>
                <a:srgbClr val="6B768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