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E6"/>
    <a:srgbClr val="69B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A9F1-9547-488C-8481-B0BDED48E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E12C9-BD79-4746-A9BB-C7942DCAC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78E07-FC5D-48A8-9FBD-A637C89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60FD7-6322-4168-8F76-2BA3D5F5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2399-EF0A-47D7-B04F-2DDD1DFF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66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52A1-77B0-49B9-AA3A-AA9D7D27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5213B-7225-4152-978C-7277F5F9D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41C3-AC27-46C0-9553-D5B8267D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FDC88-03B0-4775-B757-5997AC13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FEC8-ECC7-4D83-8D3C-0F017DC2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284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CC6B0-4FFF-4FE4-8EBE-92B4C2DAE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C3BAD-66B5-405F-BA3E-40C1A5218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3CAC-EE90-4D5E-8CDB-A6CA8AB5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307C-7079-4EDC-B04F-136E86F1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6566D-E1A3-4810-A661-1EA90E08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171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A5E8-34F6-4C79-B5E2-FD31B52F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F406-C7CD-4A81-BECA-99F503D3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C0EC-0641-4E0B-9768-E61E9393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BE0AE-2033-4AEB-87AC-9635BB70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E394-CCEF-4C9B-8916-77F396C3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15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CB5E-2E90-4845-ADED-FE52251F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9110D-73A4-418A-AF56-BFAF79A8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64976-B5C2-4A9C-A84B-D87EEC1D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7F76-6115-40A6-9C21-1A9F060D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845A3-2973-4F9C-8AE8-C940FCEC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253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8608-A6EC-4958-80F4-A3D81B00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34DD9-77D8-40ED-B396-28B14AEEA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5F6CA-04EC-4CC8-BE15-9A7D6105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7EF8E-F6EB-4AA8-AA1D-55EF391A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D7C9-F9FD-4920-AAEA-52328B69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A6E63-7E04-4065-8C66-635B3C15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555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5513-4EB9-4E16-94F3-7B1F2102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B545B-B104-419F-BFC6-529C16F0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B4AD8-118D-4E4C-99F7-1141AC2C9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8AA0C-57B8-4718-A814-737BB360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791F9-1047-44E3-A4EA-D6EBB215D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C29F1-E14A-4C0B-B206-848FC3EC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6E38F-76DB-43AA-8F61-0125F4E9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286C1-5C7F-47A6-9BAD-38416C58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9225-F1FE-4CBF-B6EB-61092A46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768ED-08A1-4B23-8094-8E087839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5D6F4-F09D-4E39-BBE9-41FA8373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49525-A07F-47D2-9AEA-BEEDFA15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860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197BB-622D-4A93-9659-6C61B3B1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8A38C-A7B4-47AF-A04F-9A4B16F0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D3CC1-0A37-46CC-8443-D053C37E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33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C8F1-B592-41FB-9246-80F74892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838E-2547-4289-AB09-09CF1B5F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A6B6C-BB90-4976-BC1F-664D4DFF9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DD1AD-1BCE-4C1B-9F34-E1BDD11C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9DE26-2072-448F-87D5-71D404B7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ABD1A-08A9-4397-8F20-F7E7F52C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2D1-0F1C-4F14-95AD-5DDB7B6E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A16ED-E07C-409E-9E16-9AFB90A00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8BA59-B5CF-4A34-86F3-0A1700D9C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BF86-E94D-4390-BE3E-EB9CAD3A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635A4-6543-4D3E-81DD-9CB5B857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F4DAF-0D27-49ED-AF5D-61A55AD3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79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DF73B-6A22-458E-AD4F-B205AA18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5601F-A982-4F43-8647-C2E6A2AC7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1DBD6-18AA-4EF2-9A65-3C000C107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C52A0-9036-4909-B64B-34444A4EBE0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26EC0-D22D-4FB3-A9F2-689460590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0C0E-2490-407A-B577-458CB8ECD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E3364-FEB3-41F3-89A7-A8501A39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896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B3C8-B02B-4BE1-B519-7C259C2F1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s-MX" dirty="0">
                <a:latin typeface="Roboto Condensed" pitchFamily="2" charset="0"/>
                <a:ea typeface="Roboto Condensed" pitchFamily="2" charset="0"/>
              </a:rPr>
              <a:t>Aesthetical Off-Code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874F2-A80F-4ED5-8290-92289694A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125"/>
            <a:ext cx="9144000" cy="443039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Import “data-vis.png” from crises-debt-rates folder on GitHub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Know that the size of the picture is 14.7 x 22.05 cm. (HxW), font is </a:t>
            </a:r>
            <a:r>
              <a:rPr lang="es-MX" i="1" dirty="0">
                <a:latin typeface="Roboto Condensed" pitchFamily="2" charset="0"/>
                <a:ea typeface="Roboto Condensed" pitchFamily="2" charset="0"/>
              </a:rPr>
              <a:t>Roboto Condensed 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and that colours are</a:t>
            </a:r>
          </a:p>
          <a:p>
            <a:pPr marL="914400" lvl="1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Changes in </a:t>
            </a:r>
            <a:r>
              <a:rPr lang="es-MX" dirty="0">
                <a:solidFill>
                  <a:srgbClr val="69B3A2"/>
                </a:solidFill>
                <a:latin typeface="Roboto Condensed" pitchFamily="2" charset="0"/>
                <a:ea typeface="Roboto Condensed" pitchFamily="2" charset="0"/>
              </a:rPr>
              <a:t>Interest Rates 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(HEX: #69b3a2 )</a:t>
            </a:r>
          </a:p>
          <a:p>
            <a:pPr marL="914400" lvl="1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Changes in </a:t>
            </a:r>
            <a:r>
              <a:rPr lang="es-MX" dirty="0">
                <a:solidFill>
                  <a:srgbClr val="3399E6"/>
                </a:solidFill>
                <a:latin typeface="Roboto Condensed" pitchFamily="2" charset="0"/>
                <a:ea typeface="Roboto Condensed" pitchFamily="2" charset="0"/>
              </a:rPr>
              <a:t>Public Debt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 (HEX: #3399E6)</a:t>
            </a:r>
          </a:p>
          <a:p>
            <a:pPr marL="457200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Add main title, subtitle, caption and legend. </a:t>
            </a:r>
          </a:p>
          <a:p>
            <a:pPr marL="457200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Group and copy+paste as picture.</a:t>
            </a:r>
          </a:p>
          <a:p>
            <a:pPr marL="457200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Right click, select </a:t>
            </a:r>
            <a:r>
              <a:rPr lang="es-MX" i="1" dirty="0">
                <a:latin typeface="Roboto Condensed" pitchFamily="2" charset="0"/>
                <a:ea typeface="Roboto Condensed" pitchFamily="2" charset="0"/>
              </a:rPr>
              <a:t>Format Picture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, </a:t>
            </a:r>
            <a:r>
              <a:rPr lang="es-MX" i="1" dirty="0">
                <a:latin typeface="Roboto Condensed" pitchFamily="2" charset="0"/>
                <a:ea typeface="Roboto Condensed" pitchFamily="2" charset="0"/>
              </a:rPr>
              <a:t>Fill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 and choose </a:t>
            </a:r>
            <a:r>
              <a:rPr lang="es-MX" i="1" dirty="0">
                <a:latin typeface="Roboto Condensed" pitchFamily="2" charset="0"/>
                <a:ea typeface="Roboto Condensed" pitchFamily="2" charset="0"/>
              </a:rPr>
              <a:t>Solid Fill (“White)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Save as Picture.</a:t>
            </a:r>
          </a:p>
        </p:txBody>
      </p:sp>
    </p:spTree>
    <p:extLst>
      <p:ext uri="{BB962C8B-B14F-4D97-AF65-F5344CB8AC3E}">
        <p14:creationId xmlns:p14="http://schemas.microsoft.com/office/powerpoint/2010/main" val="77658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CA806AB-CF2C-442F-B79C-03505699F791}"/>
              </a:ext>
            </a:extLst>
          </p:cNvPr>
          <p:cNvSpPr txBox="1">
            <a:spLocks/>
          </p:cNvSpPr>
          <p:nvPr/>
        </p:nvSpPr>
        <p:spPr>
          <a:xfrm>
            <a:off x="476250" y="275751"/>
            <a:ext cx="91440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latin typeface="Roboto Condensed" pitchFamily="2" charset="0"/>
                <a:ea typeface="Roboto Condensed" pitchFamily="2" charset="0"/>
              </a:rPr>
              <a:t>Legend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88F8A-2E8F-40ED-B5DF-155DCDFFE3E4}"/>
              </a:ext>
            </a:extLst>
          </p:cNvPr>
          <p:cNvGrpSpPr/>
          <p:nvPr/>
        </p:nvGrpSpPr>
        <p:grpSpPr>
          <a:xfrm>
            <a:off x="1402080" y="1259840"/>
            <a:ext cx="9387840" cy="4338320"/>
            <a:chOff x="1402080" y="1259840"/>
            <a:chExt cx="9387840" cy="4338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A55D31-938F-4D01-92D8-B9364613F1CB}"/>
                </a:ext>
              </a:extLst>
            </p:cNvPr>
            <p:cNvSpPr/>
            <p:nvPr/>
          </p:nvSpPr>
          <p:spPr>
            <a:xfrm>
              <a:off x="1402080" y="1259840"/>
              <a:ext cx="9387840" cy="43383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0D2768F-29BF-4CAF-B396-251B00D3F34F}"/>
                </a:ext>
              </a:extLst>
            </p:cNvPr>
            <p:cNvSpPr/>
            <p:nvPr/>
          </p:nvSpPr>
          <p:spPr>
            <a:xfrm>
              <a:off x="2047876" y="1914524"/>
              <a:ext cx="1181100" cy="1181100"/>
            </a:xfrm>
            <a:prstGeom prst="ellipse">
              <a:avLst/>
            </a:prstGeom>
            <a:solidFill>
              <a:srgbClr val="69B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9ED529-1326-4A00-9BD3-E9BED251CAC1}"/>
                </a:ext>
              </a:extLst>
            </p:cNvPr>
            <p:cNvSpPr/>
            <p:nvPr/>
          </p:nvSpPr>
          <p:spPr>
            <a:xfrm>
              <a:off x="2047876" y="3752852"/>
              <a:ext cx="1181100" cy="1181100"/>
            </a:xfrm>
            <a:prstGeom prst="ellipse">
              <a:avLst/>
            </a:prstGeom>
            <a:solidFill>
              <a:srgbClr val="339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921A61E9-406A-41DF-9D21-15C157C9B32D}"/>
                </a:ext>
              </a:extLst>
            </p:cNvPr>
            <p:cNvSpPr txBox="1">
              <a:spLocks/>
            </p:cNvSpPr>
            <p:nvPr/>
          </p:nvSpPr>
          <p:spPr>
            <a:xfrm>
              <a:off x="3608072" y="2185193"/>
              <a:ext cx="6821803" cy="6397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4800" dirty="0">
                  <a:latin typeface="Roboto Condensed" pitchFamily="2" charset="0"/>
                  <a:ea typeface="Roboto Condensed" pitchFamily="2" charset="0"/>
                </a:rPr>
                <a:t>Changes in Interest Rates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B8146A81-4E85-470F-90A1-12F0C2E5A781}"/>
                </a:ext>
              </a:extLst>
            </p:cNvPr>
            <p:cNvSpPr txBox="1">
              <a:spLocks/>
            </p:cNvSpPr>
            <p:nvPr/>
          </p:nvSpPr>
          <p:spPr>
            <a:xfrm>
              <a:off x="3608072" y="4033046"/>
              <a:ext cx="6250303" cy="6397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4800" dirty="0">
                  <a:latin typeface="Roboto Condensed" pitchFamily="2" charset="0"/>
                  <a:ea typeface="Roboto Condensed" pitchFamily="2" charset="0"/>
                </a:rPr>
                <a:t>Changes in Public Debt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82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7358DCD-8824-4529-94C6-230D77D5631B}"/>
              </a:ext>
            </a:extLst>
          </p:cNvPr>
          <p:cNvGrpSpPr/>
          <p:nvPr/>
        </p:nvGrpSpPr>
        <p:grpSpPr>
          <a:xfrm>
            <a:off x="1995487" y="95250"/>
            <a:ext cx="7939088" cy="6358940"/>
            <a:chOff x="1995487" y="95250"/>
            <a:chExt cx="7939088" cy="6358940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B0B3B3CB-7E69-48F4-96AE-6DB2C4E24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5487" y="674945"/>
              <a:ext cx="7939088" cy="52927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22FD3B-BD8E-492C-B98F-BA222A31458B}"/>
                </a:ext>
              </a:extLst>
            </p:cNvPr>
            <p:cNvSpPr txBox="1"/>
            <p:nvPr/>
          </p:nvSpPr>
          <p:spPr>
            <a:xfrm>
              <a:off x="2190750" y="95250"/>
              <a:ext cx="5286375" cy="344487"/>
            </a:xfrm>
            <a:prstGeom prst="rect">
              <a:avLst/>
            </a:prstGeom>
            <a:solidFill>
              <a:srgbClr val="3399E6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Roboto Condensed" pitchFamily="2" charset="0"/>
                  <a:ea typeface="Roboto Condensed" pitchFamily="2" charset="0"/>
                </a:rPr>
                <a:t>Interbank Interest Rates and Internal Public Debt During Crises</a:t>
              </a:r>
              <a:endParaRPr lang="es-MX" sz="1600" b="1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5B6926-79AF-441A-AC03-0B060CF7BA3E}"/>
                </a:ext>
              </a:extLst>
            </p:cNvPr>
            <p:cNvSpPr txBox="1"/>
            <p:nvPr/>
          </p:nvSpPr>
          <p:spPr>
            <a:xfrm>
              <a:off x="2190749" y="413335"/>
              <a:ext cx="751522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A visual analysis of the relationship between internal public debt and the loan market in Mexico during the 2008 and 2020 economic crises.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2E7086-72AD-4CC2-AAF3-C164C6CFD1DC}"/>
                </a:ext>
              </a:extLst>
            </p:cNvPr>
            <p:cNvSpPr txBox="1"/>
            <p:nvPr/>
          </p:nvSpPr>
          <p:spPr>
            <a:xfrm rot="10800000" flipV="1">
              <a:off x="2400300" y="5623193"/>
              <a:ext cx="74485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b="1" dirty="0">
                  <a:latin typeface="Roboto Condensed" pitchFamily="2" charset="0"/>
                  <a:ea typeface="Roboto Condensed" pitchFamily="2" charset="0"/>
                </a:rPr>
                <a:t>Methodological Note: 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Deseasonalized and adjusted for inflation data. We appplied a linear transformation in order to redefine the porcentual changes, as a consequence the initial period of each crisis has a value of zero.</a:t>
              </a:r>
            </a:p>
            <a:p>
              <a:r>
                <a:rPr lang="es-MX" sz="1200" b="1" dirty="0">
                  <a:latin typeface="Roboto Condensed" pitchFamily="2" charset="0"/>
                  <a:ea typeface="Roboto Condensed" pitchFamily="2" charset="0"/>
                </a:rPr>
                <a:t> Source: 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BANXICO, Sistema de Información Económica </a:t>
              </a:r>
            </a:p>
            <a:p>
              <a:r>
                <a:rPr lang="es-MX" sz="1200" b="1" dirty="0">
                  <a:latin typeface="Roboto Condensed" pitchFamily="2" charset="0"/>
                  <a:ea typeface="Roboto Condensed" pitchFamily="2" charset="0"/>
                </a:rPr>
                <a:t> Authors: 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Karina Pérez, Sebastián Ocampo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F0E37FD-E3EA-4298-8B26-EF69D86CA5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01" t="1330"/>
            <a:stretch/>
          </p:blipFill>
          <p:spPr>
            <a:xfrm>
              <a:off x="8410575" y="4752975"/>
              <a:ext cx="1285874" cy="61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553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5AF44F5-D742-457F-A76B-7ECB4D7C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12" y="222226"/>
            <a:ext cx="7943776" cy="64135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820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 Condensed</vt:lpstr>
      <vt:lpstr>Office Theme</vt:lpstr>
      <vt:lpstr>Aesthetical Off-Code Changes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Aesthetical Off-Code Changes</dc:title>
  <dc:creator>Sebastian Ocampo Palacios</dc:creator>
  <cp:lastModifiedBy>Sebastian Ocampo Palacios</cp:lastModifiedBy>
  <cp:revision>6</cp:revision>
  <dcterms:created xsi:type="dcterms:W3CDTF">2021-05-12T16:43:59Z</dcterms:created>
  <dcterms:modified xsi:type="dcterms:W3CDTF">2021-05-12T17:30:47Z</dcterms:modified>
</cp:coreProperties>
</file>