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E6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D4C8B-E1F7-467C-9A1B-B4461A6FEB3B}" v="20" dt="2021-05-25T02:07:57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Ocampo Palacios" userId="2317f3a24a4e3b51" providerId="LiveId" clId="{4DED4C8B-E1F7-467C-9A1B-B4461A6FEB3B}"/>
    <pc:docChg chg="undo redo custSel addSld modSld sldOrd">
      <pc:chgData name="Sebastian Ocampo Palacios" userId="2317f3a24a4e3b51" providerId="LiveId" clId="{4DED4C8B-E1F7-467C-9A1B-B4461A6FEB3B}" dt="2021-05-25T02:12:43.295" v="657" actId="1076"/>
      <pc:docMkLst>
        <pc:docMk/>
      </pc:docMkLst>
      <pc:sldChg chg="addSp delSp modSp mod">
        <pc:chgData name="Sebastian Ocampo Palacios" userId="2317f3a24a4e3b51" providerId="LiveId" clId="{4DED4C8B-E1F7-467C-9A1B-B4461A6FEB3B}" dt="2021-05-25T02:07:50.080" v="652" actId="164"/>
        <pc:sldMkLst>
          <pc:docMk/>
          <pc:sldMk cId="2675530756" sldId="256"/>
        </pc:sldMkLst>
        <pc:spChg chg="add mo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2" creationId="{6DCBF366-6EEE-4310-B1B1-3D40560A3B93}"/>
          </ac:spMkLst>
        </pc:spChg>
        <pc:spChg chg="mo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6" creationId="{A922FD3B-BD8E-492C-B98F-BA222A31458B}"/>
          </ac:spMkLst>
        </pc:spChg>
        <pc:spChg chg="mo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8" creationId="{DE5B6926-79AF-441A-AC03-0B060CF7BA3E}"/>
          </ac:spMkLst>
        </pc:spChg>
        <pc:spChg chg="add mod or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9" creationId="{3E12F113-6FBD-4028-8D78-8FC94C242EE1}"/>
          </ac:spMkLst>
        </pc:spChg>
        <pc:spChg chg="add mo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10" creationId="{EA075B71-22E8-4B4B-BA1D-AEAD160A243E}"/>
          </ac:spMkLst>
        </pc:spChg>
        <pc:spChg chg="add mo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11" creationId="{6CC066BE-1FA9-44D6-9F39-627E8BFB9396}"/>
          </ac:spMkLst>
        </pc:spChg>
        <pc:spChg chg="mod topLvl">
          <ac:chgData name="Sebastian Ocampo Palacios" userId="2317f3a24a4e3b51" providerId="LiveId" clId="{4DED4C8B-E1F7-467C-9A1B-B4461A6FEB3B}" dt="2021-05-25T02:07:50.080" v="652" actId="164"/>
          <ac:spMkLst>
            <pc:docMk/>
            <pc:sldMk cId="2675530756" sldId="256"/>
            <ac:spMk id="12" creationId="{A52E7086-72AD-4CC2-AAF3-C164C6CFD1DC}"/>
          </ac:spMkLst>
        </pc:spChg>
        <pc:grpChg chg="add del mod">
          <ac:chgData name="Sebastian Ocampo Palacios" userId="2317f3a24a4e3b51" providerId="LiveId" clId="{4DED4C8B-E1F7-467C-9A1B-B4461A6FEB3B}" dt="2021-05-25T01:56:36.390" v="354" actId="165"/>
          <ac:grpSpMkLst>
            <pc:docMk/>
            <pc:sldMk cId="2675530756" sldId="256"/>
            <ac:grpSpMk id="3" creationId="{1BA8B7E1-DC5B-4C3C-8F13-4ACC3ECB93F4}"/>
          </ac:grpSpMkLst>
        </pc:grpChg>
        <pc:grpChg chg="add del mod">
          <ac:chgData name="Sebastian Ocampo Palacios" userId="2317f3a24a4e3b51" providerId="LiveId" clId="{4DED4C8B-E1F7-467C-9A1B-B4461A6FEB3B}" dt="2021-05-25T02:05:28.758" v="502" actId="165"/>
          <ac:grpSpMkLst>
            <pc:docMk/>
            <pc:sldMk cId="2675530756" sldId="256"/>
            <ac:grpSpMk id="4" creationId="{AA77A5E4-4DA3-45DF-80E7-09CE1EE1EA05}"/>
          </ac:grpSpMkLst>
        </pc:grpChg>
        <pc:grpChg chg="add mod">
          <ac:chgData name="Sebastian Ocampo Palacios" userId="2317f3a24a4e3b51" providerId="LiveId" clId="{4DED4C8B-E1F7-467C-9A1B-B4461A6FEB3B}" dt="2021-05-25T02:07:50.080" v="652" actId="164"/>
          <ac:grpSpMkLst>
            <pc:docMk/>
            <pc:sldMk cId="2675530756" sldId="256"/>
            <ac:grpSpMk id="7" creationId="{F49EB5B3-B3F1-4091-9316-77530E36B4C5}"/>
          </ac:grpSpMkLst>
        </pc:grpChg>
        <pc:grpChg chg="del">
          <ac:chgData name="Sebastian Ocampo Palacios" userId="2317f3a24a4e3b51" providerId="LiveId" clId="{4DED4C8B-E1F7-467C-9A1B-B4461A6FEB3B}" dt="2021-05-24T23:33:25.923" v="1" actId="165"/>
          <ac:grpSpMkLst>
            <pc:docMk/>
            <pc:sldMk cId="2675530756" sldId="256"/>
            <ac:grpSpMk id="23" creationId="{17358DCD-8824-4529-94C6-230D77D5631B}"/>
          </ac:grpSpMkLst>
        </pc:grpChg>
        <pc:picChg chg="mod topLvl modCrop">
          <ac:chgData name="Sebastian Ocampo Palacios" userId="2317f3a24a4e3b51" providerId="LiveId" clId="{4DED4C8B-E1F7-467C-9A1B-B4461A6FEB3B}" dt="2021-05-25T02:07:50.080" v="652" actId="164"/>
          <ac:picMkLst>
            <pc:docMk/>
            <pc:sldMk cId="2675530756" sldId="256"/>
            <ac:picMk id="5" creationId="{B0B3B3CB-7E69-48F4-96AE-6DB2C4E24F93}"/>
          </ac:picMkLst>
        </pc:picChg>
        <pc:picChg chg="mod topLvl modCrop">
          <ac:chgData name="Sebastian Ocampo Palacios" userId="2317f3a24a4e3b51" providerId="LiveId" clId="{4DED4C8B-E1F7-467C-9A1B-B4461A6FEB3B}" dt="2021-05-25T02:07:50.080" v="652" actId="164"/>
          <ac:picMkLst>
            <pc:docMk/>
            <pc:sldMk cId="2675530756" sldId="256"/>
            <ac:picMk id="20" creationId="{8F0E37FD-E3EA-4298-8B26-EF69D86CA510}"/>
          </ac:picMkLst>
        </pc:picChg>
      </pc:sldChg>
      <pc:sldChg chg="addSp delSp modSp mod">
        <pc:chgData name="Sebastian Ocampo Palacios" userId="2317f3a24a4e3b51" providerId="LiveId" clId="{4DED4C8B-E1F7-467C-9A1B-B4461A6FEB3B}" dt="2021-05-25T02:12:43.295" v="657" actId="1076"/>
        <pc:sldMkLst>
          <pc:docMk/>
          <pc:sldMk cId="128207752" sldId="258"/>
        </pc:sldMkLst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5" creationId="{30D21A47-F93F-4A99-B615-CCEA87FC5B38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6" creationId="{121B545A-99C3-4F2B-91B5-1B9447B3B8F5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7" creationId="{B484FA60-4F5B-4C80-9512-8BABD8FFBDE7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9" creationId="{781F8AE5-9B15-4A94-8C4B-307694C3582D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10" creationId="{6C229BB0-B524-4330-8325-8F6CFBED073E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11" creationId="{122BFE1D-EE95-42CC-95D3-EB4640938753}"/>
          </ac:spMkLst>
        </pc:spChg>
        <pc:spChg chg="mod">
          <ac:chgData name="Sebastian Ocampo Palacios" userId="2317f3a24a4e3b51" providerId="LiveId" clId="{4DED4C8B-E1F7-467C-9A1B-B4461A6FEB3B}" dt="2021-05-25T01:59:56.997" v="498"/>
          <ac:spMkLst>
            <pc:docMk/>
            <pc:sldMk cId="128207752" sldId="258"/>
            <ac:spMk id="12" creationId="{2C524763-B065-477D-ABCA-8215270D7096}"/>
          </ac:spMkLst>
        </pc:spChg>
        <pc:grpChg chg="add del mod">
          <ac:chgData name="Sebastian Ocampo Palacios" userId="2317f3a24a4e3b51" providerId="LiveId" clId="{4DED4C8B-E1F7-467C-9A1B-B4461A6FEB3B}" dt="2021-05-25T01:59:58.134" v="499"/>
          <ac:grpSpMkLst>
            <pc:docMk/>
            <pc:sldMk cId="128207752" sldId="258"/>
            <ac:grpSpMk id="3" creationId="{1AD444FA-2B90-4AD6-9C6D-E34AA93D1C5D}"/>
          </ac:grpSpMkLst>
        </pc:grpChg>
        <pc:picChg chg="add del mod">
          <ac:chgData name="Sebastian Ocampo Palacios" userId="2317f3a24a4e3b51" providerId="LiveId" clId="{4DED4C8B-E1F7-467C-9A1B-B4461A6FEB3B}" dt="2021-05-25T01:59:56.813" v="497" actId="478"/>
          <ac:picMkLst>
            <pc:docMk/>
            <pc:sldMk cId="128207752" sldId="258"/>
            <ac:picMk id="2" creationId="{79C706FA-5934-4CBD-B9AA-5FC9F277C0DB}"/>
          </ac:picMkLst>
        </pc:picChg>
        <pc:picChg chg="mod">
          <ac:chgData name="Sebastian Ocampo Palacios" userId="2317f3a24a4e3b51" providerId="LiveId" clId="{4DED4C8B-E1F7-467C-9A1B-B4461A6FEB3B}" dt="2021-05-25T01:59:56.997" v="498"/>
          <ac:picMkLst>
            <pc:docMk/>
            <pc:sldMk cId="128207752" sldId="258"/>
            <ac:picMk id="4" creationId="{08425A40-E57B-4023-BB1A-BECB838E23DB}"/>
          </ac:picMkLst>
        </pc:picChg>
        <pc:picChg chg="mod">
          <ac:chgData name="Sebastian Ocampo Palacios" userId="2317f3a24a4e3b51" providerId="LiveId" clId="{4DED4C8B-E1F7-467C-9A1B-B4461A6FEB3B}" dt="2021-05-25T01:59:56.997" v="498"/>
          <ac:picMkLst>
            <pc:docMk/>
            <pc:sldMk cId="128207752" sldId="258"/>
            <ac:picMk id="8" creationId="{0735DCC3-18B2-435B-B68B-1E1C4BC99007}"/>
          </ac:picMkLst>
        </pc:picChg>
        <pc:picChg chg="add del mod">
          <ac:chgData name="Sebastian Ocampo Palacios" userId="2317f3a24a4e3b51" providerId="LiveId" clId="{4DED4C8B-E1F7-467C-9A1B-B4461A6FEB3B}" dt="2021-05-25T02:07:54.014" v="654" actId="478"/>
          <ac:picMkLst>
            <pc:docMk/>
            <pc:sldMk cId="128207752" sldId="258"/>
            <ac:picMk id="13" creationId="{7A8611D1-8D30-42BD-95C9-C646DA92FD42}"/>
          </ac:picMkLst>
        </pc:picChg>
        <pc:picChg chg="add mod">
          <ac:chgData name="Sebastian Ocampo Palacios" userId="2317f3a24a4e3b51" providerId="LiveId" clId="{4DED4C8B-E1F7-467C-9A1B-B4461A6FEB3B}" dt="2021-05-25T02:12:43.295" v="657" actId="1076"/>
          <ac:picMkLst>
            <pc:docMk/>
            <pc:sldMk cId="128207752" sldId="258"/>
            <ac:picMk id="14" creationId="{EB1D508E-E96E-4B01-BC9C-C703EE4FB29B}"/>
          </ac:picMkLst>
        </pc:picChg>
        <pc:picChg chg="del mod">
          <ac:chgData name="Sebastian Ocampo Palacios" userId="2317f3a24a4e3b51" providerId="LiveId" clId="{4DED4C8B-E1F7-467C-9A1B-B4461A6FEB3B}" dt="2021-05-24T23:58:27.643" v="261" actId="478"/>
          <ac:picMkLst>
            <pc:docMk/>
            <pc:sldMk cId="128207752" sldId="258"/>
            <ac:picMk id="23" creationId="{D5AF44F5-D742-457F-A76B-7ECB4D7CD317}"/>
          </ac:picMkLst>
        </pc:picChg>
      </pc:sldChg>
      <pc:sldChg chg="addSp delSp modSp new mod ord">
        <pc:chgData name="Sebastian Ocampo Palacios" userId="2317f3a24a4e3b51" providerId="LiveId" clId="{4DED4C8B-E1F7-467C-9A1B-B4461A6FEB3B}" dt="2021-05-25T00:18:05.702" v="353" actId="20577"/>
        <pc:sldMkLst>
          <pc:docMk/>
          <pc:sldMk cId="1050448095" sldId="260"/>
        </pc:sldMkLst>
        <pc:spChg chg="del mod">
          <ac:chgData name="Sebastian Ocampo Palacios" userId="2317f3a24a4e3b51" providerId="LiveId" clId="{4DED4C8B-E1F7-467C-9A1B-B4461A6FEB3B}" dt="2021-05-25T00:17:03.516" v="270" actId="478"/>
          <ac:spMkLst>
            <pc:docMk/>
            <pc:sldMk cId="1050448095" sldId="260"/>
            <ac:spMk id="2" creationId="{76FFB84D-B4EC-4B00-A5CB-05EDDEC5A1AE}"/>
          </ac:spMkLst>
        </pc:spChg>
        <pc:spChg chg="del">
          <ac:chgData name="Sebastian Ocampo Palacios" userId="2317f3a24a4e3b51" providerId="LiveId" clId="{4DED4C8B-E1F7-467C-9A1B-B4461A6FEB3B}" dt="2021-05-25T00:17:05.035" v="271" actId="478"/>
          <ac:spMkLst>
            <pc:docMk/>
            <pc:sldMk cId="1050448095" sldId="260"/>
            <ac:spMk id="3" creationId="{7D432939-BAC1-4185-B122-AA34C1EAE6E2}"/>
          </ac:spMkLst>
        </pc:spChg>
        <pc:spChg chg="add mod">
          <ac:chgData name="Sebastian Ocampo Palacios" userId="2317f3a24a4e3b51" providerId="LiveId" clId="{4DED4C8B-E1F7-467C-9A1B-B4461A6FEB3B}" dt="2021-05-25T00:17:28.471" v="321" actId="20577"/>
          <ac:spMkLst>
            <pc:docMk/>
            <pc:sldMk cId="1050448095" sldId="260"/>
            <ac:spMk id="4" creationId="{E77DF421-2973-4C91-AEE4-981EB944CAA1}"/>
          </ac:spMkLst>
        </pc:spChg>
        <pc:spChg chg="add mod">
          <ac:chgData name="Sebastian Ocampo Palacios" userId="2317f3a24a4e3b51" providerId="LiveId" clId="{4DED4C8B-E1F7-467C-9A1B-B4461A6FEB3B}" dt="2021-05-25T00:18:05.702" v="353" actId="20577"/>
          <ac:spMkLst>
            <pc:docMk/>
            <pc:sldMk cId="1050448095" sldId="260"/>
            <ac:spMk id="5" creationId="{B92BD17C-84FA-483A-ADD1-F6CC100F9B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9F1-9547-488C-8481-B0BDED48E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12C9-BD79-4746-A9BB-C7942DCA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8E07-FC5D-48A8-9FBD-A637C8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0FD7-6322-4168-8F76-2BA3D5F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2399-EF0A-47D7-B04F-2DDD1DF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2A1-77B0-49B9-AA3A-AA9D7D27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5213B-7225-4152-978C-7277F5F9D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1C3-AC27-46C0-9553-D5B8267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DC88-03B0-4775-B757-5997AC13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FEC8-ECC7-4D83-8D3C-0F017DC2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8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CC6B0-4FFF-4FE4-8EBE-92B4C2DAE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3BAD-66B5-405F-BA3E-40C1A521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3CAC-EE90-4D5E-8CDB-A6CA8AB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307C-7079-4EDC-B04F-136E86F1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566D-E1A3-4810-A661-1EA90E08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7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A5E8-34F6-4C79-B5E2-FD31B52F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F406-C7CD-4A81-BECA-99F503D3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C0EC-0641-4E0B-9768-E61E939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E0AE-2033-4AEB-87AC-9635BB7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E394-CCEF-4C9B-8916-77F396C3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1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B5E-2E90-4845-ADED-FE52251F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110D-73A4-418A-AF56-BFAF79A8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4976-B5C2-4A9C-A84B-D87EEC1D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7F76-6115-40A6-9C21-1A9F060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45A3-2973-4F9C-8AE8-C940FCEC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5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8608-A6EC-4958-80F4-A3D81B0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4DD9-77D8-40ED-B396-28B14AEE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F6CA-04EC-4CC8-BE15-9A7D6105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EF8E-F6EB-4AA8-AA1D-55EF391A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D7C9-F9FD-4920-AAEA-52328B69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6E63-7E04-4065-8C66-635B3C15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5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513-4EB9-4E16-94F3-7B1F210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545B-B104-419F-BFC6-529C16F0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4AD8-118D-4E4C-99F7-1141AC2C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8AA0C-57B8-4718-A814-737BB360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91F9-1047-44E3-A4EA-D6EBB215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C29F1-E14A-4C0B-B206-848FC3E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E38F-76DB-43AA-8F61-0125F4E9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86C1-5C7F-47A6-9BAD-38416C58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225-F1FE-4CBF-B6EB-61092A4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68ED-08A1-4B23-8094-8E087839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D6F4-F09D-4E39-BBE9-41FA837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525-A07F-47D2-9AEA-BEEDFA1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6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97BB-622D-4A93-9659-6C61B3B1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8A38C-A7B4-47AF-A04F-9A4B16F0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3CC1-0A37-46CC-8443-D053C37E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3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C8F1-B592-41FB-9246-80F74892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838E-2547-4289-AB09-09CF1B5F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6B6C-BB90-4976-BC1F-664D4DFF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D1AD-1BCE-4C1B-9F34-E1BDD11C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DE26-2072-448F-87D5-71D404B7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ABD1A-08A9-4397-8F20-F7E7F52C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2D1-0F1C-4F14-95AD-5DDB7B6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16ED-E07C-409E-9E16-9AFB90A0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BA59-B5CF-4A34-86F3-0A1700D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BF86-E94D-4390-BE3E-EB9CAD3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35A4-6543-4D3E-81DD-9CB5B85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4DAF-0D27-49ED-AF5D-61A55AD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F73B-6A22-458E-AD4F-B205AA18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601F-A982-4F43-8647-C2E6A2AC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DBD6-18AA-4EF2-9A65-3C000C107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2A0-9036-4909-B64B-34444A4EBE07}" type="datetimeFigureOut">
              <a:rPr lang="es-MX" smtClean="0"/>
              <a:t>24/05/2021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6EC0-D22D-4FB3-A9F2-68946059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0C0E-2490-407A-B577-458CB8EC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3364-FEB3-41F3-89A7-A8501A3994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9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7DF421-2973-4C91-AEE4-981EB944CAA1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Crises,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Public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Debt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and </a:t>
            </a:r>
            <a:r>
              <a:rPr lang="es-MX" sz="5400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Interest</a:t>
            </a:r>
            <a:r>
              <a:rPr lang="es-MX" sz="5400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Rates.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92BD17C-84FA-483A-ADD1-F6CC100F9B47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Off-</a:t>
            </a:r>
            <a:r>
              <a:rPr lang="es-MX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Code</a:t>
            </a:r>
            <a:r>
              <a:rPr lang="es-MX" b="1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b="1" dirty="0" err="1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Changes</a:t>
            </a:r>
            <a:endParaRPr lang="es-MX" b="1" dirty="0">
              <a:latin typeface="Roboto Condensed" pitchFamily="2" charset="0"/>
              <a:ea typeface="Roboto Condensed" pitchFamily="2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s-MX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  Anna Karina Pérez Peña</a:t>
            </a:r>
          </a:p>
          <a:p>
            <a:pPr marL="0" indent="0">
              <a:buNone/>
            </a:pPr>
            <a:r>
              <a:rPr lang="es-MX" dirty="0">
                <a:latin typeface="Roboto Condensed" pitchFamily="2" charset="0"/>
                <a:ea typeface="Roboto Condensed" pitchFamily="2" charset="0"/>
                <a:cs typeface="Times" panose="02020603050405020304" pitchFamily="18" charset="0"/>
              </a:rPr>
              <a:t>   Sebastián Ocampo Palacios</a:t>
            </a:r>
          </a:p>
        </p:txBody>
      </p:sp>
    </p:spTree>
    <p:extLst>
      <p:ext uri="{BB962C8B-B14F-4D97-AF65-F5344CB8AC3E}">
        <p14:creationId xmlns:p14="http://schemas.microsoft.com/office/powerpoint/2010/main" val="10504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3C8-B02B-4BE1-B519-7C259C2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Aesthetical Off-Code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74F2-A80F-4ED5-8290-92289694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125"/>
            <a:ext cx="9144000" cy="44303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Import “data-vis.png” from crises-debt-rates folder on GitHub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Know that the size of the picture is 14.7 x 22.05 cm. (HxW), font is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Roboto Condensed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and that colours are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69B3A2"/>
                </a:solidFill>
                <a:latin typeface="Roboto Condensed" pitchFamily="2" charset="0"/>
                <a:ea typeface="Roboto Condensed" pitchFamily="2" charset="0"/>
              </a:rPr>
              <a:t>Interest Rates 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(HEX: #69b3a2 )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Changes in </a:t>
            </a:r>
            <a:r>
              <a:rPr lang="es-MX" dirty="0">
                <a:solidFill>
                  <a:srgbClr val="3399E6"/>
                </a:solidFill>
                <a:latin typeface="Roboto Condensed" pitchFamily="2" charset="0"/>
                <a:ea typeface="Roboto Condensed" pitchFamily="2" charset="0"/>
              </a:rPr>
              <a:t>Public Debt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(HEX: #3399E6)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Add main title, subtitle, caption and legend. 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Group and copy+paste as picture.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Right click, select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Format Picture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Fill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 and choose </a:t>
            </a:r>
            <a:r>
              <a:rPr lang="es-MX" i="1" dirty="0">
                <a:latin typeface="Roboto Condensed" pitchFamily="2" charset="0"/>
                <a:ea typeface="Roboto Condensed" pitchFamily="2" charset="0"/>
              </a:rPr>
              <a:t>Solid Fill (“White)</a:t>
            </a:r>
            <a:r>
              <a:rPr lang="es-MX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MX" dirty="0">
                <a:latin typeface="Roboto Condensed" pitchFamily="2" charset="0"/>
                <a:ea typeface="Roboto Condensed" pitchFamily="2" charset="0"/>
              </a:rPr>
              <a:t>Save as Picture.</a:t>
            </a:r>
          </a:p>
        </p:txBody>
      </p:sp>
    </p:spTree>
    <p:extLst>
      <p:ext uri="{BB962C8B-B14F-4D97-AF65-F5344CB8AC3E}">
        <p14:creationId xmlns:p14="http://schemas.microsoft.com/office/powerpoint/2010/main" val="7765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A806AB-CF2C-442F-B79C-03505699F791}"/>
              </a:ext>
            </a:extLst>
          </p:cNvPr>
          <p:cNvSpPr txBox="1">
            <a:spLocks/>
          </p:cNvSpPr>
          <p:nvPr/>
        </p:nvSpPr>
        <p:spPr>
          <a:xfrm>
            <a:off x="476250" y="275751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Roboto Condensed" pitchFamily="2" charset="0"/>
                <a:ea typeface="Roboto Condensed" pitchFamily="2" charset="0"/>
              </a:rPr>
              <a:t>Legend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88F8A-2E8F-40ED-B5DF-155DCDFFE3E4}"/>
              </a:ext>
            </a:extLst>
          </p:cNvPr>
          <p:cNvGrpSpPr/>
          <p:nvPr/>
        </p:nvGrpSpPr>
        <p:grpSpPr>
          <a:xfrm>
            <a:off x="1402080" y="1259840"/>
            <a:ext cx="9387840" cy="4338320"/>
            <a:chOff x="1402080" y="1259840"/>
            <a:chExt cx="9387840" cy="433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55D31-938F-4D01-92D8-B9364613F1CB}"/>
                </a:ext>
              </a:extLst>
            </p:cNvPr>
            <p:cNvSpPr/>
            <p:nvPr/>
          </p:nvSpPr>
          <p:spPr>
            <a:xfrm>
              <a:off x="1402080" y="1259840"/>
              <a:ext cx="9387840" cy="433832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D2768F-29BF-4CAF-B396-251B00D3F34F}"/>
                </a:ext>
              </a:extLst>
            </p:cNvPr>
            <p:cNvSpPr/>
            <p:nvPr/>
          </p:nvSpPr>
          <p:spPr>
            <a:xfrm>
              <a:off x="2047876" y="1914524"/>
              <a:ext cx="1181100" cy="1181100"/>
            </a:xfrm>
            <a:prstGeom prst="ellipse">
              <a:avLst/>
            </a:prstGeom>
            <a:solidFill>
              <a:srgbClr val="69B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9ED529-1326-4A00-9BD3-E9BED251CAC1}"/>
                </a:ext>
              </a:extLst>
            </p:cNvPr>
            <p:cNvSpPr/>
            <p:nvPr/>
          </p:nvSpPr>
          <p:spPr>
            <a:xfrm>
              <a:off x="2047876" y="3752852"/>
              <a:ext cx="1181100" cy="1181100"/>
            </a:xfrm>
            <a:prstGeom prst="ellipse">
              <a:avLst/>
            </a:prstGeom>
            <a:solidFill>
              <a:srgbClr val="339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921A61E9-406A-41DF-9D21-15C157C9B32D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2185193"/>
              <a:ext cx="68218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Interest Rates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B8146A81-4E85-470F-90A1-12F0C2E5A781}"/>
                </a:ext>
              </a:extLst>
            </p:cNvPr>
            <p:cNvSpPr txBox="1">
              <a:spLocks/>
            </p:cNvSpPr>
            <p:nvPr/>
          </p:nvSpPr>
          <p:spPr>
            <a:xfrm>
              <a:off x="3608072" y="4033046"/>
              <a:ext cx="6250303" cy="639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4800" dirty="0">
                  <a:latin typeface="Roboto Condensed" pitchFamily="2" charset="0"/>
                  <a:ea typeface="Roboto Condensed" pitchFamily="2" charset="0"/>
                </a:rPr>
                <a:t>Changes in Public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82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49EB5B3-B3F1-4091-9316-77530E36B4C5}"/>
              </a:ext>
            </a:extLst>
          </p:cNvPr>
          <p:cNvGrpSpPr/>
          <p:nvPr/>
        </p:nvGrpSpPr>
        <p:grpSpPr>
          <a:xfrm>
            <a:off x="2057399" y="95250"/>
            <a:ext cx="7877175" cy="6360142"/>
            <a:chOff x="2057399" y="95250"/>
            <a:chExt cx="7877175" cy="63601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B3B3CB-7E69-48F4-96AE-6DB2C4E2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" r="2346"/>
            <a:stretch/>
          </p:blipFill>
          <p:spPr>
            <a:xfrm>
              <a:off x="2057399" y="840757"/>
              <a:ext cx="7877175" cy="50361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2FD3B-BD8E-492C-B98F-BA222A31458B}"/>
                </a:ext>
              </a:extLst>
            </p:cNvPr>
            <p:cNvSpPr txBox="1"/>
            <p:nvPr/>
          </p:nvSpPr>
          <p:spPr>
            <a:xfrm>
              <a:off x="2190750" y="95250"/>
              <a:ext cx="5286375" cy="344487"/>
            </a:xfrm>
            <a:prstGeom prst="rect">
              <a:avLst/>
            </a:prstGeom>
            <a:solidFill>
              <a:srgbClr val="3399E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Roboto Condensed" pitchFamily="2" charset="0"/>
                  <a:ea typeface="Roboto Condensed" pitchFamily="2" charset="0"/>
                </a:rPr>
                <a:t>Interbank Interest Rates and Internal Public Debt During Crises</a:t>
              </a:r>
              <a:endParaRPr lang="es-MX" sz="1600" b="1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5B6926-79AF-441A-AC03-0B060CF7BA3E}"/>
                </a:ext>
              </a:extLst>
            </p:cNvPr>
            <p:cNvSpPr txBox="1"/>
            <p:nvPr/>
          </p:nvSpPr>
          <p:spPr>
            <a:xfrm>
              <a:off x="2190749" y="413335"/>
              <a:ext cx="751522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A visual analysis of the relationship between internal public debt and the loan market in Mexico during the 2008 and 2020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economic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crises: no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relevant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changes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variation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patterns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are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observed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during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the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COVID-19 crisis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unlike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the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2008 </a:t>
              </a:r>
              <a:r>
                <a:rPr lang="es-MX" sz="1400" dirty="0" err="1">
                  <a:latin typeface="Roboto Condensed" pitchFamily="2" charset="0"/>
                  <a:ea typeface="Roboto Condensed" pitchFamily="2" charset="0"/>
                </a:rPr>
                <a:t>financial</a:t>
              </a:r>
              <a:r>
                <a:rPr lang="es-MX" sz="1400" dirty="0">
                  <a:latin typeface="Roboto Condensed" pitchFamily="2" charset="0"/>
                  <a:ea typeface="Roboto Condensed" pitchFamily="2" charset="0"/>
                </a:rPr>
                <a:t> crisis.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2E7086-72AD-4CC2-AAF3-C164C6CFD1DC}"/>
                </a:ext>
              </a:extLst>
            </p:cNvPr>
            <p:cNvSpPr txBox="1"/>
            <p:nvPr/>
          </p:nvSpPr>
          <p:spPr>
            <a:xfrm rot="10800000" flipV="1">
              <a:off x="2224087" y="5624395"/>
              <a:ext cx="7596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Methodological Note: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Seasonal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 and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inflation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adjusted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data. We appplied a linear transformation in order to redefine the porcentual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changes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and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normalized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the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initial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values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of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each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crisis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equal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to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zero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.</a:t>
              </a:r>
            </a:p>
            <a:p>
              <a:r>
                <a:rPr lang="es-MX" sz="1200" b="1" dirty="0" err="1">
                  <a:latin typeface="Roboto Condensed" pitchFamily="2" charset="0"/>
                  <a:ea typeface="Roboto Condensed" pitchFamily="2" charset="0"/>
                </a:rPr>
                <a:t>Source</a:t>
              </a:r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BANXICO, Sistema de Información Económica </a:t>
              </a:r>
            </a:p>
            <a:p>
              <a:r>
                <a:rPr lang="es-MX" sz="1200" b="1" dirty="0" err="1">
                  <a:latin typeface="Roboto Condensed" pitchFamily="2" charset="0"/>
                  <a:ea typeface="Roboto Condensed" pitchFamily="2" charset="0"/>
                </a:rPr>
                <a:t>Authors</a:t>
              </a:r>
              <a:r>
                <a:rPr lang="es-MX" sz="1200" b="1" dirty="0">
                  <a:latin typeface="Roboto Condensed" pitchFamily="2" charset="0"/>
                  <a:ea typeface="Roboto Condensed" pitchFamily="2" charset="0"/>
                </a:rPr>
                <a:t>: 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Karina Pérez, Sebastián Ocampo                                                          </a:t>
              </a:r>
              <a:r>
                <a:rPr lang="es-MX" sz="1200" dirty="0">
                  <a:solidFill>
                    <a:schemeClr val="bg2">
                      <a:lumMod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https://github.com/socapal/crises-debt-rates/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0E37FD-E3EA-4298-8B26-EF69D86CA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01" t="12721" r="8454" b="13325"/>
            <a:stretch/>
          </p:blipFill>
          <p:spPr>
            <a:xfrm>
              <a:off x="2809875" y="4555591"/>
              <a:ext cx="1361297" cy="536427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DCBF366-6EEE-4310-B1B1-3D40560A3B93}"/>
                </a:ext>
              </a:extLst>
            </p:cNvPr>
            <p:cNvSpPr/>
            <p:nvPr/>
          </p:nvSpPr>
          <p:spPr>
            <a:xfrm>
              <a:off x="2995614" y="1572281"/>
              <a:ext cx="1285874" cy="52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A075B71-22E8-4B4B-BA1D-AEAD160A243E}"/>
                </a:ext>
              </a:extLst>
            </p:cNvPr>
            <p:cNvSpPr/>
            <p:nvPr/>
          </p:nvSpPr>
          <p:spPr>
            <a:xfrm>
              <a:off x="7810500" y="1534181"/>
              <a:ext cx="1285874" cy="52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3E12F113-6FBD-4028-8D78-8FC94C242EE1}"/>
                </a:ext>
              </a:extLst>
            </p:cNvPr>
            <p:cNvSpPr txBox="1"/>
            <p:nvPr/>
          </p:nvSpPr>
          <p:spPr>
            <a:xfrm>
              <a:off x="3133725" y="1638944"/>
              <a:ext cx="16002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Financial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Crisis </a:t>
              </a:r>
            </a:p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starts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Mexico</a:t>
              </a:r>
              <a:endParaRPr lang="es-MX" sz="12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6CC066BE-1FA9-44D6-9F39-627E8BFB9396}"/>
                </a:ext>
              </a:extLst>
            </p:cNvPr>
            <p:cNvSpPr txBox="1"/>
            <p:nvPr/>
          </p:nvSpPr>
          <p:spPr>
            <a:xfrm>
              <a:off x="7881936" y="1657994"/>
              <a:ext cx="16002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COVID-19 Crisis </a:t>
              </a:r>
            </a:p>
            <a:p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starts</a:t>
              </a:r>
              <a:r>
                <a:rPr lang="es-MX" sz="1200" dirty="0">
                  <a:latin typeface="Roboto Condensed" pitchFamily="2" charset="0"/>
                  <a:ea typeface="Roboto Condensed" pitchFamily="2" charset="0"/>
                </a:rPr>
                <a:t> in </a:t>
              </a:r>
              <a:r>
                <a:rPr lang="es-MX" sz="1200" dirty="0" err="1">
                  <a:latin typeface="Roboto Condensed" pitchFamily="2" charset="0"/>
                  <a:ea typeface="Roboto Condensed" pitchFamily="2" charset="0"/>
                </a:rPr>
                <a:t>Mexico</a:t>
              </a:r>
              <a:endParaRPr lang="es-MX" sz="12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53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EB1D508E-E96E-4B01-BC9C-C703EE4F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94" y="200128"/>
            <a:ext cx="7882811" cy="64196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2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242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Presentación de PowerPoint</vt:lpstr>
      <vt:lpstr>Aesthetical Off-Code Changes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Aesthetical Off-Code Changes</dc:title>
  <dc:creator>Sebastian Ocampo Palacios</dc:creator>
  <cp:lastModifiedBy>Sebastian Ocampo Palacios</cp:lastModifiedBy>
  <cp:revision>6</cp:revision>
  <dcterms:created xsi:type="dcterms:W3CDTF">2021-05-12T16:43:59Z</dcterms:created>
  <dcterms:modified xsi:type="dcterms:W3CDTF">2021-05-25T02:12:53Z</dcterms:modified>
</cp:coreProperties>
</file>