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1BF1-E3DC-4C63-BD7F-0A3FA7BBE4A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B4F4-4D73-4470-B05A-4DEE8ECD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07F8-9C4F-421A-BA1D-023CAEE66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7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30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2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2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9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03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75C3-8C31-4E75-A455-85E1C508C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9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25F29B-D867-4ED4-BC72-5B421AB755A3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74DAEA-158A-41C8-A74E-5907075F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8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.adobe.com/create/color-whe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xamal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Importance of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images.apple.com/iphone/features/images/ipod_hero20070920.png"/>
          <p:cNvPicPr>
            <a:picLocks noChangeAspect="1" noChangeArrowheads="1"/>
          </p:cNvPicPr>
          <p:nvPr/>
        </p:nvPicPr>
        <p:blipFill>
          <a:blip r:embed="rId3"/>
          <a:srcRect b="18489"/>
          <a:stretch>
            <a:fillRect/>
          </a:stretch>
        </p:blipFill>
        <p:spPr bwMode="auto">
          <a:xfrm>
            <a:off x="2315870" y="2133600"/>
            <a:ext cx="751393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09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Colors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color last</a:t>
            </a:r>
          </a:p>
          <a:p>
            <a:r>
              <a:rPr lang="en-US" dirty="0" smtClean="0"/>
              <a:t>Create resource dictionaries with colors</a:t>
            </a:r>
          </a:p>
          <a:p>
            <a:r>
              <a:rPr lang="en-US" dirty="0" smtClean="0"/>
              <a:t>Choose color intensity wisely</a:t>
            </a:r>
          </a:p>
          <a:p>
            <a:pPr lvl="1"/>
            <a:r>
              <a:rPr lang="en-US" dirty="0" smtClean="0"/>
              <a:t>Use color to draw intention to important things, while making secondary information less “in your face”</a:t>
            </a:r>
          </a:p>
          <a:p>
            <a:pPr lvl="2"/>
            <a:r>
              <a:rPr lang="en-US" dirty="0" smtClean="0"/>
              <a:t>Example: Grid lines should not “jump out at you”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Color Associations -  “Physiology of Colors”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/>
              <a:t>Active, dramatic.  </a:t>
            </a:r>
          </a:p>
          <a:p>
            <a:pPr lvl="1"/>
            <a:r>
              <a:rPr lang="en-US" dirty="0"/>
              <a:t>Increases blood pressure and respiration rate.</a:t>
            </a:r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Blue</a:t>
            </a:r>
          </a:p>
          <a:p>
            <a:pPr lvl="1"/>
            <a:r>
              <a:rPr lang="en-US" dirty="0"/>
              <a:t>Thoughtful, calming.  </a:t>
            </a:r>
          </a:p>
          <a:p>
            <a:pPr lvl="1"/>
            <a:r>
              <a:rPr lang="en-US" dirty="0"/>
              <a:t>Blue slows human metabolism and produces a calming effect.  </a:t>
            </a:r>
          </a:p>
          <a:p>
            <a:pPr lvl="1"/>
            <a:r>
              <a:rPr lang="en-US" dirty="0"/>
              <a:t>Corporate marketing color of choice (e.g. IBM, Dell, HP, Microsoft)</a:t>
            </a:r>
          </a:p>
        </p:txBody>
      </p:sp>
    </p:spTree>
    <p:extLst>
      <p:ext uri="{BB962C8B-B14F-4D97-AF65-F5344CB8AC3E}">
        <p14:creationId xmlns:p14="http://schemas.microsoft.com/office/powerpoint/2010/main" val="114006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Physiology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Green</a:t>
            </a:r>
          </a:p>
          <a:p>
            <a:pPr lvl="1"/>
            <a:r>
              <a:rPr lang="en-US" dirty="0" smtClean="0"/>
              <a:t>Calming and relaxing.  </a:t>
            </a:r>
          </a:p>
          <a:p>
            <a:pPr lvl="1"/>
            <a:r>
              <a:rPr lang="en-US" dirty="0" smtClean="0"/>
              <a:t>The most restful color for the human eye and can improve vision.</a:t>
            </a:r>
            <a:endParaRPr lang="en-US" b="1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/>
              <a:t>Neutral color that can enhance creativity.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D6FE-0D95-422C-A401-E733BBF8EB0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Physiology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rgbClr val="000000"/>
                </a:solidFill>
              </a:rPr>
              <a:t>Black</a:t>
            </a:r>
          </a:p>
          <a:p>
            <a:pPr lvl="1"/>
            <a:r>
              <a:rPr lang="en-US" sz="1800" dirty="0"/>
              <a:t>Gives a feeling of perspective and depth.  </a:t>
            </a:r>
          </a:p>
          <a:p>
            <a:pPr lvl="1"/>
            <a:r>
              <a:rPr lang="en-US" sz="1800" dirty="0"/>
              <a:t>Black backgrounds diminish readability.  </a:t>
            </a:r>
          </a:p>
          <a:p>
            <a:pPr lvl="1"/>
            <a:r>
              <a:rPr lang="en-US" sz="1800" dirty="0"/>
              <a:t>When combined with other powerful colors (e.g. red or orange) gives a very aggressive color scheme.</a:t>
            </a:r>
          </a:p>
          <a:p>
            <a:pPr lvl="0"/>
            <a:r>
              <a:rPr lang="en-US" sz="2000" b="1" dirty="0">
                <a:solidFill>
                  <a:srgbClr val="F3AF35"/>
                </a:solidFill>
              </a:rPr>
              <a:t>Orange</a:t>
            </a:r>
          </a:p>
          <a:p>
            <a:pPr lvl="1"/>
            <a:r>
              <a:rPr lang="en-US" sz="1800" dirty="0"/>
              <a:t>Playful, informal, energizing.</a:t>
            </a:r>
          </a:p>
          <a:p>
            <a:pPr lvl="1"/>
            <a:r>
              <a:rPr lang="en-US" sz="1800" dirty="0"/>
              <a:t>Increases the supply of oxygen to the brain and stimulates mental activity</a:t>
            </a:r>
          </a:p>
          <a:p>
            <a:pPr lvl="1"/>
            <a:r>
              <a:rPr lang="en-US" sz="1800" dirty="0"/>
              <a:t>Very high visibility and can be used to highlight important design elements  </a:t>
            </a:r>
          </a:p>
          <a:p>
            <a:pPr lvl="1"/>
            <a:r>
              <a:rPr lang="en-US" sz="1800" dirty="0"/>
              <a:t>"Non-corporate" marketing branding (e.g. MCI, Cingular, Vonage)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D6FE-0D95-422C-A401-E733BBF8EB0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Physiology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Yellow</a:t>
            </a:r>
          </a:p>
          <a:p>
            <a:pPr lvl="1"/>
            <a:r>
              <a:rPr lang="en-US" dirty="0"/>
              <a:t>Causes eye fatigue more than any other color.  </a:t>
            </a:r>
          </a:p>
          <a:p>
            <a:pPr lvl="1"/>
            <a:r>
              <a:rPr lang="en-US" dirty="0"/>
              <a:t>Increases metabolism.  </a:t>
            </a:r>
          </a:p>
          <a:p>
            <a:pPr lvl="1"/>
            <a:r>
              <a:rPr lang="en-US" dirty="0"/>
              <a:t>Causes irritability… babies are known to cry in yellow rooms and people lose their tempers more often in yellow rooms.  </a:t>
            </a:r>
          </a:p>
          <a:p>
            <a:pPr lvl="1"/>
            <a:r>
              <a:rPr lang="en-US" dirty="0"/>
              <a:t>“Buttery” shades are easier to live with long-term than bright “sunflower” shades.</a:t>
            </a:r>
          </a:p>
        </p:txBody>
      </p:sp>
    </p:spTree>
    <p:extLst>
      <p:ext uri="{BB962C8B-B14F-4D97-AF65-F5344CB8AC3E}">
        <p14:creationId xmlns:p14="http://schemas.microsoft.com/office/powerpoint/2010/main" val="20091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Physiology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98F2"/>
                </a:solidFill>
              </a:rPr>
              <a:t>Pink</a:t>
            </a:r>
          </a:p>
          <a:p>
            <a:pPr lvl="1"/>
            <a:r>
              <a:rPr lang="en-US" dirty="0"/>
              <a:t>Shown to reduce angry behavior (temporarily).  </a:t>
            </a:r>
          </a:p>
          <a:p>
            <a:pPr lvl="1"/>
            <a:r>
              <a:rPr lang="en-US" dirty="0"/>
              <a:t>Attempts have been made to use pink in prisons to control aggressive prisoners.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D6FE-0D95-422C-A401-E733BBF8EB0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Schemes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0"/>
            <a:ext cx="4572000" cy="455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31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– Monochromatic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Variations in </a:t>
            </a:r>
            <a:r>
              <a:rPr lang="en-US" dirty="0" err="1" smtClean="0"/>
              <a:t>chroma</a:t>
            </a:r>
            <a:r>
              <a:rPr lang="en-US" dirty="0" smtClean="0"/>
              <a:t> and value within a single hue</a:t>
            </a:r>
          </a:p>
          <a:p>
            <a:pPr lvl="1"/>
            <a:r>
              <a:rPr lang="en-US" dirty="0" smtClean="0"/>
              <a:t>Easy to manage</a:t>
            </a:r>
          </a:p>
          <a:p>
            <a:pPr lvl="1"/>
            <a:r>
              <a:rPr lang="en-US" dirty="0" smtClean="0"/>
              <a:t>Always balanced</a:t>
            </a:r>
          </a:p>
          <a:p>
            <a:pPr lvl="1"/>
            <a:r>
              <a:rPr lang="en-US" dirty="0" smtClean="0"/>
              <a:t>Lacks color contrast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3809" y="2682581"/>
            <a:ext cx="3452191" cy="323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46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– Analogous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Adjacent colors in the primary color wheel</a:t>
            </a:r>
          </a:p>
          <a:p>
            <a:pPr lvl="1"/>
            <a:r>
              <a:rPr lang="en-US" dirty="0" smtClean="0"/>
              <a:t>As easy to create as the monochrome scheme</a:t>
            </a:r>
          </a:p>
          <a:p>
            <a:pPr lvl="1"/>
            <a:r>
              <a:rPr lang="en-US" dirty="0" smtClean="0"/>
              <a:t>Looks richer</a:t>
            </a:r>
          </a:p>
          <a:p>
            <a:pPr lvl="1"/>
            <a:r>
              <a:rPr lang="en-US" dirty="0" smtClean="0"/>
              <a:t>Not as much contrast as other schemes</a:t>
            </a:r>
          </a:p>
          <a:p>
            <a:pPr lvl="1"/>
            <a:r>
              <a:rPr lang="en-US" dirty="0" smtClean="0"/>
              <a:t>Too many hues can upset </a:t>
            </a:r>
            <a:br>
              <a:rPr lang="en-US" dirty="0" smtClean="0"/>
            </a:br>
            <a:r>
              <a:rPr lang="en-US" dirty="0" smtClean="0"/>
              <a:t>the color harmony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31" y="4366617"/>
            <a:ext cx="2418615" cy="221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68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– Complementary Scheme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Opposites on the primary color wheel</a:t>
            </a:r>
          </a:p>
          <a:p>
            <a:r>
              <a:rPr lang="en-US" smtClean="0"/>
              <a:t>Pairs of colors that produce white light when additively combined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5072" y="4008782"/>
            <a:ext cx="2865783" cy="260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280" y="4008782"/>
            <a:ext cx="30642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632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Effective UI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user to intuitively interact with program</a:t>
            </a:r>
          </a:p>
          <a:p>
            <a:r>
              <a:rPr lang="en-US" dirty="0" smtClean="0"/>
              <a:t>Gives the user a good first impression of the software</a:t>
            </a:r>
          </a:p>
          <a:p>
            <a:r>
              <a:rPr lang="en-US" dirty="0" smtClean="0"/>
              <a:t>Makes the user’s job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 Complementary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analogous colors offset by a complementary color</a:t>
            </a:r>
          </a:p>
          <a:p>
            <a:pPr lvl="1"/>
            <a:r>
              <a:rPr lang="en-US" smtClean="0"/>
              <a:t>Offset warm color against a cool color</a:t>
            </a:r>
          </a:p>
          <a:p>
            <a:pPr lvl="1"/>
            <a:r>
              <a:rPr lang="en-US" smtClean="0"/>
              <a:t>Intrinsically high contrast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0441" y="3768617"/>
            <a:ext cx="304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91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– Triacdic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colors evenly spaced (120 degrees) on the color wheel</a:t>
            </a:r>
          </a:p>
          <a:p>
            <a:pPr lvl="1"/>
            <a:r>
              <a:rPr lang="en-US" smtClean="0"/>
              <a:t>High contrast</a:t>
            </a:r>
          </a:p>
          <a:p>
            <a:pPr lvl="1"/>
            <a:r>
              <a:rPr lang="en-US" smtClean="0"/>
              <a:t>Retains some harmony</a:t>
            </a:r>
          </a:p>
          <a:p>
            <a:pPr lvl="1"/>
            <a:r>
              <a:rPr lang="en-US" smtClean="0"/>
              <a:t>One color should be </a:t>
            </a:r>
            <a:br>
              <a:rPr lang="en-US" smtClean="0"/>
            </a:br>
            <a:r>
              <a:rPr lang="en-US" smtClean="0"/>
              <a:t>dominant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665" y="3518332"/>
            <a:ext cx="3352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63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Color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color.adobe.com/create/color-wheel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Gradients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467197"/>
            <a:ext cx="8229600" cy="4525963"/>
          </a:xfrm>
        </p:spPr>
        <p:txBody>
          <a:bodyPr/>
          <a:lstStyle/>
          <a:p>
            <a:r>
              <a:rPr lang="en-US" dirty="0"/>
              <a:t>Subtlety is key</a:t>
            </a:r>
          </a:p>
          <a:p>
            <a:pPr lvl="1"/>
            <a:r>
              <a:rPr lang="en-US" dirty="0"/>
              <a:t>As is the case in many graphical things</a:t>
            </a:r>
          </a:p>
          <a:p>
            <a:r>
              <a:rPr lang="en-US" dirty="0"/>
              <a:t>Gradients that stay within the same color but go from lighter to darker often look good</a:t>
            </a:r>
          </a:p>
          <a:p>
            <a:pPr lvl="1"/>
            <a:r>
              <a:rPr lang="en-US" dirty="0"/>
              <a:t>This imitates natural lighting and thus looks “right” to most people</a:t>
            </a:r>
          </a:p>
          <a:p>
            <a:r>
              <a:rPr lang="en-US" dirty="0"/>
              <a:t>Gradient direction and type can also be changed</a:t>
            </a:r>
          </a:p>
          <a:p>
            <a:pPr lvl="1"/>
            <a:r>
              <a:rPr lang="en-US" dirty="0"/>
              <a:t>Most linear gradients look good at an angle</a:t>
            </a:r>
          </a:p>
          <a:p>
            <a:pPr lvl="1"/>
            <a:r>
              <a:rPr lang="en-US" dirty="0"/>
              <a:t>I like to create circular gradients that are off-center</a:t>
            </a:r>
          </a:p>
        </p:txBody>
      </p:sp>
    </p:spTree>
    <p:extLst>
      <p:ext uri="{BB962C8B-B14F-4D97-AF65-F5344CB8AC3E}">
        <p14:creationId xmlns:p14="http://schemas.microsoft.com/office/powerpoint/2010/main" val="5877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Fonts and Typography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sizes</a:t>
            </a:r>
          </a:p>
          <a:p>
            <a:r>
              <a:rPr lang="en-US" dirty="0"/>
              <a:t>Font Families</a:t>
            </a:r>
          </a:p>
          <a:p>
            <a:r>
              <a:rPr lang="en-US" dirty="0"/>
              <a:t>Styles (serifs vs. no-serifs)</a:t>
            </a:r>
          </a:p>
          <a:p>
            <a:r>
              <a:rPr lang="en-US" dirty="0"/>
              <a:t>Character and Line Spacing</a:t>
            </a:r>
          </a:p>
          <a:p>
            <a:r>
              <a:rPr lang="en-US" dirty="0"/>
              <a:t>Points vs. Pixels</a:t>
            </a:r>
          </a:p>
          <a:p>
            <a:pPr lvl="1"/>
            <a:r>
              <a:rPr lang="en-US" dirty="0"/>
              <a:t>Pixels = 1/96th of an inch</a:t>
            </a:r>
          </a:p>
          <a:p>
            <a:pPr lvl="1"/>
            <a:r>
              <a:rPr lang="en-US" dirty="0"/>
              <a:t>Points = 1/72nd of an inch</a:t>
            </a:r>
          </a:p>
        </p:txBody>
      </p:sp>
    </p:spTree>
    <p:extLst>
      <p:ext uri="{BB962C8B-B14F-4D97-AF65-F5344CB8AC3E}">
        <p14:creationId xmlns:p14="http://schemas.microsoft.com/office/powerpoint/2010/main" val="15453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Shaders</a:t>
            </a:r>
            <a:r>
              <a:rPr lang="en-US" dirty="0"/>
              <a:t> are special little programs that run on the GPU</a:t>
            </a:r>
          </a:p>
          <a:p>
            <a:r>
              <a:rPr lang="en-US" dirty="0"/>
              <a:t>Pixel </a:t>
            </a:r>
            <a:r>
              <a:rPr lang="en-US" dirty="0" err="1"/>
              <a:t>Shaders</a:t>
            </a:r>
            <a:r>
              <a:rPr lang="en-US" dirty="0"/>
              <a:t> are called for every single pixel on the screen</a:t>
            </a:r>
          </a:p>
          <a:p>
            <a:pPr lvl="1"/>
            <a:r>
              <a:rPr lang="en-US" dirty="0"/>
              <a:t>Don’t worry: These </a:t>
            </a:r>
            <a:r>
              <a:rPr lang="en-US" dirty="0" err="1"/>
              <a:t>Shaders</a:t>
            </a:r>
            <a:r>
              <a:rPr lang="en-US" dirty="0"/>
              <a:t> are insanely fast!</a:t>
            </a:r>
          </a:p>
          <a:p>
            <a:r>
              <a:rPr lang="en-US" dirty="0"/>
              <a:t>WPF/SL Effects are implemented as </a:t>
            </a:r>
            <a:r>
              <a:rPr lang="en-US" dirty="0" err="1"/>
              <a:t>Shaders</a:t>
            </a:r>
            <a:r>
              <a:rPr lang="en-US" dirty="0"/>
              <a:t>, and you can create your own!</a:t>
            </a:r>
          </a:p>
          <a:p>
            <a:pPr lvl="1"/>
            <a:r>
              <a:rPr lang="en-US" dirty="0"/>
              <a:t>This is done in a special language called “HLSL” (High Level </a:t>
            </a:r>
            <a:r>
              <a:rPr lang="en-US" dirty="0" err="1"/>
              <a:t>Shader</a:t>
            </a:r>
            <a:r>
              <a:rPr lang="en-US" dirty="0"/>
              <a:t> Language)</a:t>
            </a:r>
          </a:p>
        </p:txBody>
      </p:sp>
    </p:spTree>
    <p:extLst>
      <p:ext uri="{BB962C8B-B14F-4D97-AF65-F5344CB8AC3E}">
        <p14:creationId xmlns:p14="http://schemas.microsoft.com/office/powerpoint/2010/main" val="5875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Animations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Animations are incredibly important for a polished UI experience</a:t>
            </a:r>
          </a:p>
          <a:p>
            <a:pPr lvl="1"/>
            <a:r>
              <a:rPr lang="en-US" sz="2000" dirty="0"/>
              <a:t>Whenever in the past you changed a property value in the UI, you should now think about animating from the current value to the new value</a:t>
            </a:r>
          </a:p>
          <a:p>
            <a:pPr lvl="1"/>
            <a:r>
              <a:rPr lang="en-US" sz="2000" dirty="0"/>
              <a:t>Examples: Size, visibility, color, …</a:t>
            </a:r>
          </a:p>
          <a:p>
            <a:r>
              <a:rPr lang="en-US" sz="2400" dirty="0"/>
              <a:t>Animations are easy to create in Blend</a:t>
            </a:r>
          </a:p>
          <a:p>
            <a:r>
              <a:rPr lang="en-US" sz="2400" dirty="0"/>
              <a:t>Sometimes, I also create animations programmatically</a:t>
            </a:r>
          </a:p>
          <a:p>
            <a:pPr lvl="1"/>
            <a:r>
              <a:rPr lang="en-US" sz="2000" dirty="0"/>
              <a:t>Or I change existing ones on the fly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250559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Animation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Short (often think &lt;= .5 or .3 seconds)</a:t>
            </a:r>
          </a:p>
          <a:p>
            <a:r>
              <a:rPr lang="en-US" smtClean="0"/>
              <a:t>Subtle and “classy” over flashy and fancy</a:t>
            </a:r>
          </a:p>
          <a:p>
            <a:r>
              <a:rPr lang="en-US" smtClean="0"/>
              <a:t>Make animations more dynamic using things like acceleration and bounce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3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Animations from one UI to another are a good way to make a UI look polished and intuitive</a:t>
            </a:r>
          </a:p>
          <a:p>
            <a:pPr lvl="1"/>
            <a:r>
              <a:rPr lang="en-US" sz="2000" dirty="0"/>
              <a:t>Need proof? Check out the iPhone!</a:t>
            </a:r>
          </a:p>
          <a:p>
            <a:r>
              <a:rPr lang="en-US" sz="2400" dirty="0"/>
              <a:t>Transition animations can also be used as the user navigates in an existing UI</a:t>
            </a:r>
          </a:p>
          <a:p>
            <a:pPr lvl="1"/>
            <a:r>
              <a:rPr lang="en-US" sz="2000" dirty="0"/>
              <a:t>Example: Showing different parts of a screen, changing layout, or loading a new record</a:t>
            </a:r>
          </a:p>
          <a:p>
            <a:pPr lvl="1"/>
            <a:r>
              <a:rPr lang="en-US" sz="2000" dirty="0"/>
              <a:t>Transitions should never slow the user down!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more, check out “</a:t>
            </a:r>
            <a:r>
              <a:rPr lang="en-US" sz="2400" dirty="0" err="1"/>
              <a:t>Transitionals</a:t>
            </a:r>
            <a:r>
              <a:rPr lang="en-US" sz="2400" dirty="0"/>
              <a:t>” on </a:t>
            </a:r>
            <a:r>
              <a:rPr lang="en-US" sz="2400" dirty="0" err="1"/>
              <a:t>CodePlex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1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Xamalot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www.Xamalot.com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Free XAML clipart </a:t>
            </a:r>
            <a:br>
              <a:rPr lang="en-US" dirty="0" smtClean="0"/>
            </a:br>
            <a:r>
              <a:rPr lang="en-US" dirty="0" smtClean="0"/>
              <a:t>and more!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51" y="561110"/>
            <a:ext cx="3900527" cy="3573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53" y="3657600"/>
            <a:ext cx="25908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HeroicExtremeRightFacing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574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and Flow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>
          <a:xfrm>
            <a:off x="1981200" y="1443789"/>
            <a:ext cx="8229600" cy="198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UI Layout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Communication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57600"/>
            <a:ext cx="3684088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3657600"/>
            <a:ext cx="3833101" cy="26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Styling Basics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Styles are simply property settings stored separately and applied on the fly</a:t>
            </a:r>
          </a:p>
          <a:p>
            <a:r>
              <a:rPr lang="en-US" smtClean="0"/>
              <a:t>Styles can be applied automatically for certain types (“implicit styling”)…</a:t>
            </a:r>
          </a:p>
          <a:p>
            <a:r>
              <a:rPr lang="en-US" smtClean="0"/>
              <a:t>…or based on a style name (“explicit styling”)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14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WPF </a:t>
            </a:r>
            <a:r>
              <a:rPr lang="en-US" sz="2000" dirty="0"/>
              <a:t>(“XAML”) allows for the definition of generic “things” as resources</a:t>
            </a:r>
          </a:p>
          <a:p>
            <a:pPr lvl="1"/>
            <a:r>
              <a:rPr lang="en-US" sz="1800" dirty="0"/>
              <a:t>Example: A standard color, or a font name, or…</a:t>
            </a:r>
          </a:p>
          <a:p>
            <a:pPr lvl="1"/>
            <a:r>
              <a:rPr lang="en-US" sz="1800" dirty="0"/>
              <a:t>Any </a:t>
            </a:r>
            <a:r>
              <a:rPr lang="en-US" sz="1800" dirty="0" smtClean="0"/>
              <a:t>WPF object/class </a:t>
            </a:r>
            <a:r>
              <a:rPr lang="en-US" sz="1800" dirty="0"/>
              <a:t>is fair game</a:t>
            </a:r>
          </a:p>
          <a:p>
            <a:pPr lvl="0"/>
            <a:r>
              <a:rPr lang="en-US" sz="2000" dirty="0"/>
              <a:t>Definition Syntax: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x.Resources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&lt;Color x:Key="StandardColor"&gt;Red&lt;/Color&gt;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x.Resources</a:t>
            </a:r>
            <a:r>
              <a:rPr lang="en-US" sz="1800" dirty="0"/>
              <a:t>&gt;</a:t>
            </a:r>
          </a:p>
          <a:p>
            <a:r>
              <a:rPr lang="en-US" sz="2000" dirty="0"/>
              <a:t>Usage Syntax:</a:t>
            </a:r>
          </a:p>
          <a:p>
            <a:pPr lvl="1"/>
            <a:r>
              <a:rPr lang="en-US" sz="1800" dirty="0"/>
              <a:t>&lt;Button Background="{</a:t>
            </a:r>
            <a:r>
              <a:rPr lang="en-US" sz="1800" dirty="0" err="1"/>
              <a:t>StaticResource</a:t>
            </a:r>
            <a:r>
              <a:rPr lang="en-US" sz="1800" dirty="0"/>
              <a:t> </a:t>
            </a:r>
            <a:r>
              <a:rPr lang="en-US" sz="1800" dirty="0" err="1"/>
              <a:t>StandardColor</a:t>
            </a:r>
            <a:r>
              <a:rPr lang="en-US" sz="1800" dirty="0"/>
              <a:t>}" /&gt;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* XAML Resources are not to be confused with .NET Project Resources</a:t>
            </a:r>
          </a:p>
        </p:txBody>
      </p:sp>
    </p:spTree>
    <p:extLst>
      <p:ext uri="{BB962C8B-B14F-4D97-AF65-F5344CB8AC3E}">
        <p14:creationId xmlns:p14="http://schemas.microsoft.com/office/powerpoint/2010/main" val="11954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dictionaries are external “libraries” that only contain resources such as styles and templates</a:t>
            </a:r>
          </a:p>
          <a:p>
            <a:r>
              <a:rPr lang="en-US" dirty="0"/>
              <a:t>Resource dictionaries allow for easy separation of design and development</a:t>
            </a:r>
          </a:p>
          <a:p>
            <a:r>
              <a:rPr lang="en-US" dirty="0"/>
              <a:t>Resource dictionaries also allow for skinning</a:t>
            </a:r>
          </a:p>
          <a:p>
            <a:pPr lvl="1"/>
            <a:r>
              <a:rPr lang="en-US" dirty="0"/>
              <a:t>In fact, resource dictionaries could be loaded from an external URL…</a:t>
            </a:r>
          </a:p>
        </p:txBody>
      </p:sp>
    </p:spTree>
    <p:extLst>
      <p:ext uri="{BB962C8B-B14F-4D97-AF65-F5344CB8AC3E}">
        <p14:creationId xmlns:p14="http://schemas.microsoft.com/office/powerpoint/2010/main" val="1157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vs. Dynamic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Dynamic Resources are supported by WPF</a:t>
            </a:r>
          </a:p>
          <a:p>
            <a:r>
              <a:rPr lang="en-US" sz="2400" dirty="0"/>
              <a:t>Static resources are applied only once</a:t>
            </a:r>
          </a:p>
          <a:p>
            <a:pPr lvl="1"/>
            <a:r>
              <a:rPr lang="en-US" sz="2000" dirty="0"/>
              <a:t>Always applied right away, but fast</a:t>
            </a:r>
          </a:p>
          <a:p>
            <a:r>
              <a:rPr lang="en-US" sz="2400" dirty="0"/>
              <a:t>Dynamic resources are re-applied every time they change</a:t>
            </a:r>
          </a:p>
          <a:p>
            <a:pPr lvl="1"/>
            <a:r>
              <a:rPr lang="en-US" sz="2000" dirty="0"/>
              <a:t>Only applied when needed, but more overhead</a:t>
            </a:r>
          </a:p>
          <a:p>
            <a:pPr lvl="1"/>
            <a:r>
              <a:rPr lang="en-US" sz="2000" dirty="0"/>
              <a:t>Can also be changed on the fly easily</a:t>
            </a:r>
          </a:p>
        </p:txBody>
      </p:sp>
    </p:spTree>
    <p:extLst>
      <p:ext uri="{BB962C8B-B14F-4D97-AF65-F5344CB8AC3E}">
        <p14:creationId xmlns:p14="http://schemas.microsoft.com/office/powerpoint/2010/main" val="20521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Programmatic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Styles are standard .NET objects that can be accessed through the Resources collection</a:t>
            </a:r>
          </a:p>
          <a:p>
            <a:r>
              <a:rPr lang="en-US" dirty="0"/>
              <a:t>Resources can be manipulated programmatically</a:t>
            </a:r>
          </a:p>
          <a:p>
            <a:pPr lvl="1"/>
            <a:r>
              <a:rPr lang="en-US" dirty="0"/>
              <a:t>Especially in WPF</a:t>
            </a:r>
          </a:p>
          <a:p>
            <a:r>
              <a:rPr lang="en-US" dirty="0"/>
              <a:t>Note however, that due to static resource application, changes made to resources after they have been applied, changes may not be reflected</a:t>
            </a:r>
          </a:p>
        </p:txBody>
      </p:sp>
    </p:spTree>
    <p:extLst>
      <p:ext uri="{BB962C8B-B14F-4D97-AF65-F5344CB8AC3E}">
        <p14:creationId xmlns:p14="http://schemas.microsoft.com/office/powerpoint/2010/main" val="40277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Put your resources into resource dictionaries</a:t>
            </a:r>
          </a:p>
          <a:p>
            <a:pPr lvl="1"/>
            <a:r>
              <a:rPr lang="en-US" sz="2000" dirty="0"/>
              <a:t>Avoid putting resources into </a:t>
            </a:r>
            <a:r>
              <a:rPr lang="en-US" sz="2000" dirty="0" err="1"/>
              <a:t>app.xaml</a:t>
            </a:r>
            <a:r>
              <a:rPr lang="en-US" sz="2000" dirty="0"/>
              <a:t> as it quickly becomes unmanageable</a:t>
            </a:r>
          </a:p>
          <a:p>
            <a:pPr lvl="1"/>
            <a:r>
              <a:rPr lang="en-US" sz="2000" dirty="0"/>
              <a:t>Avoid putting stylistic resources into user controls and other UI-XAML files, as it mixes mechanics with visuals</a:t>
            </a:r>
          </a:p>
          <a:p>
            <a:pPr lvl="2"/>
            <a:r>
              <a:rPr lang="en-US" sz="1800" dirty="0"/>
              <a:t>For instance, you couldn’t give such as file to a graphics artist without potential to end up with a broken file</a:t>
            </a:r>
          </a:p>
          <a:p>
            <a:pPr lvl="0"/>
            <a:r>
              <a:rPr lang="en-US" sz="2400" dirty="0"/>
              <a:t>Separate different resources into different resource dictionaries</a:t>
            </a:r>
          </a:p>
          <a:p>
            <a:pPr lvl="1"/>
            <a:r>
              <a:rPr lang="en-US" sz="2000" dirty="0"/>
              <a:t>Example: All colors, all fonts, all control styles, all templates,…</a:t>
            </a:r>
          </a:p>
        </p:txBody>
      </p:sp>
    </p:spTree>
    <p:extLst>
      <p:ext uri="{BB962C8B-B14F-4D97-AF65-F5344CB8AC3E}">
        <p14:creationId xmlns:p14="http://schemas.microsoft.com/office/powerpoint/2010/main" val="17990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put just about any object into resources…</a:t>
            </a:r>
          </a:p>
          <a:p>
            <a:r>
              <a:rPr lang="en-US" sz="2400" dirty="0"/>
              <a:t>...however: avoid UI elements</a:t>
            </a:r>
          </a:p>
          <a:p>
            <a:pPr lvl="1"/>
            <a:r>
              <a:rPr lang="en-US" sz="2000" dirty="0"/>
              <a:t>UI elements can generally only be used once, so it doesn’t make much sense to put it into resources</a:t>
            </a:r>
          </a:p>
          <a:p>
            <a:r>
              <a:rPr lang="en-US" sz="2400" dirty="0"/>
              <a:t>Avoid constant re-loading of resources for reusable resources</a:t>
            </a:r>
          </a:p>
          <a:p>
            <a:pPr lvl="1"/>
            <a:r>
              <a:rPr lang="en-US" sz="2000" dirty="0"/>
              <a:t>Example: Binding converters</a:t>
            </a:r>
          </a:p>
          <a:p>
            <a:r>
              <a:rPr lang="en-US" sz="2400" dirty="0"/>
              <a:t>Avoid resource over-use for things that do not need to be resources</a:t>
            </a:r>
          </a:p>
        </p:txBody>
      </p:sp>
    </p:spTree>
    <p:extLst>
      <p:ext uri="{BB962C8B-B14F-4D97-AF65-F5344CB8AC3E}">
        <p14:creationId xmlns:p14="http://schemas.microsoft.com/office/powerpoint/2010/main" val="40839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Imagine styles like CSS styles in HTML but more powerful</a:t>
            </a:r>
          </a:p>
          <a:p>
            <a:r>
              <a:rPr lang="en-US" sz="2400" dirty="0"/>
              <a:t>Styles define property values that can be applied to multiple controls</a:t>
            </a:r>
          </a:p>
          <a:p>
            <a:pPr lvl="1"/>
            <a:r>
              <a:rPr lang="en-US" sz="2000" dirty="0"/>
              <a:t>Either explicitly…</a:t>
            </a:r>
          </a:p>
          <a:p>
            <a:pPr lvl="1"/>
            <a:r>
              <a:rPr lang="en-US" sz="2000" dirty="0"/>
              <a:t>…or across all controls of a certain type</a:t>
            </a:r>
          </a:p>
          <a:p>
            <a:r>
              <a:rPr lang="en-US" sz="2400" dirty="0"/>
              <a:t>Styles can be simple values such as a color or a font size…</a:t>
            </a:r>
          </a:p>
          <a:p>
            <a:r>
              <a:rPr lang="en-US" sz="2400" dirty="0"/>
              <a:t>Styles can include templates which can define entire controls</a:t>
            </a:r>
          </a:p>
        </p:txBody>
      </p:sp>
    </p:spTree>
    <p:extLst>
      <p:ext uri="{BB962C8B-B14F-4D97-AF65-F5344CB8AC3E}">
        <p14:creationId xmlns:p14="http://schemas.microsoft.com/office/powerpoint/2010/main" val="18440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Controls are “Lookless”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that </a:t>
            </a:r>
            <a:r>
              <a:rPr lang="en-US" dirty="0" smtClean="0"/>
              <a:t>WPF controls </a:t>
            </a:r>
            <a:r>
              <a:rPr lang="en-US" dirty="0"/>
              <a:t>– by default – do not have a visual element</a:t>
            </a:r>
          </a:p>
          <a:p>
            <a:pPr lvl="1"/>
            <a:r>
              <a:rPr lang="en-US" dirty="0"/>
              <a:t>Therefore, controls are theoretically completely invisible</a:t>
            </a:r>
          </a:p>
          <a:p>
            <a:pPr lvl="0"/>
            <a:r>
              <a:rPr lang="en-US" dirty="0"/>
              <a:t>The visual aspect of controls is defined by Styles and Templates</a:t>
            </a:r>
          </a:p>
          <a:p>
            <a:pPr lvl="1"/>
            <a:r>
              <a:rPr lang="en-US" dirty="0"/>
              <a:t>These are defined by the developer/designer</a:t>
            </a:r>
          </a:p>
          <a:p>
            <a:pPr lvl="1"/>
            <a:r>
              <a:rPr lang="en-US" dirty="0"/>
              <a:t>If no style is defined, </a:t>
            </a:r>
            <a:r>
              <a:rPr lang="en-US" dirty="0" smtClean="0"/>
              <a:t>WPF applies </a:t>
            </a:r>
            <a:r>
              <a:rPr lang="en-US" dirty="0"/>
              <a:t>a default style, to make sure controls always show up</a:t>
            </a:r>
          </a:p>
        </p:txBody>
      </p:sp>
    </p:spTree>
    <p:extLst>
      <p:ext uri="{BB962C8B-B14F-4D97-AF65-F5344CB8AC3E}">
        <p14:creationId xmlns:p14="http://schemas.microsoft.com/office/powerpoint/2010/main" val="11566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Applications Styleable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Golden Rule: Define as little in individual XAML files as possible</a:t>
            </a:r>
          </a:p>
          <a:p>
            <a:pPr lvl="1"/>
            <a:r>
              <a:rPr lang="en-US" dirty="0"/>
              <a:t>Local settings override style settings</a:t>
            </a:r>
          </a:p>
          <a:p>
            <a:pPr lvl="1"/>
            <a:r>
              <a:rPr lang="en-US" dirty="0"/>
              <a:t>Thus: Once a property is set in a specific UI, it is not </a:t>
            </a:r>
            <a:r>
              <a:rPr lang="en-US" dirty="0" err="1"/>
              <a:t>stylable</a:t>
            </a:r>
            <a:r>
              <a:rPr lang="en-US" dirty="0"/>
              <a:t> anymore</a:t>
            </a:r>
          </a:p>
          <a:p>
            <a:r>
              <a:rPr lang="en-US" dirty="0"/>
              <a:t>Ideally, individual UI definitions only define mechanics (such as data binding) but no visuals</a:t>
            </a:r>
          </a:p>
        </p:txBody>
      </p:sp>
    </p:spTree>
    <p:extLst>
      <p:ext uri="{BB962C8B-B14F-4D97-AF65-F5344CB8AC3E}">
        <p14:creationId xmlns:p14="http://schemas.microsoft.com/office/powerpoint/2010/main" val="28995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Your Users in Mind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>
          <a:xfrm>
            <a:off x="838200" y="1588169"/>
            <a:ext cx="7347284" cy="3713747"/>
          </a:xfrm>
        </p:spPr>
        <p:txBody>
          <a:bodyPr/>
          <a:lstStyle/>
          <a:p>
            <a:r>
              <a:rPr lang="en-US" dirty="0" smtClean="0"/>
              <a:t>Don’t know “how” app is supposed to work</a:t>
            </a:r>
          </a:p>
          <a:p>
            <a:pPr lvl="1"/>
            <a:r>
              <a:rPr lang="en-US" dirty="0" smtClean="0"/>
              <a:t>Give clear instructions</a:t>
            </a:r>
          </a:p>
          <a:p>
            <a:pPr lvl="1"/>
            <a:r>
              <a:rPr lang="en-US" dirty="0" smtClean="0"/>
              <a:t>Forgive mistakes</a:t>
            </a:r>
          </a:p>
          <a:p>
            <a:pPr lvl="1"/>
            <a:r>
              <a:rPr lang="en-US" dirty="0" smtClean="0"/>
              <a:t>Highlight important areas/draw user’s attention</a:t>
            </a:r>
          </a:p>
          <a:p>
            <a:r>
              <a:rPr lang="en-US" dirty="0" smtClean="0"/>
              <a:t>How Will the UI be used?</a:t>
            </a:r>
          </a:p>
          <a:p>
            <a:pPr lvl="1"/>
            <a:r>
              <a:rPr lang="en-US" dirty="0" smtClean="0"/>
              <a:t>Tablet / Small Screen</a:t>
            </a:r>
          </a:p>
          <a:p>
            <a:pPr lvl="1"/>
            <a:r>
              <a:rPr lang="en-US" dirty="0" smtClean="0"/>
              <a:t>Outdoors</a:t>
            </a:r>
          </a:p>
          <a:p>
            <a:pPr lvl="1"/>
            <a:r>
              <a:rPr lang="en-US" dirty="0" smtClean="0"/>
              <a:t>Various resolutions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8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define the visual composition of elements or parts of elements</a:t>
            </a:r>
          </a:p>
          <a:p>
            <a:pPr lvl="1"/>
            <a:r>
              <a:rPr lang="en-US" dirty="0" smtClean="0"/>
              <a:t>Example: Buttons are composed of various rectangles and a content presenter</a:t>
            </a:r>
          </a:p>
          <a:p>
            <a:pPr lvl="1"/>
            <a:r>
              <a:rPr lang="en-US" dirty="0" smtClean="0"/>
              <a:t>Example: The makeup of an individual item in a list box</a:t>
            </a:r>
          </a:p>
          <a:p>
            <a:r>
              <a:rPr lang="en-US" dirty="0" smtClean="0"/>
              <a:t>Templates also contain behavior such as animations</a:t>
            </a:r>
          </a:p>
        </p:txBody>
      </p:sp>
    </p:spTree>
    <p:extLst>
      <p:ext uri="{BB962C8B-B14F-4D97-AF65-F5344CB8AC3E}">
        <p14:creationId xmlns:p14="http://schemas.microsoft.com/office/powerpoint/2010/main" val="8918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 vs.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templates are stored in an element’s property</a:t>
            </a:r>
          </a:p>
          <a:p>
            <a:pPr lvl="1"/>
            <a:r>
              <a:rPr lang="en-US" dirty="0"/>
              <a:t>This just happens to be a very convenient place to store such a definition</a:t>
            </a:r>
          </a:p>
          <a:p>
            <a:pPr lvl="1"/>
            <a:r>
              <a:rPr lang="en-US" dirty="0"/>
              <a:t>Example: Template property on a button</a:t>
            </a:r>
          </a:p>
          <a:p>
            <a:r>
              <a:rPr lang="en-US" dirty="0"/>
              <a:t>As luck would have it, properties are </a:t>
            </a:r>
            <a:r>
              <a:rPr lang="en-US" dirty="0" err="1"/>
              <a:t>stylable</a:t>
            </a:r>
            <a:r>
              <a:rPr lang="en-US" dirty="0"/>
              <a:t> and thus, templates can be defined in styles</a:t>
            </a:r>
          </a:p>
          <a:p>
            <a:pPr lvl="1"/>
            <a:r>
              <a:rPr lang="en-US" dirty="0"/>
              <a:t>There is no other relation between templates and styles as the 2 concepts are completely independent</a:t>
            </a:r>
          </a:p>
        </p:txBody>
      </p:sp>
    </p:spTree>
    <p:extLst>
      <p:ext uri="{BB962C8B-B14F-4D97-AF65-F5344CB8AC3E}">
        <p14:creationId xmlns:p14="http://schemas.microsoft.com/office/powerpoint/2010/main" val="9380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styles and templates are kept in Resource Dictionaries, they can be exchanged later programmatically to provide a completely different look for the application</a:t>
            </a:r>
          </a:p>
          <a:p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resources = (</a:t>
            </a:r>
            <a:r>
              <a:rPr lang="en-US" dirty="0" err="1"/>
              <a:t>ResourceDictionary</a:t>
            </a:r>
            <a:r>
              <a:rPr lang="en-US" dirty="0"/>
              <a:t>)</a:t>
            </a:r>
            <a:r>
              <a:rPr lang="en-US" dirty="0" err="1"/>
              <a:t>XamlReader.Load</a:t>
            </a:r>
            <a:r>
              <a:rPr lang="en-US" dirty="0"/>
              <a:t>(</a:t>
            </a:r>
            <a:r>
              <a:rPr lang="en-US" dirty="0" err="1"/>
              <a:t>xaml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Application.Current.Resources.MergedDictionaries.Add</a:t>
            </a:r>
            <a:r>
              <a:rPr lang="en-US" dirty="0"/>
              <a:t>(resources);</a:t>
            </a:r>
          </a:p>
        </p:txBody>
      </p:sp>
    </p:spTree>
    <p:extLst>
      <p:ext uri="{BB962C8B-B14F-4D97-AF65-F5344CB8AC3E}">
        <p14:creationId xmlns:p14="http://schemas.microsoft.com/office/powerpoint/2010/main" val="14779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 and Resource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If you organize files smartly, you can achieve very simple yet powerful re-skinning results</a:t>
            </a:r>
          </a:p>
          <a:p>
            <a:pPr lvl="1"/>
            <a:r>
              <a:rPr lang="en-US" sz="2000" dirty="0"/>
              <a:t>Example: Break all colors into a separate file so you can switch colors without switching anything else</a:t>
            </a:r>
          </a:p>
          <a:p>
            <a:pPr lvl="0"/>
            <a:r>
              <a:rPr lang="en-US" sz="2400" dirty="0"/>
              <a:t>Note that dynamic and implicit resources make skinning much easier</a:t>
            </a:r>
          </a:p>
        </p:txBody>
      </p:sp>
    </p:spTree>
    <p:extLst>
      <p:ext uri="{BB962C8B-B14F-4D97-AF65-F5344CB8AC3E}">
        <p14:creationId xmlns:p14="http://schemas.microsoft.com/office/powerpoint/2010/main" val="28149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 of the Trade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120"/>
            <a:ext cx="10515600" cy="4351338"/>
          </a:xfrm>
        </p:spPr>
        <p:txBody>
          <a:bodyPr/>
          <a:lstStyle/>
          <a:p>
            <a:r>
              <a:rPr lang="en-US" dirty="0"/>
              <a:t>Expression Blend</a:t>
            </a:r>
          </a:p>
          <a:p>
            <a:pPr lvl="1"/>
            <a:r>
              <a:rPr lang="en-US" dirty="0"/>
              <a:t>All types of interactive design for </a:t>
            </a:r>
            <a:r>
              <a:rPr lang="en-US" dirty="0" smtClean="0"/>
              <a:t>WPF</a:t>
            </a:r>
            <a:endParaRPr lang="en-US" dirty="0"/>
          </a:p>
          <a:p>
            <a:pPr lvl="0"/>
            <a:r>
              <a:rPr lang="en-US" dirty="0"/>
              <a:t>Expression Design</a:t>
            </a:r>
          </a:p>
          <a:p>
            <a:pPr lvl="1"/>
            <a:r>
              <a:rPr lang="en-US" dirty="0"/>
              <a:t>Even developers will use this on occasion to create graphics</a:t>
            </a:r>
          </a:p>
          <a:p>
            <a:pPr lvl="0"/>
            <a:r>
              <a:rPr lang="en-US" dirty="0"/>
              <a:t>Other tools you may encounter</a:t>
            </a:r>
          </a:p>
          <a:p>
            <a:pPr lvl="1"/>
            <a:r>
              <a:rPr lang="en-US" dirty="0"/>
              <a:t>Adobe </a:t>
            </a:r>
            <a:r>
              <a:rPr lang="en-US" dirty="0" err="1"/>
              <a:t>PhotoShop</a:t>
            </a:r>
            <a:r>
              <a:rPr lang="en-US" dirty="0"/>
              <a:t> and Illustrator</a:t>
            </a:r>
          </a:p>
          <a:p>
            <a:pPr lvl="1"/>
            <a:r>
              <a:rPr lang="en-US" dirty="0"/>
              <a:t>Other Expression Family Tools</a:t>
            </a:r>
          </a:p>
        </p:txBody>
      </p:sp>
    </p:spTree>
    <p:extLst>
      <p:ext uri="{BB962C8B-B14F-4D97-AF65-F5344CB8AC3E}">
        <p14:creationId xmlns:p14="http://schemas.microsoft.com/office/powerpoint/2010/main" val="241412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Blend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Tool of choice for WPF/SL UI design</a:t>
            </a:r>
          </a:p>
          <a:p>
            <a:pPr lvl="1"/>
            <a:r>
              <a:rPr lang="en-US" smtClean="0"/>
              <a:t>Pleeeeease don’t use VS for this as you will come to hate WPF/SL if you do!</a:t>
            </a:r>
          </a:p>
          <a:p>
            <a:r>
              <a:rPr lang="en-US" smtClean="0"/>
              <a:t>A quick lap around Blend</a:t>
            </a:r>
          </a:p>
          <a:p>
            <a:pPr lvl="1"/>
            <a:r>
              <a:rPr lang="en-US" smtClean="0"/>
              <a:t>It’s not that different from Visual Studio</a:t>
            </a:r>
          </a:p>
          <a:p>
            <a:pPr lvl="1"/>
            <a:r>
              <a:rPr lang="en-US" smtClean="0"/>
              <a:t>It’s just better for UI design</a:t>
            </a:r>
          </a:p>
          <a:p>
            <a:pPr lvl="1"/>
            <a:r>
              <a:rPr lang="en-US" smtClean="0"/>
              <a:t>You will use it together with VS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2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Graphics design tool of choice for anything related to WPF/SL</a:t>
            </a:r>
          </a:p>
          <a:p>
            <a:pPr lvl="1"/>
            <a:r>
              <a:rPr lang="en-US" smtClean="0"/>
              <a:t>This creates vector graphics</a:t>
            </a:r>
          </a:p>
          <a:p>
            <a:pPr lvl="0"/>
            <a:r>
              <a:rPr lang="en-US" smtClean="0"/>
              <a:t>Designers are more likely to use Adobe Illustrator</a:t>
            </a:r>
          </a:p>
          <a:p>
            <a:pPr lvl="1"/>
            <a:r>
              <a:rPr lang="en-US" smtClean="0"/>
              <a:t>You can import AI files pretty easily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90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vs. Bitmap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Always aim to use vector images over bitmap based images</a:t>
            </a:r>
          </a:p>
          <a:p>
            <a:pPr lvl="1"/>
            <a:r>
              <a:rPr lang="en-US" sz="2000" dirty="0"/>
              <a:t>Use XAML over Jpeg/ Tiff/ </a:t>
            </a:r>
            <a:r>
              <a:rPr lang="en-US" sz="2000" dirty="0" err="1"/>
              <a:t>Png</a:t>
            </a:r>
            <a:r>
              <a:rPr lang="en-US" sz="2000" dirty="0"/>
              <a:t>/ Bmp</a:t>
            </a:r>
          </a:p>
          <a:p>
            <a:pPr lvl="1"/>
            <a:r>
              <a:rPr lang="en-US" sz="2000" dirty="0"/>
              <a:t>Vectors are significantly smaller, faster, and higher quality</a:t>
            </a:r>
          </a:p>
          <a:p>
            <a:r>
              <a:rPr lang="en-US" sz="2400" dirty="0"/>
              <a:t>Vectors also maintain fidelity in WPF/SL</a:t>
            </a:r>
          </a:p>
          <a:p>
            <a:pPr lvl="1"/>
            <a:r>
              <a:rPr lang="en-US" sz="2000" dirty="0"/>
              <a:t>Individual parts of vector images can be manipulated in code/XAML</a:t>
            </a:r>
          </a:p>
          <a:p>
            <a:r>
              <a:rPr lang="en-US" sz="2400" dirty="0"/>
              <a:t>Of course there are some images that are inherently bitmap based</a:t>
            </a:r>
          </a:p>
          <a:p>
            <a:pPr lvl="1"/>
            <a:r>
              <a:rPr lang="en-US" sz="2000" dirty="0"/>
              <a:t>Well, photos, basically</a:t>
            </a:r>
          </a:p>
        </p:txBody>
      </p:sp>
    </p:spTree>
    <p:extLst>
      <p:ext uri="{BB962C8B-B14F-4D97-AF65-F5344CB8AC3E}">
        <p14:creationId xmlns:p14="http://schemas.microsoft.com/office/powerpoint/2010/main" val="287322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Various Bitmap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you have to use bitmap based files…</a:t>
            </a:r>
          </a:p>
          <a:p>
            <a:pPr lvl="1"/>
            <a:r>
              <a:rPr lang="en-US" smtClean="0"/>
              <a:t>PNGs if you need any transparency</a:t>
            </a:r>
          </a:p>
          <a:p>
            <a:pPr lvl="2"/>
            <a:r>
              <a:rPr lang="en-US" smtClean="0"/>
              <a:t>“A better version of GIF”</a:t>
            </a:r>
          </a:p>
          <a:p>
            <a:pPr lvl="1"/>
            <a:r>
              <a:rPr lang="en-US" smtClean="0"/>
              <a:t>JPEG for photos</a:t>
            </a:r>
          </a:p>
          <a:p>
            <a:pPr lvl="1"/>
            <a:r>
              <a:rPr lang="en-US" smtClean="0"/>
              <a:t>I would not use Windows BMPs in production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</TotalTime>
  <Words>1820</Words>
  <Application>Microsoft Office PowerPoint</Application>
  <PresentationFormat>Widescreen</PresentationFormat>
  <Paragraphs>247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Corbel</vt:lpstr>
      <vt:lpstr>Depth</vt:lpstr>
      <vt:lpstr>The Importance of Design</vt:lpstr>
      <vt:lpstr>What makes an Effective UI</vt:lpstr>
      <vt:lpstr>Organization and Flow</vt:lpstr>
      <vt:lpstr>Keep Your Users in Mind</vt:lpstr>
      <vt:lpstr>Tools of the Trade</vt:lpstr>
      <vt:lpstr>Expression Blend</vt:lpstr>
      <vt:lpstr>Expression Design</vt:lpstr>
      <vt:lpstr>Vector vs. Bitmap Images</vt:lpstr>
      <vt:lpstr>Various Bitmap Formats</vt:lpstr>
      <vt:lpstr>Working with Colors</vt:lpstr>
      <vt:lpstr>Color Associations -  “Physiology of Colors”</vt:lpstr>
      <vt:lpstr>Color Physiology (cont.)</vt:lpstr>
      <vt:lpstr>Color Physiology (cont.)</vt:lpstr>
      <vt:lpstr>Color Physiology (cont.)</vt:lpstr>
      <vt:lpstr>Color Physiology (cont.)</vt:lpstr>
      <vt:lpstr>Color Schemes</vt:lpstr>
      <vt:lpstr>Color – Monochromatic Scheme</vt:lpstr>
      <vt:lpstr>Color – Analogous Scheme</vt:lpstr>
      <vt:lpstr>Color – Complementary Scheme (2)</vt:lpstr>
      <vt:lpstr>Split Complementary Scheme</vt:lpstr>
      <vt:lpstr>Color – Triacdic Scheme</vt:lpstr>
      <vt:lpstr>Adobe Color Wheel</vt:lpstr>
      <vt:lpstr>Working with Gradients</vt:lpstr>
      <vt:lpstr>Fonts and Typography</vt:lpstr>
      <vt:lpstr>Shaders</vt:lpstr>
      <vt:lpstr>Animations</vt:lpstr>
      <vt:lpstr>Animation Tips</vt:lpstr>
      <vt:lpstr>Transitions</vt:lpstr>
      <vt:lpstr>Xamalot</vt:lpstr>
      <vt:lpstr>Styling Basics</vt:lpstr>
      <vt:lpstr>XAML Resources</vt:lpstr>
      <vt:lpstr>Resource Dictionaries</vt:lpstr>
      <vt:lpstr>Static vs. Dynamic Resources</vt:lpstr>
      <vt:lpstr>Programmatic Resource Access</vt:lpstr>
      <vt:lpstr>Resources Best Practices</vt:lpstr>
      <vt:lpstr>Resources Best Practices (cont.)</vt:lpstr>
      <vt:lpstr>Styles Explained</vt:lpstr>
      <vt:lpstr>Controls are “Lookless”</vt:lpstr>
      <vt:lpstr>Making Applications Styleable</vt:lpstr>
      <vt:lpstr>Templates Explained</vt:lpstr>
      <vt:lpstr>Templates vs. Styles</vt:lpstr>
      <vt:lpstr>Skinning</vt:lpstr>
      <vt:lpstr>Skin and Resource Organization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Design</dc:title>
  <dc:creator>Cowder, Shawn M</dc:creator>
  <cp:lastModifiedBy>Cowder, Shawn M</cp:lastModifiedBy>
  <cp:revision>7</cp:revision>
  <dcterms:created xsi:type="dcterms:W3CDTF">2016-09-29T18:39:34Z</dcterms:created>
  <dcterms:modified xsi:type="dcterms:W3CDTF">2016-11-17T16:43:43Z</dcterms:modified>
</cp:coreProperties>
</file>