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6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5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2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C288-8DD7-B746-A085-B6CB20D74612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0C3B-B90A-5844-84B1-B1554976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15" y="1410104"/>
            <a:ext cx="8059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/>
                <a:cs typeface="Consolas"/>
              </a:rPr>
              <a:t>@HD     VN:1.4</a:t>
            </a:r>
          </a:p>
          <a:p>
            <a:r>
              <a:rPr lang="en-US" sz="1000" dirty="0">
                <a:latin typeface="Consolas"/>
                <a:cs typeface="Consolas"/>
              </a:rPr>
              <a:t>@SQ     SN:4    LN:191154276</a:t>
            </a:r>
          </a:p>
          <a:p>
            <a:r>
              <a:rPr lang="en-US" sz="1000" dirty="0">
                <a:latin typeface="Consolas"/>
                <a:cs typeface="Consolas"/>
              </a:rPr>
              <a:t>@SQ     SN:7    LN:159138663</a:t>
            </a:r>
          </a:p>
          <a:p>
            <a:r>
              <a:rPr lang="en-US" sz="1000" dirty="0">
                <a:latin typeface="Consolas"/>
                <a:cs typeface="Consolas"/>
              </a:rPr>
              <a:t>@SQ     SN:12   LN:133851895</a:t>
            </a:r>
          </a:p>
          <a:p>
            <a:r>
              <a:rPr lang="en-US" sz="1000" dirty="0">
                <a:latin typeface="Consolas"/>
                <a:cs typeface="Consolas"/>
              </a:rPr>
              <a:t>@SQ     SN:17   LN:81195210</a:t>
            </a:r>
          </a:p>
          <a:p>
            <a:r>
              <a:rPr lang="en-US" sz="1000" dirty="0">
                <a:latin typeface="Consolas"/>
                <a:cs typeface="Consolas"/>
              </a:rPr>
              <a:t>@PG     ID:STAR PN:STAR VN:STAR_2.5.1b  CL:STAR   --</a:t>
            </a:r>
            <a:r>
              <a:rPr lang="en-US" sz="1000" dirty="0" err="1">
                <a:latin typeface="Consolas"/>
                <a:cs typeface="Consolas"/>
              </a:rPr>
              <a:t>genomeDir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dirty="0" err="1">
                <a:latin typeface="Consolas"/>
                <a:cs typeface="Consolas"/>
              </a:rPr>
              <a:t>H.Sapiens</a:t>
            </a:r>
            <a:r>
              <a:rPr lang="en-US" sz="1000" dirty="0">
                <a:latin typeface="Consolas"/>
                <a:cs typeface="Consolas"/>
              </a:rPr>
              <a:t>/b37_hl/index/star/</a:t>
            </a:r>
            <a:r>
              <a:rPr lang="en-US" sz="1000" dirty="0" err="1">
                <a:latin typeface="Consolas"/>
                <a:cs typeface="Consolas"/>
              </a:rPr>
              <a:t>NoGTF</a:t>
            </a:r>
            <a:r>
              <a:rPr lang="en-US" sz="1000" dirty="0">
                <a:latin typeface="Consolas"/>
                <a:cs typeface="Consolas"/>
              </a:rPr>
              <a:t>   --</a:t>
            </a:r>
            <a:r>
              <a:rPr lang="en-US" sz="1000" dirty="0" err="1">
                <a:latin typeface="Consolas"/>
                <a:cs typeface="Consolas"/>
              </a:rPr>
              <a:t>readFilesIn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/share/data/compgen2016/day45_Intro2Seq_VarCalling/Labs/2_Mapping/data/gencodeTest2_Q30_1_R1.fastq.gz   /share/data/compgen2016/day45_Intro2Seq_VarCalling/Labs/2_Mapping/data/gencodeTest2_Q30_1_R2.fastq.gz      --</a:t>
            </a:r>
            <a:r>
              <a:rPr lang="en-US" sz="1000" dirty="0" err="1">
                <a:latin typeface="Consolas"/>
                <a:cs typeface="Consolas"/>
              </a:rPr>
              <a:t>readFilesCommand</a:t>
            </a: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err="1">
                <a:latin typeface="Consolas"/>
                <a:cs typeface="Consolas"/>
              </a:rPr>
              <a:t>gzcat</a:t>
            </a:r>
            <a:r>
              <a:rPr lang="en-US" sz="1000" dirty="0">
                <a:latin typeface="Consolas"/>
                <a:cs typeface="Consolas"/>
              </a:rPr>
              <a:t>   </a:t>
            </a:r>
          </a:p>
          <a:p>
            <a:r>
              <a:rPr lang="en-US" sz="1000" dirty="0">
                <a:latin typeface="Consolas"/>
                <a:cs typeface="Consolas"/>
              </a:rPr>
              <a:t>@CO     user command line: STAR --</a:t>
            </a:r>
            <a:r>
              <a:rPr lang="en-US" sz="1000" dirty="0" err="1">
                <a:latin typeface="Consolas"/>
                <a:cs typeface="Consolas"/>
              </a:rPr>
              <a:t>genomeDir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dirty="0" err="1">
                <a:latin typeface="Consolas"/>
                <a:cs typeface="Consolas"/>
              </a:rPr>
              <a:t>H.Sapiens</a:t>
            </a:r>
            <a:r>
              <a:rPr lang="en-US" sz="1000" dirty="0">
                <a:latin typeface="Consolas"/>
                <a:cs typeface="Consolas"/>
              </a:rPr>
              <a:t>/b37_hl/index/star/</a:t>
            </a:r>
            <a:r>
              <a:rPr lang="en-US" sz="1000" dirty="0" err="1">
                <a:latin typeface="Consolas"/>
                <a:cs typeface="Consolas"/>
              </a:rPr>
              <a:t>NoGTF</a:t>
            </a:r>
            <a:r>
              <a:rPr lang="en-US" sz="1000" dirty="0">
                <a:latin typeface="Consolas"/>
                <a:cs typeface="Consolas"/>
              </a:rPr>
              <a:t> --</a:t>
            </a:r>
            <a:r>
              <a:rPr lang="en-US" sz="1000" dirty="0" err="1">
                <a:latin typeface="Consolas"/>
                <a:cs typeface="Consolas"/>
              </a:rPr>
              <a:t>readFilesIn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/share/data/compgen2016/day45_Intro2Seq_VarCalling/Labs/2_Mapping/data/gencodeTest2_Q30_1_R1.fastq.gz /share/data/compgen2016/day45_Intro2Seq_VarCalling/Labs/2_Mapping/data/gencodeTest2_Q30_1_R2.fastq.gz --</a:t>
            </a:r>
            <a:r>
              <a:rPr lang="en-US" sz="1000" dirty="0" err="1">
                <a:latin typeface="Consolas"/>
                <a:cs typeface="Consolas"/>
              </a:rPr>
              <a:t>readFilesCommand</a:t>
            </a: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err="1">
                <a:latin typeface="Consolas"/>
                <a:cs typeface="Consolas"/>
              </a:rPr>
              <a:t>gzcat</a:t>
            </a:r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ENST00000000233.5_540_1027_0:0:0_0:0:0_0        163     7       127231072       255     71M4S   =       127231609       612     ACATGCCCAACGCCATGCCCGTGAGCGAGCTGACTGACAAGCTGGGGCTACAGCACTTACGCAGCCGCACGTGGT     ???????????????????????????????????????????????????????????????????????????     NH:i:1  HI:i:1  AS:i:144        nM:i:0</a:t>
            </a:r>
          </a:p>
          <a:p>
            <a:r>
              <a:rPr lang="en-US" sz="1000" dirty="0">
                <a:latin typeface="Consolas"/>
                <a:cs typeface="Consolas"/>
              </a:rPr>
              <a:t>ENST00000000233.5_540_1027_0:0:0_0:0:0_0        83      7       127231609       255     75M     =       127231072       -612    AGAGGAGGAGCAGGGATCTGGGTTTCCTTTTTTTTTTCTGTTTTGGGTGTACTCTAGGGGCCAGGTTGGGAGGGG     ???????????????????????????????????????????????????????????????????????????     NH:i:1  HI:i:1  AS:i:144        nM:i:0</a:t>
            </a:r>
          </a:p>
          <a:p>
            <a:r>
              <a:rPr lang="en-US" sz="1000" dirty="0">
                <a:latin typeface="Consolas"/>
                <a:cs typeface="Consolas"/>
              </a:rPr>
              <a:t>ENST00000000233.5_536_1088_0:0:0_1:0:0_1        99      7       127231068       255     75M     =       127231670       677     CAGGACATGCCCAACGCCATGCCCGTGAGCGAGCTGACTGACAAGCTGGGGCTACAGCACTTACGCAGCCGCACG     ???????????????????????????????????????????????????????????????????????????     NH:i:1  HI:i:1  AS:i:146        nM:i:1</a:t>
            </a:r>
          </a:p>
          <a:p>
            <a:r>
              <a:rPr lang="en-US" sz="1000" dirty="0">
                <a:latin typeface="Consolas"/>
                <a:cs typeface="Consolas"/>
              </a:rPr>
              <a:t>ENST00000000233.5_536_1088_0:0:0_1:0:0_1        147     7       127231670       255     75M     =       127231068       -677    CAGGTTGGGAGGGGGAAGGTGAGGGCTTCGGGTGGTGCTTTAATGTGGCACTGGATCTTGAGTAATAAATTTGCT </a:t>
            </a:r>
          </a:p>
        </p:txBody>
      </p:sp>
    </p:spTree>
    <p:extLst>
      <p:ext uri="{BB962C8B-B14F-4D97-AF65-F5344CB8AC3E}">
        <p14:creationId xmlns:p14="http://schemas.microsoft.com/office/powerpoint/2010/main" val="415278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15" y="1410104"/>
            <a:ext cx="8059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nsolas"/>
                <a:cs typeface="Consolas"/>
              </a:rPr>
              <a:t>@HD     VN:1.4</a:t>
            </a:r>
          </a:p>
          <a:p>
            <a:r>
              <a:rPr lang="en-US" sz="1000" b="1" dirty="0">
                <a:latin typeface="Consolas"/>
                <a:cs typeface="Consolas"/>
              </a:rPr>
              <a:t>@SQ     SN:4    LN:191154276</a:t>
            </a:r>
          </a:p>
          <a:p>
            <a:r>
              <a:rPr lang="en-US" sz="1000" b="1" dirty="0">
                <a:latin typeface="Consolas"/>
                <a:cs typeface="Consolas"/>
              </a:rPr>
              <a:t>@SQ     SN:7    LN:159138663</a:t>
            </a:r>
          </a:p>
          <a:p>
            <a:r>
              <a:rPr lang="en-US" sz="1000" b="1" dirty="0">
                <a:latin typeface="Consolas"/>
                <a:cs typeface="Consolas"/>
              </a:rPr>
              <a:t>@SQ     SN:12   LN:133851895</a:t>
            </a:r>
          </a:p>
          <a:p>
            <a:r>
              <a:rPr lang="en-US" sz="1000" b="1" dirty="0">
                <a:latin typeface="Consolas"/>
                <a:cs typeface="Consolas"/>
              </a:rPr>
              <a:t>@SQ     SN:17   LN:81195210</a:t>
            </a:r>
          </a:p>
          <a:p>
            <a:r>
              <a:rPr lang="en-US" sz="1000" dirty="0">
                <a:latin typeface="Consolas"/>
                <a:cs typeface="Consolas"/>
              </a:rPr>
              <a:t>@PG     ID:STAR PN:STAR VN:STAR_2.5.1b  CL:STAR   --</a:t>
            </a:r>
            <a:r>
              <a:rPr lang="en-US" sz="1000" dirty="0" err="1">
                <a:latin typeface="Consolas"/>
                <a:cs typeface="Consolas"/>
              </a:rPr>
              <a:t>genomeDir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dirty="0" err="1">
                <a:latin typeface="Consolas"/>
                <a:cs typeface="Consolas"/>
              </a:rPr>
              <a:t>H.Sapiens</a:t>
            </a:r>
            <a:r>
              <a:rPr lang="en-US" sz="1000" dirty="0">
                <a:latin typeface="Consolas"/>
                <a:cs typeface="Consolas"/>
              </a:rPr>
              <a:t>/b37_hl/index/star/</a:t>
            </a:r>
            <a:r>
              <a:rPr lang="en-US" sz="1000" dirty="0" err="1">
                <a:latin typeface="Consolas"/>
                <a:cs typeface="Consolas"/>
              </a:rPr>
              <a:t>NoGTF</a:t>
            </a:r>
            <a:r>
              <a:rPr lang="en-US" sz="1000" dirty="0">
                <a:latin typeface="Consolas"/>
                <a:cs typeface="Consolas"/>
              </a:rPr>
              <a:t>   --</a:t>
            </a:r>
            <a:r>
              <a:rPr lang="en-US" sz="1000" dirty="0" err="1">
                <a:latin typeface="Consolas"/>
                <a:cs typeface="Consolas"/>
              </a:rPr>
              <a:t>readFilesIn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/share/data/compgen2016/day45_Intro2Seq_VarCalling/Labs/2_Mapping/data/gencodeTest2_Q30_1_R1.fastq.gz   /share/data/compgen2016/day45_Intro2Seq_VarCalling/Labs/2_Mapping/data/gencodeTest2_Q30_1_R2.fastq.gz      --</a:t>
            </a:r>
            <a:r>
              <a:rPr lang="en-US" sz="1000" dirty="0" err="1">
                <a:latin typeface="Consolas"/>
                <a:cs typeface="Consolas"/>
              </a:rPr>
              <a:t>readFilesCommand</a:t>
            </a: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err="1">
                <a:latin typeface="Consolas"/>
                <a:cs typeface="Consolas"/>
              </a:rPr>
              <a:t>gzcat</a:t>
            </a:r>
            <a:r>
              <a:rPr lang="en-US" sz="1000" dirty="0">
                <a:latin typeface="Consolas"/>
                <a:cs typeface="Consolas"/>
              </a:rPr>
              <a:t>   </a:t>
            </a:r>
          </a:p>
          <a:p>
            <a:r>
              <a:rPr lang="en-US" sz="1000" dirty="0">
                <a:latin typeface="Consolas"/>
                <a:cs typeface="Consolas"/>
              </a:rPr>
              <a:t>@CO     user command line: STAR --</a:t>
            </a:r>
            <a:r>
              <a:rPr lang="en-US" sz="1000" dirty="0" err="1">
                <a:latin typeface="Consolas"/>
                <a:cs typeface="Consolas"/>
              </a:rPr>
              <a:t>genomeDir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dirty="0" err="1">
                <a:latin typeface="Consolas"/>
                <a:cs typeface="Consolas"/>
              </a:rPr>
              <a:t>H.Sapiens</a:t>
            </a:r>
            <a:r>
              <a:rPr lang="en-US" sz="1000" dirty="0">
                <a:latin typeface="Consolas"/>
                <a:cs typeface="Consolas"/>
              </a:rPr>
              <a:t>/b37_hl/index/star/</a:t>
            </a:r>
            <a:r>
              <a:rPr lang="en-US" sz="1000" dirty="0" err="1">
                <a:latin typeface="Consolas"/>
                <a:cs typeface="Consolas"/>
              </a:rPr>
              <a:t>NoGTF</a:t>
            </a:r>
            <a:r>
              <a:rPr lang="en-US" sz="1000" dirty="0">
                <a:latin typeface="Consolas"/>
                <a:cs typeface="Consolas"/>
              </a:rPr>
              <a:t> --</a:t>
            </a:r>
            <a:r>
              <a:rPr lang="en-US" sz="1000" dirty="0" err="1">
                <a:latin typeface="Consolas"/>
                <a:cs typeface="Consolas"/>
              </a:rPr>
              <a:t>readFilesIn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/share/data/compgen2016/day45_Intro2Seq_VarCalling/Labs/2_Mapping/data/gencodeTest2_Q30_1_R1.fastq.gz /share/data/compgen2016/day45_Intro2Seq_VarCalling/Labs/2_Mapping/data/gencodeTest2_Q30_1_R2.fastq.gz --</a:t>
            </a:r>
            <a:r>
              <a:rPr lang="en-US" sz="1000" dirty="0" err="1">
                <a:latin typeface="Consolas"/>
                <a:cs typeface="Consolas"/>
              </a:rPr>
              <a:t>readFilesCommand</a:t>
            </a: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err="1">
                <a:latin typeface="Consolas"/>
                <a:cs typeface="Consolas"/>
              </a:rPr>
              <a:t>gzcat</a:t>
            </a:r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ENST00000000233.5_540_1027_0:0:0_0:0:0_0        163     7       127231072       255     71M4S   =       127231609       612     ACATGCCCAACGCCATGCCCGTGAGCGAGCTGACTGACAAGCTGGGGCTACAGCACTTACGCAGCCGCACGTGGT     ???????????????????????????????????????????????????????????????????????????     NH:i:1  HI:i:1  AS:i:144        nM:i:0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ENST00000000233.5_540_1027_0:0:0_0:0:0_0        83      7       127231609       255     75M     =       127231072       -612    AGAGGAGGAGCAGGGATCTGGGTTTCCTTTTTTTTTTCTGTTTTGGGTGTACTCTAGGGGCCAGGTTGGGAGGGG     ???????????????????????????????????????????????????????????????????????????     NH:i:1  HI:i:1  AS:i:144        nM:i:0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ENST00000000233.5_536_1088_0:0:0_1:0:0_1        99      7       127231068       255     75M     =       127231670       677     CAGGACATGCCCAACGCCATGCCCGTGAGCGAGCTGACTGACAAGCTGGGGCTACAGCACTTACGCAGCCGCACG     ???????????????????????????????????????????????????????????????????????????     NH:i:1  HI:i:1  AS:i:146        nM:i:1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ENST00000000233.5_536_1088_0:0:0_1:0:0_1        147     7       127231670       255     75M     =       127231068       -677    CAGGTTGGGAGGGGGAAGGTGAGGGCTTCGGGTGGTGCTTTAATGTGGCACTGGATCTTGAGTAATAAATTTGCT </a:t>
            </a:r>
          </a:p>
        </p:txBody>
      </p:sp>
    </p:spTree>
    <p:extLst>
      <p:ext uri="{BB962C8B-B14F-4D97-AF65-F5344CB8AC3E}">
        <p14:creationId xmlns:p14="http://schemas.microsoft.com/office/powerpoint/2010/main" val="7928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15" y="1410104"/>
            <a:ext cx="8059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@HD     VN:1.4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@SQ     SN:4    LN:191154276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@SQ     SN:7    LN:159138663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@SQ     SN:12   LN:133851895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@SQ     SN:17   LN:81195210</a:t>
            </a:r>
          </a:p>
          <a:p>
            <a:r>
              <a:rPr lang="en-US" sz="1000" b="1" dirty="0">
                <a:latin typeface="Consolas"/>
                <a:cs typeface="Consolas"/>
              </a:rPr>
              <a:t>@PG     ID:STAR PN:STAR VN:STAR_2.5.1b  CL:STAR   --</a:t>
            </a:r>
            <a:r>
              <a:rPr lang="en-US" sz="1000" b="1" dirty="0" err="1">
                <a:latin typeface="Consolas"/>
                <a:cs typeface="Consolas"/>
              </a:rPr>
              <a:t>genomeDir</a:t>
            </a:r>
            <a:r>
              <a:rPr lang="en-US" sz="1000" b="1" dirty="0"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b="1" dirty="0" err="1">
                <a:latin typeface="Consolas"/>
                <a:cs typeface="Consolas"/>
              </a:rPr>
              <a:t>H.Sapiens</a:t>
            </a:r>
            <a:r>
              <a:rPr lang="en-US" sz="1000" b="1" dirty="0">
                <a:latin typeface="Consolas"/>
                <a:cs typeface="Consolas"/>
              </a:rPr>
              <a:t>/b37_hl/index/star/</a:t>
            </a:r>
            <a:r>
              <a:rPr lang="en-US" sz="1000" b="1" dirty="0" err="1">
                <a:latin typeface="Consolas"/>
                <a:cs typeface="Consolas"/>
              </a:rPr>
              <a:t>NoGTF</a:t>
            </a:r>
            <a:r>
              <a:rPr lang="en-US" sz="1000" b="1" dirty="0">
                <a:latin typeface="Consolas"/>
                <a:cs typeface="Consolas"/>
              </a:rPr>
              <a:t>   --</a:t>
            </a:r>
            <a:r>
              <a:rPr lang="en-US" sz="1000" b="1" dirty="0" err="1">
                <a:latin typeface="Consolas"/>
                <a:cs typeface="Consolas"/>
              </a:rPr>
              <a:t>readFilesIn</a:t>
            </a:r>
            <a:r>
              <a:rPr lang="en-US" sz="1000" b="1" dirty="0">
                <a:latin typeface="Consolas"/>
                <a:cs typeface="Consolas"/>
              </a:rPr>
              <a:t> /share/data/compgen2016/day45_Intro2Seq_VarCalling/Labs/2_Mapping/data/gencodeTest2_Q30_1_R1.fastq.gz   /share/data/compgen2016/day45_Intro2Seq_VarCalling/Labs/2_Mapping/data/gencodeTest2_Q30_1_R2.fastq.gz      --</a:t>
            </a:r>
            <a:r>
              <a:rPr lang="en-US" sz="1000" b="1" dirty="0" err="1">
                <a:latin typeface="Consolas"/>
                <a:cs typeface="Consolas"/>
              </a:rPr>
              <a:t>readFilesCommand</a:t>
            </a:r>
            <a:r>
              <a:rPr lang="en-US" sz="1000" b="1" dirty="0">
                <a:latin typeface="Consolas"/>
                <a:cs typeface="Consolas"/>
              </a:rPr>
              <a:t> </a:t>
            </a:r>
            <a:r>
              <a:rPr lang="en-US" sz="1000" b="1" dirty="0" err="1">
                <a:latin typeface="Consolas"/>
                <a:cs typeface="Consolas"/>
              </a:rPr>
              <a:t>gzcat</a:t>
            </a:r>
            <a:r>
              <a:rPr lang="en-US" sz="1000" b="1" dirty="0">
                <a:latin typeface="Consolas"/>
                <a:cs typeface="Consolas"/>
              </a:rPr>
              <a:t>   </a:t>
            </a:r>
          </a:p>
          <a:p>
            <a:r>
              <a:rPr lang="en-US" sz="1000" dirty="0">
                <a:latin typeface="Consolas"/>
                <a:cs typeface="Consolas"/>
              </a:rPr>
              <a:t>@CO     user command line: STAR --</a:t>
            </a:r>
            <a:r>
              <a:rPr lang="en-US" sz="1000" dirty="0" err="1">
                <a:latin typeface="Consolas"/>
                <a:cs typeface="Consolas"/>
              </a:rPr>
              <a:t>genomeDir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dirty="0" err="1">
                <a:latin typeface="Consolas"/>
                <a:cs typeface="Consolas"/>
              </a:rPr>
              <a:t>H.Sapiens</a:t>
            </a:r>
            <a:r>
              <a:rPr lang="en-US" sz="1000" dirty="0">
                <a:latin typeface="Consolas"/>
                <a:cs typeface="Consolas"/>
              </a:rPr>
              <a:t>/b37_hl/index/star/</a:t>
            </a:r>
            <a:r>
              <a:rPr lang="en-US" sz="1000" dirty="0" err="1">
                <a:latin typeface="Consolas"/>
                <a:cs typeface="Consolas"/>
              </a:rPr>
              <a:t>NoGTF</a:t>
            </a:r>
            <a:r>
              <a:rPr lang="en-US" sz="1000" dirty="0">
                <a:latin typeface="Consolas"/>
                <a:cs typeface="Consolas"/>
              </a:rPr>
              <a:t> --</a:t>
            </a:r>
            <a:r>
              <a:rPr lang="en-US" sz="1000" dirty="0" err="1">
                <a:latin typeface="Consolas"/>
                <a:cs typeface="Consolas"/>
              </a:rPr>
              <a:t>readFilesIn</a:t>
            </a:r>
            <a:r>
              <a:rPr lang="en-US" sz="1000" dirty="0">
                <a:latin typeface="Consolas"/>
                <a:cs typeface="Consolas"/>
              </a:rPr>
              <a:t> /share/data/compgen2016/day45_Intro2Seq_VarCalling/Labs/2_Mapping/data/gencodeTest2_Q30_1_R1.fastq.gz /share/data/compgen2016/day45_Intro2Seq_VarCalling/Labs/2_Mapping/data/gencodeTest2_Q30_1_R2.fastq.gz --</a:t>
            </a:r>
            <a:r>
              <a:rPr lang="en-US" sz="1000" dirty="0" err="1">
                <a:latin typeface="Consolas"/>
                <a:cs typeface="Consolas"/>
              </a:rPr>
              <a:t>readFilesCommand</a:t>
            </a: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err="1">
                <a:latin typeface="Consolas"/>
                <a:cs typeface="Consolas"/>
              </a:rPr>
              <a:t>gzcat</a:t>
            </a:r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ENST00000000233.5_540_1027_0:0:0_0:0:0_0        163     7       127231072       255     71M4S   =       127231609       612     ACATGCCCAACGCCATGCCCGTGAGCGAGCTGACTGACAAGCTGGGGCTACAGCACTTACGCAGCCGCACGTGGT     ???????????????????????????????????????????????????????????????????????????     NH:i:1  HI:i:1  AS:i:144        nM:i:0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ENST00000000233.5_540_1027_0:0:0_0:0:0_0        83      7       127231609       255     75M     =       127231072       -612    AGAGGAGGAGCAGGGATCTGGGTTTCCTTTTTTTTTTCTGTTTTGGGTGTACTCTAGGGGCCAGGTTGGGAGGGG     ???????????????????????????????????????????????????????????????????????????     NH:i:1  HI:i:1  AS:i:144        nM:i:0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ENST00000000233.5_536_1088_0:0:0_1:0:0_1        99      7       127231068       255     75M     =       127231670       677     CAGGACATGCCCAACGCCATGCCCGTGAGCGAGCTGACTGACAAGCTGGGGCTACAGCACTTACGCAGCCGCACG     ???????????????????????????????????????????????????????????????????????????     NH:i:1  HI:i:1  AS:i:146        nM:i:1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ENST00000000233.5_536_1088_0:0:0_1:0:0_1        147     7       127231670       255     75M     =       127231068       -677    CAGGTTGGGAGGGGGAAGGTGAGGGCTTCGGGTGGTGCTTTAATGTGGCACTGGATCTTGAGTAATAAATTTGCT </a:t>
            </a:r>
          </a:p>
        </p:txBody>
      </p:sp>
    </p:spTree>
    <p:extLst>
      <p:ext uri="{BB962C8B-B14F-4D97-AF65-F5344CB8AC3E}">
        <p14:creationId xmlns:p14="http://schemas.microsoft.com/office/powerpoint/2010/main" val="23008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15" y="1410104"/>
            <a:ext cx="8059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@HD     VN:1.4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@SQ     SN:4    LN:191154276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@SQ     SN:7    LN:159138663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@SQ     SN:12   LN:133851895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@SQ     SN:17   LN:81195210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@PG     ID:STAR PN:STAR VN:STAR_2.5.1b  CL:STAR   --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genomeDir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H.Sapiens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/b37_hl/index/star/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NoGTF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 --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readFilesIn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/share/data/compgen2016/day45_Intro2Seq_VarCalling/Labs/2_Mapping/data/gencodeTest2_Q30_1_R1.fastq.gz   /share/data/compgen2016/day45_Intro2Seq_VarCalling/Labs/2_Mapping/data/gencodeTest2_Q30_1_R2.fastq.gz      --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readFilesCommand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gzcat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@CO     user command line: STAR --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genomeDir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H.Sapiens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/b37_hl/index/star/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NoGTF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--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readFilesIn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/share/data/compgen2016/day45_Intro2Seq_VarCalling/Labs/2_Mapping/data/gencodeTest2_Q30_1_R1.fastq.gz /share/data/compgen2016/day45_Intro2Seq_VarCalling/Labs/2_Mapping/data/gencodeTest2_Q30_1_R2.fastq.gz --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readFilesCommand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gzcat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ENST00000000233.5_540_1027_0:0:0_0:0:0_0        163     7       127231072       255     71M4S   =       127231609       612     ACATGCCCAACGCCATGCCCGTGAGCGAGCTGACTGACAAGCTGGGGCTACAGCACTTACGCAGCCGCACGTGGT     ???????????????????????????????????????????????????????????????????????????     NH:i:1  HI:i:1  AS:i:144        nM:i:0</a:t>
            </a:r>
          </a:p>
          <a:p>
            <a:r>
              <a:rPr lang="en-US" sz="1000" dirty="0">
                <a:latin typeface="Consolas"/>
                <a:cs typeface="Consolas"/>
              </a:rPr>
              <a:t>ENST00000000233.5_540_1027_0:0:0_0:0:0_0        83      7       127231609       255     75M     =       127231072       -612    AGAGGAGGAGCAGGGATCTGGGTTTCCTTTTTTTTTTCTGTTTTGGGTGTACTCTAGGGGCCAGGTTGGGAGGGG     ???????????????????????????????????????????????????????????????????????????     NH:i:1  HI:i:1  AS:i:144        nM:i:0</a:t>
            </a:r>
          </a:p>
          <a:p>
            <a:r>
              <a:rPr lang="en-US" sz="1000" dirty="0">
                <a:latin typeface="Consolas"/>
                <a:cs typeface="Consolas"/>
              </a:rPr>
              <a:t>ENST00000000233.5_536_1088_0:0:0_1:0:0_1        99      7       127231068       255     75M     =       127231670       677     CAGGACATGCCCAACGCCATGCCCGTGAGCGAGCTGACTGACAAGCTGGGGCTACAGCACTTACGCAGCCGCACG     ???????????????????????????????????????????????????????????????????????????     NH:i:1  HI:i:1  AS:i:146        nM:i:1</a:t>
            </a:r>
          </a:p>
          <a:p>
            <a:r>
              <a:rPr lang="en-US" sz="1000" dirty="0">
                <a:latin typeface="Consolas"/>
                <a:cs typeface="Consolas"/>
              </a:rPr>
              <a:t>ENST00000000233.5_536_1088_0:0:0_1:0:0_1        147     7       127231670       255     75M     =       127231068       -677    CAGGTTGGGAGGGGGAAGGTGAGGGCTTCGGGTGGTGCTTTAATGTGGCACTGGATCTTGAGTAATAAATTTGCT </a:t>
            </a:r>
          </a:p>
        </p:txBody>
      </p:sp>
    </p:spTree>
    <p:extLst>
      <p:ext uri="{BB962C8B-B14F-4D97-AF65-F5344CB8AC3E}">
        <p14:creationId xmlns:p14="http://schemas.microsoft.com/office/powerpoint/2010/main" val="7928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15" y="1410104"/>
            <a:ext cx="8059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@HD     VN:1.4</a:t>
            </a:r>
          </a:p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@SQ     SN:4    LN:191154276</a:t>
            </a:r>
          </a:p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@SQ     SN:7    LN:159138663</a:t>
            </a:r>
          </a:p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@SQ     SN:12   LN:133851895</a:t>
            </a:r>
          </a:p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@SQ     SN:17   LN:81195210</a:t>
            </a:r>
          </a:p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@PG     ID:STAR PN:STAR VN:STAR_2.5.1b  CL:STAR   --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genomeDir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H.Sapiens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/b37_hl/index/star/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NoGTF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   --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readFilesIn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 /share/data/compgen2016/day45_Intro2Seq_VarCalling/Labs/2_Mapping/data/gencodeTest2_Q30_1_R1.fastq.gz   /share/data/compgen2016/day45_Intro2Seq_VarCalling/Labs/2_Mapping/data/gencodeTest2_Q30_1_R2.fastq.gz      --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readFilesCommand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gzcat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@CO     user command line: STAR --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genomeDir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 /share/data/compgen2016/day45_Intro2Seq_VarCalling/genomes/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H.Sapiens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/b37_hl/index/star/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NoGTF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 --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readFilesIn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 /share/data/compgen2016/day45_Intro2Seq_VarCalling/Labs/2_Mapping/data/gencodeTest2_Q30_1_R1.fastq.gz /share/data/compgen2016/day45_Intro2Seq_VarCalling/Labs/2_Mapping/data/gencodeTest2_Q30_1_R2.fastq.gz --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readFilesCommand</a:t>
            </a:r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D9D9D9"/>
                </a:solidFill>
                <a:latin typeface="Consolas"/>
                <a:cs typeface="Consolas"/>
              </a:rPr>
              <a:t>gzcat</a:t>
            </a:r>
            <a:endParaRPr lang="en-US" sz="1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ENST00000000233.5_540_1027_0:0:0_0:0:0_0        163     7       127231072       255     71M4S   =       127231609       612     ACATGCCCAACGCCATGCCCGTGAGCGAGCTGACTGACAAGCTGGGGCTACAGCACTTACGCAGCCGCACGTGGT     ???????????????????????????????????????????????????????????????????????????     NH:i:1  HI:i:1  AS:i:144        nM:i:0</a:t>
            </a:r>
          </a:p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ENST00000000233.5_540_1027_0:0:0_0:0:0_0        83      7       127231609       255     75M     =       127231072       -612    AGAGGAGGAGCAGGGATCTGGGTTTCCTTTTTTTTTTCTGTTTTGGGTGTACTCTAGGGGCCAGGTTGGGAGGGG     ???????????????????????????????????????????????????????????????????????????     NH:i:1  HI:i:1  AS:i:144        nM:i:0</a:t>
            </a:r>
          </a:p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ENST00000000233.5_536_1088_0:0:0_1:0:0_1        99      7       127231068       255     75M     =       127231670       677     CAGGACATGCCCAACGCCATGCCCGTGAGCGAGCTGACTGACAAGCTGGGGCTACAGCACTTACGCAGCCGCACG     ???????????????????????????????????????????????????????????????????????????     NH:i:1  HI:i:1  AS:i:146        nM:i:1</a:t>
            </a:r>
          </a:p>
          <a:p>
            <a:r>
              <a:rPr lang="en-US" sz="1000" dirty="0">
                <a:solidFill>
                  <a:srgbClr val="D9D9D9"/>
                </a:solidFill>
                <a:latin typeface="Consolas"/>
                <a:cs typeface="Consolas"/>
              </a:rPr>
              <a:t>ENST00000000233.5_536_1088_0:0:0_1:0:0_1        147     7       127231670       255     75M     =       127231068       -677    CAGGTTGGGAGGGGGAAGGTGAGGGCTTCGGGTGGTGCTTTAATGTGGCACTGGATCTTGAGTAATAAATTTGCT </a:t>
            </a:r>
          </a:p>
        </p:txBody>
      </p:sp>
    </p:spTree>
    <p:extLst>
      <p:ext uri="{BB962C8B-B14F-4D97-AF65-F5344CB8AC3E}">
        <p14:creationId xmlns:p14="http://schemas.microsoft.com/office/powerpoint/2010/main" val="79289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2585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D. Socci</dc:creator>
  <cp:lastModifiedBy>Nicholas D. Socci</cp:lastModifiedBy>
  <cp:revision>1</cp:revision>
  <dcterms:created xsi:type="dcterms:W3CDTF">2016-09-14T14:08:27Z</dcterms:created>
  <dcterms:modified xsi:type="dcterms:W3CDTF">2016-09-14T14:13:59Z</dcterms:modified>
</cp:coreProperties>
</file>