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16" d="100"/>
          <a:sy n="116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FB3C-A784-7B03-9CF9-ED6A57F3BD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Segmentation Comparison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04884-BD30-FBD7-974D-70C51205B3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2025-08-20</a:t>
            </a:r>
          </a:p>
        </p:txBody>
      </p:sp>
    </p:spTree>
    <p:extLst>
      <p:ext uri="{BB962C8B-B14F-4D97-AF65-F5344CB8AC3E}">
        <p14:creationId xmlns:p14="http://schemas.microsoft.com/office/powerpoint/2010/main" val="20284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3D28F-B4D8-17EE-76EA-CA0192128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4B2BBEC-6C12-A406-4954-797AC264C2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010" y="0"/>
            <a:ext cx="8875060" cy="6858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CCA848-EC96-7CBE-9CA3-771EB2234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0" y="0"/>
            <a:ext cx="10515600" cy="1325563"/>
          </a:xfrm>
        </p:spPr>
        <p:txBody>
          <a:bodyPr/>
          <a:lstStyle/>
          <a:p>
            <a:r>
              <a:rPr lang="en-US" dirty="0"/>
              <a:t>Cell Level Segmentation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0F3931-E340-17A4-2AFE-00CB41CA2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30" y="2055813"/>
            <a:ext cx="3386282" cy="4351338"/>
          </a:xfrm>
        </p:spPr>
        <p:txBody>
          <a:bodyPr/>
          <a:lstStyle/>
          <a:p>
            <a:r>
              <a:rPr lang="en-US" sz="2000" dirty="0"/>
              <a:t>Halo</a:t>
            </a:r>
          </a:p>
          <a:p>
            <a:pPr lvl="1"/>
            <a:r>
              <a:rPr lang="en-US" sz="1800" dirty="0"/>
              <a:t>MP + Halo Software</a:t>
            </a:r>
          </a:p>
          <a:p>
            <a:r>
              <a:rPr lang="en-US" sz="2000" dirty="0"/>
              <a:t>Cortana</a:t>
            </a:r>
          </a:p>
          <a:p>
            <a:pPr lvl="1"/>
            <a:r>
              <a:rPr lang="en-US" sz="1800" dirty="0" err="1"/>
              <a:t>Deepcell</a:t>
            </a:r>
            <a:r>
              <a:rPr lang="en-US" sz="1800" dirty="0"/>
              <a:t>/Mesmer ML Pipeline</a:t>
            </a:r>
          </a:p>
          <a:p>
            <a:pPr lvl="1"/>
            <a:r>
              <a:rPr lang="en-US" sz="1800" dirty="0"/>
              <a:t>Version 1:</a:t>
            </a:r>
          </a:p>
          <a:p>
            <a:pPr lvl="2"/>
            <a:r>
              <a:rPr lang="en-US" sz="1400" dirty="0"/>
              <a:t>No parameter opts</a:t>
            </a:r>
          </a:p>
        </p:txBody>
      </p:sp>
    </p:spTree>
    <p:extLst>
      <p:ext uri="{BB962C8B-B14F-4D97-AF65-F5344CB8AC3E}">
        <p14:creationId xmlns:p14="http://schemas.microsoft.com/office/powerpoint/2010/main" val="263148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E481C-D14B-E21A-8E98-353C4AE5F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96D2AF0-C753-B84B-33FD-F172733D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0" y="0"/>
            <a:ext cx="10515600" cy="1325563"/>
          </a:xfrm>
        </p:spPr>
        <p:txBody>
          <a:bodyPr/>
          <a:lstStyle/>
          <a:p>
            <a:r>
              <a:rPr lang="en-US" dirty="0"/>
              <a:t>Direct comparison: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807AE-5EF6-3038-1824-9A5AFDF89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30" y="2055813"/>
            <a:ext cx="3386282" cy="4351338"/>
          </a:xfrm>
        </p:spPr>
        <p:txBody>
          <a:bodyPr/>
          <a:lstStyle/>
          <a:p>
            <a:r>
              <a:rPr lang="en-US" sz="2000" dirty="0"/>
              <a:t>Halo</a:t>
            </a:r>
          </a:p>
          <a:p>
            <a:pPr lvl="1"/>
            <a:r>
              <a:rPr lang="en-US" sz="1600" dirty="0"/>
              <a:t>Cell Bounding Box</a:t>
            </a:r>
          </a:p>
          <a:p>
            <a:r>
              <a:rPr lang="en-US" sz="2000" dirty="0"/>
              <a:t>Cortana</a:t>
            </a:r>
          </a:p>
          <a:p>
            <a:pPr lvl="1"/>
            <a:r>
              <a:rPr lang="en-US" sz="1600" dirty="0"/>
              <a:t>Points @ Cell Coordinates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9EF73A-2C31-CF2A-22A3-1AF19043CA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942" y="-54916"/>
            <a:ext cx="8946128" cy="691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5324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20F40-E1CE-BA50-4AD5-B8B67AC5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Geometry conventions</a:t>
            </a:r>
          </a:p>
        </p:txBody>
      </p:sp>
      <p:pic>
        <p:nvPicPr>
          <p:cNvPr id="6" name="Picture 5" descr="A purple oval object with a black background&#10;&#10;AI-generated content may be incorrect.">
            <a:extLst>
              <a:ext uri="{FF2B5EF4-FFF2-40B4-BE49-F238E27FC236}">
                <a16:creationId xmlns:a16="http://schemas.microsoft.com/office/drawing/2014/main" id="{0DFF353F-9896-5110-7C9D-C490F6816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7692" y="2363997"/>
            <a:ext cx="4981109" cy="348677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7D76553-9005-E78B-36FB-3EE7C2BBE5CF}"/>
              </a:ext>
            </a:extLst>
          </p:cNvPr>
          <p:cNvSpPr/>
          <p:nvPr/>
        </p:nvSpPr>
        <p:spPr>
          <a:xfrm>
            <a:off x="2291508" y="2454996"/>
            <a:ext cx="4175393" cy="3240723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9A8B34-AFB3-34DD-5F6D-5124B50B5671}"/>
              </a:ext>
            </a:extLst>
          </p:cNvPr>
          <p:cNvSpPr/>
          <p:nvPr/>
        </p:nvSpPr>
        <p:spPr>
          <a:xfrm>
            <a:off x="4269035" y="3877053"/>
            <a:ext cx="220337" cy="1983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BF27D-D2DF-1527-F462-11EEB9F5FF7B}"/>
              </a:ext>
            </a:extLst>
          </p:cNvPr>
          <p:cNvSpPr txBox="1"/>
          <p:nvPr/>
        </p:nvSpPr>
        <p:spPr>
          <a:xfrm>
            <a:off x="7194014" y="1744051"/>
            <a:ext cx="2890294" cy="1200329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Halo gives a bounding box that frames the cell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is the only location information it has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EB7C1C-31B9-D7BC-82D0-128D535E2D83}"/>
              </a:ext>
            </a:extLst>
          </p:cNvPr>
          <p:cNvSpPr txBox="1"/>
          <p:nvPr/>
        </p:nvSpPr>
        <p:spPr>
          <a:xfrm>
            <a:off x="7088800" y="4418565"/>
            <a:ext cx="3961117" cy="2031325"/>
          </a:xfrm>
          <a:prstGeom prst="rect">
            <a:avLst/>
          </a:prstGeom>
          <a:noFill/>
          <a:ln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Mesmer gives the coordinates of the cell centroid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gives centroid of nucleus (not showing here)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the full pixel level information for cells so have much more info to use </a:t>
            </a:r>
            <a:r>
              <a:rPr lang="en-US"/>
              <a:t>if needed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E90D9A-811B-66DC-7246-4B886EFC7E0E}"/>
              </a:ext>
            </a:extLst>
          </p:cNvPr>
          <p:cNvCxnSpPr>
            <a:cxnSpLocks/>
            <a:stCxn id="10" idx="1"/>
            <a:endCxn id="8" idx="5"/>
          </p:cNvCxnSpPr>
          <p:nvPr/>
        </p:nvCxnSpPr>
        <p:spPr>
          <a:xfrm flipH="1" flipV="1">
            <a:off x="4457104" y="4046316"/>
            <a:ext cx="2631696" cy="13879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F92C66-FD90-D6E7-68C4-DD29D13BBE1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499618" y="2344216"/>
            <a:ext cx="694396" cy="11078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04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FA390-8B34-7382-CC99-AC043A687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EBD7AA0-92FF-1248-481B-D27F4237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0" y="0"/>
            <a:ext cx="10515600" cy="1325563"/>
          </a:xfrm>
        </p:spPr>
        <p:txBody>
          <a:bodyPr/>
          <a:lstStyle/>
          <a:p>
            <a:r>
              <a:rPr lang="en-US" dirty="0"/>
              <a:t>Direct comparison: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5F3321-AC46-86E2-B6D7-ECF224B71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930" y="2055813"/>
            <a:ext cx="3386282" cy="4351338"/>
          </a:xfrm>
        </p:spPr>
        <p:txBody>
          <a:bodyPr/>
          <a:lstStyle/>
          <a:p>
            <a:r>
              <a:rPr lang="en-US" sz="2000" dirty="0"/>
              <a:t>Halo</a:t>
            </a:r>
          </a:p>
          <a:p>
            <a:pPr lvl="1"/>
            <a:r>
              <a:rPr lang="en-US" sz="1600" dirty="0"/>
              <a:t>Cell Bounding Box</a:t>
            </a:r>
          </a:p>
          <a:p>
            <a:r>
              <a:rPr lang="en-US" sz="2000" dirty="0"/>
              <a:t>Cortana</a:t>
            </a:r>
          </a:p>
          <a:p>
            <a:pPr lvl="1"/>
            <a:r>
              <a:rPr lang="en-US" sz="1600" dirty="0"/>
              <a:t>Points @ Cell Coordinates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35B8A9-9956-D48E-E3D1-16CE54D9A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212" y="323664"/>
            <a:ext cx="8769858" cy="677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1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3D58B-7969-D8EC-59BE-2C5B3B6D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391ACB9-AC0C-1CD9-F611-BBD2C36C2D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982070"/>
              </p:ext>
            </p:extLst>
          </p:nvPr>
        </p:nvGraphicFramePr>
        <p:xfrm>
          <a:off x="561860" y="2019655"/>
          <a:ext cx="10598226" cy="2992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645">
                  <a:extLst>
                    <a:ext uri="{9D8B030D-6E8A-4147-A177-3AD203B41FA5}">
                      <a16:colId xmlns:a16="http://schemas.microsoft.com/office/drawing/2014/main" val="1251616789"/>
                    </a:ext>
                  </a:extLst>
                </a:gridCol>
                <a:gridCol w="1460837">
                  <a:extLst>
                    <a:ext uri="{9D8B030D-6E8A-4147-A177-3AD203B41FA5}">
                      <a16:colId xmlns:a16="http://schemas.microsoft.com/office/drawing/2014/main" val="1957920853"/>
                    </a:ext>
                  </a:extLst>
                </a:gridCol>
                <a:gridCol w="2778454">
                  <a:extLst>
                    <a:ext uri="{9D8B030D-6E8A-4147-A177-3AD203B41FA5}">
                      <a16:colId xmlns:a16="http://schemas.microsoft.com/office/drawing/2014/main" val="660750698"/>
                    </a:ext>
                  </a:extLst>
                </a:gridCol>
                <a:gridCol w="2119645">
                  <a:extLst>
                    <a:ext uri="{9D8B030D-6E8A-4147-A177-3AD203B41FA5}">
                      <a16:colId xmlns:a16="http://schemas.microsoft.com/office/drawing/2014/main" val="3295717776"/>
                    </a:ext>
                  </a:extLst>
                </a:gridCol>
                <a:gridCol w="2119645">
                  <a:extLst>
                    <a:ext uri="{9D8B030D-6E8A-4147-A177-3AD203B41FA5}">
                      <a16:colId xmlns:a16="http://schemas.microsoft.com/office/drawing/2014/main" val="3609496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400" b="0" i="1" u="none" strike="noStrike" dirty="0" err="1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SampleID</a:t>
                      </a:r>
                      <a:endParaRPr lang="en-US" sz="2400" b="0" i="1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400" b="0" i="1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Overlap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400" b="0" i="1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Description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400" b="0" i="1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Cortana (%)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2400" b="0" i="1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Halo (%)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0496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GBM_043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overlap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13.02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03048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GBM_043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Single match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82.77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88.86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64093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GBM_043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Multiple matches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4.05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7611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GBM_043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Multiple matches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083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GBM_043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Multiple matches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1403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GBM_043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Multiple matches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430196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544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158</Words>
  <Application>Microsoft Macintosh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Aptos Narrow</vt:lpstr>
      <vt:lpstr>Arial</vt:lpstr>
      <vt:lpstr>Office Theme</vt:lpstr>
      <vt:lpstr>Segmentation Comparison</vt:lpstr>
      <vt:lpstr>Cell Level Segmentation</vt:lpstr>
      <vt:lpstr>Direct comparison:</vt:lpstr>
      <vt:lpstr>Geometry conventions</vt:lpstr>
      <vt:lpstr>Direct comparison: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Socci, Nicholas</dc:creator>
  <cp:lastModifiedBy>Socci, Nicholas</cp:lastModifiedBy>
  <cp:revision>14</cp:revision>
  <dcterms:created xsi:type="dcterms:W3CDTF">2025-08-20T17:02:58Z</dcterms:created>
  <dcterms:modified xsi:type="dcterms:W3CDTF">2025-08-20T18:04:54Z</dcterms:modified>
</cp:coreProperties>
</file>