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48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28C65-C19F-4725-4112-234AB51BC6D4}" v="143" dt="2020-11-17T22:45:39.268"/>
    <p1510:client id="{97655872-23C4-C77E-93D7-1391BF22FF51}" v="8" dt="2020-11-17T22:32:5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99474513925382"/>
          <c:y val="0.11371077819482364"/>
          <c:w val="0.81204326502014368"/>
          <c:h val="0.790301640763476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Hoja1!$A$2:$A$6</c:f>
              <c:numCache>
                <c:formatCode>General</c:formatCod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0-499F-A856-D68B7B878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8274224"/>
        <c:axId val="903535328"/>
        <c:axId val="787193648"/>
      </c:bar3DChart>
      <c:catAx>
        <c:axId val="94827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Training Dataset size</a:t>
                </a:r>
              </a:p>
            </c:rich>
          </c:tx>
          <c:layout>
            <c:manualLayout>
              <c:xMode val="edge"/>
              <c:yMode val="edge"/>
              <c:x val="0.37607934839726748"/>
              <c:y val="0.83416867125001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03535328"/>
        <c:crosses val="autoZero"/>
        <c:auto val="1"/>
        <c:lblAlgn val="ctr"/>
        <c:lblOffset val="100"/>
        <c:noMultiLvlLbl val="0"/>
      </c:catAx>
      <c:valAx>
        <c:axId val="90353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consumption (mins)</a:t>
                </a:r>
                <a:endParaRPr lang="es-CO"/>
              </a:p>
            </c:rich>
          </c:tx>
          <c:layout>
            <c:manualLayout>
              <c:xMode val="edge"/>
              <c:yMode val="edge"/>
              <c:x val="2.6346470485198809E-2"/>
              <c:y val="0.31707406154766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48274224"/>
        <c:crosses val="autoZero"/>
        <c:crossBetween val="between"/>
      </c:valAx>
      <c:serAx>
        <c:axId val="787193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90353532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1440875156646"/>
          <c:y val="0.12959551466862421"/>
          <c:w val="0.84612847362094146"/>
          <c:h val="0.7834134961100618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Hoja1!$B$27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Hoja1!$A$28:$A$32</c:f>
              <c:numCache>
                <c:formatCode>General</c:formatCod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numCache>
            </c:numRef>
          </c:cat>
          <c:val>
            <c:numRef>
              <c:f>Hoja1!$B$28:$B$32</c:f>
              <c:numCache>
                <c:formatCode>General</c:formatCode>
                <c:ptCount val="5"/>
                <c:pt idx="0">
                  <c:v>30</c:v>
                </c:pt>
                <c:pt idx="1">
                  <c:v>54</c:v>
                </c:pt>
                <c:pt idx="2">
                  <c:v>77</c:v>
                </c:pt>
                <c:pt idx="3">
                  <c:v>120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6-4532-B2EB-87DF095E9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8638672"/>
        <c:axId val="780970112"/>
        <c:axId val="918381808"/>
      </c:bar3DChart>
      <c:catAx>
        <c:axId val="91863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Training</a:t>
                </a:r>
                <a:r>
                  <a:rPr lang="es-CO" baseline="0" dirty="0"/>
                  <a:t> </a:t>
                </a:r>
                <a:r>
                  <a:rPr lang="es-CO" baseline="0" dirty="0" err="1"/>
                  <a:t>Dataset</a:t>
                </a:r>
                <a:r>
                  <a:rPr lang="es-CO" baseline="0" dirty="0"/>
                  <a:t> </a:t>
                </a:r>
                <a:r>
                  <a:rPr lang="es-CO" baseline="0" dirty="0" err="1"/>
                  <a:t>size</a:t>
                </a:r>
                <a:endParaRPr lang="es-CO" dirty="0"/>
              </a:p>
            </c:rich>
          </c:tx>
          <c:layout>
            <c:manualLayout>
              <c:xMode val="edge"/>
              <c:yMode val="edge"/>
              <c:x val="0.39758677248288088"/>
              <c:y val="0.86259080694573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80970112"/>
        <c:crosses val="autoZero"/>
        <c:auto val="1"/>
        <c:lblAlgn val="ctr"/>
        <c:lblOffset val="100"/>
        <c:noMultiLvlLbl val="0"/>
      </c:catAx>
      <c:valAx>
        <c:axId val="78097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 err="1"/>
                  <a:t>Memory</a:t>
                </a:r>
                <a:r>
                  <a:rPr lang="es-CO" dirty="0"/>
                  <a:t> </a:t>
                </a:r>
                <a:r>
                  <a:rPr lang="es-CO" dirty="0" err="1"/>
                  <a:t>consumption</a:t>
                </a:r>
                <a:r>
                  <a:rPr lang="es-CO" dirty="0"/>
                  <a:t> (Mb)</a:t>
                </a:r>
              </a:p>
            </c:rich>
          </c:tx>
          <c:layout>
            <c:manualLayout>
              <c:xMode val="edge"/>
              <c:yMode val="edge"/>
              <c:x val="2.0304882934909556E-2"/>
              <c:y val="0.30382335468066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18638672"/>
        <c:crosses val="autoZero"/>
        <c:crossBetween val="between"/>
      </c:valAx>
      <c:serAx>
        <c:axId val="918381808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97011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200" cy="1483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000" cy="685836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9D5A4E-CBFE-414F-8E17-12A6C2CB349A}"/>
              </a:ext>
            </a:extLst>
          </p:cNvPr>
          <p:cNvSpPr txBox="1"/>
          <p:nvPr/>
        </p:nvSpPr>
        <p:spPr>
          <a:xfrm>
            <a:off x="385487" y="386500"/>
            <a:ext cx="2703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strike="noStrike" spc="-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DECISION TREES IN ACADEMIC SUCCES IN SABER PRO</a:t>
            </a:r>
            <a:endParaRPr lang="en-US" sz="36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s-CO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214000" y="4511520"/>
            <a:ext cx="8136720" cy="164448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rcRect b="25714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56280" y="336600"/>
            <a:ext cx="2403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280" cy="2742840"/>
            <a:chOff x="9052560" y="1645920"/>
            <a:chExt cx="2834280" cy="2742840"/>
          </a:xfrm>
        </p:grpSpPr>
        <p:pic>
          <p:nvPicPr>
            <p:cNvPr id="87" name="Imagen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120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CustomShape 6"/>
          <p:cNvSpPr/>
          <p:nvPr/>
        </p:nvSpPr>
        <p:spPr>
          <a:xfrm>
            <a:off x="728640" y="190080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99280" y="190368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419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51040" y="4180680"/>
            <a:ext cx="219312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 Angel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Zapata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635040" y="4180680"/>
            <a:ext cx="21931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Santiago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Ochoa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9692640" y="855720"/>
            <a:ext cx="2115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60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                             </a:t>
            </a: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   /proyecto/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193560" y="6217920"/>
            <a:ext cx="293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sochoac1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" name="Imagen 11" descr="Un hombre sonriendo&#10;&#10;Descripción generada automáticamente">
            <a:extLst>
              <a:ext uri="{FF2B5EF4-FFF2-40B4-BE49-F238E27FC236}">
                <a16:creationId xmlns:a16="http://schemas.microsoft.com/office/drawing/2014/main" id="{2613FACC-4820-41BE-882C-45D27367A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4" y="1900800"/>
            <a:ext cx="2301035" cy="21938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n 13" descr="Persona con lentes sonriendo&#10;&#10;Descripción generada automáticamente">
            <a:extLst>
              <a:ext uri="{FF2B5EF4-FFF2-40B4-BE49-F238E27FC236}">
                <a16:creationId xmlns:a16="http://schemas.microsoft.com/office/drawing/2014/main" id="{0C621420-319D-4BCE-9061-3177492C8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" y="1900800"/>
            <a:ext cx="2102400" cy="21938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Design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4192" y="4948228"/>
            <a:ext cx="630792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To build a binary tree the algorithm implemented was CART. In this example, we show a model to predict the academic success as the probability that a student must get a score above the average in the Saber pro.</a:t>
            </a:r>
          </a:p>
          <a:p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3" descr="Una persona con traje y sombrero&#10;&#10;Descripción generada automáticamente">
            <a:extLst>
              <a:ext uri="{FF2B5EF4-FFF2-40B4-BE49-F238E27FC236}">
                <a16:creationId xmlns:a16="http://schemas.microsoft.com/office/drawing/2014/main" id="{03EF84C2-7806-4371-B4E3-3396019C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84" y="1811192"/>
            <a:ext cx="3880980" cy="2567559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E4556333-8073-4DCB-97C7-1162D7B4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486702"/>
            <a:ext cx="6893786" cy="3044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-52028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Node Splitting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247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1375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74682" y="965885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823040" y="43506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754800" y="435060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4064760" y="45090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2281680" y="1594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281680" y="1859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565720" y="15685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423192" y="1717961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2970792" y="1970306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745080" y="4116960"/>
            <a:ext cx="19512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8"/>
          <p:cNvSpPr/>
          <p:nvPr/>
        </p:nvSpPr>
        <p:spPr>
          <a:xfrm>
            <a:off x="4007520" y="425124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9"/>
          <p:cNvSpPr/>
          <p:nvPr/>
        </p:nvSpPr>
        <p:spPr>
          <a:xfrm>
            <a:off x="4007520" y="4050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56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394480" y="1005840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460360" y="262476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8591040" y="160344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8591040" y="186768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75080" y="15771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8926920" y="17622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4"/>
          <p:cNvSpPr/>
          <p:nvPr/>
        </p:nvSpPr>
        <p:spPr>
          <a:xfrm>
            <a:off x="10041840" y="41115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351440" y="4269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7"/>
          <p:cNvSpPr/>
          <p:nvPr/>
        </p:nvSpPr>
        <p:spPr>
          <a:xfrm>
            <a:off x="8135640" y="4244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1"/>
          <p:cNvSpPr/>
          <p:nvPr/>
        </p:nvSpPr>
        <p:spPr>
          <a:xfrm>
            <a:off x="8471520" y="440244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5">
            <a:extLst>
              <a:ext uri="{FF2B5EF4-FFF2-40B4-BE49-F238E27FC236}">
                <a16:creationId xmlns:a16="http://schemas.microsoft.com/office/drawing/2014/main" id="{F57CE1A8-AAB4-4D6C-B490-41ECD4BCBB1E}"/>
              </a:ext>
            </a:extLst>
          </p:cNvPr>
          <p:cNvSpPr/>
          <p:nvPr/>
        </p:nvSpPr>
        <p:spPr>
          <a:xfrm>
            <a:off x="2640315" y="1801467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5">
            <a:extLst>
              <a:ext uri="{FF2B5EF4-FFF2-40B4-BE49-F238E27FC236}">
                <a16:creationId xmlns:a16="http://schemas.microsoft.com/office/drawing/2014/main" id="{81998820-8D31-44B2-B02A-CE4D3C44C23D}"/>
              </a:ext>
            </a:extLst>
          </p:cNvPr>
          <p:cNvSpPr/>
          <p:nvPr/>
        </p:nvSpPr>
        <p:spPr>
          <a:xfrm>
            <a:off x="3329246" y="2083303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4">
            <a:extLst>
              <a:ext uri="{FF2B5EF4-FFF2-40B4-BE49-F238E27FC236}">
                <a16:creationId xmlns:a16="http://schemas.microsoft.com/office/drawing/2014/main" id="{3DCF3B3C-6DAF-4330-A1A7-235982D2E372}"/>
              </a:ext>
            </a:extLst>
          </p:cNvPr>
          <p:cNvSpPr/>
          <p:nvPr/>
        </p:nvSpPr>
        <p:spPr>
          <a:xfrm>
            <a:off x="2125751" y="4120955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E55E7F2-D0C7-4541-9354-B2D55BC75F9D}"/>
              </a:ext>
            </a:extLst>
          </p:cNvPr>
          <p:cNvCxnSpPr/>
          <p:nvPr/>
        </p:nvCxnSpPr>
        <p:spPr>
          <a:xfrm>
            <a:off x="8135640" y="1068238"/>
            <a:ext cx="0" cy="16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C09D610-8163-4C64-B349-4BDC423AA7A9}"/>
              </a:ext>
            </a:extLst>
          </p:cNvPr>
          <p:cNvSpPr txBox="1"/>
          <p:nvPr/>
        </p:nvSpPr>
        <p:spPr>
          <a:xfrm>
            <a:off x="6405736" y="1467732"/>
            <a:ext cx="261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0.48</a:t>
            </a:r>
            <a:endParaRPr lang="es-CO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AA3D26-C02C-49F0-B74B-9000B9E27FC3}"/>
              </a:ext>
            </a:extLst>
          </p:cNvPr>
          <p:cNvSpPr txBox="1"/>
          <p:nvPr/>
        </p:nvSpPr>
        <p:spPr>
          <a:xfrm>
            <a:off x="7563658" y="5268960"/>
            <a:ext cx="179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0.37</a:t>
            </a:r>
            <a:endParaRPr lang="es-CO" sz="1400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56070B2-AC24-40AE-B797-3F8B17646702}"/>
              </a:ext>
            </a:extLst>
          </p:cNvPr>
          <p:cNvCxnSpPr>
            <a:cxnSpLocks/>
          </p:cNvCxnSpPr>
          <p:nvPr/>
        </p:nvCxnSpPr>
        <p:spPr>
          <a:xfrm flipH="1">
            <a:off x="9614781" y="5183118"/>
            <a:ext cx="1668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213BA1F-B8BD-4A4A-A603-3494FA24466C}"/>
              </a:ext>
            </a:extLst>
          </p:cNvPr>
          <p:cNvCxnSpPr>
            <a:cxnSpLocks/>
          </p:cNvCxnSpPr>
          <p:nvPr/>
        </p:nvCxnSpPr>
        <p:spPr>
          <a:xfrm flipH="1">
            <a:off x="7637121" y="5183118"/>
            <a:ext cx="1668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90D3A24-4BB3-44C8-8DE0-36145978E0F6}"/>
              </a:ext>
            </a:extLst>
          </p:cNvPr>
          <p:cNvSpPr txBox="1"/>
          <p:nvPr/>
        </p:nvSpPr>
        <p:spPr>
          <a:xfrm>
            <a:off x="9413338" y="5267053"/>
            <a:ext cx="179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0.41</a:t>
            </a:r>
            <a:endParaRPr lang="es-CO" sz="1400" dirty="0"/>
          </a:p>
        </p:txBody>
      </p:sp>
      <p:sp>
        <p:nvSpPr>
          <p:cNvPr id="10" name="CustomShape 46">
            <a:extLst>
              <a:ext uri="{FF2B5EF4-FFF2-40B4-BE49-F238E27FC236}">
                <a16:creationId xmlns:a16="http://schemas.microsoft.com/office/drawing/2014/main" id="{0E5A9BA6-C132-4992-8F21-CAE97091CA14}"/>
              </a:ext>
            </a:extLst>
          </p:cNvPr>
          <p:cNvSpPr/>
          <p:nvPr/>
        </p:nvSpPr>
        <p:spPr>
          <a:xfrm>
            <a:off x="8451465" y="411138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7F81DE-FB80-44F8-9D20-F41349951519}"/>
              </a:ext>
            </a:extLst>
          </p:cNvPr>
          <p:cNvSpPr txBox="1"/>
          <p:nvPr/>
        </p:nvSpPr>
        <p:spPr>
          <a:xfrm>
            <a:off x="8793069" y="2869171"/>
            <a:ext cx="11156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dirty="0"/>
              <a:t>Gini </a:t>
            </a:r>
            <a:r>
              <a:rPr lang="es-ES" sz="1400" dirty="0" err="1"/>
              <a:t>Average</a:t>
            </a:r>
            <a:r>
              <a:rPr lang="es-ES" sz="1400" dirty="0"/>
              <a:t>    = 0.38</a:t>
            </a:r>
            <a:endParaRPr lang="es-CO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29D681-51B0-4E15-98D5-66B733C364B5}"/>
              </a:ext>
            </a:extLst>
          </p:cNvPr>
          <p:cNvSpPr txBox="1"/>
          <p:nvPr/>
        </p:nvSpPr>
        <p:spPr>
          <a:xfrm>
            <a:off x="6510120" y="1805931"/>
            <a:ext cx="261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Info</a:t>
            </a:r>
            <a:r>
              <a:rPr lang="es-ES" sz="1400" dirty="0"/>
              <a:t> </a:t>
            </a:r>
            <a:r>
              <a:rPr lang="es-ES" sz="1400" dirty="0" err="1"/>
              <a:t>gain</a:t>
            </a:r>
            <a:r>
              <a:rPr lang="es-ES" sz="1400" dirty="0"/>
              <a:t> = 0.1</a:t>
            </a:r>
            <a:endParaRPr lang="es-CO" sz="140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F79BA35-DF02-428D-9ECF-5F0F5F020EF4}"/>
              </a:ext>
            </a:extLst>
          </p:cNvPr>
          <p:cNvCxnSpPr>
            <a:cxnSpLocks/>
          </p:cNvCxnSpPr>
          <p:nvPr/>
        </p:nvCxnSpPr>
        <p:spPr>
          <a:xfrm>
            <a:off x="1820434" y="1016046"/>
            <a:ext cx="0" cy="16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EBECC78-6814-4C71-9AA8-CC46A8C86F20}"/>
              </a:ext>
            </a:extLst>
          </p:cNvPr>
          <p:cNvSpPr txBox="1"/>
          <p:nvPr/>
        </p:nvSpPr>
        <p:spPr>
          <a:xfrm>
            <a:off x="121845" y="1269403"/>
            <a:ext cx="261874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0.23</a:t>
            </a:r>
            <a:endParaRPr lang="es-CO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334DDE0-9445-4CB2-B602-49C2DB431CA3}"/>
              </a:ext>
            </a:extLst>
          </p:cNvPr>
          <p:cNvSpPr txBox="1"/>
          <p:nvPr/>
        </p:nvSpPr>
        <p:spPr>
          <a:xfrm>
            <a:off x="1331960" y="5310712"/>
            <a:ext cx="179340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</a:t>
            </a:r>
            <a:endParaRPr lang="es-CO" sz="14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D43DC76-AFC3-4267-8C79-5BAEAD3FC49A}"/>
              </a:ext>
            </a:extLst>
          </p:cNvPr>
          <p:cNvSpPr txBox="1"/>
          <p:nvPr/>
        </p:nvSpPr>
        <p:spPr>
          <a:xfrm>
            <a:off x="3367439" y="5310712"/>
            <a:ext cx="179340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0.32</a:t>
            </a:r>
            <a:endParaRPr lang="es-CO" sz="1400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B9EB95F-E9AF-40B4-B199-EB0AAE9D127E}"/>
              </a:ext>
            </a:extLst>
          </p:cNvPr>
          <p:cNvCxnSpPr>
            <a:cxnSpLocks/>
          </p:cNvCxnSpPr>
          <p:nvPr/>
        </p:nvCxnSpPr>
        <p:spPr>
          <a:xfrm>
            <a:off x="1298516" y="5180949"/>
            <a:ext cx="1670136" cy="1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96DC0F0-79BF-4DB4-82BE-761E94143899}"/>
              </a:ext>
            </a:extLst>
          </p:cNvPr>
          <p:cNvCxnSpPr>
            <a:cxnSpLocks/>
          </p:cNvCxnSpPr>
          <p:nvPr/>
        </p:nvCxnSpPr>
        <p:spPr>
          <a:xfrm>
            <a:off x="3333994" y="5180948"/>
            <a:ext cx="1670136" cy="1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C972C31-5272-41E6-A6DA-143403DACFCC}"/>
              </a:ext>
            </a:extLst>
          </p:cNvPr>
          <p:cNvSpPr txBox="1"/>
          <p:nvPr/>
        </p:nvSpPr>
        <p:spPr>
          <a:xfrm>
            <a:off x="2467425" y="2733472"/>
            <a:ext cx="11156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dirty="0"/>
              <a:t>Gini </a:t>
            </a:r>
            <a:r>
              <a:rPr lang="es-ES" sz="1400" dirty="0" err="1"/>
              <a:t>Average</a:t>
            </a:r>
            <a:r>
              <a:rPr lang="es-ES" sz="1400" dirty="0"/>
              <a:t>    = 0.21</a:t>
            </a:r>
            <a:endParaRPr lang="es-CO" sz="14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86F3582-5B7F-4372-A921-31242F25BC4E}"/>
              </a:ext>
            </a:extLst>
          </p:cNvPr>
          <p:cNvSpPr txBox="1"/>
          <p:nvPr/>
        </p:nvSpPr>
        <p:spPr>
          <a:xfrm>
            <a:off x="121845" y="1565849"/>
            <a:ext cx="261874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 err="1"/>
              <a:t>Info</a:t>
            </a:r>
            <a:r>
              <a:rPr lang="es-ES" sz="1400" dirty="0"/>
              <a:t> </a:t>
            </a:r>
            <a:r>
              <a:rPr lang="es-ES" sz="1400" dirty="0" err="1"/>
              <a:t>gain</a:t>
            </a:r>
            <a:r>
              <a:rPr lang="es-ES" sz="1400" dirty="0"/>
              <a:t> = 0.02</a:t>
            </a:r>
            <a:endParaRPr lang="es-CO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C8F110-5AE3-40E8-B2C6-35E6D63A0D10}"/>
              </a:ext>
            </a:extLst>
          </p:cNvPr>
          <p:cNvSpPr txBox="1"/>
          <p:nvPr/>
        </p:nvSpPr>
        <p:spPr>
          <a:xfrm>
            <a:off x="2998226" y="1001374"/>
            <a:ext cx="261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English score</a:t>
            </a:r>
          </a:p>
          <a:p>
            <a:pPr algn="ctr"/>
            <a:r>
              <a:rPr lang="es-ES" sz="1400" dirty="0"/>
              <a:t> &gt;=52</a:t>
            </a:r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FCBBB1-246A-4C0A-9754-74C91F27028B}"/>
              </a:ext>
            </a:extLst>
          </p:cNvPr>
          <p:cNvSpPr txBox="1"/>
          <p:nvPr/>
        </p:nvSpPr>
        <p:spPr>
          <a:xfrm>
            <a:off x="9280464" y="908555"/>
            <a:ext cx="261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Social </a:t>
            </a:r>
            <a:r>
              <a:rPr lang="es-ES" sz="1400" dirty="0" err="1"/>
              <a:t>studies</a:t>
            </a:r>
            <a:endParaRPr lang="es-ES" sz="1400" dirty="0"/>
          </a:p>
          <a:p>
            <a:pPr algn="ctr"/>
            <a:r>
              <a:rPr lang="es-ES" sz="1400" dirty="0"/>
              <a:t> score &gt;=56</a:t>
            </a:r>
            <a:endParaRPr lang="es-CO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Complexity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77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>
                <a:ea typeface="+mn-lt"/>
                <a:cs typeface="+mn-lt"/>
              </a:rPr>
              <a:t>The variable </a:t>
            </a:r>
            <a:r>
              <a:rPr lang="en-US" sz="1400" b="0" strike="noStrike" spc="-1">
                <a:ea typeface="+mn-lt"/>
                <a:cs typeface="+mn-lt"/>
              </a:rPr>
              <a:t>N </a:t>
            </a:r>
            <a:r>
              <a:rPr lang="en-US" sz="1400" spc="-1">
                <a:ea typeface="+mn-lt"/>
                <a:cs typeface="+mn-lt"/>
              </a:rPr>
              <a:t>represents the number of rows </a:t>
            </a:r>
            <a:r>
              <a:rPr lang="en-US" sz="1400" b="0" strike="noStrike" spc="-1">
                <a:ea typeface="+mn-lt"/>
                <a:cs typeface="+mn-lt"/>
              </a:rPr>
              <a:t>and M </a:t>
            </a:r>
            <a:r>
              <a:rPr lang="en-US" sz="1400" spc="-1">
                <a:ea typeface="+mn-lt"/>
                <a:cs typeface="+mn-lt"/>
              </a:rPr>
              <a:t>represents the number of columns of a matrix which contains the training dataset to build the tree</a:t>
            </a:r>
            <a:r>
              <a:rPr lang="en-US" sz="1400" b="0" strike="noStrike" spc="-1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</p:txBody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Time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Memory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8" name="Picture 4" descr="niños-estudiando - Orientación Andújar - Recursos Educativos">
            <a:extLst>
              <a:ext uri="{FF2B5EF4-FFF2-40B4-BE49-F238E27FC236}">
                <a16:creationId xmlns:a16="http://schemas.microsoft.com/office/drawing/2014/main" id="{AFD41CB6-EC4D-4D87-A478-66349AB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9" y="1786238"/>
            <a:ext cx="4019460" cy="26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19" r="17164"/>
          <a:stretch/>
        </p:blipFill>
        <p:spPr>
          <a:xfrm>
            <a:off x="1016640" y="1019520"/>
            <a:ext cx="3930480" cy="377928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4440" y="180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Decision-Tree Model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94914" y="4927512"/>
            <a:ext cx="493258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A binary decision tree to predict Saber Pro scores based on the results of Saber 11. Green nodes represent those with a high probability of success, blue ones a medium probability, violet a probability between medium and low and the red ones a low probability of success.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8148960" y="1704204"/>
            <a:ext cx="35647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Most Relevant Features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9248040" y="2422613"/>
            <a:ext cx="219312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Social Studies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English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Science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 descr="Aprendizaje remoto de idiom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24462" y="3054564"/>
            <a:ext cx="823578" cy="706536"/>
          </a:xfrm>
          <a:prstGeom prst="rect">
            <a:avLst/>
          </a:prstGeom>
          <a:ln>
            <a:noFill/>
          </a:ln>
        </p:spPr>
      </p:pic>
      <p:pic>
        <p:nvPicPr>
          <p:cNvPr id="204" name="Imagen 203" descr="Cápsula de Petr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05951" y="3597138"/>
            <a:ext cx="660600" cy="923723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8"/>
          <a:srcRect l="19596" t="5022" r="25004" b="33248"/>
          <a:stretch/>
        </p:blipFill>
        <p:spPr>
          <a:xfrm>
            <a:off x="8462520" y="2387844"/>
            <a:ext cx="532080" cy="638640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2DB7190-1BCD-42C6-BDCE-4BD911925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" y="1081346"/>
            <a:ext cx="7781523" cy="3717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5" name="Imagen 214"/>
          <p:cNvPicPr/>
          <p:nvPr/>
        </p:nvPicPr>
        <p:blipFill>
          <a:blip r:embed="rId3"/>
          <a:srcRect b="32945"/>
          <a:stretch/>
        </p:blipFill>
        <p:spPr>
          <a:xfrm>
            <a:off x="507240" y="1517040"/>
            <a:ext cx="3331800" cy="4059360"/>
          </a:xfrm>
          <a:prstGeom prst="rect">
            <a:avLst/>
          </a:prstGeom>
          <a:ln>
            <a:noFill/>
          </a:ln>
        </p:spPr>
      </p:pic>
      <p:sp>
        <p:nvSpPr>
          <p:cNvPr id="12" name="Círculo parcial 11">
            <a:extLst>
              <a:ext uri="{FF2B5EF4-FFF2-40B4-BE49-F238E27FC236}">
                <a16:creationId xmlns:a16="http://schemas.microsoft.com/office/drawing/2014/main" id="{D58A434B-FE24-46BD-A657-5FC6EB3E0D3D}"/>
              </a:ext>
            </a:extLst>
          </p:cNvPr>
          <p:cNvSpPr/>
          <p:nvPr/>
        </p:nvSpPr>
        <p:spPr>
          <a:xfrm>
            <a:off x="4649755" y="2270514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0CCFE5-CE94-42C0-BD78-A1D5C27435BD}"/>
              </a:ext>
            </a:extLst>
          </p:cNvPr>
          <p:cNvSpPr/>
          <p:nvPr/>
        </p:nvSpPr>
        <p:spPr>
          <a:xfrm>
            <a:off x="4810796" y="3696726"/>
            <a:ext cx="636944" cy="13767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65E2723-08E1-43BA-A817-F5A1D236A9C8}"/>
              </a:ext>
            </a:extLst>
          </p:cNvPr>
          <p:cNvCxnSpPr/>
          <p:nvPr/>
        </p:nvCxnSpPr>
        <p:spPr>
          <a:xfrm>
            <a:off x="4438436" y="354672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rculo parcial 15">
            <a:extLst>
              <a:ext uri="{FF2B5EF4-FFF2-40B4-BE49-F238E27FC236}">
                <a16:creationId xmlns:a16="http://schemas.microsoft.com/office/drawing/2014/main" id="{1D718583-E6A5-4C9E-A0DD-BB70AA18EAE4}"/>
              </a:ext>
            </a:extLst>
          </p:cNvPr>
          <p:cNvSpPr/>
          <p:nvPr/>
        </p:nvSpPr>
        <p:spPr>
          <a:xfrm>
            <a:off x="4937392" y="3878232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28F5FB-5FD1-4F4E-A85A-21F1213DD01A}"/>
              </a:ext>
            </a:extLst>
          </p:cNvPr>
          <p:cNvSpPr/>
          <p:nvPr/>
        </p:nvSpPr>
        <p:spPr>
          <a:xfrm>
            <a:off x="5175473" y="2019978"/>
            <a:ext cx="544531" cy="13767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B8E17C-DB42-4D30-9936-B70A4066D40C}"/>
              </a:ext>
            </a:extLst>
          </p:cNvPr>
          <p:cNvSpPr/>
          <p:nvPr/>
        </p:nvSpPr>
        <p:spPr>
          <a:xfrm>
            <a:off x="5447739" y="3696725"/>
            <a:ext cx="636944" cy="13767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írculo parcial 20">
            <a:extLst>
              <a:ext uri="{FF2B5EF4-FFF2-40B4-BE49-F238E27FC236}">
                <a16:creationId xmlns:a16="http://schemas.microsoft.com/office/drawing/2014/main" id="{E4A8168E-55F0-4772-99A1-DB43355F1E64}"/>
              </a:ext>
            </a:extLst>
          </p:cNvPr>
          <p:cNvSpPr/>
          <p:nvPr/>
        </p:nvSpPr>
        <p:spPr>
          <a:xfrm>
            <a:off x="4937393" y="3878232"/>
            <a:ext cx="1020693" cy="940947"/>
          </a:xfrm>
          <a:prstGeom prst="pie">
            <a:avLst>
              <a:gd name="adj1" fmla="val 16294858"/>
              <a:gd name="adj2" fmla="val 5374307"/>
            </a:avLst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írculo parcial 21">
            <a:extLst>
              <a:ext uri="{FF2B5EF4-FFF2-40B4-BE49-F238E27FC236}">
                <a16:creationId xmlns:a16="http://schemas.microsoft.com/office/drawing/2014/main" id="{7BF09630-82DC-47C3-AEC5-CE45EBAD1B39}"/>
              </a:ext>
            </a:extLst>
          </p:cNvPr>
          <p:cNvSpPr/>
          <p:nvPr/>
        </p:nvSpPr>
        <p:spPr>
          <a:xfrm>
            <a:off x="7183035" y="2240879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88B7E1D-8875-4CF9-8BCC-7BFC3B64E549}"/>
              </a:ext>
            </a:extLst>
          </p:cNvPr>
          <p:cNvCxnSpPr/>
          <p:nvPr/>
        </p:nvCxnSpPr>
        <p:spPr>
          <a:xfrm>
            <a:off x="6743022" y="355913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írculo parcial 22">
            <a:extLst>
              <a:ext uri="{FF2B5EF4-FFF2-40B4-BE49-F238E27FC236}">
                <a16:creationId xmlns:a16="http://schemas.microsoft.com/office/drawing/2014/main" id="{35088E19-EB4F-460E-BFEC-3B480DF94939}"/>
              </a:ext>
            </a:extLst>
          </p:cNvPr>
          <p:cNvSpPr/>
          <p:nvPr/>
        </p:nvSpPr>
        <p:spPr>
          <a:xfrm>
            <a:off x="7183035" y="3757244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Círculo parcial 23">
            <a:extLst>
              <a:ext uri="{FF2B5EF4-FFF2-40B4-BE49-F238E27FC236}">
                <a16:creationId xmlns:a16="http://schemas.microsoft.com/office/drawing/2014/main" id="{56F4E04C-084E-428C-9EB1-1A215CCF10F8}"/>
              </a:ext>
            </a:extLst>
          </p:cNvPr>
          <p:cNvSpPr/>
          <p:nvPr/>
        </p:nvSpPr>
        <p:spPr>
          <a:xfrm>
            <a:off x="7183036" y="3757244"/>
            <a:ext cx="1020693" cy="940947"/>
          </a:xfrm>
          <a:prstGeom prst="pie">
            <a:avLst>
              <a:gd name="adj1" fmla="val 16294858"/>
              <a:gd name="adj2" fmla="val 5374307"/>
            </a:avLst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Círculo parcial 24">
            <a:extLst>
              <a:ext uri="{FF2B5EF4-FFF2-40B4-BE49-F238E27FC236}">
                <a16:creationId xmlns:a16="http://schemas.microsoft.com/office/drawing/2014/main" id="{B26D1651-4022-47E1-9338-3783F53077FC}"/>
              </a:ext>
            </a:extLst>
          </p:cNvPr>
          <p:cNvSpPr/>
          <p:nvPr/>
        </p:nvSpPr>
        <p:spPr>
          <a:xfrm>
            <a:off x="9914248" y="2240879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3B22DB5-33EA-4303-888E-7EA1640CF441}"/>
              </a:ext>
            </a:extLst>
          </p:cNvPr>
          <p:cNvCxnSpPr/>
          <p:nvPr/>
        </p:nvCxnSpPr>
        <p:spPr>
          <a:xfrm>
            <a:off x="9320123" y="354672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F3494-67D0-4CE5-BA2B-C43D2F469601}"/>
              </a:ext>
            </a:extLst>
          </p:cNvPr>
          <p:cNvSpPr/>
          <p:nvPr/>
        </p:nvSpPr>
        <p:spPr>
          <a:xfrm>
            <a:off x="9951669" y="3696725"/>
            <a:ext cx="636944" cy="13767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Círculo parcial 26">
            <a:extLst>
              <a:ext uri="{FF2B5EF4-FFF2-40B4-BE49-F238E27FC236}">
                <a16:creationId xmlns:a16="http://schemas.microsoft.com/office/drawing/2014/main" id="{5336278F-4AB7-47D1-B6C9-2320D03587F1}"/>
              </a:ext>
            </a:extLst>
          </p:cNvPr>
          <p:cNvSpPr/>
          <p:nvPr/>
        </p:nvSpPr>
        <p:spPr>
          <a:xfrm>
            <a:off x="10078606" y="3914619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99F2BD-36DB-4945-B440-B21C5497F46E}"/>
              </a:ext>
            </a:extLst>
          </p:cNvPr>
          <p:cNvSpPr txBox="1"/>
          <p:nvPr/>
        </p:nvSpPr>
        <p:spPr>
          <a:xfrm>
            <a:off x="4842303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Exactitud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79134-FEE4-42B3-94B6-DE0196A301F9}"/>
              </a:ext>
            </a:extLst>
          </p:cNvPr>
          <p:cNvSpPr txBox="1"/>
          <p:nvPr/>
        </p:nvSpPr>
        <p:spPr>
          <a:xfrm>
            <a:off x="6987889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Precisión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FEB97C-9045-4FD3-BE85-C34607261038}"/>
              </a:ext>
            </a:extLst>
          </p:cNvPr>
          <p:cNvSpPr txBox="1"/>
          <p:nvPr/>
        </p:nvSpPr>
        <p:spPr>
          <a:xfrm>
            <a:off x="9464915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Sensibilidad</a:t>
            </a:r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1" name="Table 8"/>
          <p:cNvGraphicFramePr/>
          <p:nvPr>
            <p:extLst>
              <p:ext uri="{D42A27DB-BD31-4B8C-83A1-F6EECF244321}">
                <p14:modId xmlns:p14="http://schemas.microsoft.com/office/powerpoint/2010/main" val="525132763"/>
              </p:ext>
            </p:extLst>
          </p:nvPr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" name="CustomShape 9"/>
          <p:cNvSpPr/>
          <p:nvPr/>
        </p:nvSpPr>
        <p:spPr>
          <a:xfrm>
            <a:off x="807480" y="4893480"/>
            <a:ext cx="5027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Evaluation metrics using a training dataset of 135,000 students and test dataset of 45,000 students.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52" name="Picture 4" descr="La guerra, la pobreza, el hambre y las enfermedades | RTVE.es">
            <a:extLst>
              <a:ext uri="{FF2B5EF4-FFF2-40B4-BE49-F238E27FC236}">
                <a16:creationId xmlns:a16="http://schemas.microsoft.com/office/drawing/2014/main" id="{1D23B070-0F97-4D01-861A-E8717A62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93" y="1920239"/>
            <a:ext cx="5161087" cy="29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265320" y="376920"/>
            <a:ext cx="5402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Time and Memory Consumption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224928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Time Consumption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853992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Memory Consumption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7" name="Imagen 246"/>
          <p:cNvPicPr/>
          <p:nvPr/>
        </p:nvPicPr>
        <p:blipFill>
          <a:blip r:embed="rId3"/>
          <a:stretch/>
        </p:blipFill>
        <p:spPr>
          <a:xfrm>
            <a:off x="1648800" y="5105520"/>
            <a:ext cx="527040" cy="527040"/>
          </a:xfrm>
          <a:prstGeom prst="rect">
            <a:avLst/>
          </a:prstGeom>
          <a:ln>
            <a:noFill/>
          </a:ln>
        </p:spPr>
      </p:pic>
      <p:pic>
        <p:nvPicPr>
          <p:cNvPr id="248" name="Imagen 247"/>
          <p:cNvPicPr/>
          <p:nvPr/>
        </p:nvPicPr>
        <p:blipFill>
          <a:blip r:embed="rId4"/>
          <a:srcRect l="28229" t="24851" r="28731" b="25399"/>
          <a:stretch/>
        </p:blipFill>
        <p:spPr>
          <a:xfrm>
            <a:off x="7827120" y="5117760"/>
            <a:ext cx="712080" cy="54756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62E8D12-AE91-4FAF-A755-9717A3C51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67828"/>
              </p:ext>
            </p:extLst>
          </p:nvPr>
        </p:nvGraphicFramePr>
        <p:xfrm>
          <a:off x="362041" y="1682510"/>
          <a:ext cx="5709000" cy="336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0347DC0-4892-4189-8FB6-0AF61A877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30021"/>
              </p:ext>
            </p:extLst>
          </p:nvPr>
        </p:nvGraphicFramePr>
        <p:xfrm>
          <a:off x="6433082" y="1682510"/>
          <a:ext cx="5166442" cy="313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318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Miguel Angel Zapata Jimenez</cp:lastModifiedBy>
  <cp:revision>123</cp:revision>
  <dcterms:created xsi:type="dcterms:W3CDTF">2020-06-26T14:36:07Z</dcterms:created>
  <dcterms:modified xsi:type="dcterms:W3CDTF">2020-11-18T02:20:39Z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