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992CA-A604-6F1C-AE1A-F82FABE546AA}" v="2646" dt="2020-10-12T04:32:08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0.22500000000000001</c:v>
                </c:pt>
                <c:pt idx="1">
                  <c:v>2.0249999999999999</c:v>
                </c:pt>
                <c:pt idx="2">
                  <c:v>5.625</c:v>
                </c:pt>
                <c:pt idx="3">
                  <c:v>11.025</c:v>
                </c:pt>
                <c:pt idx="4">
                  <c:v>18.225000000000001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9-48E4-9006-DB42FC200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64409436"/>
        <c:axId val="40444235"/>
        <c:axId val="0"/>
      </c:bar3DChart>
      <c:catAx>
        <c:axId val="6440943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40444235"/>
        <c:crosses val="autoZero"/>
        <c:auto val="1"/>
        <c:lblAlgn val="ctr"/>
        <c:lblOffset val="100"/>
        <c:noMultiLvlLbl val="0"/>
      </c:catAx>
      <c:valAx>
        <c:axId val="40444235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64409436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75</c:v>
                </c:pt>
                <c:pt idx="3">
                  <c:v>105</c:v>
                </c:pt>
                <c:pt idx="4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4-42AD-B85B-532AA3930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93970697"/>
        <c:axId val="58145459"/>
        <c:axId val="0"/>
      </c:bar3DChart>
      <c:catAx>
        <c:axId val="9397069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8145459"/>
        <c:crosses val="autoZero"/>
        <c:auto val="1"/>
        <c:lblAlgn val="ctr"/>
        <c:lblOffset val="100"/>
        <c:noMultiLvlLbl val="0"/>
      </c:catAx>
      <c:valAx>
        <c:axId val="5814545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93970697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200" cy="1483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000" cy="685836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9D5A4E-CBFE-414F-8E17-12A6C2CB349A}"/>
              </a:ext>
            </a:extLst>
          </p:cNvPr>
          <p:cNvSpPr txBox="1"/>
          <p:nvPr/>
        </p:nvSpPr>
        <p:spPr>
          <a:xfrm>
            <a:off x="385487" y="386500"/>
            <a:ext cx="2703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0" strike="noStrike" spc="-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DECISION TREES IN ACADEMIC SUCCES IN SABER PRO</a:t>
            </a:r>
            <a:endParaRPr lang="en-US" sz="3600" b="0" strike="noStrike" spc="-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es-CO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214000" y="4511520"/>
            <a:ext cx="8136720" cy="164448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/>
          <p:nvPr/>
        </p:nvPicPr>
        <p:blipFill>
          <a:blip r:embed="rId2"/>
          <a:srcRect b="25714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pic>
        <p:nvPicPr>
          <p:cNvPr id="82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Team Presentation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356280" y="336600"/>
            <a:ext cx="240300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9052560" y="1645920"/>
            <a:ext cx="2834280" cy="2742840"/>
            <a:chOff x="9052560" y="1645920"/>
            <a:chExt cx="2834280" cy="2742840"/>
          </a:xfrm>
        </p:grpSpPr>
        <p:pic>
          <p:nvPicPr>
            <p:cNvPr id="87" name="Imagen 86"/>
            <p:cNvPicPr/>
            <p:nvPr/>
          </p:nvPicPr>
          <p:blipFill>
            <a:blip r:embed="rId4"/>
            <a:stretch/>
          </p:blipFill>
          <p:spPr>
            <a:xfrm>
              <a:off x="9219240" y="1757160"/>
              <a:ext cx="2508120" cy="248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9052560" y="1645920"/>
              <a:ext cx="2834280" cy="274284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" name="CustomShape 6"/>
          <p:cNvSpPr/>
          <p:nvPr/>
        </p:nvSpPr>
        <p:spPr>
          <a:xfrm>
            <a:off x="728640" y="1900800"/>
            <a:ext cx="2102400" cy="2193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599280" y="1903680"/>
            <a:ext cx="2102400" cy="2193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9419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467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3551040" y="4180680"/>
            <a:ext cx="219312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 Angel</a:t>
            </a:r>
          </a:p>
          <a:p>
            <a:pPr algn="ctr">
              <a:lnSpc>
                <a:spcPct val="100000"/>
              </a:lnSpc>
            </a:pPr>
            <a:r>
              <a:rPr lang="en-US" sz="2200" spc="-1">
                <a:solidFill>
                  <a:srgbClr val="001E33"/>
                </a:solidFill>
                <a:latin typeface="Arial"/>
              </a:rPr>
              <a:t>Zapata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635040" y="4180680"/>
            <a:ext cx="219312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Santiago</a:t>
            </a:r>
          </a:p>
          <a:p>
            <a:pPr algn="ctr">
              <a:lnSpc>
                <a:spcPct val="100000"/>
              </a:lnSpc>
            </a:pPr>
            <a:r>
              <a:rPr lang="en-US" sz="2200" spc="-1">
                <a:solidFill>
                  <a:srgbClr val="001E33"/>
                </a:solidFill>
                <a:latin typeface="Arial"/>
              </a:rPr>
              <a:t>Ochoa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9692640" y="855720"/>
            <a:ext cx="211500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60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                             </a:t>
            </a: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   /proyecto/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3193560" y="6217920"/>
            <a:ext cx="2932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sochoac1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" name="Imagen 11" descr="Un hombre sonriendo&#10;&#10;Descripción generada automáticamente">
            <a:extLst>
              <a:ext uri="{FF2B5EF4-FFF2-40B4-BE49-F238E27FC236}">
                <a16:creationId xmlns:a16="http://schemas.microsoft.com/office/drawing/2014/main" id="{2613FACC-4820-41BE-882C-45D27367A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24" y="1900800"/>
            <a:ext cx="2301035" cy="21938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n 13" descr="Persona con lentes sonriendo&#10;&#10;Descripción generada automáticamente">
            <a:extLst>
              <a:ext uri="{FF2B5EF4-FFF2-40B4-BE49-F238E27FC236}">
                <a16:creationId xmlns:a16="http://schemas.microsoft.com/office/drawing/2014/main" id="{0C621420-319D-4BCE-9061-3177492C8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5" y="1900800"/>
            <a:ext cx="2102400" cy="21938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Algorithm Design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14192" y="4948228"/>
            <a:ext cx="630792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400" spc="-1">
                <a:solidFill>
                  <a:srgbClr val="001E33"/>
                </a:solidFill>
                <a:latin typeface="Arial"/>
                <a:ea typeface="DejaVu Sans"/>
              </a:rPr>
              <a:t>To build a binary tree the algorithm implemented was CART. In this example, we show a model to predict the academic success as the probability that a student must get a score above the average in the Saber pro.</a:t>
            </a:r>
          </a:p>
          <a:p>
            <a:endParaRPr lang="en-US" sz="1400" b="0" strike="noStrike" spc="-1">
              <a:latin typeface="Arial"/>
            </a:endParaRPr>
          </a:p>
        </p:txBody>
      </p:sp>
      <p:pic>
        <p:nvPicPr>
          <p:cNvPr id="3" name="Imagen 3" descr="Una persona con traje y sombrero&#10;&#10;Descripción generada automáticamente">
            <a:extLst>
              <a:ext uri="{FF2B5EF4-FFF2-40B4-BE49-F238E27FC236}">
                <a16:creationId xmlns:a16="http://schemas.microsoft.com/office/drawing/2014/main" id="{03EF84C2-7806-4371-B4E3-3396019C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84" y="1811192"/>
            <a:ext cx="3880980" cy="2567559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E4556333-8073-4DCB-97C7-1162D7B4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3" y="1486702"/>
            <a:ext cx="6893786" cy="3044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880" y="-41753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Node Splitting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78000" y="5053680"/>
            <a:ext cx="5506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spc="-1" dirty="0">
                <a:solidFill>
                  <a:srgbClr val="001E33"/>
                </a:solidFill>
                <a:latin typeface="Arial"/>
              </a:rPr>
              <a:t>This split is an example of how the algorithm works identifying the Gini impurity of each node. The condition stablished is “English score &gt;= 52". At the time of find the Gini impurities for this case, left Gini is 0 , right Gini is 0.32 and weighted Gini is 0.23.</a:t>
            </a:r>
          </a:p>
        </p:txBody>
      </p:sp>
      <p:sp>
        <p:nvSpPr>
          <p:cNvPr id="129" name="CustomShape 9"/>
          <p:cNvSpPr/>
          <p:nvPr/>
        </p:nvSpPr>
        <p:spPr>
          <a:xfrm>
            <a:off x="3247200" y="355428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0"/>
          <p:cNvSpPr/>
          <p:nvPr/>
        </p:nvSpPr>
        <p:spPr>
          <a:xfrm>
            <a:off x="1375200" y="355428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2074682" y="965885"/>
            <a:ext cx="1769040" cy="167544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12"/>
          <p:cNvSpPr/>
          <p:nvPr/>
        </p:nvSpPr>
        <p:spPr>
          <a:xfrm flipH="1">
            <a:off x="2151000" y="261612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3"/>
          <p:cNvSpPr/>
          <p:nvPr/>
        </p:nvSpPr>
        <p:spPr>
          <a:xfrm>
            <a:off x="3339720" y="256104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1823040" y="43506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3754800" y="435060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4064760" y="4509000"/>
            <a:ext cx="195120" cy="132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2281680" y="15948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0"/>
          <p:cNvSpPr/>
          <p:nvPr/>
        </p:nvSpPr>
        <p:spPr>
          <a:xfrm>
            <a:off x="2281680" y="185904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2565720" y="156852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2"/>
          <p:cNvSpPr/>
          <p:nvPr/>
        </p:nvSpPr>
        <p:spPr>
          <a:xfrm>
            <a:off x="2333520" y="20703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5"/>
          <p:cNvSpPr/>
          <p:nvPr/>
        </p:nvSpPr>
        <p:spPr>
          <a:xfrm>
            <a:off x="3423192" y="1717961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6"/>
          <p:cNvSpPr/>
          <p:nvPr/>
        </p:nvSpPr>
        <p:spPr>
          <a:xfrm>
            <a:off x="2970792" y="1970306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7"/>
          <p:cNvSpPr/>
          <p:nvPr/>
        </p:nvSpPr>
        <p:spPr>
          <a:xfrm>
            <a:off x="3745080" y="4116960"/>
            <a:ext cx="19512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8"/>
          <p:cNvSpPr/>
          <p:nvPr/>
        </p:nvSpPr>
        <p:spPr>
          <a:xfrm>
            <a:off x="4007520" y="425124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9"/>
          <p:cNvSpPr/>
          <p:nvPr/>
        </p:nvSpPr>
        <p:spPr>
          <a:xfrm>
            <a:off x="4007520" y="40500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0"/>
          <p:cNvSpPr/>
          <p:nvPr/>
        </p:nvSpPr>
        <p:spPr>
          <a:xfrm>
            <a:off x="9556560" y="356292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1"/>
          <p:cNvSpPr/>
          <p:nvPr/>
        </p:nvSpPr>
        <p:spPr>
          <a:xfrm>
            <a:off x="7684560" y="356292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8394480" y="1005840"/>
            <a:ext cx="1769040" cy="167544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33"/>
          <p:cNvSpPr/>
          <p:nvPr/>
        </p:nvSpPr>
        <p:spPr>
          <a:xfrm flipH="1">
            <a:off x="8460360" y="262476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34"/>
          <p:cNvSpPr/>
          <p:nvPr/>
        </p:nvSpPr>
        <p:spPr>
          <a:xfrm>
            <a:off x="9649080" y="256968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5"/>
          <p:cNvSpPr/>
          <p:nvPr/>
        </p:nvSpPr>
        <p:spPr>
          <a:xfrm>
            <a:off x="8591040" y="160344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6"/>
          <p:cNvSpPr/>
          <p:nvPr/>
        </p:nvSpPr>
        <p:spPr>
          <a:xfrm>
            <a:off x="8591040" y="186768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7"/>
          <p:cNvSpPr/>
          <p:nvPr/>
        </p:nvSpPr>
        <p:spPr>
          <a:xfrm>
            <a:off x="8875080" y="15771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8"/>
          <p:cNvSpPr/>
          <p:nvPr/>
        </p:nvSpPr>
        <p:spPr>
          <a:xfrm>
            <a:off x="8642880" y="20790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9"/>
          <p:cNvSpPr/>
          <p:nvPr/>
        </p:nvSpPr>
        <p:spPr>
          <a:xfrm>
            <a:off x="8926920" y="1762200"/>
            <a:ext cx="195120" cy="132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8926920" y="2026080"/>
            <a:ext cx="19512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2"/>
          <p:cNvSpPr/>
          <p:nvPr/>
        </p:nvSpPr>
        <p:spPr>
          <a:xfrm>
            <a:off x="9739440" y="21459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43"/>
          <p:cNvSpPr/>
          <p:nvPr/>
        </p:nvSpPr>
        <p:spPr>
          <a:xfrm>
            <a:off x="6426000" y="5053680"/>
            <a:ext cx="5506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200" spc="-1" dirty="0">
                <a:solidFill>
                  <a:srgbClr val="001E33"/>
                </a:solidFill>
                <a:latin typeface="Arial"/>
              </a:rPr>
              <a:t>This is another example of splitting. In this case the condition that determinate how the data will be distributed is “Social studies score &gt;= 56". The left node have produced a Gini impurity of 0.37, the right node impurity is 0.5 and the weighted Gini is 0.41</a:t>
            </a:r>
          </a:p>
        </p:txBody>
      </p:sp>
      <p:sp>
        <p:nvSpPr>
          <p:cNvPr id="164" name="CustomShape 44"/>
          <p:cNvSpPr/>
          <p:nvPr/>
        </p:nvSpPr>
        <p:spPr>
          <a:xfrm>
            <a:off x="10041840" y="41115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5"/>
          <p:cNvSpPr/>
          <p:nvPr/>
        </p:nvSpPr>
        <p:spPr>
          <a:xfrm>
            <a:off x="10351440" y="42699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6"/>
          <p:cNvSpPr/>
          <p:nvPr/>
        </p:nvSpPr>
        <p:spPr>
          <a:xfrm>
            <a:off x="8135640" y="39798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7"/>
          <p:cNvSpPr/>
          <p:nvPr/>
        </p:nvSpPr>
        <p:spPr>
          <a:xfrm>
            <a:off x="8135640" y="424404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9"/>
          <p:cNvSpPr/>
          <p:nvPr/>
        </p:nvSpPr>
        <p:spPr>
          <a:xfrm>
            <a:off x="8187480" y="44553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1"/>
          <p:cNvSpPr/>
          <p:nvPr/>
        </p:nvSpPr>
        <p:spPr>
          <a:xfrm>
            <a:off x="8471520" y="4402440"/>
            <a:ext cx="19512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5">
            <a:extLst>
              <a:ext uri="{FF2B5EF4-FFF2-40B4-BE49-F238E27FC236}">
                <a16:creationId xmlns:a16="http://schemas.microsoft.com/office/drawing/2014/main" id="{F57CE1A8-AAB4-4D6C-B490-41ECD4BCBB1E}"/>
              </a:ext>
            </a:extLst>
          </p:cNvPr>
          <p:cNvSpPr/>
          <p:nvPr/>
        </p:nvSpPr>
        <p:spPr>
          <a:xfrm>
            <a:off x="2640315" y="1801467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5">
            <a:extLst>
              <a:ext uri="{FF2B5EF4-FFF2-40B4-BE49-F238E27FC236}">
                <a16:creationId xmlns:a16="http://schemas.microsoft.com/office/drawing/2014/main" id="{81998820-8D31-44B2-B02A-CE4D3C44C23D}"/>
              </a:ext>
            </a:extLst>
          </p:cNvPr>
          <p:cNvSpPr/>
          <p:nvPr/>
        </p:nvSpPr>
        <p:spPr>
          <a:xfrm>
            <a:off x="3329246" y="2083303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4">
            <a:extLst>
              <a:ext uri="{FF2B5EF4-FFF2-40B4-BE49-F238E27FC236}">
                <a16:creationId xmlns:a16="http://schemas.microsoft.com/office/drawing/2014/main" id="{3DCF3B3C-6DAF-4330-A1A7-235982D2E372}"/>
              </a:ext>
            </a:extLst>
          </p:cNvPr>
          <p:cNvSpPr/>
          <p:nvPr/>
        </p:nvSpPr>
        <p:spPr>
          <a:xfrm>
            <a:off x="2125751" y="4120955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C29A5D-AF1F-4515-9921-FB82021B8FB4}"/>
              </a:ext>
            </a:extLst>
          </p:cNvPr>
          <p:cNvSpPr txBox="1"/>
          <p:nvPr/>
        </p:nvSpPr>
        <p:spPr>
          <a:xfrm>
            <a:off x="4526072" y="2271386"/>
            <a:ext cx="332774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The green circles represent the student above the average and the blue circle represent the students below the average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Algorithm Complexity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776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Time and memory complexity of the (In this semester, one could be CART, ID3, C4.5…  please choose) algorithm. (Please explain what do N and M mean in this problem. PLEASE DO IT!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Time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Memory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Training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Testing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8" name="Picture 4" descr="niños-estudiando - Orientación Andújar - Recursos Educativos">
            <a:extLst>
              <a:ext uri="{FF2B5EF4-FFF2-40B4-BE49-F238E27FC236}">
                <a16:creationId xmlns:a16="http://schemas.microsoft.com/office/drawing/2014/main" id="{AFD41CB6-EC4D-4D87-A478-66349ABE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09" y="1786238"/>
            <a:ext cx="4019460" cy="267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19" r="17164"/>
          <a:stretch/>
        </p:blipFill>
        <p:spPr>
          <a:xfrm>
            <a:off x="1016640" y="1019520"/>
            <a:ext cx="3930480" cy="377928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4440" y="180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Decision-Tree Model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776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A binary decision tree to predict Saber Pro scores based on the results of Saber 11. Violet nodes represent those with a high probability of success, green medium probability and red a low probability of success.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8148960" y="1704204"/>
            <a:ext cx="35647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Most Relevant Features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9248040" y="2422613"/>
            <a:ext cx="2193120" cy="178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Social Studies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English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Science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 descr="Aprendizaje remoto de idiom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24462" y="3054564"/>
            <a:ext cx="823578" cy="706536"/>
          </a:xfrm>
          <a:prstGeom prst="rect">
            <a:avLst/>
          </a:prstGeom>
          <a:ln>
            <a:noFill/>
          </a:ln>
        </p:spPr>
      </p:pic>
      <p:pic>
        <p:nvPicPr>
          <p:cNvPr id="204" name="Imagen 203" descr="Cápsula de Petr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05951" y="3597138"/>
            <a:ext cx="660600" cy="923723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8"/>
          <a:srcRect l="19596" t="5022" r="25004" b="33248"/>
          <a:stretch/>
        </p:blipFill>
        <p:spPr>
          <a:xfrm>
            <a:off x="8462520" y="2387844"/>
            <a:ext cx="532080" cy="638640"/>
          </a:xfrm>
          <a:prstGeom prst="rect">
            <a:avLst/>
          </a:prstGeom>
          <a:ln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90D891C-A5C2-47FF-BA55-07149ADAA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" y="1058760"/>
            <a:ext cx="8010930" cy="3740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Evaluation Metrics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 flipV="1">
            <a:off x="2829600" y="487440"/>
            <a:ext cx="5245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3356280" y="336600"/>
            <a:ext cx="24030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Keep this title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68160" y="914400"/>
            <a:ext cx="35182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 vectorized figures to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explain the algorithm the evaluation metrics, so they are not pixeled like mines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 flipV="1">
            <a:off x="4719600" y="1172520"/>
            <a:ext cx="446760" cy="38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Imagen 214"/>
          <p:cNvPicPr/>
          <p:nvPr/>
        </p:nvPicPr>
        <p:blipFill>
          <a:blip r:embed="rId3"/>
          <a:srcRect b="32945"/>
          <a:stretch/>
        </p:blipFill>
        <p:spPr>
          <a:xfrm>
            <a:off x="507240" y="1517040"/>
            <a:ext cx="3331800" cy="4059360"/>
          </a:xfrm>
          <a:prstGeom prst="rect">
            <a:avLst/>
          </a:prstGeom>
          <a:ln>
            <a:noFill/>
          </a:ln>
        </p:spPr>
      </p:pic>
      <p:pic>
        <p:nvPicPr>
          <p:cNvPr id="216" name="Imagen 215"/>
          <p:cNvPicPr/>
          <p:nvPr/>
        </p:nvPicPr>
        <p:blipFill>
          <a:blip r:embed="rId3"/>
          <a:srcRect t="66377"/>
          <a:stretch/>
        </p:blipFill>
        <p:spPr>
          <a:xfrm>
            <a:off x="4480560" y="2263320"/>
            <a:ext cx="3473280" cy="2081160"/>
          </a:xfrm>
          <a:prstGeom prst="rect">
            <a:avLst/>
          </a:prstGeom>
          <a:ln>
            <a:noFill/>
          </a:ln>
        </p:spPr>
      </p:pic>
      <p:sp>
        <p:nvSpPr>
          <p:cNvPr id="217" name="CustomShape 6"/>
          <p:cNvSpPr/>
          <p:nvPr/>
        </p:nvSpPr>
        <p:spPr>
          <a:xfrm>
            <a:off x="8778240" y="2743200"/>
            <a:ext cx="22845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Explain Accuracy too…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In the same manner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020920" y="4786920"/>
            <a:ext cx="29329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If possible, avoid equations for simple concepts that can be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explained through diagrams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5020920" y="4427640"/>
            <a:ext cx="421560" cy="35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 flipH="1">
            <a:off x="10697760" y="776160"/>
            <a:ext cx="365040" cy="433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9326880" y="1191240"/>
            <a:ext cx="34257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 these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Colors for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Your figures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2" name="CustomShape 11"/>
          <p:cNvSpPr/>
          <p:nvPr/>
        </p:nvSpPr>
        <p:spPr>
          <a:xfrm>
            <a:off x="8229600" y="124200"/>
            <a:ext cx="21150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 this slide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For the third deliverable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Evaluation Metrics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31" name="Table 8"/>
          <p:cNvGraphicFramePr/>
          <p:nvPr>
            <p:extLst>
              <p:ext uri="{D42A27DB-BD31-4B8C-83A1-F6EECF244321}">
                <p14:modId xmlns:p14="http://schemas.microsoft.com/office/powerpoint/2010/main" val="525132763"/>
              </p:ext>
            </p:extLst>
          </p:nvPr>
        </p:nvGraphicFramePr>
        <p:xfrm>
          <a:off x="547920" y="1956240"/>
          <a:ext cx="5075640" cy="288000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Training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Testing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3" name="CustomShape 9"/>
          <p:cNvSpPr/>
          <p:nvPr/>
        </p:nvSpPr>
        <p:spPr>
          <a:xfrm>
            <a:off x="807480" y="4893480"/>
            <a:ext cx="50277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Evaluation metrics using a training dataset of 135,000 students and test dataset of 45,000 students.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052" name="Picture 4" descr="La guerra, la pobreza, el hambre y las enfermedades | RTVE.es">
            <a:extLst>
              <a:ext uri="{FF2B5EF4-FFF2-40B4-BE49-F238E27FC236}">
                <a16:creationId xmlns:a16="http://schemas.microsoft.com/office/drawing/2014/main" id="{1D23B070-0F97-4D01-861A-E8717A62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93" y="1920239"/>
            <a:ext cx="5161087" cy="290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265320" y="376920"/>
            <a:ext cx="5402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Time and Memory Consumption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 flipV="1">
            <a:off x="4819320" y="545400"/>
            <a:ext cx="5245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4819320" y="336600"/>
            <a:ext cx="24030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Keep this title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5168160" y="914400"/>
            <a:ext cx="34257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Create the plots in Excel. Do not copy pixelated screenshots from the technical report please!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flipV="1">
            <a:off x="4719600" y="1172520"/>
            <a:ext cx="446760" cy="38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43" name="Gráfico 242"/>
          <p:cNvGraphicFramePr/>
          <p:nvPr/>
        </p:nvGraphicFramePr>
        <p:xfrm>
          <a:off x="146880" y="1914120"/>
          <a:ext cx="5758920" cy="32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4" name="Gráfico 243"/>
          <p:cNvGraphicFramePr/>
          <p:nvPr/>
        </p:nvGraphicFramePr>
        <p:xfrm>
          <a:off x="6071040" y="1878120"/>
          <a:ext cx="5758920" cy="32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5" name="CustomShape 6"/>
          <p:cNvSpPr/>
          <p:nvPr/>
        </p:nvSpPr>
        <p:spPr>
          <a:xfrm>
            <a:off x="2249280" y="5117760"/>
            <a:ext cx="594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Time Consumption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8539920" y="5117760"/>
            <a:ext cx="594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Memory Consumption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7" name="Imagen 246"/>
          <p:cNvPicPr/>
          <p:nvPr/>
        </p:nvPicPr>
        <p:blipFill>
          <a:blip r:embed="rId5"/>
          <a:stretch/>
        </p:blipFill>
        <p:spPr>
          <a:xfrm>
            <a:off x="1648800" y="5105520"/>
            <a:ext cx="527040" cy="527040"/>
          </a:xfrm>
          <a:prstGeom prst="rect">
            <a:avLst/>
          </a:prstGeom>
          <a:ln>
            <a:noFill/>
          </a:ln>
        </p:spPr>
      </p:pic>
      <p:pic>
        <p:nvPicPr>
          <p:cNvPr id="248" name="Imagen 247"/>
          <p:cNvPicPr/>
          <p:nvPr/>
        </p:nvPicPr>
        <p:blipFill>
          <a:blip r:embed="rId6"/>
          <a:srcRect l="28229" t="24851" r="28731" b="25399"/>
          <a:stretch/>
        </p:blipFill>
        <p:spPr>
          <a:xfrm>
            <a:off x="7827120" y="5117760"/>
            <a:ext cx="712080" cy="547560"/>
          </a:xfrm>
          <a:prstGeom prst="rect">
            <a:avLst/>
          </a:prstGeom>
          <a:ln>
            <a:noFill/>
          </a:ln>
        </p:spPr>
      </p:pic>
      <p:sp>
        <p:nvSpPr>
          <p:cNvPr id="249" name="CustomShape 8"/>
          <p:cNvSpPr/>
          <p:nvPr/>
        </p:nvSpPr>
        <p:spPr>
          <a:xfrm>
            <a:off x="8229600" y="124200"/>
            <a:ext cx="21150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 this slide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For the third deliverable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474</Words>
  <Application>Microsoft Office PowerPoint</Application>
  <PresentationFormat>Panorámica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Miguel Angel Zapata Jimenez</cp:lastModifiedBy>
  <cp:revision>6</cp:revision>
  <dcterms:created xsi:type="dcterms:W3CDTF">2020-06-26T14:36:07Z</dcterms:created>
  <dcterms:modified xsi:type="dcterms:W3CDTF">2020-11-17T20:46:44Z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