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E48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628C65-C19F-4725-4112-234AB51BC6D4}" v="143" dt="2020-11-17T22:45:39.268"/>
    <p1510:client id="{97655872-23C4-C77E-93D7-1391BF22FF51}" v="8" dt="2020-11-17T22:32:50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399474513925382"/>
          <c:y val="0.11371077819482364"/>
          <c:w val="0.81204326502014368"/>
          <c:h val="0.79030164076347698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numRef>
              <c:f>Hoja1!$A$2:$A$6</c:f>
              <c:numCache>
                <c:formatCode>General</c:formatCode>
                <c:ptCount val="5"/>
                <c:pt idx="0">
                  <c:v>15000</c:v>
                </c:pt>
                <c:pt idx="1">
                  <c:v>45000</c:v>
                </c:pt>
                <c:pt idx="2">
                  <c:v>75000</c:v>
                </c:pt>
                <c:pt idx="3">
                  <c:v>105000</c:v>
                </c:pt>
                <c:pt idx="4">
                  <c:v>135000</c:v>
                </c:pt>
              </c:numCache>
            </c:numRef>
          </c:cat>
          <c:val>
            <c:numRef>
              <c:f>Hoja1!$B$2:$B$6</c:f>
              <c:numCache>
                <c:formatCode>General</c:formatCode>
                <c:ptCount val="5"/>
                <c:pt idx="0">
                  <c:v>2</c:v>
                </c:pt>
                <c:pt idx="1">
                  <c:v>6</c:v>
                </c:pt>
                <c:pt idx="2">
                  <c:v>8</c:v>
                </c:pt>
                <c:pt idx="3">
                  <c:v>13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60-499F-A856-D68B7B878E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48274224"/>
        <c:axId val="903535328"/>
        <c:axId val="787193648"/>
      </c:bar3DChart>
      <c:catAx>
        <c:axId val="948274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Training Dataset size</a:t>
                </a:r>
              </a:p>
            </c:rich>
          </c:tx>
          <c:layout>
            <c:manualLayout>
              <c:xMode val="edge"/>
              <c:yMode val="edge"/>
              <c:x val="0.37607934839726748"/>
              <c:y val="0.83416867125001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903535328"/>
        <c:crosses val="autoZero"/>
        <c:auto val="1"/>
        <c:lblAlgn val="ctr"/>
        <c:lblOffset val="100"/>
        <c:noMultiLvlLbl val="0"/>
      </c:catAx>
      <c:valAx>
        <c:axId val="903535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Time</a:t>
                </a:r>
                <a:r>
                  <a:rPr lang="es-CO" baseline="0"/>
                  <a:t> consumption (mins)</a:t>
                </a:r>
                <a:endParaRPr lang="es-CO"/>
              </a:p>
            </c:rich>
          </c:tx>
          <c:layout>
            <c:manualLayout>
              <c:xMode val="edge"/>
              <c:yMode val="edge"/>
              <c:x val="2.6346470485198809E-2"/>
              <c:y val="0.317074061547662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948274224"/>
        <c:crosses val="autoZero"/>
        <c:crossBetween val="between"/>
      </c:valAx>
      <c:serAx>
        <c:axId val="787193648"/>
        <c:scaling>
          <c:orientation val="minMax"/>
        </c:scaling>
        <c:delete val="1"/>
        <c:axPos val="b"/>
        <c:majorTickMark val="none"/>
        <c:minorTickMark val="none"/>
        <c:tickLblPos val="nextTo"/>
        <c:crossAx val="903535328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1841440875156646"/>
          <c:y val="0.12959551466862421"/>
          <c:w val="0.84612847362094146"/>
          <c:h val="0.78341349611006184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Hoja1!$B$27</c:f>
              <c:strCache>
                <c:ptCount val="1"/>
                <c:pt idx="0">
                  <c:v>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numRef>
              <c:f>Hoja1!$A$28:$A$32</c:f>
              <c:numCache>
                <c:formatCode>General</c:formatCode>
                <c:ptCount val="5"/>
                <c:pt idx="0">
                  <c:v>15000</c:v>
                </c:pt>
                <c:pt idx="1">
                  <c:v>45000</c:v>
                </c:pt>
                <c:pt idx="2">
                  <c:v>75000</c:v>
                </c:pt>
                <c:pt idx="3">
                  <c:v>105000</c:v>
                </c:pt>
                <c:pt idx="4">
                  <c:v>135000</c:v>
                </c:pt>
              </c:numCache>
            </c:numRef>
          </c:cat>
          <c:val>
            <c:numRef>
              <c:f>Hoja1!$B$28:$B$32</c:f>
              <c:numCache>
                <c:formatCode>General</c:formatCode>
                <c:ptCount val="5"/>
                <c:pt idx="0">
                  <c:v>30</c:v>
                </c:pt>
                <c:pt idx="1">
                  <c:v>54</c:v>
                </c:pt>
                <c:pt idx="2">
                  <c:v>77</c:v>
                </c:pt>
                <c:pt idx="3">
                  <c:v>120</c:v>
                </c:pt>
                <c:pt idx="4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D6-4532-B2EB-87DF095E9F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18638672"/>
        <c:axId val="780970112"/>
        <c:axId val="918381808"/>
      </c:bar3DChart>
      <c:catAx>
        <c:axId val="918638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 dirty="0"/>
                  <a:t>Training</a:t>
                </a:r>
                <a:r>
                  <a:rPr lang="es-CO" baseline="0" dirty="0"/>
                  <a:t> </a:t>
                </a:r>
                <a:r>
                  <a:rPr lang="es-CO" baseline="0" dirty="0" err="1"/>
                  <a:t>Dataset</a:t>
                </a:r>
                <a:r>
                  <a:rPr lang="es-CO" baseline="0" dirty="0"/>
                  <a:t> </a:t>
                </a:r>
                <a:r>
                  <a:rPr lang="es-CO" baseline="0" dirty="0" err="1"/>
                  <a:t>size</a:t>
                </a:r>
                <a:endParaRPr lang="es-CO" dirty="0"/>
              </a:p>
            </c:rich>
          </c:tx>
          <c:layout>
            <c:manualLayout>
              <c:xMode val="edge"/>
              <c:yMode val="edge"/>
              <c:x val="0.39758677248288088"/>
              <c:y val="0.862590806945732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780970112"/>
        <c:crosses val="autoZero"/>
        <c:auto val="1"/>
        <c:lblAlgn val="ctr"/>
        <c:lblOffset val="100"/>
        <c:noMultiLvlLbl val="0"/>
      </c:catAx>
      <c:valAx>
        <c:axId val="78097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 dirty="0" err="1"/>
                  <a:t>Memory</a:t>
                </a:r>
                <a:r>
                  <a:rPr lang="es-CO" dirty="0"/>
                  <a:t> </a:t>
                </a:r>
                <a:r>
                  <a:rPr lang="es-CO" dirty="0" err="1"/>
                  <a:t>consumption</a:t>
                </a:r>
                <a:r>
                  <a:rPr lang="es-CO" dirty="0"/>
                  <a:t> (Mb)</a:t>
                </a:r>
              </a:p>
            </c:rich>
          </c:tx>
          <c:layout>
            <c:manualLayout>
              <c:xMode val="edge"/>
              <c:yMode val="edge"/>
              <c:x val="2.0304882934909556E-2"/>
              <c:y val="0.3038233546806653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918638672"/>
        <c:crosses val="autoZero"/>
        <c:crossBetween val="between"/>
      </c:valAx>
      <c:serAx>
        <c:axId val="918381808"/>
        <c:scaling>
          <c:orientation val="minMax"/>
        </c:scaling>
        <c:delete val="1"/>
        <c:axPos val="b"/>
        <c:majorTickMark val="none"/>
        <c:minorTickMark val="none"/>
        <c:tickLblPos val="nextTo"/>
        <c:crossAx val="780970112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github.com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6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n 3"/>
          <p:cNvPicPr/>
          <p:nvPr/>
        </p:nvPicPr>
        <p:blipFill>
          <a:blip r:embed="rId3"/>
          <a:srcRect t="78334"/>
          <a:stretch/>
        </p:blipFill>
        <p:spPr>
          <a:xfrm>
            <a:off x="36000" y="5394960"/>
            <a:ext cx="12193200" cy="148356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0" y="20160"/>
            <a:ext cx="3474000" cy="6858360"/>
          </a:xfrm>
          <a:prstGeom prst="rect">
            <a:avLst/>
          </a:prstGeom>
          <a:solidFill>
            <a:srgbClr val="A3A8AE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3200" b="0" strike="noStrike" spc="-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09D5A4E-CBFE-414F-8E17-12A6C2CB349A}"/>
              </a:ext>
            </a:extLst>
          </p:cNvPr>
          <p:cNvSpPr txBox="1"/>
          <p:nvPr/>
        </p:nvSpPr>
        <p:spPr>
          <a:xfrm>
            <a:off x="385487" y="386500"/>
            <a:ext cx="27030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0" strike="noStrike" spc="-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DECISION TREES IN ACADEMIC SUCCES IN SABER PRO</a:t>
            </a:r>
            <a:endParaRPr lang="en-US" sz="3600" b="0" strike="noStrike" spc="-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endParaRPr lang="es-CO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2214000" y="4511520"/>
            <a:ext cx="8136720" cy="1644480"/>
          </a:xfrm>
          <a:prstGeom prst="rect">
            <a:avLst/>
          </a:prstGeom>
          <a:solidFill>
            <a:srgbClr val="A3A8AE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b="0" strike="noStrike" spc="-1">
                <a:solidFill>
                  <a:srgbClr val="001E33"/>
                </a:solidFill>
                <a:latin typeface="Arial"/>
                <a:ea typeface="DejaVu Sans"/>
              </a:rPr>
              <a:t>THANK YOU!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n 80"/>
          <p:cNvPicPr/>
          <p:nvPr/>
        </p:nvPicPr>
        <p:blipFill>
          <a:blip r:embed="rId2"/>
          <a:srcRect b="25714"/>
          <a:stretch/>
        </p:blipFill>
        <p:spPr>
          <a:xfrm>
            <a:off x="6018840" y="1828800"/>
            <a:ext cx="3200040" cy="2376720"/>
          </a:xfrm>
          <a:prstGeom prst="rect">
            <a:avLst/>
          </a:prstGeom>
          <a:ln>
            <a:noFill/>
          </a:ln>
        </p:spPr>
      </p:pic>
      <p:pic>
        <p:nvPicPr>
          <p:cNvPr id="82" name="Marcador de contenido 3"/>
          <p:cNvPicPr/>
          <p:nvPr/>
        </p:nvPicPr>
        <p:blipFill>
          <a:blip r:embed="rId3"/>
          <a:stretch/>
        </p:blipFill>
        <p:spPr>
          <a:xfrm>
            <a:off x="-2880" y="0"/>
            <a:ext cx="12196440" cy="685620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265320" y="376920"/>
            <a:ext cx="26809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Team Presentation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3356280" y="336600"/>
            <a:ext cx="2403000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grpSp>
        <p:nvGrpSpPr>
          <p:cNvPr id="86" name="Group 4"/>
          <p:cNvGrpSpPr/>
          <p:nvPr/>
        </p:nvGrpSpPr>
        <p:grpSpPr>
          <a:xfrm>
            <a:off x="9052560" y="1645920"/>
            <a:ext cx="2834280" cy="2742840"/>
            <a:chOff x="9052560" y="1645920"/>
            <a:chExt cx="2834280" cy="2742840"/>
          </a:xfrm>
        </p:grpSpPr>
        <p:pic>
          <p:nvPicPr>
            <p:cNvPr id="87" name="Imagen 86"/>
            <p:cNvPicPr/>
            <p:nvPr/>
          </p:nvPicPr>
          <p:blipFill>
            <a:blip r:embed="rId4"/>
            <a:stretch/>
          </p:blipFill>
          <p:spPr>
            <a:xfrm>
              <a:off x="9219240" y="1757160"/>
              <a:ext cx="2508120" cy="2487240"/>
            </a:xfrm>
            <a:prstGeom prst="rect">
              <a:avLst/>
            </a:prstGeom>
            <a:ln>
              <a:noFill/>
            </a:ln>
          </p:spPr>
        </p:pic>
        <p:sp>
          <p:nvSpPr>
            <p:cNvPr id="88" name="CustomShape 5"/>
            <p:cNvSpPr/>
            <p:nvPr/>
          </p:nvSpPr>
          <p:spPr>
            <a:xfrm>
              <a:off x="9052560" y="1645920"/>
              <a:ext cx="2834280" cy="2742840"/>
            </a:xfrm>
            <a:custGeom>
              <a:avLst/>
              <a:gdLst/>
              <a:ahLst/>
              <a:cxnLst/>
              <a:rect l="l" t="t" r="r" b="b"/>
              <a:pathLst>
                <a:path w="7875" h="7621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9" name="CustomShape 6"/>
          <p:cNvSpPr/>
          <p:nvPr/>
        </p:nvSpPr>
        <p:spPr>
          <a:xfrm>
            <a:off x="728640" y="1900800"/>
            <a:ext cx="2102400" cy="219384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7"/>
          <p:cNvSpPr/>
          <p:nvPr/>
        </p:nvSpPr>
        <p:spPr>
          <a:xfrm>
            <a:off x="3599280" y="1903680"/>
            <a:ext cx="2102400" cy="219384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8"/>
          <p:cNvSpPr/>
          <p:nvPr/>
        </p:nvSpPr>
        <p:spPr>
          <a:xfrm>
            <a:off x="9419040" y="4180680"/>
            <a:ext cx="219312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Mauricio</a:t>
            </a:r>
            <a:endParaRPr lang="en-US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Toro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92" name="CustomShape 9"/>
          <p:cNvSpPr/>
          <p:nvPr/>
        </p:nvSpPr>
        <p:spPr>
          <a:xfrm>
            <a:off x="6467040" y="4180680"/>
            <a:ext cx="219312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Miguel</a:t>
            </a:r>
            <a:br/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Correa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93" name="CustomShape 10"/>
          <p:cNvSpPr/>
          <p:nvPr/>
        </p:nvSpPr>
        <p:spPr>
          <a:xfrm>
            <a:off x="3551040" y="4180680"/>
            <a:ext cx="2193120" cy="11065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Miguel Angel</a:t>
            </a:r>
          </a:p>
          <a:p>
            <a:pPr algn="ctr">
              <a:lnSpc>
                <a:spcPct val="100000"/>
              </a:lnSpc>
            </a:pPr>
            <a:r>
              <a:rPr lang="en-US" sz="2200" spc="-1">
                <a:solidFill>
                  <a:srgbClr val="001E33"/>
                </a:solidFill>
                <a:latin typeface="Arial"/>
              </a:rPr>
              <a:t>Zapata</a:t>
            </a:r>
            <a:endParaRPr lang="en-US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200" b="0" strike="noStrike" spc="-1">
              <a:latin typeface="Arial"/>
            </a:endParaRPr>
          </a:p>
        </p:txBody>
      </p:sp>
      <p:sp>
        <p:nvSpPr>
          <p:cNvPr id="94" name="CustomShape 11"/>
          <p:cNvSpPr/>
          <p:nvPr/>
        </p:nvSpPr>
        <p:spPr>
          <a:xfrm>
            <a:off x="635040" y="4180680"/>
            <a:ext cx="219312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Santiago</a:t>
            </a:r>
          </a:p>
          <a:p>
            <a:pPr algn="ctr">
              <a:lnSpc>
                <a:spcPct val="100000"/>
              </a:lnSpc>
            </a:pPr>
            <a:r>
              <a:rPr lang="en-US" sz="2200" spc="-1">
                <a:solidFill>
                  <a:srgbClr val="001E33"/>
                </a:solidFill>
                <a:latin typeface="Arial"/>
              </a:rPr>
              <a:t>Ochoa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99" name="CustomShape 16"/>
          <p:cNvSpPr/>
          <p:nvPr/>
        </p:nvSpPr>
        <p:spPr>
          <a:xfrm>
            <a:off x="9692640" y="855720"/>
            <a:ext cx="2115000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100" name="CustomShape 17"/>
          <p:cNvSpPr/>
          <p:nvPr/>
        </p:nvSpPr>
        <p:spPr>
          <a:xfrm>
            <a:off x="5960160" y="1645920"/>
            <a:ext cx="3383280" cy="2651760"/>
          </a:xfrm>
          <a:custGeom>
            <a:avLst/>
            <a:gdLst/>
            <a:ahLst/>
            <a:cxnLst/>
            <a:rect l="l" t="t" r="r" b="b"/>
            <a:pathLst>
              <a:path w="9399" h="7367">
                <a:moveTo>
                  <a:pt x="1777" y="3847"/>
                </a:moveTo>
                <a:lnTo>
                  <a:pt x="1776" y="3847"/>
                </a:lnTo>
                <a:lnTo>
                  <a:pt x="1780" y="4006"/>
                </a:lnTo>
                <a:lnTo>
                  <a:pt x="1792" y="4166"/>
                </a:lnTo>
                <a:lnTo>
                  <a:pt x="1812" y="4324"/>
                </a:lnTo>
                <a:lnTo>
                  <a:pt x="1840" y="4481"/>
                </a:lnTo>
                <a:lnTo>
                  <a:pt x="1876" y="4636"/>
                </a:lnTo>
                <a:lnTo>
                  <a:pt x="1919" y="4789"/>
                </a:lnTo>
                <a:lnTo>
                  <a:pt x="1970" y="4939"/>
                </a:lnTo>
                <a:lnTo>
                  <a:pt x="2029" y="5086"/>
                </a:lnTo>
                <a:lnTo>
                  <a:pt x="2095" y="5230"/>
                </a:lnTo>
                <a:lnTo>
                  <a:pt x="2168" y="5371"/>
                </a:lnTo>
                <a:lnTo>
                  <a:pt x="2248" y="5507"/>
                </a:lnTo>
                <a:lnTo>
                  <a:pt x="2334" y="5638"/>
                </a:lnTo>
                <a:lnTo>
                  <a:pt x="2427" y="5765"/>
                </a:lnTo>
                <a:lnTo>
                  <a:pt x="2527" y="5886"/>
                </a:lnTo>
                <a:lnTo>
                  <a:pt x="2632" y="6002"/>
                </a:lnTo>
                <a:lnTo>
                  <a:pt x="2743" y="6111"/>
                </a:lnTo>
                <a:lnTo>
                  <a:pt x="2859" y="6215"/>
                </a:lnTo>
                <a:lnTo>
                  <a:pt x="2980" y="6312"/>
                </a:lnTo>
                <a:lnTo>
                  <a:pt x="3106" y="6402"/>
                </a:lnTo>
                <a:lnTo>
                  <a:pt x="3237" y="6486"/>
                </a:lnTo>
                <a:lnTo>
                  <a:pt x="3371" y="6562"/>
                </a:lnTo>
                <a:lnTo>
                  <a:pt x="3509" y="6631"/>
                </a:lnTo>
                <a:lnTo>
                  <a:pt x="3650" y="6692"/>
                </a:lnTo>
                <a:lnTo>
                  <a:pt x="3795" y="6745"/>
                </a:lnTo>
                <a:lnTo>
                  <a:pt x="3941" y="6790"/>
                </a:lnTo>
                <a:lnTo>
                  <a:pt x="4090" y="6827"/>
                </a:lnTo>
                <a:lnTo>
                  <a:pt x="4240" y="6856"/>
                </a:lnTo>
                <a:lnTo>
                  <a:pt x="4392" y="6877"/>
                </a:lnTo>
                <a:lnTo>
                  <a:pt x="4544" y="6890"/>
                </a:lnTo>
                <a:lnTo>
                  <a:pt x="4697" y="6894"/>
                </a:lnTo>
                <a:lnTo>
                  <a:pt x="4697" y="6894"/>
                </a:lnTo>
                <a:lnTo>
                  <a:pt x="4850" y="6890"/>
                </a:lnTo>
                <a:lnTo>
                  <a:pt x="5002" y="6877"/>
                </a:lnTo>
                <a:lnTo>
                  <a:pt x="5154" y="6856"/>
                </a:lnTo>
                <a:lnTo>
                  <a:pt x="5304" y="6827"/>
                </a:lnTo>
                <a:lnTo>
                  <a:pt x="5453" y="6790"/>
                </a:lnTo>
                <a:lnTo>
                  <a:pt x="5599" y="6745"/>
                </a:lnTo>
                <a:lnTo>
                  <a:pt x="5744" y="6691"/>
                </a:lnTo>
                <a:lnTo>
                  <a:pt x="5885" y="6630"/>
                </a:lnTo>
                <a:lnTo>
                  <a:pt x="6023" y="6561"/>
                </a:lnTo>
                <a:lnTo>
                  <a:pt x="6157" y="6485"/>
                </a:lnTo>
                <a:lnTo>
                  <a:pt x="6287" y="6402"/>
                </a:lnTo>
                <a:lnTo>
                  <a:pt x="6413" y="6312"/>
                </a:lnTo>
                <a:lnTo>
                  <a:pt x="6535" y="6214"/>
                </a:lnTo>
                <a:lnTo>
                  <a:pt x="6651" y="6111"/>
                </a:lnTo>
                <a:lnTo>
                  <a:pt x="6762" y="6001"/>
                </a:lnTo>
                <a:lnTo>
                  <a:pt x="6867" y="5885"/>
                </a:lnTo>
                <a:lnTo>
                  <a:pt x="6966" y="5764"/>
                </a:lnTo>
                <a:lnTo>
                  <a:pt x="7059" y="5637"/>
                </a:lnTo>
                <a:lnTo>
                  <a:pt x="7146" y="5506"/>
                </a:lnTo>
                <a:lnTo>
                  <a:pt x="7226" y="5370"/>
                </a:lnTo>
                <a:lnTo>
                  <a:pt x="7299" y="5229"/>
                </a:lnTo>
                <a:lnTo>
                  <a:pt x="7365" y="5085"/>
                </a:lnTo>
                <a:lnTo>
                  <a:pt x="7423" y="4938"/>
                </a:lnTo>
                <a:lnTo>
                  <a:pt x="7474" y="4788"/>
                </a:lnTo>
                <a:lnTo>
                  <a:pt x="7518" y="4635"/>
                </a:lnTo>
                <a:lnTo>
                  <a:pt x="7553" y="4480"/>
                </a:lnTo>
                <a:lnTo>
                  <a:pt x="7581" y="4323"/>
                </a:lnTo>
                <a:lnTo>
                  <a:pt x="7601" y="4165"/>
                </a:lnTo>
                <a:lnTo>
                  <a:pt x="7613" y="4005"/>
                </a:lnTo>
                <a:lnTo>
                  <a:pt x="7617" y="3846"/>
                </a:lnTo>
                <a:lnTo>
                  <a:pt x="7617" y="3846"/>
                </a:lnTo>
                <a:lnTo>
                  <a:pt x="7613" y="3687"/>
                </a:lnTo>
                <a:lnTo>
                  <a:pt x="7601" y="3527"/>
                </a:lnTo>
                <a:lnTo>
                  <a:pt x="7581" y="3369"/>
                </a:lnTo>
                <a:lnTo>
                  <a:pt x="7553" y="3212"/>
                </a:lnTo>
                <a:lnTo>
                  <a:pt x="7517" y="3057"/>
                </a:lnTo>
                <a:lnTo>
                  <a:pt x="7474" y="2904"/>
                </a:lnTo>
                <a:lnTo>
                  <a:pt x="7423" y="2754"/>
                </a:lnTo>
                <a:lnTo>
                  <a:pt x="7364" y="2607"/>
                </a:lnTo>
                <a:lnTo>
                  <a:pt x="7298" y="2463"/>
                </a:lnTo>
                <a:lnTo>
                  <a:pt x="7225" y="2322"/>
                </a:lnTo>
                <a:lnTo>
                  <a:pt x="7146" y="2186"/>
                </a:lnTo>
                <a:lnTo>
                  <a:pt x="7059" y="2055"/>
                </a:lnTo>
                <a:lnTo>
                  <a:pt x="6966" y="1928"/>
                </a:lnTo>
                <a:lnTo>
                  <a:pt x="6867" y="1807"/>
                </a:lnTo>
                <a:lnTo>
                  <a:pt x="6761" y="1691"/>
                </a:lnTo>
                <a:lnTo>
                  <a:pt x="6651" y="1582"/>
                </a:lnTo>
                <a:lnTo>
                  <a:pt x="6534" y="1478"/>
                </a:lnTo>
                <a:lnTo>
                  <a:pt x="6413" y="1381"/>
                </a:lnTo>
                <a:lnTo>
                  <a:pt x="6287" y="1291"/>
                </a:lnTo>
                <a:lnTo>
                  <a:pt x="6157" y="1207"/>
                </a:lnTo>
                <a:lnTo>
                  <a:pt x="6022" y="1131"/>
                </a:lnTo>
                <a:lnTo>
                  <a:pt x="5884" y="1062"/>
                </a:lnTo>
                <a:lnTo>
                  <a:pt x="5743" y="1001"/>
                </a:lnTo>
                <a:lnTo>
                  <a:pt x="5599" y="948"/>
                </a:lnTo>
                <a:lnTo>
                  <a:pt x="5453" y="903"/>
                </a:lnTo>
                <a:lnTo>
                  <a:pt x="5304" y="866"/>
                </a:lnTo>
                <a:lnTo>
                  <a:pt x="5154" y="837"/>
                </a:lnTo>
                <a:lnTo>
                  <a:pt x="5002" y="816"/>
                </a:lnTo>
                <a:lnTo>
                  <a:pt x="4850" y="803"/>
                </a:lnTo>
                <a:lnTo>
                  <a:pt x="4697" y="799"/>
                </a:lnTo>
                <a:lnTo>
                  <a:pt x="4697" y="799"/>
                </a:lnTo>
                <a:lnTo>
                  <a:pt x="4544" y="803"/>
                </a:lnTo>
                <a:lnTo>
                  <a:pt x="4392" y="816"/>
                </a:lnTo>
                <a:lnTo>
                  <a:pt x="4240" y="837"/>
                </a:lnTo>
                <a:lnTo>
                  <a:pt x="4090" y="866"/>
                </a:lnTo>
                <a:lnTo>
                  <a:pt x="3941" y="903"/>
                </a:lnTo>
                <a:lnTo>
                  <a:pt x="3794" y="948"/>
                </a:lnTo>
                <a:lnTo>
                  <a:pt x="3650" y="1002"/>
                </a:lnTo>
                <a:lnTo>
                  <a:pt x="3509" y="1063"/>
                </a:lnTo>
                <a:lnTo>
                  <a:pt x="3371" y="1132"/>
                </a:lnTo>
                <a:lnTo>
                  <a:pt x="3237" y="1208"/>
                </a:lnTo>
                <a:lnTo>
                  <a:pt x="3106" y="1291"/>
                </a:lnTo>
                <a:lnTo>
                  <a:pt x="2980" y="1382"/>
                </a:lnTo>
                <a:lnTo>
                  <a:pt x="2859" y="1479"/>
                </a:lnTo>
                <a:lnTo>
                  <a:pt x="2743" y="1582"/>
                </a:lnTo>
                <a:lnTo>
                  <a:pt x="2632" y="1692"/>
                </a:lnTo>
                <a:lnTo>
                  <a:pt x="2527" y="1808"/>
                </a:lnTo>
                <a:lnTo>
                  <a:pt x="2427" y="1929"/>
                </a:lnTo>
                <a:lnTo>
                  <a:pt x="2334" y="2056"/>
                </a:lnTo>
                <a:lnTo>
                  <a:pt x="2248" y="2187"/>
                </a:lnTo>
                <a:lnTo>
                  <a:pt x="2168" y="2323"/>
                </a:lnTo>
                <a:lnTo>
                  <a:pt x="2095" y="2464"/>
                </a:lnTo>
                <a:lnTo>
                  <a:pt x="2029" y="2608"/>
                </a:lnTo>
                <a:lnTo>
                  <a:pt x="1971" y="2755"/>
                </a:lnTo>
                <a:lnTo>
                  <a:pt x="1920" y="2905"/>
                </a:lnTo>
                <a:lnTo>
                  <a:pt x="1876" y="3058"/>
                </a:lnTo>
                <a:lnTo>
                  <a:pt x="1841" y="3213"/>
                </a:lnTo>
                <a:lnTo>
                  <a:pt x="1813" y="3370"/>
                </a:lnTo>
                <a:lnTo>
                  <a:pt x="1793" y="3528"/>
                </a:lnTo>
                <a:lnTo>
                  <a:pt x="1781" y="3688"/>
                </a:lnTo>
                <a:lnTo>
                  <a:pt x="1777" y="3847"/>
                </a:lnTo>
                <a:moveTo>
                  <a:pt x="0" y="7366"/>
                </a:moveTo>
                <a:lnTo>
                  <a:pt x="0" y="0"/>
                </a:lnTo>
                <a:lnTo>
                  <a:pt x="9398" y="0"/>
                </a:lnTo>
                <a:lnTo>
                  <a:pt x="9398" y="7366"/>
                </a:lnTo>
                <a:lnTo>
                  <a:pt x="0" y="7366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1" name="Imagen 100"/>
          <p:cNvPicPr/>
          <p:nvPr/>
        </p:nvPicPr>
        <p:blipFill>
          <a:blip r:embed="rId5"/>
          <a:stretch/>
        </p:blipFill>
        <p:spPr>
          <a:xfrm>
            <a:off x="182880" y="6089760"/>
            <a:ext cx="621360" cy="621360"/>
          </a:xfrm>
          <a:prstGeom prst="rect">
            <a:avLst/>
          </a:prstGeom>
          <a:ln>
            <a:noFill/>
          </a:ln>
        </p:spPr>
      </p:pic>
      <p:sp>
        <p:nvSpPr>
          <p:cNvPr id="102" name="CustomShape 18"/>
          <p:cNvSpPr/>
          <p:nvPr/>
        </p:nvSpPr>
        <p:spPr>
          <a:xfrm>
            <a:off x="815040" y="6160680"/>
            <a:ext cx="6915600" cy="4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1E33"/>
                </a:solidFill>
                <a:latin typeface="Arial"/>
                <a:ea typeface="DejaVu Sans"/>
                <a:hlinkClick r:id="rId6"/>
              </a:rPr>
              <a:t>http://github.com/</a:t>
            </a: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                             </a:t>
            </a:r>
            <a:r>
              <a:rPr lang="en-US" sz="2200" b="1" strike="noStrike" spc="-1">
                <a:solidFill>
                  <a:srgbClr val="001E33"/>
                </a:solidFill>
                <a:latin typeface="Arial"/>
                <a:ea typeface="DejaVu Sans"/>
              </a:rPr>
              <a:t>   /proyecto/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03" name="CustomShape 19"/>
          <p:cNvSpPr/>
          <p:nvPr/>
        </p:nvSpPr>
        <p:spPr>
          <a:xfrm>
            <a:off x="3193560" y="6217920"/>
            <a:ext cx="29329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sochoac1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12" name="Imagen 11" descr="Un hombre sonriendo&#10;&#10;Descripción generada automáticamente">
            <a:extLst>
              <a:ext uri="{FF2B5EF4-FFF2-40B4-BE49-F238E27FC236}">
                <a16:creationId xmlns:a16="http://schemas.microsoft.com/office/drawing/2014/main" id="{2613FACC-4820-41BE-882C-45D27367A1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324" y="1900800"/>
            <a:ext cx="2301035" cy="219384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Imagen 13" descr="Persona con lentes sonriendo&#10;&#10;Descripción generada automáticamente">
            <a:extLst>
              <a:ext uri="{FF2B5EF4-FFF2-40B4-BE49-F238E27FC236}">
                <a16:creationId xmlns:a16="http://schemas.microsoft.com/office/drawing/2014/main" id="{0C621420-319D-4BCE-9061-3177492C80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05" y="1900800"/>
            <a:ext cx="2102400" cy="219383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440" cy="6856200"/>
          </a:xfrm>
          <a:prstGeom prst="rect">
            <a:avLst/>
          </a:prstGeom>
          <a:ln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265320" y="376920"/>
            <a:ext cx="26809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Algorithm Design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214192" y="4948228"/>
            <a:ext cx="6307920" cy="952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en-US" sz="1400" spc="-1" dirty="0">
                <a:solidFill>
                  <a:srgbClr val="001E33"/>
                </a:solidFill>
                <a:latin typeface="Arial"/>
                <a:ea typeface="DejaVu Sans"/>
              </a:rPr>
              <a:t>To build a binary tree the algorithm implemented was CART. In this example, we show a model to predict the academic success as the probability that a student must get a score above the average in the Saber pro.</a:t>
            </a:r>
          </a:p>
          <a:p>
            <a:endParaRPr lang="en-US" sz="1400" b="0" strike="noStrike" spc="-1" dirty="0">
              <a:latin typeface="Arial"/>
            </a:endParaRPr>
          </a:p>
        </p:txBody>
      </p:sp>
      <p:pic>
        <p:nvPicPr>
          <p:cNvPr id="3" name="Imagen 3" descr="Una persona con traje y sombrero&#10;&#10;Descripción generada automáticamente">
            <a:extLst>
              <a:ext uri="{FF2B5EF4-FFF2-40B4-BE49-F238E27FC236}">
                <a16:creationId xmlns:a16="http://schemas.microsoft.com/office/drawing/2014/main" id="{03EF84C2-7806-4371-B4E3-3396019C8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784" y="1811192"/>
            <a:ext cx="3880980" cy="2567559"/>
          </a:xfrm>
          <a:prstGeom prst="rect">
            <a:avLst/>
          </a:prstGeom>
        </p:spPr>
      </p:pic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E4556333-8073-4DCB-97C7-1162D7B4F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93" y="1486702"/>
            <a:ext cx="6893786" cy="30442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Marcador de contenido 3"/>
          <p:cNvPicPr/>
          <p:nvPr/>
        </p:nvPicPr>
        <p:blipFill>
          <a:blip r:embed="rId2"/>
          <a:stretch/>
        </p:blipFill>
        <p:spPr>
          <a:xfrm>
            <a:off x="-2880" y="-52028"/>
            <a:ext cx="12196440" cy="685620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265320" y="376920"/>
            <a:ext cx="26809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Node Splitting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29" name="CustomShape 9"/>
          <p:cNvSpPr/>
          <p:nvPr/>
        </p:nvSpPr>
        <p:spPr>
          <a:xfrm>
            <a:off x="3247200" y="3554280"/>
            <a:ext cx="1506960" cy="1474200"/>
          </a:xfrm>
          <a:prstGeom prst="ellipse">
            <a:avLst/>
          </a:prstGeom>
          <a:solidFill>
            <a:srgbClr val="001E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10"/>
          <p:cNvSpPr/>
          <p:nvPr/>
        </p:nvSpPr>
        <p:spPr>
          <a:xfrm>
            <a:off x="1375200" y="3554280"/>
            <a:ext cx="1506960" cy="1474200"/>
          </a:xfrm>
          <a:prstGeom prst="ellipse">
            <a:avLst/>
          </a:prstGeom>
          <a:solidFill>
            <a:srgbClr val="001E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11"/>
          <p:cNvSpPr/>
          <p:nvPr/>
        </p:nvSpPr>
        <p:spPr>
          <a:xfrm>
            <a:off x="2074682" y="965885"/>
            <a:ext cx="1769040" cy="1675440"/>
          </a:xfrm>
          <a:prstGeom prst="ellipse">
            <a:avLst/>
          </a:prstGeom>
          <a:solidFill>
            <a:srgbClr val="001E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CO" dirty="0"/>
          </a:p>
        </p:txBody>
      </p:sp>
      <p:sp>
        <p:nvSpPr>
          <p:cNvPr id="132" name="Line 12"/>
          <p:cNvSpPr/>
          <p:nvPr/>
        </p:nvSpPr>
        <p:spPr>
          <a:xfrm flipH="1">
            <a:off x="2151000" y="2616120"/>
            <a:ext cx="498960" cy="938160"/>
          </a:xfrm>
          <a:prstGeom prst="line">
            <a:avLst/>
          </a:prstGeom>
          <a:ln>
            <a:solidFill>
              <a:srgbClr val="001E33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Line 13"/>
          <p:cNvSpPr/>
          <p:nvPr/>
        </p:nvSpPr>
        <p:spPr>
          <a:xfrm>
            <a:off x="3339720" y="2561040"/>
            <a:ext cx="365760" cy="1060920"/>
          </a:xfrm>
          <a:prstGeom prst="line">
            <a:avLst/>
          </a:prstGeom>
          <a:ln>
            <a:solidFill>
              <a:srgbClr val="001E33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14"/>
          <p:cNvSpPr/>
          <p:nvPr/>
        </p:nvSpPr>
        <p:spPr>
          <a:xfrm>
            <a:off x="1823040" y="4350600"/>
            <a:ext cx="195120" cy="13248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17"/>
          <p:cNvSpPr/>
          <p:nvPr/>
        </p:nvSpPr>
        <p:spPr>
          <a:xfrm>
            <a:off x="3754800" y="4350600"/>
            <a:ext cx="195480" cy="13248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18"/>
          <p:cNvSpPr/>
          <p:nvPr/>
        </p:nvSpPr>
        <p:spPr>
          <a:xfrm>
            <a:off x="4064760" y="4509000"/>
            <a:ext cx="195120" cy="132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19"/>
          <p:cNvSpPr/>
          <p:nvPr/>
        </p:nvSpPr>
        <p:spPr>
          <a:xfrm>
            <a:off x="2281680" y="1594800"/>
            <a:ext cx="19548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20"/>
          <p:cNvSpPr/>
          <p:nvPr/>
        </p:nvSpPr>
        <p:spPr>
          <a:xfrm>
            <a:off x="2281680" y="1859040"/>
            <a:ext cx="195480" cy="13248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21"/>
          <p:cNvSpPr/>
          <p:nvPr/>
        </p:nvSpPr>
        <p:spPr>
          <a:xfrm>
            <a:off x="2565720" y="1568520"/>
            <a:ext cx="19548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22"/>
          <p:cNvSpPr/>
          <p:nvPr/>
        </p:nvSpPr>
        <p:spPr>
          <a:xfrm>
            <a:off x="2333520" y="2070360"/>
            <a:ext cx="195120" cy="13248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25"/>
          <p:cNvSpPr/>
          <p:nvPr/>
        </p:nvSpPr>
        <p:spPr>
          <a:xfrm>
            <a:off x="3423192" y="1717961"/>
            <a:ext cx="195120" cy="13248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26"/>
          <p:cNvSpPr/>
          <p:nvPr/>
        </p:nvSpPr>
        <p:spPr>
          <a:xfrm>
            <a:off x="2970792" y="1970306"/>
            <a:ext cx="195480" cy="13284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27"/>
          <p:cNvSpPr/>
          <p:nvPr/>
        </p:nvSpPr>
        <p:spPr>
          <a:xfrm>
            <a:off x="3745080" y="4116960"/>
            <a:ext cx="19512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28"/>
          <p:cNvSpPr/>
          <p:nvPr/>
        </p:nvSpPr>
        <p:spPr>
          <a:xfrm>
            <a:off x="4007520" y="4251240"/>
            <a:ext cx="195120" cy="13248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29"/>
          <p:cNvSpPr/>
          <p:nvPr/>
        </p:nvSpPr>
        <p:spPr>
          <a:xfrm>
            <a:off x="4007520" y="4050000"/>
            <a:ext cx="195120" cy="13248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30"/>
          <p:cNvSpPr/>
          <p:nvPr/>
        </p:nvSpPr>
        <p:spPr>
          <a:xfrm>
            <a:off x="9556560" y="3562920"/>
            <a:ext cx="1506960" cy="1474200"/>
          </a:xfrm>
          <a:prstGeom prst="ellipse">
            <a:avLst/>
          </a:prstGeom>
          <a:solidFill>
            <a:srgbClr val="001E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31"/>
          <p:cNvSpPr/>
          <p:nvPr/>
        </p:nvSpPr>
        <p:spPr>
          <a:xfrm>
            <a:off x="7684560" y="3562920"/>
            <a:ext cx="1506960" cy="1474200"/>
          </a:xfrm>
          <a:prstGeom prst="ellipse">
            <a:avLst/>
          </a:prstGeom>
          <a:solidFill>
            <a:srgbClr val="001E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32"/>
          <p:cNvSpPr/>
          <p:nvPr/>
        </p:nvSpPr>
        <p:spPr>
          <a:xfrm>
            <a:off x="8394480" y="1005840"/>
            <a:ext cx="1769040" cy="1675440"/>
          </a:xfrm>
          <a:prstGeom prst="ellipse">
            <a:avLst/>
          </a:prstGeom>
          <a:solidFill>
            <a:srgbClr val="001E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Line 33"/>
          <p:cNvSpPr/>
          <p:nvPr/>
        </p:nvSpPr>
        <p:spPr>
          <a:xfrm flipH="1">
            <a:off x="8460360" y="2624760"/>
            <a:ext cx="498960" cy="938160"/>
          </a:xfrm>
          <a:prstGeom prst="line">
            <a:avLst/>
          </a:prstGeom>
          <a:ln>
            <a:solidFill>
              <a:srgbClr val="001E33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Line 34"/>
          <p:cNvSpPr/>
          <p:nvPr/>
        </p:nvSpPr>
        <p:spPr>
          <a:xfrm>
            <a:off x="9649080" y="2569680"/>
            <a:ext cx="365760" cy="1060920"/>
          </a:xfrm>
          <a:prstGeom prst="line">
            <a:avLst/>
          </a:prstGeom>
          <a:ln>
            <a:solidFill>
              <a:srgbClr val="001E33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35"/>
          <p:cNvSpPr/>
          <p:nvPr/>
        </p:nvSpPr>
        <p:spPr>
          <a:xfrm>
            <a:off x="8591040" y="1603440"/>
            <a:ext cx="19548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36"/>
          <p:cNvSpPr/>
          <p:nvPr/>
        </p:nvSpPr>
        <p:spPr>
          <a:xfrm>
            <a:off x="8591040" y="1867680"/>
            <a:ext cx="195480" cy="13248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37"/>
          <p:cNvSpPr/>
          <p:nvPr/>
        </p:nvSpPr>
        <p:spPr>
          <a:xfrm>
            <a:off x="8875080" y="1577160"/>
            <a:ext cx="19548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38"/>
          <p:cNvSpPr/>
          <p:nvPr/>
        </p:nvSpPr>
        <p:spPr>
          <a:xfrm>
            <a:off x="8642880" y="2079000"/>
            <a:ext cx="195120" cy="13248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39"/>
          <p:cNvSpPr/>
          <p:nvPr/>
        </p:nvSpPr>
        <p:spPr>
          <a:xfrm>
            <a:off x="8926920" y="1762200"/>
            <a:ext cx="195120" cy="132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40"/>
          <p:cNvSpPr/>
          <p:nvPr/>
        </p:nvSpPr>
        <p:spPr>
          <a:xfrm>
            <a:off x="8926920" y="2026080"/>
            <a:ext cx="195120" cy="13284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42"/>
          <p:cNvSpPr/>
          <p:nvPr/>
        </p:nvSpPr>
        <p:spPr>
          <a:xfrm>
            <a:off x="9739440" y="2145960"/>
            <a:ext cx="195480" cy="13284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4"/>
          <p:cNvSpPr/>
          <p:nvPr/>
        </p:nvSpPr>
        <p:spPr>
          <a:xfrm>
            <a:off x="10041840" y="4111560"/>
            <a:ext cx="195120" cy="13248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45"/>
          <p:cNvSpPr/>
          <p:nvPr/>
        </p:nvSpPr>
        <p:spPr>
          <a:xfrm>
            <a:off x="10351440" y="4269960"/>
            <a:ext cx="195480" cy="13284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46"/>
          <p:cNvSpPr/>
          <p:nvPr/>
        </p:nvSpPr>
        <p:spPr>
          <a:xfrm>
            <a:off x="8135640" y="3979800"/>
            <a:ext cx="19548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47"/>
          <p:cNvSpPr/>
          <p:nvPr/>
        </p:nvSpPr>
        <p:spPr>
          <a:xfrm>
            <a:off x="8135640" y="4244040"/>
            <a:ext cx="195480" cy="13248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49"/>
          <p:cNvSpPr/>
          <p:nvPr/>
        </p:nvSpPr>
        <p:spPr>
          <a:xfrm>
            <a:off x="8187480" y="4455360"/>
            <a:ext cx="195120" cy="13248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51"/>
          <p:cNvSpPr/>
          <p:nvPr/>
        </p:nvSpPr>
        <p:spPr>
          <a:xfrm>
            <a:off x="8471520" y="4402440"/>
            <a:ext cx="195120" cy="13284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25">
            <a:extLst>
              <a:ext uri="{FF2B5EF4-FFF2-40B4-BE49-F238E27FC236}">
                <a16:creationId xmlns:a16="http://schemas.microsoft.com/office/drawing/2014/main" id="{F57CE1A8-AAB4-4D6C-B490-41ECD4BCBB1E}"/>
              </a:ext>
            </a:extLst>
          </p:cNvPr>
          <p:cNvSpPr/>
          <p:nvPr/>
        </p:nvSpPr>
        <p:spPr>
          <a:xfrm>
            <a:off x="2640315" y="1801467"/>
            <a:ext cx="195120" cy="13248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25">
            <a:extLst>
              <a:ext uri="{FF2B5EF4-FFF2-40B4-BE49-F238E27FC236}">
                <a16:creationId xmlns:a16="http://schemas.microsoft.com/office/drawing/2014/main" id="{81998820-8D31-44B2-B02A-CE4D3C44C23D}"/>
              </a:ext>
            </a:extLst>
          </p:cNvPr>
          <p:cNvSpPr/>
          <p:nvPr/>
        </p:nvSpPr>
        <p:spPr>
          <a:xfrm>
            <a:off x="3329246" y="2083303"/>
            <a:ext cx="195120" cy="13248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14">
            <a:extLst>
              <a:ext uri="{FF2B5EF4-FFF2-40B4-BE49-F238E27FC236}">
                <a16:creationId xmlns:a16="http://schemas.microsoft.com/office/drawing/2014/main" id="{3DCF3B3C-6DAF-4330-A1A7-235982D2E372}"/>
              </a:ext>
            </a:extLst>
          </p:cNvPr>
          <p:cNvSpPr/>
          <p:nvPr/>
        </p:nvSpPr>
        <p:spPr>
          <a:xfrm>
            <a:off x="2125751" y="4120955"/>
            <a:ext cx="195120" cy="13248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E55E7F2-D0C7-4541-9354-B2D55BC75F9D}"/>
              </a:ext>
            </a:extLst>
          </p:cNvPr>
          <p:cNvCxnSpPr/>
          <p:nvPr/>
        </p:nvCxnSpPr>
        <p:spPr>
          <a:xfrm>
            <a:off x="8135640" y="1068238"/>
            <a:ext cx="0" cy="1613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8C09D610-8163-4C64-B349-4BDC423AA7A9}"/>
              </a:ext>
            </a:extLst>
          </p:cNvPr>
          <p:cNvSpPr txBox="1"/>
          <p:nvPr/>
        </p:nvSpPr>
        <p:spPr>
          <a:xfrm>
            <a:off x="6405736" y="1467732"/>
            <a:ext cx="2618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Gini </a:t>
            </a:r>
            <a:r>
              <a:rPr lang="es-ES" sz="1400" dirty="0" err="1"/>
              <a:t>impurity</a:t>
            </a:r>
            <a:r>
              <a:rPr lang="es-ES" sz="1400" dirty="0"/>
              <a:t> = 0.48</a:t>
            </a:r>
            <a:endParaRPr lang="es-CO" sz="1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7AA3D26-C02C-49F0-B74B-9000B9E27FC3}"/>
              </a:ext>
            </a:extLst>
          </p:cNvPr>
          <p:cNvSpPr txBox="1"/>
          <p:nvPr/>
        </p:nvSpPr>
        <p:spPr>
          <a:xfrm>
            <a:off x="7563658" y="5268960"/>
            <a:ext cx="1793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Gini </a:t>
            </a:r>
            <a:r>
              <a:rPr lang="es-ES" sz="1400" dirty="0" err="1"/>
              <a:t>impurity</a:t>
            </a:r>
            <a:r>
              <a:rPr lang="es-ES" sz="1400" dirty="0"/>
              <a:t> = 0.37</a:t>
            </a:r>
            <a:endParaRPr lang="es-CO" sz="1400" dirty="0"/>
          </a:p>
        </p:txBody>
      </p: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156070B2-AC24-40AE-B797-3F8B17646702}"/>
              </a:ext>
            </a:extLst>
          </p:cNvPr>
          <p:cNvCxnSpPr>
            <a:cxnSpLocks/>
          </p:cNvCxnSpPr>
          <p:nvPr/>
        </p:nvCxnSpPr>
        <p:spPr>
          <a:xfrm flipH="1">
            <a:off x="9614781" y="5183118"/>
            <a:ext cx="16687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A213BA1F-B8BD-4A4A-A603-3494FA24466C}"/>
              </a:ext>
            </a:extLst>
          </p:cNvPr>
          <p:cNvCxnSpPr>
            <a:cxnSpLocks/>
          </p:cNvCxnSpPr>
          <p:nvPr/>
        </p:nvCxnSpPr>
        <p:spPr>
          <a:xfrm flipH="1">
            <a:off x="7637121" y="5183118"/>
            <a:ext cx="16687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990D3A24-4BB3-44C8-8DE0-36145978E0F6}"/>
              </a:ext>
            </a:extLst>
          </p:cNvPr>
          <p:cNvSpPr txBox="1"/>
          <p:nvPr/>
        </p:nvSpPr>
        <p:spPr>
          <a:xfrm>
            <a:off x="9413338" y="5267053"/>
            <a:ext cx="1793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Gini </a:t>
            </a:r>
            <a:r>
              <a:rPr lang="es-ES" sz="1400" dirty="0" err="1"/>
              <a:t>impurity</a:t>
            </a:r>
            <a:r>
              <a:rPr lang="es-ES" sz="1400" dirty="0"/>
              <a:t> = 0.41</a:t>
            </a:r>
            <a:endParaRPr lang="es-CO" sz="1400" dirty="0"/>
          </a:p>
        </p:txBody>
      </p:sp>
      <p:sp>
        <p:nvSpPr>
          <p:cNvPr id="10" name="CustomShape 46">
            <a:extLst>
              <a:ext uri="{FF2B5EF4-FFF2-40B4-BE49-F238E27FC236}">
                <a16:creationId xmlns:a16="http://schemas.microsoft.com/office/drawing/2014/main" id="{0E5A9BA6-C132-4992-8F21-CAE97091CA14}"/>
              </a:ext>
            </a:extLst>
          </p:cNvPr>
          <p:cNvSpPr/>
          <p:nvPr/>
        </p:nvSpPr>
        <p:spPr>
          <a:xfrm>
            <a:off x="8451465" y="4111380"/>
            <a:ext cx="19548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C7F81DE-FB80-44F8-9D20-F41349951519}"/>
              </a:ext>
            </a:extLst>
          </p:cNvPr>
          <p:cNvSpPr txBox="1"/>
          <p:nvPr/>
        </p:nvSpPr>
        <p:spPr>
          <a:xfrm>
            <a:off x="8793069" y="2869171"/>
            <a:ext cx="1115621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1400" dirty="0"/>
              <a:t>Gini </a:t>
            </a:r>
            <a:r>
              <a:rPr lang="es-ES" sz="1400" dirty="0" err="1"/>
              <a:t>Average</a:t>
            </a:r>
            <a:r>
              <a:rPr lang="es-ES" sz="1400" dirty="0"/>
              <a:t>    = 0.38</a:t>
            </a:r>
            <a:endParaRPr lang="es-CO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C29D681-51B0-4E15-98D5-66B733C364B5}"/>
              </a:ext>
            </a:extLst>
          </p:cNvPr>
          <p:cNvSpPr txBox="1"/>
          <p:nvPr/>
        </p:nvSpPr>
        <p:spPr>
          <a:xfrm>
            <a:off x="6510120" y="1805931"/>
            <a:ext cx="2618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Info</a:t>
            </a:r>
            <a:r>
              <a:rPr lang="es-ES" sz="1400" dirty="0"/>
              <a:t> </a:t>
            </a:r>
            <a:r>
              <a:rPr lang="es-ES" sz="1400" dirty="0" err="1"/>
              <a:t>gain</a:t>
            </a:r>
            <a:r>
              <a:rPr lang="es-ES" sz="1400" dirty="0"/>
              <a:t> = 0.1</a:t>
            </a:r>
            <a:endParaRPr lang="es-CO" sz="1400" dirty="0"/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8F79BA35-DF02-428D-9ECF-5F0F5F020EF4}"/>
              </a:ext>
            </a:extLst>
          </p:cNvPr>
          <p:cNvCxnSpPr>
            <a:cxnSpLocks/>
          </p:cNvCxnSpPr>
          <p:nvPr/>
        </p:nvCxnSpPr>
        <p:spPr>
          <a:xfrm>
            <a:off x="1820434" y="1016046"/>
            <a:ext cx="0" cy="1613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DEBECC78-6814-4C71-9AA8-CC46A8C86F20}"/>
              </a:ext>
            </a:extLst>
          </p:cNvPr>
          <p:cNvSpPr txBox="1"/>
          <p:nvPr/>
        </p:nvSpPr>
        <p:spPr>
          <a:xfrm>
            <a:off x="121845" y="1269403"/>
            <a:ext cx="261874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1400" dirty="0"/>
              <a:t>Gini </a:t>
            </a:r>
            <a:r>
              <a:rPr lang="es-ES" sz="1400" dirty="0" err="1"/>
              <a:t>impurity</a:t>
            </a:r>
            <a:r>
              <a:rPr lang="es-ES" sz="1400" dirty="0"/>
              <a:t> = 0.23</a:t>
            </a:r>
            <a:endParaRPr lang="es-CO" sz="1400" dirty="0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5334DDE0-9445-4CB2-B602-49C2DB431CA3}"/>
              </a:ext>
            </a:extLst>
          </p:cNvPr>
          <p:cNvSpPr txBox="1"/>
          <p:nvPr/>
        </p:nvSpPr>
        <p:spPr>
          <a:xfrm>
            <a:off x="1331960" y="5310712"/>
            <a:ext cx="179340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1400" dirty="0"/>
              <a:t>Gini </a:t>
            </a:r>
            <a:r>
              <a:rPr lang="es-ES" sz="1400" dirty="0" err="1"/>
              <a:t>impurity</a:t>
            </a:r>
            <a:r>
              <a:rPr lang="es-ES" sz="1400" dirty="0"/>
              <a:t> = 0</a:t>
            </a:r>
            <a:endParaRPr lang="es-CO" sz="1400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5D43DC76-AFC3-4267-8C79-5BAEAD3FC49A}"/>
              </a:ext>
            </a:extLst>
          </p:cNvPr>
          <p:cNvSpPr txBox="1"/>
          <p:nvPr/>
        </p:nvSpPr>
        <p:spPr>
          <a:xfrm>
            <a:off x="3367439" y="5310712"/>
            <a:ext cx="179340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1400" dirty="0"/>
              <a:t>Gini </a:t>
            </a:r>
            <a:r>
              <a:rPr lang="es-ES" sz="1400" dirty="0" err="1"/>
              <a:t>impurity</a:t>
            </a:r>
            <a:r>
              <a:rPr lang="es-ES" sz="1400" dirty="0"/>
              <a:t> = 0.32</a:t>
            </a:r>
            <a:endParaRPr lang="es-CO" sz="1400" dirty="0"/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AB9EB95F-E9AF-40B4-B199-EB0AAE9D127E}"/>
              </a:ext>
            </a:extLst>
          </p:cNvPr>
          <p:cNvCxnSpPr>
            <a:cxnSpLocks/>
          </p:cNvCxnSpPr>
          <p:nvPr/>
        </p:nvCxnSpPr>
        <p:spPr>
          <a:xfrm>
            <a:off x="1298516" y="5180949"/>
            <a:ext cx="1670136" cy="15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796DC0F0-79BF-4DB4-82BE-761E94143899}"/>
              </a:ext>
            </a:extLst>
          </p:cNvPr>
          <p:cNvCxnSpPr>
            <a:cxnSpLocks/>
          </p:cNvCxnSpPr>
          <p:nvPr/>
        </p:nvCxnSpPr>
        <p:spPr>
          <a:xfrm>
            <a:off x="3333994" y="5180948"/>
            <a:ext cx="1670136" cy="15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adroTexto 68">
            <a:extLst>
              <a:ext uri="{FF2B5EF4-FFF2-40B4-BE49-F238E27FC236}">
                <a16:creationId xmlns:a16="http://schemas.microsoft.com/office/drawing/2014/main" id="{2C972C31-5272-41E6-A6DA-143403DACFCC}"/>
              </a:ext>
            </a:extLst>
          </p:cNvPr>
          <p:cNvSpPr txBox="1"/>
          <p:nvPr/>
        </p:nvSpPr>
        <p:spPr>
          <a:xfrm>
            <a:off x="2467425" y="2733472"/>
            <a:ext cx="1115621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1400" dirty="0"/>
              <a:t>Gini </a:t>
            </a:r>
            <a:r>
              <a:rPr lang="es-ES" sz="1400" dirty="0" err="1"/>
              <a:t>Average</a:t>
            </a:r>
            <a:r>
              <a:rPr lang="es-ES" sz="1400" dirty="0"/>
              <a:t>    = 0.21</a:t>
            </a:r>
            <a:endParaRPr lang="es-CO" sz="1400" dirty="0"/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E86F3582-5B7F-4372-A921-31242F25BC4E}"/>
              </a:ext>
            </a:extLst>
          </p:cNvPr>
          <p:cNvSpPr txBox="1"/>
          <p:nvPr/>
        </p:nvSpPr>
        <p:spPr>
          <a:xfrm>
            <a:off x="121845" y="1565849"/>
            <a:ext cx="261874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1400" dirty="0" err="1"/>
              <a:t>Info</a:t>
            </a:r>
            <a:r>
              <a:rPr lang="es-ES" sz="1400" dirty="0"/>
              <a:t> </a:t>
            </a:r>
            <a:r>
              <a:rPr lang="es-ES" sz="1400" dirty="0" err="1"/>
              <a:t>gain</a:t>
            </a:r>
            <a:r>
              <a:rPr lang="es-ES" sz="1400" dirty="0"/>
              <a:t> = 0.02</a:t>
            </a:r>
            <a:endParaRPr lang="es-CO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440" cy="6856200"/>
          </a:xfrm>
          <a:prstGeom prst="rect">
            <a:avLst/>
          </a:prstGeom>
          <a:ln>
            <a:noFill/>
          </a:ln>
        </p:spPr>
      </p:pic>
      <p:sp>
        <p:nvSpPr>
          <p:cNvPr id="176" name="CustomShape 1"/>
          <p:cNvSpPr/>
          <p:nvPr/>
        </p:nvSpPr>
        <p:spPr>
          <a:xfrm>
            <a:off x="265320" y="376920"/>
            <a:ext cx="329940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Algorithm Complexity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584640" y="4173120"/>
            <a:ext cx="502776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en-US" sz="1400" spc="-1">
                <a:ea typeface="+mn-lt"/>
                <a:cs typeface="+mn-lt"/>
              </a:rPr>
              <a:t>The variable </a:t>
            </a:r>
            <a:r>
              <a:rPr lang="en-US" sz="1400" b="0" strike="noStrike" spc="-1">
                <a:ea typeface="+mn-lt"/>
                <a:cs typeface="+mn-lt"/>
              </a:rPr>
              <a:t>N </a:t>
            </a:r>
            <a:r>
              <a:rPr lang="en-US" sz="1400" spc="-1">
                <a:ea typeface="+mn-lt"/>
                <a:cs typeface="+mn-lt"/>
              </a:rPr>
              <a:t>represents the number of rows </a:t>
            </a:r>
            <a:r>
              <a:rPr lang="en-US" sz="1400" b="0" strike="noStrike" spc="-1">
                <a:ea typeface="+mn-lt"/>
                <a:cs typeface="+mn-lt"/>
              </a:rPr>
              <a:t>and M </a:t>
            </a:r>
            <a:r>
              <a:rPr lang="en-US" sz="1400" spc="-1">
                <a:ea typeface="+mn-lt"/>
                <a:cs typeface="+mn-lt"/>
              </a:rPr>
              <a:t>represents the number of columns of a matrix which contains the training dataset to build the tree</a:t>
            </a:r>
            <a:r>
              <a:rPr lang="en-US" sz="1400" b="0" strike="noStrike" spc="-1">
                <a:ea typeface="+mn-lt"/>
                <a:cs typeface="+mn-lt"/>
              </a:rPr>
              <a:t>.</a:t>
            </a:r>
            <a:endParaRPr lang="es-ES">
              <a:ea typeface="+mn-lt"/>
              <a:cs typeface="+mn-lt"/>
            </a:endParaRPr>
          </a:p>
        </p:txBody>
      </p:sp>
      <p:graphicFrame>
        <p:nvGraphicFramePr>
          <p:cNvPr id="186" name="Table 11"/>
          <p:cNvGraphicFramePr/>
          <p:nvPr/>
        </p:nvGraphicFramePr>
        <p:xfrm>
          <a:off x="547920" y="1956240"/>
          <a:ext cx="5075640" cy="2159640"/>
        </p:xfrm>
        <a:graphic>
          <a:graphicData uri="http://schemas.openxmlformats.org/drawingml/2006/table">
            <a:tbl>
              <a:tblPr/>
              <a:tblGrid>
                <a:gridCol w="169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Time Complexity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Memory Complexity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Training the model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O(N</a:t>
                      </a:r>
                      <a:r>
                        <a:rPr lang="en-US" sz="1800" b="0" strike="noStrike" spc="-1" baseline="33000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*M*2</a:t>
                      </a:r>
                      <a:r>
                        <a:rPr lang="en-US" sz="1800" b="0" strike="noStrike" spc="-1" baseline="33000">
                          <a:solidFill>
                            <a:srgbClr val="FFFFFF"/>
                          </a:solidFill>
                          <a:latin typeface="Arial"/>
                        </a:rPr>
                        <a:t>M</a:t>
                      </a: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O(N*M*2</a:t>
                      </a:r>
                      <a:r>
                        <a:rPr lang="en-US" sz="1800" b="0" strike="noStrike" spc="-1" baseline="33000">
                          <a:solidFill>
                            <a:srgbClr val="FFFFFF"/>
                          </a:solidFill>
                          <a:latin typeface="Arial"/>
                        </a:rPr>
                        <a:t>M</a:t>
                      </a: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Testing the Model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O(N*M)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O(1)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8" name="Picture 4" descr="niños-estudiando - Orientación Andújar - Recursos Educativos">
            <a:extLst>
              <a:ext uri="{FF2B5EF4-FFF2-40B4-BE49-F238E27FC236}">
                <a16:creationId xmlns:a16="http://schemas.microsoft.com/office/drawing/2014/main" id="{AFD41CB6-EC4D-4D87-A478-66349ABE8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09" y="1786238"/>
            <a:ext cx="4019460" cy="267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Imagen 188"/>
          <p:cNvPicPr/>
          <p:nvPr/>
        </p:nvPicPr>
        <p:blipFill>
          <a:blip r:embed="rId2"/>
          <a:srcRect l="24319" r="17164"/>
          <a:stretch/>
        </p:blipFill>
        <p:spPr>
          <a:xfrm>
            <a:off x="1016640" y="1019520"/>
            <a:ext cx="3930480" cy="3779280"/>
          </a:xfrm>
          <a:prstGeom prst="rect">
            <a:avLst/>
          </a:prstGeom>
          <a:ln>
            <a:noFill/>
          </a:ln>
        </p:spPr>
      </p:pic>
      <p:pic>
        <p:nvPicPr>
          <p:cNvPr id="190" name="Marcador de contenido 3"/>
          <p:cNvPicPr/>
          <p:nvPr/>
        </p:nvPicPr>
        <p:blipFill>
          <a:blip r:embed="rId3"/>
          <a:stretch/>
        </p:blipFill>
        <p:spPr>
          <a:xfrm>
            <a:off x="-4440" y="1800"/>
            <a:ext cx="12196440" cy="6856200"/>
          </a:xfrm>
          <a:prstGeom prst="rect">
            <a:avLst/>
          </a:prstGeom>
          <a:ln>
            <a:noFill/>
          </a:ln>
        </p:spPr>
      </p:pic>
      <p:sp>
        <p:nvSpPr>
          <p:cNvPr id="191" name="CustomShape 1"/>
          <p:cNvSpPr/>
          <p:nvPr/>
        </p:nvSpPr>
        <p:spPr>
          <a:xfrm>
            <a:off x="265320" y="376920"/>
            <a:ext cx="329940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Decision-Tree Model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594914" y="4927512"/>
            <a:ext cx="4932582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A binary decision tree to predict Saber Pro scores based on the results of Saber 11. Green nodes represent those with a high probability of success, blue ones a medium probability, violet a probability between medium and low and the red ones a low probability of success.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01" name="CustomShape 11"/>
          <p:cNvSpPr/>
          <p:nvPr/>
        </p:nvSpPr>
        <p:spPr>
          <a:xfrm>
            <a:off x="8148960" y="1704204"/>
            <a:ext cx="35647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1E33"/>
                </a:solidFill>
                <a:latin typeface="Arial"/>
                <a:ea typeface="DejaVu Sans"/>
              </a:rPr>
              <a:t>Most Relevant Features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202" name="CustomShape 12"/>
          <p:cNvSpPr/>
          <p:nvPr/>
        </p:nvSpPr>
        <p:spPr>
          <a:xfrm>
            <a:off x="9248040" y="2422613"/>
            <a:ext cx="2193120" cy="17836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Social Studies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English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Science</a:t>
            </a:r>
            <a:endParaRPr lang="en-US" sz="2200" b="0" strike="noStrike" spc="-1" dirty="0">
              <a:latin typeface="Arial"/>
            </a:endParaRPr>
          </a:p>
        </p:txBody>
      </p:sp>
      <p:pic>
        <p:nvPicPr>
          <p:cNvPr id="203" name="Imagen 202" descr="Aprendizaje remoto de idioma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424462" y="3054564"/>
            <a:ext cx="823578" cy="706536"/>
          </a:xfrm>
          <a:prstGeom prst="rect">
            <a:avLst/>
          </a:prstGeom>
          <a:ln>
            <a:noFill/>
          </a:ln>
        </p:spPr>
      </p:pic>
      <p:pic>
        <p:nvPicPr>
          <p:cNvPr id="204" name="Imagen 203" descr="Cápsula de Petri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505951" y="3597138"/>
            <a:ext cx="660600" cy="923723"/>
          </a:xfrm>
          <a:prstGeom prst="rect">
            <a:avLst/>
          </a:prstGeom>
          <a:ln>
            <a:noFill/>
          </a:ln>
        </p:spPr>
      </p:pic>
      <p:pic>
        <p:nvPicPr>
          <p:cNvPr id="205" name="Imagen 204"/>
          <p:cNvPicPr/>
          <p:nvPr/>
        </p:nvPicPr>
        <p:blipFill>
          <a:blip r:embed="rId8"/>
          <a:srcRect l="19596" t="5022" r="25004" b="33248"/>
          <a:stretch/>
        </p:blipFill>
        <p:spPr>
          <a:xfrm>
            <a:off x="8462520" y="2387844"/>
            <a:ext cx="532080" cy="638640"/>
          </a:xfrm>
          <a:prstGeom prst="rect">
            <a:avLst/>
          </a:prstGeom>
          <a:ln>
            <a:noFill/>
          </a:ln>
        </p:spPr>
      </p:pic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890D891C-A5C2-47FF-BA55-07149ADAA3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35" y="1058760"/>
            <a:ext cx="8010930" cy="37400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440" cy="6856200"/>
          </a:xfrm>
          <a:prstGeom prst="rect">
            <a:avLst/>
          </a:prstGeom>
          <a:ln>
            <a:noFill/>
          </a:ln>
        </p:spPr>
      </p:pic>
      <p:sp>
        <p:nvSpPr>
          <p:cNvPr id="210" name="CustomShape 1"/>
          <p:cNvSpPr/>
          <p:nvPr/>
        </p:nvSpPr>
        <p:spPr>
          <a:xfrm>
            <a:off x="265320" y="376920"/>
            <a:ext cx="26809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Evaluation Metrics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15" name="Imagen 214"/>
          <p:cNvPicPr/>
          <p:nvPr/>
        </p:nvPicPr>
        <p:blipFill>
          <a:blip r:embed="rId3"/>
          <a:srcRect b="32945"/>
          <a:stretch/>
        </p:blipFill>
        <p:spPr>
          <a:xfrm>
            <a:off x="507240" y="1517040"/>
            <a:ext cx="3331800" cy="4059360"/>
          </a:xfrm>
          <a:prstGeom prst="rect">
            <a:avLst/>
          </a:prstGeom>
          <a:ln>
            <a:noFill/>
          </a:ln>
        </p:spPr>
      </p:pic>
      <p:sp>
        <p:nvSpPr>
          <p:cNvPr id="12" name="Círculo parcial 11">
            <a:extLst>
              <a:ext uri="{FF2B5EF4-FFF2-40B4-BE49-F238E27FC236}">
                <a16:creationId xmlns:a16="http://schemas.microsoft.com/office/drawing/2014/main" id="{D58A434B-FE24-46BD-A657-5FC6EB3E0D3D}"/>
              </a:ext>
            </a:extLst>
          </p:cNvPr>
          <p:cNvSpPr/>
          <p:nvPr/>
        </p:nvSpPr>
        <p:spPr>
          <a:xfrm>
            <a:off x="4649755" y="2270514"/>
            <a:ext cx="1051435" cy="934934"/>
          </a:xfrm>
          <a:prstGeom prst="pie">
            <a:avLst>
              <a:gd name="adj1" fmla="val 5321676"/>
              <a:gd name="adj2" fmla="val 1620000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B0CCFE5-CE94-42C0-BD78-A1D5C27435BD}"/>
              </a:ext>
            </a:extLst>
          </p:cNvPr>
          <p:cNvSpPr/>
          <p:nvPr/>
        </p:nvSpPr>
        <p:spPr>
          <a:xfrm>
            <a:off x="4810796" y="3696726"/>
            <a:ext cx="636944" cy="137673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65E2723-08E1-43BA-A817-F5A1D236A9C8}"/>
              </a:ext>
            </a:extLst>
          </p:cNvPr>
          <p:cNvCxnSpPr/>
          <p:nvPr/>
        </p:nvCxnSpPr>
        <p:spPr>
          <a:xfrm>
            <a:off x="4438436" y="3546720"/>
            <a:ext cx="19007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írculo parcial 15">
            <a:extLst>
              <a:ext uri="{FF2B5EF4-FFF2-40B4-BE49-F238E27FC236}">
                <a16:creationId xmlns:a16="http://schemas.microsoft.com/office/drawing/2014/main" id="{1D718583-E6A5-4C9E-A0DD-BB70AA18EAE4}"/>
              </a:ext>
            </a:extLst>
          </p:cNvPr>
          <p:cNvSpPr/>
          <p:nvPr/>
        </p:nvSpPr>
        <p:spPr>
          <a:xfrm>
            <a:off x="4937392" y="3878232"/>
            <a:ext cx="1020694" cy="940947"/>
          </a:xfrm>
          <a:prstGeom prst="pie">
            <a:avLst>
              <a:gd name="adj1" fmla="val 5321676"/>
              <a:gd name="adj2" fmla="val 1620000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228F5FB-5FD1-4F4E-A85A-21F1213DD01A}"/>
              </a:ext>
            </a:extLst>
          </p:cNvPr>
          <p:cNvSpPr/>
          <p:nvPr/>
        </p:nvSpPr>
        <p:spPr>
          <a:xfrm>
            <a:off x="5175473" y="2019978"/>
            <a:ext cx="544531" cy="13767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EB8E17C-DB42-4D30-9936-B70A4066D40C}"/>
              </a:ext>
            </a:extLst>
          </p:cNvPr>
          <p:cNvSpPr/>
          <p:nvPr/>
        </p:nvSpPr>
        <p:spPr>
          <a:xfrm>
            <a:off x="5447739" y="3696725"/>
            <a:ext cx="636944" cy="13767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1" name="Círculo parcial 20">
            <a:extLst>
              <a:ext uri="{FF2B5EF4-FFF2-40B4-BE49-F238E27FC236}">
                <a16:creationId xmlns:a16="http://schemas.microsoft.com/office/drawing/2014/main" id="{E4A8168E-55F0-4772-99A1-DB43355F1E64}"/>
              </a:ext>
            </a:extLst>
          </p:cNvPr>
          <p:cNvSpPr/>
          <p:nvPr/>
        </p:nvSpPr>
        <p:spPr>
          <a:xfrm>
            <a:off x="4937393" y="3878232"/>
            <a:ext cx="1020693" cy="940947"/>
          </a:xfrm>
          <a:prstGeom prst="pie">
            <a:avLst>
              <a:gd name="adj1" fmla="val 16294858"/>
              <a:gd name="adj2" fmla="val 5374307"/>
            </a:avLst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Círculo parcial 21">
            <a:extLst>
              <a:ext uri="{FF2B5EF4-FFF2-40B4-BE49-F238E27FC236}">
                <a16:creationId xmlns:a16="http://schemas.microsoft.com/office/drawing/2014/main" id="{7BF09630-82DC-47C3-AEC5-CE45EBAD1B39}"/>
              </a:ext>
            </a:extLst>
          </p:cNvPr>
          <p:cNvSpPr/>
          <p:nvPr/>
        </p:nvSpPr>
        <p:spPr>
          <a:xfrm>
            <a:off x="7183035" y="2240879"/>
            <a:ext cx="1051435" cy="934934"/>
          </a:xfrm>
          <a:prstGeom prst="pie">
            <a:avLst>
              <a:gd name="adj1" fmla="val 5321676"/>
              <a:gd name="adj2" fmla="val 1620000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588B7E1D-8875-4CF9-8BCC-7BFC3B64E549}"/>
              </a:ext>
            </a:extLst>
          </p:cNvPr>
          <p:cNvCxnSpPr/>
          <p:nvPr/>
        </p:nvCxnSpPr>
        <p:spPr>
          <a:xfrm>
            <a:off x="6743022" y="3559130"/>
            <a:ext cx="19007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írculo parcial 22">
            <a:extLst>
              <a:ext uri="{FF2B5EF4-FFF2-40B4-BE49-F238E27FC236}">
                <a16:creationId xmlns:a16="http://schemas.microsoft.com/office/drawing/2014/main" id="{35088E19-EB4F-460E-BFEC-3B480DF94939}"/>
              </a:ext>
            </a:extLst>
          </p:cNvPr>
          <p:cNvSpPr/>
          <p:nvPr/>
        </p:nvSpPr>
        <p:spPr>
          <a:xfrm>
            <a:off x="7183035" y="3757244"/>
            <a:ext cx="1020694" cy="940947"/>
          </a:xfrm>
          <a:prstGeom prst="pie">
            <a:avLst>
              <a:gd name="adj1" fmla="val 5321676"/>
              <a:gd name="adj2" fmla="val 1620000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Círculo parcial 23">
            <a:extLst>
              <a:ext uri="{FF2B5EF4-FFF2-40B4-BE49-F238E27FC236}">
                <a16:creationId xmlns:a16="http://schemas.microsoft.com/office/drawing/2014/main" id="{56F4E04C-084E-428C-9EB1-1A215CCF10F8}"/>
              </a:ext>
            </a:extLst>
          </p:cNvPr>
          <p:cNvSpPr/>
          <p:nvPr/>
        </p:nvSpPr>
        <p:spPr>
          <a:xfrm>
            <a:off x="7183036" y="3757244"/>
            <a:ext cx="1020693" cy="940947"/>
          </a:xfrm>
          <a:prstGeom prst="pie">
            <a:avLst>
              <a:gd name="adj1" fmla="val 16294858"/>
              <a:gd name="adj2" fmla="val 5374307"/>
            </a:avLst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Círculo parcial 24">
            <a:extLst>
              <a:ext uri="{FF2B5EF4-FFF2-40B4-BE49-F238E27FC236}">
                <a16:creationId xmlns:a16="http://schemas.microsoft.com/office/drawing/2014/main" id="{B26D1651-4022-47E1-9338-3783F53077FC}"/>
              </a:ext>
            </a:extLst>
          </p:cNvPr>
          <p:cNvSpPr/>
          <p:nvPr/>
        </p:nvSpPr>
        <p:spPr>
          <a:xfrm>
            <a:off x="9914248" y="2240879"/>
            <a:ext cx="1051435" cy="934934"/>
          </a:xfrm>
          <a:prstGeom prst="pie">
            <a:avLst>
              <a:gd name="adj1" fmla="val 5321676"/>
              <a:gd name="adj2" fmla="val 1620000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03B22DB5-33EA-4303-888E-7EA1640CF441}"/>
              </a:ext>
            </a:extLst>
          </p:cNvPr>
          <p:cNvCxnSpPr/>
          <p:nvPr/>
        </p:nvCxnSpPr>
        <p:spPr>
          <a:xfrm>
            <a:off x="9320123" y="3546720"/>
            <a:ext cx="19007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45F3494-67D0-4CE5-BA2B-C43D2F469601}"/>
              </a:ext>
            </a:extLst>
          </p:cNvPr>
          <p:cNvSpPr/>
          <p:nvPr/>
        </p:nvSpPr>
        <p:spPr>
          <a:xfrm>
            <a:off x="9951669" y="3696725"/>
            <a:ext cx="636944" cy="137673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7" name="Círculo parcial 26">
            <a:extLst>
              <a:ext uri="{FF2B5EF4-FFF2-40B4-BE49-F238E27FC236}">
                <a16:creationId xmlns:a16="http://schemas.microsoft.com/office/drawing/2014/main" id="{5336278F-4AB7-47D1-B6C9-2320D03587F1}"/>
              </a:ext>
            </a:extLst>
          </p:cNvPr>
          <p:cNvSpPr/>
          <p:nvPr/>
        </p:nvSpPr>
        <p:spPr>
          <a:xfrm>
            <a:off x="10078606" y="3914619"/>
            <a:ext cx="1020694" cy="940947"/>
          </a:xfrm>
          <a:prstGeom prst="pie">
            <a:avLst>
              <a:gd name="adj1" fmla="val 5321676"/>
              <a:gd name="adj2" fmla="val 1620000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F99F2BD-36DB-4945-B440-B21C5497F46E}"/>
              </a:ext>
            </a:extLst>
          </p:cNvPr>
          <p:cNvSpPr txBox="1"/>
          <p:nvPr/>
        </p:nvSpPr>
        <p:spPr>
          <a:xfrm>
            <a:off x="4842303" y="1452534"/>
            <a:ext cx="190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Exactitud</a:t>
            </a:r>
            <a:endParaRPr lang="es-CO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3679134-FEE4-42B3-94B6-DE0196A301F9}"/>
              </a:ext>
            </a:extLst>
          </p:cNvPr>
          <p:cNvSpPr txBox="1"/>
          <p:nvPr/>
        </p:nvSpPr>
        <p:spPr>
          <a:xfrm>
            <a:off x="6987889" y="1452534"/>
            <a:ext cx="190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Precisión</a:t>
            </a:r>
            <a:endParaRPr lang="es-CO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1FEB97C-9045-4FD3-BE85-C34607261038}"/>
              </a:ext>
            </a:extLst>
          </p:cNvPr>
          <p:cNvSpPr txBox="1"/>
          <p:nvPr/>
        </p:nvSpPr>
        <p:spPr>
          <a:xfrm>
            <a:off x="9464915" y="1452534"/>
            <a:ext cx="190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Sensibilidad</a:t>
            </a:r>
            <a:endParaRPr lang="es-CO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440" cy="6856200"/>
          </a:xfrm>
          <a:prstGeom prst="rect">
            <a:avLst/>
          </a:prstGeom>
          <a:ln>
            <a:noFill/>
          </a:ln>
        </p:spPr>
      </p:pic>
      <p:sp>
        <p:nvSpPr>
          <p:cNvPr id="224" name="CustomShape 1"/>
          <p:cNvSpPr/>
          <p:nvPr/>
        </p:nvSpPr>
        <p:spPr>
          <a:xfrm>
            <a:off x="265320" y="376920"/>
            <a:ext cx="329940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Evaluation Metrics</a:t>
            </a:r>
            <a:endParaRPr lang="en-US" sz="2200" b="0" strike="noStrike" spc="-1">
              <a:latin typeface="Arial"/>
            </a:endParaRPr>
          </a:p>
        </p:txBody>
      </p:sp>
      <p:graphicFrame>
        <p:nvGraphicFramePr>
          <p:cNvPr id="231" name="Table 8"/>
          <p:cNvGraphicFramePr/>
          <p:nvPr>
            <p:extLst>
              <p:ext uri="{D42A27DB-BD31-4B8C-83A1-F6EECF244321}">
                <p14:modId xmlns:p14="http://schemas.microsoft.com/office/powerpoint/2010/main" val="525132763"/>
              </p:ext>
            </p:extLst>
          </p:nvPr>
        </p:nvGraphicFramePr>
        <p:xfrm>
          <a:off x="547920" y="1956240"/>
          <a:ext cx="5075640" cy="2880000"/>
        </p:xfrm>
        <a:graphic>
          <a:graphicData uri="http://schemas.openxmlformats.org/drawingml/2006/table">
            <a:tbl>
              <a:tblPr/>
              <a:tblGrid>
                <a:gridCol w="169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Training data set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Testing data set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Accuracy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0.78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0.77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Precision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0.75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0.76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Recall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0.8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0.79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3" name="CustomShape 9"/>
          <p:cNvSpPr/>
          <p:nvPr/>
        </p:nvSpPr>
        <p:spPr>
          <a:xfrm>
            <a:off x="807480" y="4893480"/>
            <a:ext cx="502776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1E33"/>
                </a:solidFill>
                <a:latin typeface="Arial"/>
                <a:ea typeface="Noto Sans CJK SC Regular"/>
              </a:rPr>
              <a:t>Evaluation metrics using a training dataset of 135,000 students and test dataset of 45,000 students.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2052" name="Picture 4" descr="La guerra, la pobreza, el hambre y las enfermedades | RTVE.es">
            <a:extLst>
              <a:ext uri="{FF2B5EF4-FFF2-40B4-BE49-F238E27FC236}">
                <a16:creationId xmlns:a16="http://schemas.microsoft.com/office/drawing/2014/main" id="{1D23B070-0F97-4D01-861A-E8717A621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993" y="1920239"/>
            <a:ext cx="5161087" cy="290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440" cy="6856200"/>
          </a:xfrm>
          <a:prstGeom prst="rect">
            <a:avLst/>
          </a:prstGeom>
          <a:ln>
            <a:noFill/>
          </a:ln>
        </p:spPr>
      </p:pic>
      <p:sp>
        <p:nvSpPr>
          <p:cNvPr id="238" name="CustomShape 1"/>
          <p:cNvSpPr/>
          <p:nvPr/>
        </p:nvSpPr>
        <p:spPr>
          <a:xfrm>
            <a:off x="265320" y="376920"/>
            <a:ext cx="5402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Time and Memory Consumption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45" name="CustomShape 6"/>
          <p:cNvSpPr/>
          <p:nvPr/>
        </p:nvSpPr>
        <p:spPr>
          <a:xfrm>
            <a:off x="2249280" y="5117760"/>
            <a:ext cx="594288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Time Consumption 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46" name="CustomShape 7"/>
          <p:cNvSpPr/>
          <p:nvPr/>
        </p:nvSpPr>
        <p:spPr>
          <a:xfrm>
            <a:off x="8539920" y="5117760"/>
            <a:ext cx="594288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Memory Consumption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47" name="Imagen 246"/>
          <p:cNvPicPr/>
          <p:nvPr/>
        </p:nvPicPr>
        <p:blipFill>
          <a:blip r:embed="rId3"/>
          <a:stretch/>
        </p:blipFill>
        <p:spPr>
          <a:xfrm>
            <a:off x="1648800" y="5105520"/>
            <a:ext cx="527040" cy="527040"/>
          </a:xfrm>
          <a:prstGeom prst="rect">
            <a:avLst/>
          </a:prstGeom>
          <a:ln>
            <a:noFill/>
          </a:ln>
        </p:spPr>
      </p:pic>
      <p:pic>
        <p:nvPicPr>
          <p:cNvPr id="248" name="Imagen 247"/>
          <p:cNvPicPr/>
          <p:nvPr/>
        </p:nvPicPr>
        <p:blipFill>
          <a:blip r:embed="rId4"/>
          <a:srcRect l="28229" t="24851" r="28731" b="25399"/>
          <a:stretch/>
        </p:blipFill>
        <p:spPr>
          <a:xfrm>
            <a:off x="7827120" y="5117760"/>
            <a:ext cx="712080" cy="547560"/>
          </a:xfrm>
          <a:prstGeom prst="rect">
            <a:avLst/>
          </a:prstGeom>
          <a:ln>
            <a:noFill/>
          </a:ln>
        </p:spPr>
      </p:pic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C62E8D12-AE91-4FAF-A755-9717A3C510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367828"/>
              </p:ext>
            </p:extLst>
          </p:nvPr>
        </p:nvGraphicFramePr>
        <p:xfrm>
          <a:off x="362041" y="1682510"/>
          <a:ext cx="5709000" cy="3367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90347DC0-4892-4189-8FB6-0AF61A877D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3630021"/>
              </p:ext>
            </p:extLst>
          </p:nvPr>
        </p:nvGraphicFramePr>
        <p:xfrm>
          <a:off x="6433082" y="1682510"/>
          <a:ext cx="5166442" cy="3135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307</Words>
  <Application>Microsoft Office PowerPoint</Application>
  <PresentationFormat>Panorámica</PresentationFormat>
  <Paragraphs>67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Referee</dc:creator>
  <dc:description/>
  <cp:lastModifiedBy>Miguel Angel Zapata Jimenez</cp:lastModifiedBy>
  <cp:revision>121</cp:revision>
  <dcterms:created xsi:type="dcterms:W3CDTF">2020-06-26T14:36:07Z</dcterms:created>
  <dcterms:modified xsi:type="dcterms:W3CDTF">2020-11-17T22:47:45Z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