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1F2"/>
    <a:srgbClr val="F91880"/>
    <a:srgbClr val="F85975"/>
    <a:srgbClr val="2B90F9"/>
    <a:srgbClr val="EF5D24"/>
    <a:srgbClr val="E94622"/>
    <a:srgbClr val="F16224"/>
    <a:srgbClr val="FDD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10" d="100"/>
          <a:sy n="110" d="100"/>
        </p:scale>
        <p:origin x="-885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BC49-9762-0216-BC9A-4BC804D85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71D15-E548-2278-A8A7-8B8E65C19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D7795-8E7F-63AD-049A-5713FAA7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3B59-73C2-4352-6BF1-87AB75C3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76BB-C022-BA82-CD96-D66389E5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9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D722-86E1-BC5C-18CD-7EAFC7BC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15EFB-A512-5C8E-3120-29922948B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5AF5-E3C2-A827-C8A4-36B37824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B46DA-0C6D-F783-F426-08F18356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BE66-57E0-AE0F-E52B-53E134EE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3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52F78-669C-F6C9-8C04-8C12DEA1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43602-D5B1-94BD-2A83-043BC7CB8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A98E-E279-52FD-0333-22DFEF26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5BDA-7BDC-6115-7E30-009C6A45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AC2B-4A5A-A4EE-0A8D-1A8B30DD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4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FBB2-4AE2-8895-AE6A-533AA9DA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ED778-67FD-2B74-56D9-1B15EA6E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61D0-D451-341F-4B3C-01EBE7D3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0830-C192-E963-D905-60BA177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3BF9-2530-BAE6-7928-CA669A2D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5399-4883-3D67-8C66-7BF16E6D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4042-D035-B25B-054C-3AD25119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711B3-08C3-7089-1EA0-7E5AB246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36C9-C171-B945-6A78-0755AD99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0753-3D3B-D3C2-419C-A3301D01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0EE2-77AA-6B35-C73B-EBFDABD4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2CB54-5868-34C5-5DC7-28602C763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7D5E8-CC10-F0AC-069C-77D849CA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E5A53-FF7E-1135-2271-95D10B72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90D20-3A4F-BF6F-C793-BAF8142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DE202-9C96-261E-1300-410EEAFE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6AAF-43FC-78C2-7E57-85713A62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68881-C671-4AF1-B09D-ADDC183F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EE5CF-FF85-596F-5102-99C78EDF5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D6F27-436A-6D62-F3DE-5E94EE5FC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F7DD8-2BCB-8543-89FA-9D34EE15D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41227-F28C-A0DB-934A-FB84E3F0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435EE-AAFB-451A-FC50-E29EE03D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1199E-FB23-1EF8-50F9-3ED22B1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FC7B-85A2-9441-FB81-2CD39DA4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5AB81-54C7-665B-E3F3-2182AF91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34ED2-CE6D-7057-69AE-7DF8C8E4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FF7DF-4EF8-7485-ECF4-173DA54B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37996-61C4-EF49-ED0B-9B42F225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5ABB1-F6A9-743D-4071-760B582C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0A278-8781-82A3-D519-1F6F609E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13E-CC38-403C-FA8E-2EDDCBA3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EAD1-A99D-98D1-8D72-AD15415C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9F5CC-E238-711B-6071-16E4AF83E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3B79F-3AB6-6BBC-37AC-95AFE879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A75E-524A-E884-1D53-0886522D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65C8F-8F0B-0015-C11D-8745083D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27B3-36F7-3CF5-2F09-D689D818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D8BE6-8EFB-3EAE-6A99-E10F919A1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E5FCA-697A-4DBC-3D00-9C10C1446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672F3-FD28-E5CE-9C6E-FCCCECEF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BF7CA-E823-1EF9-0F61-C476BC74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26C10-497B-652B-5D06-7E0C144F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F3613-2FCF-6DB7-8E0A-E487CD61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BA72-649F-D548-2055-7CC2D72A6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4D93-39CB-1338-33E5-9B8C029E4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FB558-144A-455E-BDA2-55E85E7CDA2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820F9-CE94-360C-B72F-0416FE2FA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61DC-964F-A888-9B4B-C6BA19CCF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4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C901A-AD0F-00AB-33EF-DB3100CB469A}"/>
              </a:ext>
            </a:extLst>
          </p:cNvPr>
          <p:cNvSpPr/>
          <p:nvPr/>
        </p:nvSpPr>
        <p:spPr>
          <a:xfrm>
            <a:off x="2717320" y="1535502"/>
            <a:ext cx="5391509" cy="18201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C90A-4A85-83C3-670A-A490293EF34B}"/>
              </a:ext>
            </a:extLst>
          </p:cNvPr>
          <p:cNvSpPr txBox="1"/>
          <p:nvPr/>
        </p:nvSpPr>
        <p:spPr>
          <a:xfrm>
            <a:off x="2717320" y="2132755"/>
            <a:ext cx="5391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Social Media, Ethics, and Automation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10376-EB9B-7679-9CCE-65C72DB00633}"/>
              </a:ext>
            </a:extLst>
          </p:cNvPr>
          <p:cNvSpPr txBox="1"/>
          <p:nvPr/>
        </p:nvSpPr>
        <p:spPr>
          <a:xfrm>
            <a:off x="2785288" y="2941058"/>
            <a:ext cx="25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12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😇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🤬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pple Color Emoji"/>
              </a:rPr>
              <a:t>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🤮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😈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FBE9E-48C2-A8B1-E715-16C2E7D7AC85}"/>
              </a:ext>
            </a:extLst>
          </p:cNvPr>
          <p:cNvSpPr txBox="1"/>
          <p:nvPr/>
        </p:nvSpPr>
        <p:spPr>
          <a:xfrm>
            <a:off x="2882659" y="1621450"/>
            <a:ext cx="296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@kylemthayer  @SusanNotess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5A332-DA17-40EB-FC94-1A7DACDBF008}"/>
              </a:ext>
            </a:extLst>
          </p:cNvPr>
          <p:cNvSpPr txBox="1"/>
          <p:nvPr/>
        </p:nvSpPr>
        <p:spPr>
          <a:xfrm>
            <a:off x="7479101" y="1402784"/>
            <a:ext cx="362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  <a:r>
              <a:rPr lang="en-US" dirty="0"/>
              <a:t> </a:t>
            </a:r>
          </a:p>
        </p:txBody>
      </p:sp>
      <p:pic>
        <p:nvPicPr>
          <p:cNvPr id="14" name="Graphic 13" descr="Pencil outline">
            <a:extLst>
              <a:ext uri="{FF2B5EF4-FFF2-40B4-BE49-F238E27FC236}">
                <a16:creationId xmlns:a16="http://schemas.microsoft.com/office/drawing/2014/main" id="{95FECAB2-16CC-82B2-3CA1-05E1A5CA7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116791" y="2927446"/>
            <a:ext cx="362309" cy="362309"/>
          </a:xfrm>
          <a:prstGeom prst="rect">
            <a:avLst/>
          </a:prstGeom>
        </p:spPr>
      </p:pic>
      <p:pic>
        <p:nvPicPr>
          <p:cNvPr id="16" name="Graphic 15" descr="Robot outline">
            <a:extLst>
              <a:ext uri="{FF2B5EF4-FFF2-40B4-BE49-F238E27FC236}">
                <a16:creationId xmlns:a16="http://schemas.microsoft.com/office/drawing/2014/main" id="{1564DB2B-79AA-121F-2D31-169046088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6393" y="2802346"/>
            <a:ext cx="508044" cy="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4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74C1E64E-8BC8-8C98-56C7-19493E45C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38673" y="-1021174"/>
            <a:ext cx="5406695" cy="764703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C901A-AD0F-00AB-33EF-DB3100CB469A}"/>
              </a:ext>
            </a:extLst>
          </p:cNvPr>
          <p:cNvSpPr/>
          <p:nvPr/>
        </p:nvSpPr>
        <p:spPr>
          <a:xfrm>
            <a:off x="2717320" y="1535502"/>
            <a:ext cx="5391509" cy="18201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C90A-4A85-83C3-670A-A490293EF34B}"/>
              </a:ext>
            </a:extLst>
          </p:cNvPr>
          <p:cNvSpPr txBox="1"/>
          <p:nvPr/>
        </p:nvSpPr>
        <p:spPr>
          <a:xfrm>
            <a:off x="2717320" y="2132755"/>
            <a:ext cx="5391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Social Media, Ethics, and Automation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10376-EB9B-7679-9CCE-65C72DB00633}"/>
              </a:ext>
            </a:extLst>
          </p:cNvPr>
          <p:cNvSpPr txBox="1"/>
          <p:nvPr/>
        </p:nvSpPr>
        <p:spPr>
          <a:xfrm>
            <a:off x="2785288" y="2941058"/>
            <a:ext cx="25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12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😇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🤬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pple Color Emoji"/>
              </a:rPr>
              <a:t>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🤮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😈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FBE9E-48C2-A8B1-E715-16C2E7D7AC85}"/>
              </a:ext>
            </a:extLst>
          </p:cNvPr>
          <p:cNvSpPr txBox="1"/>
          <p:nvPr/>
        </p:nvSpPr>
        <p:spPr>
          <a:xfrm>
            <a:off x="2882659" y="1621450"/>
            <a:ext cx="296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@kylemthayer  @SusanNotess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5A332-DA17-40EB-FC94-1A7DACDBF008}"/>
              </a:ext>
            </a:extLst>
          </p:cNvPr>
          <p:cNvSpPr txBox="1"/>
          <p:nvPr/>
        </p:nvSpPr>
        <p:spPr>
          <a:xfrm>
            <a:off x="7479101" y="1402784"/>
            <a:ext cx="362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  <a:r>
              <a:rPr lang="en-US" dirty="0"/>
              <a:t> </a:t>
            </a:r>
          </a:p>
        </p:txBody>
      </p:sp>
      <p:pic>
        <p:nvPicPr>
          <p:cNvPr id="14" name="Graphic 13" descr="Pencil outline">
            <a:extLst>
              <a:ext uri="{FF2B5EF4-FFF2-40B4-BE49-F238E27FC236}">
                <a16:creationId xmlns:a16="http://schemas.microsoft.com/office/drawing/2014/main" id="{95FECAB2-16CC-82B2-3CA1-05E1A5CA7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116791" y="2927446"/>
            <a:ext cx="362309" cy="362309"/>
          </a:xfrm>
          <a:prstGeom prst="rect">
            <a:avLst/>
          </a:prstGeom>
        </p:spPr>
      </p:pic>
      <p:pic>
        <p:nvPicPr>
          <p:cNvPr id="16" name="Graphic 15" descr="Robot outline">
            <a:extLst>
              <a:ext uri="{FF2B5EF4-FFF2-40B4-BE49-F238E27FC236}">
                <a16:creationId xmlns:a16="http://schemas.microsoft.com/office/drawing/2014/main" id="{1564DB2B-79AA-121F-2D31-169046088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6393" y="2802346"/>
            <a:ext cx="508044" cy="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7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1FDDC1-9711-0F2D-AF70-96AFA242A17B}"/>
              </a:ext>
            </a:extLst>
          </p:cNvPr>
          <p:cNvSpPr/>
          <p:nvPr/>
        </p:nvSpPr>
        <p:spPr>
          <a:xfrm>
            <a:off x="2551471" y="1160206"/>
            <a:ext cx="5663381" cy="32495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74C1E64E-8BC8-8C98-56C7-19493E45C6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38673" y="-1021174"/>
            <a:ext cx="5406695" cy="764703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C901A-AD0F-00AB-33EF-DB3100CB469A}"/>
              </a:ext>
            </a:extLst>
          </p:cNvPr>
          <p:cNvSpPr/>
          <p:nvPr/>
        </p:nvSpPr>
        <p:spPr>
          <a:xfrm>
            <a:off x="2717320" y="1535502"/>
            <a:ext cx="5391509" cy="22253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C90A-4A85-83C3-670A-A490293EF34B}"/>
              </a:ext>
            </a:extLst>
          </p:cNvPr>
          <p:cNvSpPr txBox="1"/>
          <p:nvPr/>
        </p:nvSpPr>
        <p:spPr>
          <a:xfrm>
            <a:off x="2717320" y="2132755"/>
            <a:ext cx="539150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Social Media, Ethics, </a:t>
            </a:r>
            <a:r>
              <a:rPr lang="en-US" sz="2500" b="1"/>
              <a:t>and Automation</a:t>
            </a:r>
          </a:p>
          <a:p>
            <a:r>
              <a:rPr lang="en-US">
                <a:solidFill>
                  <a:schemeClr val="accent5"/>
                </a:solidFill>
              </a:rPr>
              <a:t>#UW #iSchool</a:t>
            </a:r>
            <a:endParaRPr lang="en-US" sz="1600" dirty="0">
              <a:solidFill>
                <a:schemeClr val="accent5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E323FE-249A-6D6B-4BF6-3B7E671E94AF}"/>
              </a:ext>
            </a:extLst>
          </p:cNvPr>
          <p:cNvGrpSpPr/>
          <p:nvPr/>
        </p:nvGrpSpPr>
        <p:grpSpPr>
          <a:xfrm>
            <a:off x="2882659" y="1402784"/>
            <a:ext cx="4958752" cy="584775"/>
            <a:chOff x="2882659" y="1402784"/>
            <a:chExt cx="4958752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5FBE9E-48C2-A8B1-E715-16C2E7D7AC85}"/>
                </a:ext>
              </a:extLst>
            </p:cNvPr>
            <p:cNvSpPr txBox="1"/>
            <p:nvPr/>
          </p:nvSpPr>
          <p:spPr>
            <a:xfrm>
              <a:off x="2882659" y="1621450"/>
              <a:ext cx="296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202122"/>
                  </a:solidFill>
                  <a:latin typeface="Arial" panose="020B0604020202020204" pitchFamily="34" charset="0"/>
                </a:rPr>
                <a:t>@kylemthayer  @SusanNotess</a:t>
              </a:r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55A332-DA17-40EB-FC94-1A7DACDBF008}"/>
                </a:ext>
              </a:extLst>
            </p:cNvPr>
            <p:cNvSpPr txBox="1"/>
            <p:nvPr/>
          </p:nvSpPr>
          <p:spPr>
            <a:xfrm>
              <a:off x="7479101" y="1402784"/>
              <a:ext cx="36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2F78B01-43C4-6C38-14EC-5584A1322EE9}"/>
              </a:ext>
            </a:extLst>
          </p:cNvPr>
          <p:cNvGrpSpPr/>
          <p:nvPr/>
        </p:nvGrpSpPr>
        <p:grpSpPr>
          <a:xfrm>
            <a:off x="2752445" y="3090336"/>
            <a:ext cx="5179149" cy="508044"/>
            <a:chOff x="2785288" y="2802346"/>
            <a:chExt cx="5179149" cy="5080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E10376-EB9B-7679-9CCE-65C72DB00633}"/>
                </a:ext>
              </a:extLst>
            </p:cNvPr>
            <p:cNvSpPr txBox="1"/>
            <p:nvPr/>
          </p:nvSpPr>
          <p:spPr>
            <a:xfrm>
              <a:off x="2785288" y="2941058"/>
              <a:ext cx="2556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202122"/>
                  </a:solidFill>
                  <a:latin typeface="Arial" panose="020B0604020202020204" pitchFamily="34" charset="0"/>
                </a:rPr>
                <a:t>12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😇  </a:t>
              </a:r>
              <a:r>
                <a:rPr lang="en-US" sz="14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35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Apple Color Emoji"/>
                </a:rPr>
                <a:t>🤬 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Apple Color Emoji"/>
                </a:rPr>
                <a:t> </a:t>
              </a:r>
              <a:r>
                <a:rPr lang="en-US" sz="14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15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Apple Color Emoji"/>
                </a:rPr>
                <a:t>🤮  </a:t>
              </a:r>
              <a:r>
                <a:rPr lang="en-US" sz="14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9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😈</a:t>
              </a:r>
              <a:endParaRPr lang="en-US" dirty="0"/>
            </a:p>
          </p:txBody>
        </p:sp>
        <p:pic>
          <p:nvPicPr>
            <p:cNvPr id="14" name="Graphic 13" descr="Pencil outline">
              <a:extLst>
                <a:ext uri="{FF2B5EF4-FFF2-40B4-BE49-F238E27FC236}">
                  <a16:creationId xmlns:a16="http://schemas.microsoft.com/office/drawing/2014/main" id="{95FECAB2-16CC-82B2-3CA1-05E1A5CA7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7116791" y="2927446"/>
              <a:ext cx="362309" cy="362309"/>
            </a:xfrm>
            <a:prstGeom prst="rect">
              <a:avLst/>
            </a:prstGeom>
          </p:spPr>
        </p:pic>
        <p:pic>
          <p:nvPicPr>
            <p:cNvPr id="16" name="Graphic 15" descr="Robot outline">
              <a:extLst>
                <a:ext uri="{FF2B5EF4-FFF2-40B4-BE49-F238E27FC236}">
                  <a16:creationId xmlns:a16="http://schemas.microsoft.com/office/drawing/2014/main" id="{1564DB2B-79AA-121F-2D31-169046088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56393" y="2802346"/>
              <a:ext cx="508044" cy="508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863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7144073-D8DA-F88D-E5B8-8C5690EB2541}"/>
              </a:ext>
            </a:extLst>
          </p:cNvPr>
          <p:cNvGrpSpPr/>
          <p:nvPr/>
        </p:nvGrpSpPr>
        <p:grpSpPr>
          <a:xfrm>
            <a:off x="2531806" y="1179871"/>
            <a:ext cx="2738286" cy="2748116"/>
            <a:chOff x="2531806" y="1179871"/>
            <a:chExt cx="2738286" cy="27481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AF5E48E-4924-B031-9343-0F79B567B609}"/>
                </a:ext>
              </a:extLst>
            </p:cNvPr>
            <p:cNvSpPr/>
            <p:nvPr/>
          </p:nvSpPr>
          <p:spPr>
            <a:xfrm>
              <a:off x="2531806" y="1179871"/>
              <a:ext cx="811162" cy="811162"/>
            </a:xfrm>
            <a:prstGeom prst="ellipse">
              <a:avLst/>
            </a:prstGeom>
            <a:solidFill>
              <a:srgbClr val="2B90F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16ED34-9E0D-22B8-A706-3C7AC93824BE}"/>
                </a:ext>
              </a:extLst>
            </p:cNvPr>
            <p:cNvSpPr/>
            <p:nvPr/>
          </p:nvSpPr>
          <p:spPr>
            <a:xfrm>
              <a:off x="3495368" y="1179871"/>
              <a:ext cx="811162" cy="811162"/>
            </a:xfrm>
            <a:prstGeom prst="ellipse">
              <a:avLst/>
            </a:prstGeom>
            <a:solidFill>
              <a:srgbClr val="F8597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BF3977E1-2C24-EE47-5A6A-892275F055A5}"/>
                </a:ext>
              </a:extLst>
            </p:cNvPr>
            <p:cNvSpPr/>
            <p:nvPr/>
          </p:nvSpPr>
          <p:spPr>
            <a:xfrm>
              <a:off x="3495368" y="3116825"/>
              <a:ext cx="811162" cy="811162"/>
            </a:xfrm>
            <a:prstGeom prst="heart">
              <a:avLst/>
            </a:prstGeom>
            <a:solidFill>
              <a:srgbClr val="F91880"/>
            </a:solidFill>
            <a:ln w="19050">
              <a:solidFill>
                <a:srgbClr val="F859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8EA173-46E1-2E69-D166-FB9BDBDE1886}"/>
                </a:ext>
              </a:extLst>
            </p:cNvPr>
            <p:cNvSpPr/>
            <p:nvPr/>
          </p:nvSpPr>
          <p:spPr>
            <a:xfrm>
              <a:off x="4458930" y="3116825"/>
              <a:ext cx="811162" cy="811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3DAD074-09ED-1753-A187-CE03E568ED55}"/>
                </a:ext>
              </a:extLst>
            </p:cNvPr>
            <p:cNvGrpSpPr/>
            <p:nvPr/>
          </p:nvGrpSpPr>
          <p:grpSpPr>
            <a:xfrm>
              <a:off x="4458930" y="1179871"/>
              <a:ext cx="811162" cy="811162"/>
              <a:chOff x="4458930" y="1179871"/>
              <a:chExt cx="811162" cy="81116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7ADC0E2-1AAD-1222-2192-EB865BC62C9F}"/>
                  </a:ext>
                </a:extLst>
              </p:cNvPr>
              <p:cNvSpPr/>
              <p:nvPr/>
            </p:nvSpPr>
            <p:spPr>
              <a:xfrm>
                <a:off x="4458930" y="1179871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2E0217C-A0CE-3DFA-CF19-54B44B037A06}"/>
                  </a:ext>
                </a:extLst>
              </p:cNvPr>
              <p:cNvSpPr/>
              <p:nvPr/>
            </p:nvSpPr>
            <p:spPr>
              <a:xfrm>
                <a:off x="4729317" y="1602658"/>
                <a:ext cx="270388" cy="270388"/>
              </a:xfrm>
              <a:prstGeom prst="ellipse">
                <a:avLst/>
              </a:prstGeom>
              <a:solidFill>
                <a:srgbClr val="F8597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EA96725-65C6-9987-D6B2-3BCC795E027A}"/>
                </a:ext>
              </a:extLst>
            </p:cNvPr>
            <p:cNvGrpSpPr/>
            <p:nvPr/>
          </p:nvGrpSpPr>
          <p:grpSpPr>
            <a:xfrm>
              <a:off x="2531806" y="2148348"/>
              <a:ext cx="811162" cy="811162"/>
              <a:chOff x="2531806" y="2148348"/>
              <a:chExt cx="811162" cy="81116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83C0E6A-D6B6-7483-64DB-76D5D520C742}"/>
                  </a:ext>
                </a:extLst>
              </p:cNvPr>
              <p:cNvSpPr/>
              <p:nvPr/>
            </p:nvSpPr>
            <p:spPr>
              <a:xfrm>
                <a:off x="2531806" y="2148348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57C915D-5E56-51B2-D919-08231D769272}"/>
                  </a:ext>
                </a:extLst>
              </p:cNvPr>
              <p:cNvSpPr/>
              <p:nvPr/>
            </p:nvSpPr>
            <p:spPr>
              <a:xfrm>
                <a:off x="2802192" y="2571134"/>
                <a:ext cx="270388" cy="270388"/>
              </a:xfrm>
              <a:prstGeom prst="ellipse">
                <a:avLst/>
              </a:prstGeom>
              <a:solidFill>
                <a:srgbClr val="F8597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6718881-044C-BF40-5C65-7A9D8438010C}"/>
                </a:ext>
              </a:extLst>
            </p:cNvPr>
            <p:cNvGrpSpPr/>
            <p:nvPr/>
          </p:nvGrpSpPr>
          <p:grpSpPr>
            <a:xfrm>
              <a:off x="3495368" y="2148348"/>
              <a:ext cx="811162" cy="811162"/>
              <a:chOff x="3495368" y="2148348"/>
              <a:chExt cx="811162" cy="81116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DDFAC19-8C9C-07E0-E6D5-FF69F93CAE8A}"/>
                  </a:ext>
                </a:extLst>
              </p:cNvPr>
              <p:cNvSpPr/>
              <p:nvPr/>
            </p:nvSpPr>
            <p:spPr>
              <a:xfrm>
                <a:off x="3495368" y="2148348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2721104-CD47-4EF4-49AB-0893B1BD1E5E}"/>
                  </a:ext>
                </a:extLst>
              </p:cNvPr>
              <p:cNvSpPr/>
              <p:nvPr/>
            </p:nvSpPr>
            <p:spPr>
              <a:xfrm>
                <a:off x="3765755" y="2571134"/>
                <a:ext cx="270388" cy="2703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BED79EA-FB53-8595-4C51-A9515795F412}"/>
                </a:ext>
              </a:extLst>
            </p:cNvPr>
            <p:cNvGrpSpPr/>
            <p:nvPr/>
          </p:nvGrpSpPr>
          <p:grpSpPr>
            <a:xfrm>
              <a:off x="4458930" y="2148348"/>
              <a:ext cx="811162" cy="811162"/>
              <a:chOff x="4458930" y="2148348"/>
              <a:chExt cx="811162" cy="81116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CD88C4-13F1-BF46-2B2D-01D48D95470F}"/>
                  </a:ext>
                </a:extLst>
              </p:cNvPr>
              <p:cNvSpPr/>
              <p:nvPr/>
            </p:nvSpPr>
            <p:spPr>
              <a:xfrm>
                <a:off x="4458930" y="2148348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7778E2D-D5CA-4A6B-1B8D-6FA580056DD6}"/>
                  </a:ext>
                </a:extLst>
              </p:cNvPr>
              <p:cNvSpPr/>
              <p:nvPr/>
            </p:nvSpPr>
            <p:spPr>
              <a:xfrm>
                <a:off x="4729317" y="2571134"/>
                <a:ext cx="270388" cy="270388"/>
              </a:xfrm>
              <a:prstGeom prst="ellipse">
                <a:avLst/>
              </a:prstGeom>
              <a:solidFill>
                <a:srgbClr val="2B90F9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06CEAA4-F3CD-6CC3-07F5-FCE0218AE3B7}"/>
                </a:ext>
              </a:extLst>
            </p:cNvPr>
            <p:cNvGrpSpPr/>
            <p:nvPr/>
          </p:nvGrpSpPr>
          <p:grpSpPr>
            <a:xfrm>
              <a:off x="2531806" y="3116825"/>
              <a:ext cx="811162" cy="811162"/>
              <a:chOff x="2531806" y="3116825"/>
              <a:chExt cx="811162" cy="81116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7760104-C15F-FE64-5B38-84E2327C37F9}"/>
                  </a:ext>
                </a:extLst>
              </p:cNvPr>
              <p:cNvSpPr/>
              <p:nvPr/>
            </p:nvSpPr>
            <p:spPr>
              <a:xfrm>
                <a:off x="2531806" y="3116825"/>
                <a:ext cx="811162" cy="811162"/>
              </a:xfrm>
              <a:prstGeom prst="ellipse">
                <a:avLst/>
              </a:prstGeom>
              <a:solidFill>
                <a:srgbClr val="EF5D2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ACFC9F1-FB86-A1B9-948C-C25113CE71E2}"/>
                  </a:ext>
                </a:extLst>
              </p:cNvPr>
              <p:cNvSpPr/>
              <p:nvPr/>
            </p:nvSpPr>
            <p:spPr>
              <a:xfrm>
                <a:off x="2802192" y="3569108"/>
                <a:ext cx="270388" cy="2703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A73D315-B182-CEEC-680C-C579285EDB65}"/>
              </a:ext>
            </a:extLst>
          </p:cNvPr>
          <p:cNvSpPr txBox="1"/>
          <p:nvPr/>
        </p:nvSpPr>
        <p:spPr>
          <a:xfrm>
            <a:off x="5422492" y="1179871"/>
            <a:ext cx="404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>
                <a:latin typeface="Roboto Black" panose="02000000000000000000" pitchFamily="2" charset="0"/>
                <a:ea typeface="Roboto Black" panose="02000000000000000000" pitchFamily="2" charset="0"/>
              </a:rPr>
              <a:t>Social Media, Ethics, and Automation</a:t>
            </a:r>
          </a:p>
          <a:p>
            <a:endParaRPr lang="en-GB" sz="2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>
                <a:latin typeface="Roboto" panose="02000000000000000000" pitchFamily="2" charset="0"/>
                <a:ea typeface="Roboto" panose="02000000000000000000" pitchFamily="2" charset="0"/>
              </a:rPr>
              <a:t>By Kyle Thayer and Susan Notess</a:t>
            </a:r>
          </a:p>
        </p:txBody>
      </p:sp>
    </p:spTree>
    <p:extLst>
      <p:ext uri="{BB962C8B-B14F-4D97-AF65-F5344CB8AC3E}">
        <p14:creationId xmlns:p14="http://schemas.microsoft.com/office/powerpoint/2010/main" val="341247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F5E48E-4924-B031-9343-0F79B567B609}"/>
              </a:ext>
            </a:extLst>
          </p:cNvPr>
          <p:cNvSpPr/>
          <p:nvPr/>
        </p:nvSpPr>
        <p:spPr>
          <a:xfrm>
            <a:off x="2531806" y="1179871"/>
            <a:ext cx="811162" cy="811162"/>
          </a:xfrm>
          <a:prstGeom prst="ellipse">
            <a:avLst/>
          </a:prstGeom>
          <a:solidFill>
            <a:srgbClr val="1DA1F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16ED34-9E0D-22B8-A706-3C7AC93824BE}"/>
              </a:ext>
            </a:extLst>
          </p:cNvPr>
          <p:cNvSpPr/>
          <p:nvPr/>
        </p:nvSpPr>
        <p:spPr>
          <a:xfrm>
            <a:off x="3495368" y="1179871"/>
            <a:ext cx="811162" cy="811162"/>
          </a:xfrm>
          <a:prstGeom prst="ellipse">
            <a:avLst/>
          </a:prstGeom>
          <a:solidFill>
            <a:srgbClr val="F8597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Heart 11">
            <a:extLst>
              <a:ext uri="{FF2B5EF4-FFF2-40B4-BE49-F238E27FC236}">
                <a16:creationId xmlns:a16="http://schemas.microsoft.com/office/drawing/2014/main" id="{BF3977E1-2C24-EE47-5A6A-892275F055A5}"/>
              </a:ext>
            </a:extLst>
          </p:cNvPr>
          <p:cNvSpPr/>
          <p:nvPr/>
        </p:nvSpPr>
        <p:spPr>
          <a:xfrm>
            <a:off x="3495368" y="3116825"/>
            <a:ext cx="811162" cy="811162"/>
          </a:xfrm>
          <a:prstGeom prst="heart">
            <a:avLst/>
          </a:prstGeom>
          <a:solidFill>
            <a:srgbClr val="F91880"/>
          </a:solidFill>
          <a:ln w="19050">
            <a:solidFill>
              <a:srgbClr val="F85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8EA173-46E1-2E69-D166-FB9BDBDE1886}"/>
              </a:ext>
            </a:extLst>
          </p:cNvPr>
          <p:cNvSpPr/>
          <p:nvPr/>
        </p:nvSpPr>
        <p:spPr>
          <a:xfrm>
            <a:off x="4458930" y="3116825"/>
            <a:ext cx="811162" cy="811162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DAD074-09ED-1753-A187-CE03E568ED55}"/>
              </a:ext>
            </a:extLst>
          </p:cNvPr>
          <p:cNvGrpSpPr/>
          <p:nvPr/>
        </p:nvGrpSpPr>
        <p:grpSpPr>
          <a:xfrm>
            <a:off x="4458930" y="1179871"/>
            <a:ext cx="811162" cy="811162"/>
            <a:chOff x="4458930" y="1179871"/>
            <a:chExt cx="811162" cy="8111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ADC0E2-1AAD-1222-2192-EB865BC62C9F}"/>
                </a:ext>
              </a:extLst>
            </p:cNvPr>
            <p:cNvSpPr/>
            <p:nvPr/>
          </p:nvSpPr>
          <p:spPr>
            <a:xfrm>
              <a:off x="4458930" y="1179871"/>
              <a:ext cx="811162" cy="811162"/>
            </a:xfrm>
            <a:prstGeom prst="ellipse">
              <a:avLst/>
            </a:prstGeom>
            <a:solidFill>
              <a:srgbClr val="FDD8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E0217C-A0CE-3DFA-CF19-54B44B037A06}"/>
                </a:ext>
              </a:extLst>
            </p:cNvPr>
            <p:cNvSpPr/>
            <p:nvPr/>
          </p:nvSpPr>
          <p:spPr>
            <a:xfrm>
              <a:off x="4729317" y="1602658"/>
              <a:ext cx="270388" cy="270388"/>
            </a:xfrm>
            <a:prstGeom prst="ellipse">
              <a:avLst/>
            </a:prstGeom>
            <a:solidFill>
              <a:srgbClr val="F8597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A96725-65C6-9987-D6B2-3BCC795E027A}"/>
              </a:ext>
            </a:extLst>
          </p:cNvPr>
          <p:cNvGrpSpPr/>
          <p:nvPr/>
        </p:nvGrpSpPr>
        <p:grpSpPr>
          <a:xfrm>
            <a:off x="2531806" y="2148348"/>
            <a:ext cx="811162" cy="811162"/>
            <a:chOff x="2531806" y="2148348"/>
            <a:chExt cx="811162" cy="8111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3C0E6A-D6B6-7483-64DB-76D5D520C742}"/>
                </a:ext>
              </a:extLst>
            </p:cNvPr>
            <p:cNvSpPr/>
            <p:nvPr/>
          </p:nvSpPr>
          <p:spPr>
            <a:xfrm>
              <a:off x="2531806" y="2148348"/>
              <a:ext cx="811162" cy="811162"/>
            </a:xfrm>
            <a:prstGeom prst="ellipse">
              <a:avLst/>
            </a:prstGeom>
            <a:solidFill>
              <a:srgbClr val="FDD8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7C915D-5E56-51B2-D919-08231D769272}"/>
                </a:ext>
              </a:extLst>
            </p:cNvPr>
            <p:cNvSpPr/>
            <p:nvPr/>
          </p:nvSpPr>
          <p:spPr>
            <a:xfrm>
              <a:off x="2802192" y="2571134"/>
              <a:ext cx="270388" cy="270388"/>
            </a:xfrm>
            <a:prstGeom prst="ellipse">
              <a:avLst/>
            </a:prstGeom>
            <a:solidFill>
              <a:srgbClr val="F8597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718881-044C-BF40-5C65-7A9D8438010C}"/>
              </a:ext>
            </a:extLst>
          </p:cNvPr>
          <p:cNvGrpSpPr/>
          <p:nvPr/>
        </p:nvGrpSpPr>
        <p:grpSpPr>
          <a:xfrm>
            <a:off x="3495368" y="2148348"/>
            <a:ext cx="811162" cy="811162"/>
            <a:chOff x="3495368" y="2148348"/>
            <a:chExt cx="811162" cy="8111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DFAC19-8C9C-07E0-E6D5-FF69F93CAE8A}"/>
                </a:ext>
              </a:extLst>
            </p:cNvPr>
            <p:cNvSpPr/>
            <p:nvPr/>
          </p:nvSpPr>
          <p:spPr>
            <a:xfrm>
              <a:off x="3495368" y="2148348"/>
              <a:ext cx="811162" cy="811162"/>
            </a:xfrm>
            <a:prstGeom prst="ellipse">
              <a:avLst/>
            </a:prstGeom>
            <a:solidFill>
              <a:srgbClr val="FDD8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721104-CD47-4EF4-49AB-0893B1BD1E5E}"/>
                </a:ext>
              </a:extLst>
            </p:cNvPr>
            <p:cNvSpPr/>
            <p:nvPr/>
          </p:nvSpPr>
          <p:spPr>
            <a:xfrm>
              <a:off x="3765755" y="2571134"/>
              <a:ext cx="270388" cy="2703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62E8F64-8349-1B9B-751B-3A2152975C02}"/>
              </a:ext>
            </a:extLst>
          </p:cNvPr>
          <p:cNvGrpSpPr/>
          <p:nvPr/>
        </p:nvGrpSpPr>
        <p:grpSpPr>
          <a:xfrm>
            <a:off x="4458930" y="2148348"/>
            <a:ext cx="811162" cy="811162"/>
            <a:chOff x="4458930" y="2148348"/>
            <a:chExt cx="811162" cy="81116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CD88C4-13F1-BF46-2B2D-01D48D95470F}"/>
                </a:ext>
              </a:extLst>
            </p:cNvPr>
            <p:cNvSpPr/>
            <p:nvPr/>
          </p:nvSpPr>
          <p:spPr>
            <a:xfrm>
              <a:off x="4458930" y="2148348"/>
              <a:ext cx="811162" cy="811162"/>
            </a:xfrm>
            <a:prstGeom prst="ellipse">
              <a:avLst/>
            </a:prstGeom>
            <a:solidFill>
              <a:srgbClr val="FDD8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7778E2D-D5CA-4A6B-1B8D-6FA580056DD6}"/>
                </a:ext>
              </a:extLst>
            </p:cNvPr>
            <p:cNvSpPr/>
            <p:nvPr/>
          </p:nvSpPr>
          <p:spPr>
            <a:xfrm>
              <a:off x="4729317" y="2571134"/>
              <a:ext cx="270388" cy="270388"/>
            </a:xfrm>
            <a:prstGeom prst="ellipse">
              <a:avLst/>
            </a:prstGeom>
            <a:solidFill>
              <a:srgbClr val="1DA1F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6CEAA4-F3CD-6CC3-07F5-FCE0218AE3B7}"/>
              </a:ext>
            </a:extLst>
          </p:cNvPr>
          <p:cNvGrpSpPr/>
          <p:nvPr/>
        </p:nvGrpSpPr>
        <p:grpSpPr>
          <a:xfrm>
            <a:off x="2531806" y="3116825"/>
            <a:ext cx="811162" cy="811162"/>
            <a:chOff x="2531806" y="3116825"/>
            <a:chExt cx="811162" cy="81116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760104-C15F-FE64-5B38-84E2327C37F9}"/>
                </a:ext>
              </a:extLst>
            </p:cNvPr>
            <p:cNvSpPr/>
            <p:nvPr/>
          </p:nvSpPr>
          <p:spPr>
            <a:xfrm>
              <a:off x="2531806" y="3116825"/>
              <a:ext cx="811162" cy="811162"/>
            </a:xfrm>
            <a:prstGeom prst="ellipse">
              <a:avLst/>
            </a:prstGeom>
            <a:solidFill>
              <a:srgbClr val="EF5D2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ACFC9F1-FB86-A1B9-948C-C25113CE71E2}"/>
                </a:ext>
              </a:extLst>
            </p:cNvPr>
            <p:cNvSpPr/>
            <p:nvPr/>
          </p:nvSpPr>
          <p:spPr>
            <a:xfrm>
              <a:off x="2802192" y="3569108"/>
              <a:ext cx="270388" cy="2703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A73D315-B182-CEEC-680C-C579285EDB65}"/>
              </a:ext>
            </a:extLst>
          </p:cNvPr>
          <p:cNvSpPr txBox="1"/>
          <p:nvPr/>
        </p:nvSpPr>
        <p:spPr>
          <a:xfrm>
            <a:off x="2531806" y="4085302"/>
            <a:ext cx="27382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>
                <a:latin typeface="Roboto Black" panose="02000000000000000000" pitchFamily="2" charset="0"/>
                <a:ea typeface="Roboto Black" panose="02000000000000000000" pitchFamily="2" charset="0"/>
              </a:rPr>
              <a:t>Social Media, Ethics, and Automation</a:t>
            </a:r>
          </a:p>
          <a:p>
            <a:pPr algn="ctr"/>
            <a:endParaRPr lang="en-GB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</a:rPr>
              <a:t>Kyle Thayer &amp; Susan Notess</a:t>
            </a:r>
          </a:p>
        </p:txBody>
      </p:sp>
    </p:spTree>
    <p:extLst>
      <p:ext uri="{BB962C8B-B14F-4D97-AF65-F5344CB8AC3E}">
        <p14:creationId xmlns:p14="http://schemas.microsoft.com/office/powerpoint/2010/main" val="67104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F5E48E-4924-B031-9343-0F79B567B609}"/>
              </a:ext>
            </a:extLst>
          </p:cNvPr>
          <p:cNvSpPr/>
          <p:nvPr/>
        </p:nvSpPr>
        <p:spPr>
          <a:xfrm>
            <a:off x="2531806" y="1179871"/>
            <a:ext cx="811162" cy="811162"/>
          </a:xfrm>
          <a:prstGeom prst="ellipse">
            <a:avLst/>
          </a:prstGeom>
          <a:solidFill>
            <a:srgbClr val="1DA1F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16ED34-9E0D-22B8-A706-3C7AC93824BE}"/>
              </a:ext>
            </a:extLst>
          </p:cNvPr>
          <p:cNvSpPr/>
          <p:nvPr/>
        </p:nvSpPr>
        <p:spPr>
          <a:xfrm>
            <a:off x="3377380" y="1179871"/>
            <a:ext cx="811162" cy="811162"/>
          </a:xfrm>
          <a:prstGeom prst="ellipse">
            <a:avLst/>
          </a:prstGeom>
          <a:solidFill>
            <a:srgbClr val="F8597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DAD074-09ED-1753-A187-CE03E568ED55}"/>
              </a:ext>
            </a:extLst>
          </p:cNvPr>
          <p:cNvGrpSpPr/>
          <p:nvPr/>
        </p:nvGrpSpPr>
        <p:grpSpPr>
          <a:xfrm>
            <a:off x="4222954" y="1179871"/>
            <a:ext cx="811162" cy="811162"/>
            <a:chOff x="4458930" y="1179871"/>
            <a:chExt cx="811162" cy="8111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ADC0E2-1AAD-1222-2192-EB865BC62C9F}"/>
                </a:ext>
              </a:extLst>
            </p:cNvPr>
            <p:cNvSpPr/>
            <p:nvPr/>
          </p:nvSpPr>
          <p:spPr>
            <a:xfrm>
              <a:off x="4458930" y="1179871"/>
              <a:ext cx="811162" cy="811162"/>
            </a:xfrm>
            <a:prstGeom prst="ellipse">
              <a:avLst/>
            </a:prstGeom>
            <a:solidFill>
              <a:srgbClr val="FDD8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E0217C-A0CE-3DFA-CF19-54B44B037A06}"/>
                </a:ext>
              </a:extLst>
            </p:cNvPr>
            <p:cNvSpPr/>
            <p:nvPr/>
          </p:nvSpPr>
          <p:spPr>
            <a:xfrm>
              <a:off x="4729317" y="1602658"/>
              <a:ext cx="270388" cy="270388"/>
            </a:xfrm>
            <a:prstGeom prst="ellipse">
              <a:avLst/>
            </a:prstGeom>
            <a:solidFill>
              <a:srgbClr val="F8597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A96725-65C6-9987-D6B2-3BCC795E027A}"/>
              </a:ext>
            </a:extLst>
          </p:cNvPr>
          <p:cNvGrpSpPr/>
          <p:nvPr/>
        </p:nvGrpSpPr>
        <p:grpSpPr>
          <a:xfrm>
            <a:off x="5068528" y="1179871"/>
            <a:ext cx="811162" cy="811162"/>
            <a:chOff x="2531806" y="2148348"/>
            <a:chExt cx="811162" cy="8111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3C0E6A-D6B6-7483-64DB-76D5D520C742}"/>
                </a:ext>
              </a:extLst>
            </p:cNvPr>
            <p:cNvSpPr/>
            <p:nvPr/>
          </p:nvSpPr>
          <p:spPr>
            <a:xfrm>
              <a:off x="2531806" y="2148348"/>
              <a:ext cx="811162" cy="811162"/>
            </a:xfrm>
            <a:prstGeom prst="ellipse">
              <a:avLst/>
            </a:prstGeom>
            <a:solidFill>
              <a:srgbClr val="FDD8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7C915D-5E56-51B2-D919-08231D769272}"/>
                </a:ext>
              </a:extLst>
            </p:cNvPr>
            <p:cNvSpPr/>
            <p:nvPr/>
          </p:nvSpPr>
          <p:spPr>
            <a:xfrm>
              <a:off x="2802192" y="2571134"/>
              <a:ext cx="270388" cy="270388"/>
            </a:xfrm>
            <a:prstGeom prst="ellipse">
              <a:avLst/>
            </a:prstGeom>
            <a:solidFill>
              <a:srgbClr val="F8597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718881-044C-BF40-5C65-7A9D8438010C}"/>
              </a:ext>
            </a:extLst>
          </p:cNvPr>
          <p:cNvGrpSpPr/>
          <p:nvPr/>
        </p:nvGrpSpPr>
        <p:grpSpPr>
          <a:xfrm>
            <a:off x="5914102" y="1179871"/>
            <a:ext cx="811162" cy="811162"/>
            <a:chOff x="3495368" y="2148348"/>
            <a:chExt cx="811162" cy="8111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DFAC19-8C9C-07E0-E6D5-FF69F93CAE8A}"/>
                </a:ext>
              </a:extLst>
            </p:cNvPr>
            <p:cNvSpPr/>
            <p:nvPr/>
          </p:nvSpPr>
          <p:spPr>
            <a:xfrm>
              <a:off x="3495368" y="2148348"/>
              <a:ext cx="811162" cy="811162"/>
            </a:xfrm>
            <a:prstGeom prst="ellipse">
              <a:avLst/>
            </a:prstGeom>
            <a:solidFill>
              <a:srgbClr val="FDD8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721104-CD47-4EF4-49AB-0893B1BD1E5E}"/>
                </a:ext>
              </a:extLst>
            </p:cNvPr>
            <p:cNvSpPr/>
            <p:nvPr/>
          </p:nvSpPr>
          <p:spPr>
            <a:xfrm>
              <a:off x="3765755" y="2571134"/>
              <a:ext cx="270388" cy="2703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62E8F64-8349-1B9B-751B-3A2152975C02}"/>
              </a:ext>
            </a:extLst>
          </p:cNvPr>
          <p:cNvGrpSpPr/>
          <p:nvPr/>
        </p:nvGrpSpPr>
        <p:grpSpPr>
          <a:xfrm>
            <a:off x="6764595" y="1179871"/>
            <a:ext cx="811162" cy="811162"/>
            <a:chOff x="4458930" y="2148348"/>
            <a:chExt cx="811162" cy="81116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CD88C4-13F1-BF46-2B2D-01D48D95470F}"/>
                </a:ext>
              </a:extLst>
            </p:cNvPr>
            <p:cNvSpPr/>
            <p:nvPr/>
          </p:nvSpPr>
          <p:spPr>
            <a:xfrm>
              <a:off x="4458930" y="2148348"/>
              <a:ext cx="811162" cy="811162"/>
            </a:xfrm>
            <a:prstGeom prst="ellipse">
              <a:avLst/>
            </a:prstGeom>
            <a:solidFill>
              <a:srgbClr val="FDD8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7778E2D-D5CA-4A6B-1B8D-6FA580056DD6}"/>
                </a:ext>
              </a:extLst>
            </p:cNvPr>
            <p:cNvSpPr/>
            <p:nvPr/>
          </p:nvSpPr>
          <p:spPr>
            <a:xfrm>
              <a:off x="4729317" y="2571134"/>
              <a:ext cx="270388" cy="270388"/>
            </a:xfrm>
            <a:prstGeom prst="ellipse">
              <a:avLst/>
            </a:prstGeom>
            <a:solidFill>
              <a:srgbClr val="1DA1F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6CEAA4-F3CD-6CC3-07F5-FCE0218AE3B7}"/>
              </a:ext>
            </a:extLst>
          </p:cNvPr>
          <p:cNvGrpSpPr/>
          <p:nvPr/>
        </p:nvGrpSpPr>
        <p:grpSpPr>
          <a:xfrm>
            <a:off x="7615088" y="1179871"/>
            <a:ext cx="811162" cy="811162"/>
            <a:chOff x="2531806" y="3116825"/>
            <a:chExt cx="811162" cy="81116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760104-C15F-FE64-5B38-84E2327C37F9}"/>
                </a:ext>
              </a:extLst>
            </p:cNvPr>
            <p:cNvSpPr/>
            <p:nvPr/>
          </p:nvSpPr>
          <p:spPr>
            <a:xfrm>
              <a:off x="2531806" y="3116825"/>
              <a:ext cx="811162" cy="811162"/>
            </a:xfrm>
            <a:prstGeom prst="ellipse">
              <a:avLst/>
            </a:prstGeom>
            <a:solidFill>
              <a:srgbClr val="EF5D2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ACFC9F1-FB86-A1B9-948C-C25113CE71E2}"/>
                </a:ext>
              </a:extLst>
            </p:cNvPr>
            <p:cNvSpPr/>
            <p:nvPr/>
          </p:nvSpPr>
          <p:spPr>
            <a:xfrm>
              <a:off x="2802192" y="3569108"/>
              <a:ext cx="270388" cy="2703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A73D315-B182-CEEC-680C-C579285EDB65}"/>
              </a:ext>
            </a:extLst>
          </p:cNvPr>
          <p:cNvSpPr txBox="1"/>
          <p:nvPr/>
        </p:nvSpPr>
        <p:spPr>
          <a:xfrm>
            <a:off x="2531806" y="2207341"/>
            <a:ext cx="5894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>
                <a:latin typeface="Roboto Black" panose="02000000000000000000" pitchFamily="2" charset="0"/>
                <a:ea typeface="Roboto Black" panose="02000000000000000000" pitchFamily="2" charset="0"/>
              </a:rPr>
              <a:t>Social Media, Ethics, and Automation</a:t>
            </a:r>
          </a:p>
          <a:p>
            <a:pPr algn="ctr"/>
            <a:endParaRPr lang="en-GB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</a:rPr>
              <a:t>Kyle Thayer &amp; Susan Notess</a:t>
            </a:r>
          </a:p>
        </p:txBody>
      </p:sp>
    </p:spTree>
    <p:extLst>
      <p:ext uri="{BB962C8B-B14F-4D97-AF65-F5344CB8AC3E}">
        <p14:creationId xmlns:p14="http://schemas.microsoft.com/office/powerpoint/2010/main" val="62817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17237ED-4851-F17B-64F7-FE64CAD9F668}"/>
              </a:ext>
            </a:extLst>
          </p:cNvPr>
          <p:cNvSpPr txBox="1"/>
          <p:nvPr/>
        </p:nvSpPr>
        <p:spPr>
          <a:xfrm>
            <a:off x="1641267" y="1157604"/>
            <a:ext cx="4041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>
                <a:latin typeface="Roboto Black" panose="02000000000000000000" pitchFamily="2" charset="0"/>
                <a:ea typeface="Roboto Black" panose="02000000000000000000" pitchFamily="2" charset="0"/>
              </a:rPr>
              <a:t>Social Media, Ethics,</a:t>
            </a:r>
          </a:p>
          <a:p>
            <a:pPr algn="ctr"/>
            <a:endParaRPr lang="en-GB" sz="2400"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algn="ctr"/>
            <a:r>
              <a:rPr lang="en-GB" sz="32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&amp;</a:t>
            </a:r>
            <a:endParaRPr lang="en-GB" sz="2400">
              <a:solidFill>
                <a:schemeClr val="accent6">
                  <a:lumMod val="7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algn="ctr"/>
            <a:endParaRPr lang="en-GB" sz="2400"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algn="ctr"/>
            <a:r>
              <a:rPr lang="en-GB" sz="3200">
                <a:latin typeface="Roboto Black" panose="02000000000000000000" pitchFamily="2" charset="0"/>
                <a:ea typeface="Roboto Black" panose="02000000000000000000" pitchFamily="2" charset="0"/>
              </a:rPr>
              <a:t>Automation</a:t>
            </a:r>
            <a:endParaRPr lang="en-GB" sz="3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1F864-F130-C660-9E56-466378A50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3593" t="19850" r="66704" b="57612"/>
          <a:stretch/>
        </p:blipFill>
        <p:spPr>
          <a:xfrm>
            <a:off x="1641267" y="1667753"/>
            <a:ext cx="1501325" cy="1288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CCE38A-CE7B-CAD6-716C-1359A4AD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40138" t="20013" r="40183" b="57602"/>
          <a:stretch/>
        </p:blipFill>
        <p:spPr>
          <a:xfrm>
            <a:off x="2911026" y="1667754"/>
            <a:ext cx="1509713" cy="1288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B6BDF3-72B9-7235-F99D-EC6D3766E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66712" t="19849" r="13550" b="57612"/>
          <a:stretch/>
        </p:blipFill>
        <p:spPr>
          <a:xfrm>
            <a:off x="4183723" y="1667753"/>
            <a:ext cx="1504050" cy="128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5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BF0"/>
      </a:accent1>
      <a:accent2>
        <a:srgbClr val="F91880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BA7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108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Apple Color Emoji</vt:lpstr>
      <vt:lpstr>Arial</vt:lpstr>
      <vt:lpstr>Calibri</vt:lpstr>
      <vt:lpstr>Calibri Light</vt:lpstr>
      <vt:lpstr>Roboto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Thayer</dc:creator>
  <cp:lastModifiedBy>Susan Notess</cp:lastModifiedBy>
  <cp:revision>8</cp:revision>
  <dcterms:created xsi:type="dcterms:W3CDTF">2022-06-24T02:08:18Z</dcterms:created>
  <dcterms:modified xsi:type="dcterms:W3CDTF">2022-09-11T11:58:50Z</dcterms:modified>
</cp:coreProperties>
</file>