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29"/>
  </p:notesMasterIdLst>
  <p:sldIdLst>
    <p:sldId id="256" r:id="rId2"/>
    <p:sldId id="282" r:id="rId3"/>
    <p:sldId id="257" r:id="rId4"/>
    <p:sldId id="269" r:id="rId5"/>
    <p:sldId id="291" r:id="rId6"/>
    <p:sldId id="286" r:id="rId7"/>
    <p:sldId id="264" r:id="rId8"/>
    <p:sldId id="270" r:id="rId9"/>
    <p:sldId id="283" r:id="rId10"/>
    <p:sldId id="272" r:id="rId11"/>
    <p:sldId id="275" r:id="rId12"/>
    <p:sldId id="292" r:id="rId13"/>
    <p:sldId id="293" r:id="rId14"/>
    <p:sldId id="294" r:id="rId15"/>
    <p:sldId id="297" r:id="rId16"/>
    <p:sldId id="295" r:id="rId17"/>
    <p:sldId id="298" r:id="rId18"/>
    <p:sldId id="296" r:id="rId19"/>
    <p:sldId id="287" r:id="rId20"/>
    <p:sldId id="266" r:id="rId21"/>
    <p:sldId id="289" r:id="rId22"/>
    <p:sldId id="267" r:id="rId23"/>
    <p:sldId id="290" r:id="rId24"/>
    <p:sldId id="300" r:id="rId25"/>
    <p:sldId id="299" r:id="rId26"/>
    <p:sldId id="301" r:id="rId27"/>
    <p:sldId id="30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E02C38-EA99-46ED-9813-A18F4372D549}">
          <p14:sldIdLst>
            <p14:sldId id="256"/>
            <p14:sldId id="282"/>
            <p14:sldId id="257"/>
            <p14:sldId id="269"/>
            <p14:sldId id="291"/>
            <p14:sldId id="286"/>
            <p14:sldId id="264"/>
            <p14:sldId id="270"/>
            <p14:sldId id="283"/>
            <p14:sldId id="272"/>
            <p14:sldId id="275"/>
            <p14:sldId id="292"/>
            <p14:sldId id="293"/>
            <p14:sldId id="294"/>
            <p14:sldId id="297"/>
            <p14:sldId id="295"/>
            <p14:sldId id="298"/>
            <p14:sldId id="296"/>
            <p14:sldId id="287"/>
            <p14:sldId id="266"/>
            <p14:sldId id="289"/>
            <p14:sldId id="267"/>
            <p14:sldId id="290"/>
            <p14:sldId id="300"/>
            <p14:sldId id="299"/>
            <p14:sldId id="301"/>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p:scale>
          <a:sx n="75" d="100"/>
          <a:sy n="75" d="100"/>
        </p:scale>
        <p:origin x="965"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F3A3C-B804-4328-AABE-D0F705E93BCA}" type="datetimeFigureOut">
              <a:rPr lang="en-IN" smtClean="0"/>
              <a:t>21-11-2020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BAE63-8469-45E2-9281-59019D24EDCB}" type="slidenum">
              <a:rPr lang="en-IN" smtClean="0"/>
              <a:t>‹#›</a:t>
            </a:fld>
            <a:endParaRPr lang="en-IN"/>
          </a:p>
        </p:txBody>
      </p:sp>
    </p:spTree>
    <p:extLst>
      <p:ext uri="{BB962C8B-B14F-4D97-AF65-F5344CB8AC3E}">
        <p14:creationId xmlns:p14="http://schemas.microsoft.com/office/powerpoint/2010/main" val="4003005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EA57E-7C1A-457B-A4CD-5DCEB057B502}" type="datetime1">
              <a:rPr lang="en-US" smtClean="0"/>
              <a:t>11/21/2020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381575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FE42E8-8B57-452D-A122-4DCE9AC771EF}" type="datetime1">
              <a:rPr lang="en-US" smtClean="0"/>
              <a:t>11/21/2020</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4511917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11/21/2020</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1549692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11/21/2020</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25529705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11/21/2020</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5589483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11/21/2020</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16654234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11/21/2020</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22964329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89749-A4CD-447F-8298-2B7988C91CEA}" type="datetime1">
              <a:rPr lang="en-US" smtClean="0"/>
              <a:t>11/21/2020</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69425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444D3-C0BA-4587-A56C-581AB9F841BE}" type="datetime1">
              <a:rPr lang="en-US" smtClean="0"/>
              <a:t>11/21/2020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76522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AF2CE-4F37-411C-A3EE-BBBE223265BF}" type="datetime1">
              <a:rPr lang="en-US" smtClean="0"/>
              <a:t>11/21/2020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a:xfrm>
            <a:off x="10951856" y="5867131"/>
            <a:ext cx="551167" cy="365125"/>
          </a:xfrm>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20182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11/21/2020</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83521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239B2-65BC-4C2A-A62B-3EABFE9590E4}" type="datetime1">
              <a:rPr lang="en-US" smtClean="0"/>
              <a:t>11/21/2020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60040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05F5A-E4A3-476F-A89E-C2B73F2431E4}" type="datetime1">
              <a:rPr lang="en-US" smtClean="0"/>
              <a:t>11/21/2020</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193004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61515-4A26-4F31-9F61-5A10B1FABBFC}" type="datetime1">
              <a:rPr lang="en-US" smtClean="0"/>
              <a:t>11/21/2020</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8821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5DC65-7D1F-4BAB-9695-F7E734143E14}" type="datetime1">
              <a:rPr lang="en-US" smtClean="0"/>
              <a:t>11/21/2020</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82854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624077-BD55-4036-8E92-6558FDF3B653}" type="datetime1">
              <a:rPr lang="en-US" smtClean="0"/>
              <a:t>11/21/2020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01153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225F2-7107-4609-BCC2-77C63064A5E8}" type="datetime1">
              <a:rPr lang="en-US" smtClean="0"/>
              <a:t>11/21/2020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6162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FE42E8-8B57-452D-A122-4DCE9AC771EF}" type="datetime1">
              <a:rPr lang="en-US" smtClean="0"/>
              <a:t>11/21/2020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Sample Footer Text</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66635610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social-vegan/multi-agent-target-coordination-and-control"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2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s>
</file>

<file path=ppt/slides/_rels/slide24.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9.jpg"/><Relationship Id="rId4" Type="http://schemas.openxmlformats.org/officeDocument/2006/relationships/image" Target="../media/image38.jp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EF08599-3FED-4288-A20D-E7BCAC3B8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A picture containing object, kite&#10;&#10;Description automatically generated">
            <a:extLst>
              <a:ext uri="{FF2B5EF4-FFF2-40B4-BE49-F238E27FC236}">
                <a16:creationId xmlns:a16="http://schemas.microsoft.com/office/drawing/2014/main" id="{EBD54748-6469-4C1A-B661-30FDBB1A26D5}"/>
              </a:ext>
            </a:extLst>
          </p:cNvPr>
          <p:cNvPicPr>
            <a:picLocks noChangeAspect="1"/>
          </p:cNvPicPr>
          <p:nvPr/>
        </p:nvPicPr>
        <p:blipFill rotWithShape="1">
          <a:blip r:embed="rId3"/>
          <a:srcRect t="23371" r="9091" b="8448"/>
          <a:stretch/>
        </p:blipFill>
        <p:spPr>
          <a:xfrm>
            <a:off x="16953" y="-8467"/>
            <a:ext cx="12191980" cy="6857990"/>
          </a:xfrm>
          <a:prstGeom prst="rect">
            <a:avLst/>
          </a:prstGeom>
        </p:spPr>
      </p:pic>
      <p:sp>
        <p:nvSpPr>
          <p:cNvPr id="27" name="Freeform 13">
            <a:extLst>
              <a:ext uri="{FF2B5EF4-FFF2-40B4-BE49-F238E27FC236}">
                <a16:creationId xmlns:a16="http://schemas.microsoft.com/office/drawing/2014/main" id="{C884A6B2-90E9-4BDB-8503-71AC02D3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77655-FA5F-4DDA-BD0C-29C52390D60F}"/>
              </a:ext>
            </a:extLst>
          </p:cNvPr>
          <p:cNvSpPr>
            <a:spLocks noGrp="1"/>
          </p:cNvSpPr>
          <p:nvPr>
            <p:ph type="ctrTitle"/>
          </p:nvPr>
        </p:nvSpPr>
        <p:spPr>
          <a:xfrm>
            <a:off x="0" y="2478829"/>
            <a:ext cx="4864100" cy="957792"/>
          </a:xfrm>
        </p:spPr>
        <p:txBody>
          <a:bodyPr>
            <a:normAutofit fontScale="90000"/>
          </a:bodyPr>
          <a:lstStyle/>
          <a:p>
            <a:pPr algn="ctr"/>
            <a:r>
              <a:rPr lang="en-IN" sz="3200" dirty="0">
                <a:solidFill>
                  <a:schemeClr val="bg1"/>
                </a:solidFill>
                <a:latin typeface="Cambria Math" panose="02040503050406030204" pitchFamily="18" charset="0"/>
                <a:ea typeface="Cambria Math" panose="02040503050406030204" pitchFamily="18" charset="0"/>
              </a:rPr>
              <a:t>Multi Vehicle – Multi Target Coordination and Control </a:t>
            </a:r>
          </a:p>
        </p:txBody>
      </p:sp>
      <p:sp>
        <p:nvSpPr>
          <p:cNvPr id="3" name="Subtitle 2">
            <a:extLst>
              <a:ext uri="{FF2B5EF4-FFF2-40B4-BE49-F238E27FC236}">
                <a16:creationId xmlns:a16="http://schemas.microsoft.com/office/drawing/2014/main" id="{DCD37810-C144-4C35-90C1-965950EC3158}"/>
              </a:ext>
            </a:extLst>
          </p:cNvPr>
          <p:cNvSpPr>
            <a:spLocks noGrp="1"/>
          </p:cNvSpPr>
          <p:nvPr>
            <p:ph type="subTitle" idx="1"/>
          </p:nvPr>
        </p:nvSpPr>
        <p:spPr>
          <a:xfrm>
            <a:off x="685800" y="4944534"/>
            <a:ext cx="4080933" cy="939799"/>
          </a:xfrm>
        </p:spPr>
        <p:txBody>
          <a:bodyPr>
            <a:normAutofit fontScale="77500" lnSpcReduction="20000"/>
          </a:bodyPr>
          <a:lstStyle/>
          <a:p>
            <a:pPr algn="l"/>
            <a:r>
              <a:rPr lang="en-IN" dirty="0">
                <a:solidFill>
                  <a:schemeClr val="bg1"/>
                </a:solidFill>
                <a:latin typeface="Cambria Math" panose="02040503050406030204" pitchFamily="18" charset="0"/>
                <a:ea typeface="Cambria Math" panose="02040503050406030204" pitchFamily="18" charset="0"/>
              </a:rPr>
              <a:t>Group Members:</a:t>
            </a:r>
          </a:p>
          <a:p>
            <a:pPr marL="457200" indent="-457200" algn="l">
              <a:buAutoNum type="arabicPeriod"/>
            </a:pPr>
            <a:r>
              <a:rPr lang="en-IN" dirty="0">
                <a:solidFill>
                  <a:schemeClr val="bg1"/>
                </a:solidFill>
                <a:latin typeface="Cambria Math" panose="02040503050406030204" pitchFamily="18" charset="0"/>
                <a:ea typeface="Cambria Math" panose="02040503050406030204" pitchFamily="18" charset="0"/>
              </a:rPr>
              <a:t>J Sandeep Narayan (B17EE035)</a:t>
            </a:r>
          </a:p>
          <a:p>
            <a:pPr marL="457200" indent="-457200" algn="l">
              <a:buAutoNum type="arabicPeriod"/>
            </a:pPr>
            <a:r>
              <a:rPr lang="en-IN" dirty="0">
                <a:solidFill>
                  <a:schemeClr val="bg1"/>
                </a:solidFill>
                <a:latin typeface="Cambria Math" panose="02040503050406030204" pitchFamily="18" charset="0"/>
                <a:ea typeface="Cambria Math" panose="02040503050406030204" pitchFamily="18" charset="0"/>
              </a:rPr>
              <a:t>Devraj Meena (B17EE023)</a:t>
            </a:r>
          </a:p>
        </p:txBody>
      </p:sp>
      <p:grpSp>
        <p:nvGrpSpPr>
          <p:cNvPr id="29" name="Group 28">
            <a:extLst>
              <a:ext uri="{FF2B5EF4-FFF2-40B4-BE49-F238E27FC236}">
                <a16:creationId xmlns:a16="http://schemas.microsoft.com/office/drawing/2014/main" id="{E9046BC8-D404-4E7D-9202-A07F3FDD38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4100" y="-4763"/>
            <a:ext cx="5014912" cy="6862763"/>
            <a:chOff x="2928938" y="-4763"/>
            <a:chExt cx="5014912" cy="6862763"/>
          </a:xfrm>
        </p:grpSpPr>
        <p:sp>
          <p:nvSpPr>
            <p:cNvPr id="30" name="Freeform 6">
              <a:extLst>
                <a:ext uri="{FF2B5EF4-FFF2-40B4-BE49-F238E27FC236}">
                  <a16:creationId xmlns:a16="http://schemas.microsoft.com/office/drawing/2014/main" id="{4C202215-4C35-450D-9F60-671C8F8DE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1" name="Freeform 7">
              <a:extLst>
                <a:ext uri="{FF2B5EF4-FFF2-40B4-BE49-F238E27FC236}">
                  <a16:creationId xmlns:a16="http://schemas.microsoft.com/office/drawing/2014/main" id="{F1A5BA8A-AEB4-4BCB-B86C-3F6A8E229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2" name="Freeform 9">
              <a:extLst>
                <a:ext uri="{FF2B5EF4-FFF2-40B4-BE49-F238E27FC236}">
                  <a16:creationId xmlns:a16="http://schemas.microsoft.com/office/drawing/2014/main" id="{28AC2443-05F0-41CD-8D4A-63DE144F8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3" name="Freeform 10">
              <a:extLst>
                <a:ext uri="{FF2B5EF4-FFF2-40B4-BE49-F238E27FC236}">
                  <a16:creationId xmlns:a16="http://schemas.microsoft.com/office/drawing/2014/main" id="{33E32F17-ED99-4969-B4D6-10A987D73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4" name="Freeform 11">
              <a:extLst>
                <a:ext uri="{FF2B5EF4-FFF2-40B4-BE49-F238E27FC236}">
                  <a16:creationId xmlns:a16="http://schemas.microsoft.com/office/drawing/2014/main" id="{5599A813-8424-4E53-95CA-85BF5470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5" name="Freeform 12">
              <a:extLst>
                <a:ext uri="{FF2B5EF4-FFF2-40B4-BE49-F238E27FC236}">
                  <a16:creationId xmlns:a16="http://schemas.microsoft.com/office/drawing/2014/main" id="{52431A4F-4662-480B-8AD3-394EACD7E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1006782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23"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14"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16" name="Freeform: Shape 15">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 name="Title 1">
            <a:extLst>
              <a:ext uri="{FF2B5EF4-FFF2-40B4-BE49-F238E27FC236}">
                <a16:creationId xmlns:a16="http://schemas.microsoft.com/office/drawing/2014/main" id="{3FCDEA12-37E2-4320-8950-ED00091D743C}"/>
              </a:ext>
            </a:extLst>
          </p:cNvPr>
          <p:cNvSpPr>
            <a:spLocks noGrp="1"/>
          </p:cNvSpPr>
          <p:nvPr>
            <p:ph type="title"/>
          </p:nvPr>
        </p:nvSpPr>
        <p:spPr>
          <a:xfrm>
            <a:off x="8341910" y="1023257"/>
            <a:ext cx="3583390" cy="4767943"/>
          </a:xfrm>
          <a:effectLst/>
        </p:spPr>
        <p:txBody>
          <a:bodyPr anchor="ctr">
            <a:normAutofit/>
          </a:bodyPr>
          <a:lstStyle/>
          <a:p>
            <a:pPr algn="l"/>
            <a:r>
              <a:rPr lang="en-GB" sz="3200">
                <a:latin typeface="Cambria Math" panose="02040503050406030204" pitchFamily="18" charset="0"/>
                <a:ea typeface="Cambria Math" panose="02040503050406030204" pitchFamily="18" charset="0"/>
              </a:rPr>
              <a:t>Controller Synthesis</a:t>
            </a:r>
            <a:endParaRPr lang="en-GB" sz="3200" dirty="0">
              <a:latin typeface="Cambria Math" panose="02040503050406030204" pitchFamily="18" charset="0"/>
              <a:ea typeface="Cambria Math" panose="02040503050406030204" pitchFamily="18" charset="0"/>
            </a:endParaRPr>
          </a:p>
        </p:txBody>
      </p:sp>
      <p:sp>
        <p:nvSpPr>
          <p:cNvPr id="18" name="Freeform: Shape 17">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D8AE98-FA7C-4A91-86D3-96B38C95394D}"/>
                  </a:ext>
                </a:extLst>
              </p:cNvPr>
              <p:cNvSpPr>
                <a:spLocks noGrp="1"/>
              </p:cNvSpPr>
              <p:nvPr>
                <p:ph idx="1"/>
              </p:nvPr>
            </p:nvSpPr>
            <p:spPr>
              <a:xfrm>
                <a:off x="693035" y="1926454"/>
                <a:ext cx="6061287" cy="3187084"/>
              </a:xfrm>
            </p:spPr>
            <p:txBody>
              <a:bodyPr anchor="ctr">
                <a:normAutofit/>
              </a:bodyPr>
              <a:lstStyle/>
              <a:p>
                <a:pPr marL="0" indent="0">
                  <a:buNone/>
                </a:pPr>
                <a:r>
                  <a:rPr lang="en-GB" sz="1600" dirty="0">
                    <a:effectLst/>
                    <a:latin typeface="Cambria Math" panose="02040503050406030204" pitchFamily="18" charset="0"/>
                    <a:ea typeface="Cambria Math" panose="02040503050406030204" pitchFamily="18" charset="0"/>
                    <a:cs typeface="Roboto"/>
                  </a:rPr>
                  <a:t>Therefore the  control law can be formulated as,</a:t>
                </a:r>
                <a:endParaRPr lang="en-GB" sz="1600" dirty="0">
                  <a:effectLst/>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GB" sz="1600" i="1">
                                  <a:effectLst/>
                                  <a:latin typeface="Cambria Math" panose="02040503050406030204" pitchFamily="18" charset="0"/>
                                  <a:ea typeface="Cambria Math" panose="02040503050406030204" pitchFamily="18" charset="0"/>
                                </a:rPr>
                              </m:ctrlPr>
                            </m:eqArrPr>
                            <m:e>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𝑣</m:t>
                                  </m:r>
                                </m:e>
                                <m:sub>
                                  <m:r>
                                    <a:rPr lang="en-GB" sz="1600" i="1">
                                      <a:effectLst/>
                                      <a:latin typeface="Cambria Math" panose="02040503050406030204" pitchFamily="18" charset="0"/>
                                      <a:ea typeface="Cambria Math" panose="02040503050406030204" pitchFamily="18" charset="0"/>
                                    </a:rPr>
                                    <m:t>𝑖</m:t>
                                  </m:r>
                                </m:sub>
                              </m:sSub>
                            </m:e>
                            <m:e>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𝜔</m:t>
                                  </m:r>
                                </m:e>
                                <m:sub>
                                  <m:r>
                                    <a:rPr lang="en-GB" sz="1600" i="1">
                                      <a:effectLst/>
                                      <a:latin typeface="Cambria Math" panose="02040503050406030204" pitchFamily="18" charset="0"/>
                                      <a:ea typeface="Cambria Math" panose="02040503050406030204" pitchFamily="18" charset="0"/>
                                    </a:rPr>
                                    <m:t>𝑖</m:t>
                                  </m:r>
                                </m:sub>
                              </m:sSub>
                            </m:e>
                          </m:eqArr>
                        </m:e>
                      </m:d>
                      <m:r>
                        <a:rPr lang="en-GB" sz="1600" i="1">
                          <a:effectLst/>
                          <a:latin typeface="Cambria Math" panose="02040503050406030204" pitchFamily="18" charset="0"/>
                          <a:ea typeface="Cambria Math" panose="02040503050406030204" pitchFamily="18" charset="0"/>
                        </a:rPr>
                        <m:t>=  </m:t>
                      </m:r>
                      <m:d>
                        <m:dPr>
                          <m:begChr m:val="["/>
                          <m:endChr m:val="]"/>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𝑘</m:t>
                                    </m:r>
                                  </m:e>
                                  <m:sub>
                                    <m:r>
                                      <a:rPr lang="en-GB" sz="1600" i="1">
                                        <a:effectLst/>
                                        <a:latin typeface="Cambria Math" panose="02040503050406030204" pitchFamily="18" charset="0"/>
                                        <a:ea typeface="Cambria Math" panose="02040503050406030204" pitchFamily="18" charset="0"/>
                                      </a:rPr>
                                      <m:t>𝑣</m:t>
                                    </m:r>
                                  </m:sub>
                                </m:sSub>
                              </m:e>
                              <m:e>
                                <m:r>
                                  <a:rPr lang="en-GB" sz="1600" i="1">
                                    <a:effectLst/>
                                    <a:latin typeface="Cambria Math" panose="02040503050406030204" pitchFamily="18" charset="0"/>
                                    <a:ea typeface="Cambria Math" panose="02040503050406030204" pitchFamily="18" charset="0"/>
                                  </a:rPr>
                                  <m:t>0</m:t>
                                </m:r>
                              </m:e>
                            </m:mr>
                            <m:mr>
                              <m:e>
                                <m:r>
                                  <a:rPr lang="en-GB" sz="1600" i="1">
                                    <a:effectLst/>
                                    <a:latin typeface="Cambria Math" panose="02040503050406030204" pitchFamily="18" charset="0"/>
                                    <a:ea typeface="Cambria Math" panose="02040503050406030204" pitchFamily="18" charset="0"/>
                                  </a:rPr>
                                  <m:t>0</m:t>
                                </m:r>
                              </m:e>
                              <m:e>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𝑘</m:t>
                                    </m:r>
                                  </m:e>
                                  <m:sub>
                                    <m:r>
                                      <a:rPr lang="en-GB" sz="1600" i="1">
                                        <a:effectLst/>
                                        <a:latin typeface="Cambria Math" panose="02040503050406030204" pitchFamily="18" charset="0"/>
                                        <a:ea typeface="Cambria Math" panose="02040503050406030204" pitchFamily="18" charset="0"/>
                                      </a:rPr>
                                      <m:t>𝑤</m:t>
                                    </m:r>
                                  </m:sub>
                                </m:sSub>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𝛿</m:t>
                                    </m:r>
                                  </m:e>
                                  <m:sub>
                                    <m:r>
                                      <a:rPr lang="en-GB" sz="1600" i="1">
                                        <a:effectLst/>
                                        <a:latin typeface="Cambria Math" panose="02040503050406030204" pitchFamily="18" charset="0"/>
                                        <a:ea typeface="Cambria Math" panose="02040503050406030204" pitchFamily="18" charset="0"/>
                                      </a:rPr>
                                      <m:t>𝑖</m:t>
                                    </m:r>
                                  </m:sub>
                                </m:sSub>
                              </m:e>
                            </m:mr>
                          </m:m>
                        </m:e>
                      </m:d>
                      <m:d>
                        <m:dPr>
                          <m:begChr m:val="["/>
                          <m:endChr m:val="]"/>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sSub>
                                <m:sSubPr>
                                  <m:ctrlPr>
                                    <a:rPr lang="en-GB"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latin typeface="Cambria Math" panose="02040503050406030204" pitchFamily="18" charset="0"/>
                                      <a:ea typeface="Cambria Math" panose="02040503050406030204" pitchFamily="18" charset="0"/>
                                    </a:rPr>
                                    <m:t>𝑎</m:t>
                                  </m:r>
                                </m:e>
                                <m:sub>
                                  <m:r>
                                    <a:rPr lang="en-GB" sz="1600" i="1">
                                      <a:latin typeface="Cambria Math" panose="02040503050406030204" pitchFamily="18" charset="0"/>
                                      <a:ea typeface="Cambria Math" panose="02040503050406030204" pitchFamily="18" charset="0"/>
                                    </a:rPr>
                                    <m:t>𝑖</m:t>
                                  </m:r>
                                </m:sub>
                              </m:sSub>
                              <m:r>
                                <a:rPr lang="en-GB" sz="1600" i="1">
                                  <a:effectLst/>
                                  <a:latin typeface="Cambria Math" panose="02040503050406030204" pitchFamily="18" charset="0"/>
                                  <a:ea typeface="Cambria Math" panose="02040503050406030204" pitchFamily="18" charset="0"/>
                                </a:rPr>
                                <m:t>𝜇</m:t>
                              </m:r>
                            </m:e>
                            <m:sub>
                              <m:r>
                                <a:rPr lang="en-GB" sz="1600" i="1">
                                  <a:effectLst/>
                                  <a:latin typeface="Cambria Math" panose="02040503050406030204" pitchFamily="18" charset="0"/>
                                  <a:ea typeface="Cambria Math" panose="02040503050406030204" pitchFamily="18" charset="0"/>
                                </a:rPr>
                                <m:t>+</m:t>
                              </m:r>
                            </m:sub>
                            <m:sup>
                              <m:d>
                                <m:dPr>
                                  <m:ctrlPr>
                                    <a:rPr lang="en-GB" sz="1600" i="1">
                                      <a:effectLst/>
                                      <a:latin typeface="Cambria Math" panose="02040503050406030204" pitchFamily="18" charset="0"/>
                                      <a:ea typeface="Cambria Math" panose="02040503050406030204" pitchFamily="18" charset="0"/>
                                    </a:rPr>
                                  </m:ctrlPr>
                                </m:dPr>
                                <m:e>
                                  <m:r>
                                    <a:rPr lang="en-GB" sz="1600" i="1">
                                      <a:effectLst/>
                                      <a:latin typeface="Cambria Math" panose="02040503050406030204" pitchFamily="18" charset="0"/>
                                      <a:ea typeface="Cambria Math" panose="02040503050406030204" pitchFamily="18" charset="0"/>
                                    </a:rPr>
                                    <m:t>𝑖</m:t>
                                  </m:r>
                                </m:e>
                              </m:d>
                            </m:sup>
                          </m:sSubSup>
                          <m:r>
                            <a:rPr lang="en-GB" sz="1600" i="1">
                              <a:effectLst/>
                              <a:latin typeface="Cambria Math" panose="02040503050406030204" pitchFamily="18" charset="0"/>
                              <a:ea typeface="Cambria Math" panose="02040503050406030204" pitchFamily="18" charset="0"/>
                            </a:rPr>
                            <m:t>+</m:t>
                          </m:r>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0" i="1">
                                  <a:effectLst/>
                                  <a:latin typeface="Cambria Math" panose="02040503050406030204" pitchFamily="18" charset="0"/>
                                  <a:ea typeface="Cambria Math" panose="02040503050406030204" pitchFamily="18" charset="0"/>
                                  <a:cs typeface="Times New Roman" panose="02020603050405020304" pitchFamily="18" charset="0"/>
                                </a:rPr>
                                <m:t>𝑏</m:t>
                              </m:r>
                            </m:e>
                            <m:sub>
                              <m:r>
                                <a:rPr lang="en-GB" sz="1600" i="1">
                                  <a:effectLst/>
                                  <a:latin typeface="Cambria Math" panose="02040503050406030204" pitchFamily="18" charset="0"/>
                                  <a:ea typeface="Cambria Math" panose="02040503050406030204" pitchFamily="18" charset="0"/>
                                </a:rPr>
                                <m:t>𝑖</m:t>
                              </m:r>
                            </m:sub>
                          </m:sSub>
                          <m:sSubSup>
                            <m:sSubSup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GB" sz="1600" i="1">
                                  <a:effectLst/>
                                  <a:latin typeface="Cambria Math" panose="02040503050406030204" pitchFamily="18" charset="0"/>
                                  <a:ea typeface="Cambria Math" panose="02040503050406030204" pitchFamily="18" charset="0"/>
                                </a:rPr>
                                <m:t>𝜇</m:t>
                              </m:r>
                            </m:e>
                            <m:sub>
                              <m:r>
                                <a:rPr lang="en-GB" sz="1600" i="1">
                                  <a:effectLst/>
                                  <a:latin typeface="Cambria Math" panose="02040503050406030204" pitchFamily="18" charset="0"/>
                                  <a:ea typeface="Cambria Math" panose="02040503050406030204" pitchFamily="18" charset="0"/>
                                </a:rPr>
                                <m:t>𝑏</m:t>
                              </m:r>
                            </m:sub>
                            <m:sup>
                              <m:d>
                                <m:dPr>
                                  <m:ctrlPr>
                                    <a:rPr lang="en-GB" sz="1600" i="1">
                                      <a:effectLst/>
                                      <a:latin typeface="Cambria Math" panose="02040503050406030204" pitchFamily="18" charset="0"/>
                                      <a:ea typeface="Cambria Math" panose="02040503050406030204" pitchFamily="18" charset="0"/>
                                    </a:rPr>
                                  </m:ctrlPr>
                                </m:dPr>
                                <m:e>
                                  <m:r>
                                    <a:rPr lang="en-GB" sz="1600" i="1">
                                      <a:effectLst/>
                                      <a:latin typeface="Cambria Math" panose="02040503050406030204" pitchFamily="18" charset="0"/>
                                      <a:ea typeface="Cambria Math" panose="02040503050406030204" pitchFamily="18" charset="0"/>
                                    </a:rPr>
                                    <m:t>𝑖</m:t>
                                  </m:r>
                                </m:e>
                              </m:d>
                            </m:sup>
                          </m:sSubSup>
                          <m:r>
                            <a:rPr lang="en-IN" sz="1600" b="0" i="1">
                              <a:effectLst/>
                              <a:latin typeface="Cambria Math" panose="02040503050406030204" pitchFamily="18" charset="0"/>
                              <a:ea typeface="Cambria Math" panose="02040503050406030204" pitchFamily="18" charset="0"/>
                            </a:rPr>
                            <m:t>+</m:t>
                          </m:r>
                          <m:sSub>
                            <m:sSubPr>
                              <m:ctrlPr>
                                <a:rPr lang="en-GB"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0" i="1">
                                  <a:latin typeface="Cambria Math" panose="02040503050406030204" pitchFamily="18" charset="0"/>
                                  <a:ea typeface="Cambria Math" panose="02040503050406030204" pitchFamily="18" charset="0"/>
                                  <a:cs typeface="Times New Roman" panose="02020603050405020304" pitchFamily="18" charset="0"/>
                                </a:rPr>
                                <m:t>𝑐</m:t>
                              </m:r>
                            </m:e>
                            <m:sub>
                              <m:r>
                                <a:rPr lang="en-GB" sz="1600" i="1">
                                  <a:latin typeface="Cambria Math" panose="02040503050406030204" pitchFamily="18" charset="0"/>
                                  <a:ea typeface="Cambria Math" panose="02040503050406030204" pitchFamily="18" charset="0"/>
                                </a:rPr>
                                <m:t>𝑖</m:t>
                              </m:r>
                            </m:sub>
                          </m:sSub>
                          <m:sSubSup>
                            <m:sSubSupPr>
                              <m:ctrlPr>
                                <a:rPr lang="en-GB"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en-GB" sz="1600" i="1">
                                  <a:latin typeface="Cambria Math" panose="02040503050406030204" pitchFamily="18" charset="0"/>
                                  <a:ea typeface="Cambria Math" panose="02040503050406030204" pitchFamily="18" charset="0"/>
                                </a:rPr>
                                <m:t>𝜇</m:t>
                              </m:r>
                            </m:e>
                            <m:sub>
                              <m:r>
                                <a:rPr lang="en-IN" sz="1600" b="0" i="1">
                                  <a:latin typeface="Cambria Math" panose="02040503050406030204" pitchFamily="18" charset="0"/>
                                  <a:ea typeface="Cambria Math" panose="02040503050406030204" pitchFamily="18" charset="0"/>
                                </a:rPr>
                                <m:t>𝑐</m:t>
                              </m:r>
                            </m:sub>
                            <m:sup>
                              <m:d>
                                <m:dPr>
                                  <m:ctrlPr>
                                    <a:rPr lang="en-GB" sz="1600" i="1">
                                      <a:latin typeface="Cambria Math" panose="02040503050406030204" pitchFamily="18" charset="0"/>
                                      <a:ea typeface="Cambria Math" panose="02040503050406030204" pitchFamily="18" charset="0"/>
                                    </a:rPr>
                                  </m:ctrlPr>
                                </m:dPr>
                                <m:e>
                                  <m:r>
                                    <a:rPr lang="en-GB" sz="1600" i="1">
                                      <a:latin typeface="Cambria Math" panose="02040503050406030204" pitchFamily="18" charset="0"/>
                                      <a:ea typeface="Cambria Math" panose="02040503050406030204" pitchFamily="18" charset="0"/>
                                    </a:rPr>
                                    <m:t>𝑖</m:t>
                                  </m:r>
                                </m:e>
                              </m:d>
                            </m:sup>
                          </m:sSubSup>
                        </m:e>
                      </m:d>
                    </m:oMath>
                  </m:oMathPara>
                </a14:m>
                <a:endParaRPr lang="en-GB" sz="1600" dirty="0">
                  <a:effectLst/>
                  <a:latin typeface="Cambria Math" panose="02040503050406030204" pitchFamily="18" charset="0"/>
                  <a:ea typeface="Cambria Math" panose="02040503050406030204" pitchFamily="18" charset="0"/>
                </a:endParaRPr>
              </a:p>
              <a:p>
                <a:pPr marL="0" indent="0">
                  <a:buNone/>
                </a:pPr>
                <a:r>
                  <a:rPr lang="en-GB" sz="1600" dirty="0">
                    <a:latin typeface="Cambria Math" panose="02040503050406030204" pitchFamily="18" charset="0"/>
                    <a:ea typeface="Cambria Math" panose="02040503050406030204" pitchFamily="18" charset="0"/>
                  </a:rPr>
                  <a:t>where, </a:t>
                </a:r>
              </a:p>
              <a:p>
                <a:pPr marL="0" indent="0">
                  <a:buNone/>
                </a:pPr>
                <a:r>
                  <a:rPr lang="en-GB" sz="1600" dirty="0">
                    <a:ea typeface="Cambria Math" panose="02040503050406030204" pitchFamily="18" charset="0"/>
                  </a:rPr>
                  <a:t>	</a:t>
                </a:r>
                <a14:m>
                  <m:oMath xmlns:m="http://schemas.openxmlformats.org/officeDocument/2006/math">
                    <m:r>
                      <a:rPr lang="en-GB" sz="1600" i="1">
                        <a:latin typeface="Cambria Math" panose="02040503050406030204" pitchFamily="18" charset="0"/>
                        <a:ea typeface="Cambria Math" panose="02040503050406030204" pitchFamily="18" charset="0"/>
                      </a:rPr>
                      <m:t>𝑅</m:t>
                    </m:r>
                    <m:d>
                      <m:dPr>
                        <m:ctrlPr>
                          <a:rPr lang="en-IN" sz="1600" i="1">
                            <a:latin typeface="Cambria Math" panose="02040503050406030204" pitchFamily="18" charset="0"/>
                            <a:ea typeface="Cambria Math" panose="02040503050406030204" pitchFamily="18" charset="0"/>
                          </a:rPr>
                        </m:ctrlPr>
                      </m:dPr>
                      <m:e>
                        <m:acc>
                          <m:accPr>
                            <m:chr m:val="̃"/>
                            <m:ctrlPr>
                              <a:rPr lang="en-IN" sz="1600" i="1">
                                <a:latin typeface="Cambria Math" panose="02040503050406030204" pitchFamily="18" charset="0"/>
                                <a:ea typeface="Cambria Math" panose="02040503050406030204" pitchFamily="18" charset="0"/>
                              </a:rPr>
                            </m:ctrlPr>
                          </m:accPr>
                          <m:e>
                            <m:sSub>
                              <m:sSubPr>
                                <m:ctrlPr>
                                  <a:rPr lang="en-IN"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𝜃</m:t>
                                </m:r>
                              </m:e>
                              <m:sub>
                                <m:r>
                                  <a:rPr lang="en-GB" sz="1600" i="1">
                                    <a:latin typeface="Cambria Math" panose="02040503050406030204" pitchFamily="18" charset="0"/>
                                    <a:ea typeface="Cambria Math" panose="02040503050406030204" pitchFamily="18" charset="0"/>
                                  </a:rPr>
                                  <m:t>𝑖</m:t>
                                </m:r>
                              </m:sub>
                            </m:sSub>
                          </m:e>
                        </m:acc>
                      </m:e>
                    </m:d>
                    <m:r>
                      <a:rPr lang="en-IN" sz="1600" b="0" i="1" smtClean="0">
                        <a:latin typeface="Cambria Math" panose="02040503050406030204" pitchFamily="18" charset="0"/>
                        <a:ea typeface="Cambria Math" panose="02040503050406030204" pitchFamily="18" charset="0"/>
                      </a:rPr>
                      <m:t>=</m:t>
                    </m:r>
                  </m:oMath>
                </a14:m>
                <a:r>
                  <a:rPr lang="en-GB" sz="16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d>
                      <m:dPr>
                        <m:begChr m:val="["/>
                        <m:endChr m:val="]"/>
                        <m:ctrlPr>
                          <a:rPr lang="en-GB" sz="1600" i="1">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en-GB" sz="1600" i="1">
                                <a:latin typeface="Cambria Math" panose="02040503050406030204" pitchFamily="18" charset="0"/>
                                <a:ea typeface="Cambria Math" panose="02040503050406030204" pitchFamily="18" charset="0"/>
                                <a:cs typeface="Times New Roman" panose="02020603050405020304" pitchFamily="18" charset="0"/>
                              </a:rPr>
                            </m:ctrlPr>
                          </m:mPr>
                          <m:mr>
                            <m:e>
                              <m:func>
                                <m:funcPr>
                                  <m:ctrlPr>
                                    <a:rPr lang="en-IN" sz="1600" b="0" i="1" smtClean="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brk m:alnAt="7"/>
                                    </m:rPr>
                                    <a:rPr lang="en-IN" sz="1600" b="0" i="0" smtClean="0">
                                      <a:latin typeface="Cambria Math" panose="02040503050406030204" pitchFamily="18" charset="0"/>
                                      <a:ea typeface="Cambria Math" panose="02040503050406030204" pitchFamily="18" charset="0"/>
                                      <a:cs typeface="Times New Roman" panose="02020603050405020304" pitchFamily="18" charset="0"/>
                                    </a:rPr>
                                    <m:t>c</m:t>
                                  </m:r>
                                  <m:r>
                                    <m:rPr>
                                      <m:sty m:val="p"/>
                                    </m:rPr>
                                    <a:rPr lang="en-IN" sz="1600" b="0" i="0" smtClean="0">
                                      <a:latin typeface="Cambria Math" panose="02040503050406030204" pitchFamily="18" charset="0"/>
                                      <a:ea typeface="Cambria Math" panose="02040503050406030204" pitchFamily="18" charset="0"/>
                                      <a:cs typeface="Times New Roman" panose="02020603050405020304" pitchFamily="18" charset="0"/>
                                    </a:rPr>
                                    <m:t>os</m:t>
                                  </m:r>
                                </m:fName>
                                <m:e>
                                  <m:sSub>
                                    <m:sSubPr>
                                      <m:ctrlPr>
                                        <a:rPr lang="en-IN"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𝜃</m:t>
                                      </m:r>
                                    </m:e>
                                    <m:sub>
                                      <m:r>
                                        <a:rPr lang="en-GB" sz="1600" i="1">
                                          <a:latin typeface="Cambria Math" panose="02040503050406030204" pitchFamily="18" charset="0"/>
                                          <a:ea typeface="Cambria Math" panose="02040503050406030204" pitchFamily="18" charset="0"/>
                                        </a:rPr>
                                        <m:t>𝑖</m:t>
                                      </m:r>
                                    </m:sub>
                                  </m:sSub>
                                </m:e>
                              </m:func>
                            </m:e>
                            <m:e>
                              <m:func>
                                <m:funcPr>
                                  <m:ctrlPr>
                                    <a:rPr lang="en-IN" sz="16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IN" sz="1600" b="0" i="0" smtClean="0">
                                      <a:latin typeface="Cambria Math" panose="02040503050406030204" pitchFamily="18" charset="0"/>
                                      <a:ea typeface="Cambria Math" panose="02040503050406030204" pitchFamily="18" charset="0"/>
                                      <a:cs typeface="Times New Roman" panose="02020603050405020304" pitchFamily="18" charset="0"/>
                                    </a:rPr>
                                    <m:t>sin</m:t>
                                  </m:r>
                                </m:fName>
                                <m:e>
                                  <m:sSub>
                                    <m:sSubPr>
                                      <m:ctrlPr>
                                        <a:rPr lang="en-IN"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𝜃</m:t>
                                      </m:r>
                                    </m:e>
                                    <m:sub>
                                      <m:r>
                                        <a:rPr lang="en-GB" sz="1600" i="1">
                                          <a:latin typeface="Cambria Math" panose="02040503050406030204" pitchFamily="18" charset="0"/>
                                          <a:ea typeface="Cambria Math" panose="02040503050406030204" pitchFamily="18" charset="0"/>
                                        </a:rPr>
                                        <m:t>𝑖</m:t>
                                      </m:r>
                                    </m:sub>
                                  </m:sSub>
                                </m:e>
                              </m:func>
                            </m:e>
                          </m:mr>
                          <m:mr>
                            <m:e>
                              <m:func>
                                <m:funcPr>
                                  <m:ctrlPr>
                                    <a:rPr lang="en-IN" sz="1600" i="1">
                                      <a:latin typeface="Cambria Math" panose="02040503050406030204" pitchFamily="18" charset="0"/>
                                      <a:ea typeface="Cambria Math" panose="02040503050406030204" pitchFamily="18" charset="0"/>
                                      <a:cs typeface="Times New Roman" panose="02020603050405020304" pitchFamily="18" charset="0"/>
                                    </a:rPr>
                                  </m:ctrlPr>
                                </m:funcPr>
                                <m:fName>
                                  <m:r>
                                    <a:rPr lang="en-IN" sz="1600" b="0" i="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IN" sz="1600">
                                      <a:latin typeface="Cambria Math" panose="02040503050406030204" pitchFamily="18" charset="0"/>
                                      <a:ea typeface="Cambria Math" panose="02040503050406030204" pitchFamily="18" charset="0"/>
                                      <a:cs typeface="Times New Roman" panose="02020603050405020304" pitchFamily="18" charset="0"/>
                                    </a:rPr>
                                    <m:t>sin</m:t>
                                  </m:r>
                                </m:fName>
                                <m:e>
                                  <m:sSub>
                                    <m:sSubPr>
                                      <m:ctrlPr>
                                        <a:rPr lang="en-IN"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𝜃</m:t>
                                      </m:r>
                                    </m:e>
                                    <m:sub>
                                      <m:r>
                                        <a:rPr lang="en-GB" sz="1600" i="1">
                                          <a:latin typeface="Cambria Math" panose="02040503050406030204" pitchFamily="18" charset="0"/>
                                          <a:ea typeface="Cambria Math" panose="02040503050406030204" pitchFamily="18" charset="0"/>
                                        </a:rPr>
                                        <m:t>𝑖</m:t>
                                      </m:r>
                                    </m:sub>
                                  </m:sSub>
                                </m:e>
                              </m:func>
                            </m:e>
                            <m:e>
                              <m:func>
                                <m:funcPr>
                                  <m:ctrlPr>
                                    <a:rPr lang="en-IN" sz="16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brk m:alnAt="7"/>
                                    </m:rPr>
                                    <a:rPr lang="en-IN" sz="1600">
                                      <a:latin typeface="Cambria Math" panose="02040503050406030204" pitchFamily="18" charset="0"/>
                                      <a:ea typeface="Cambria Math" panose="02040503050406030204" pitchFamily="18" charset="0"/>
                                      <a:cs typeface="Times New Roman" panose="02020603050405020304" pitchFamily="18" charset="0"/>
                                    </a:rPr>
                                    <m:t>c</m:t>
                                  </m:r>
                                  <m:r>
                                    <m:rPr>
                                      <m:sty m:val="p"/>
                                    </m:rPr>
                                    <a:rPr lang="en-IN" sz="1600">
                                      <a:latin typeface="Cambria Math" panose="02040503050406030204" pitchFamily="18" charset="0"/>
                                      <a:ea typeface="Cambria Math" panose="02040503050406030204" pitchFamily="18" charset="0"/>
                                      <a:cs typeface="Times New Roman" panose="02020603050405020304" pitchFamily="18" charset="0"/>
                                    </a:rPr>
                                    <m:t>os</m:t>
                                  </m:r>
                                </m:fName>
                                <m:e>
                                  <m:sSub>
                                    <m:sSubPr>
                                      <m:ctrlPr>
                                        <a:rPr lang="en-IN"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𝜃</m:t>
                                      </m:r>
                                    </m:e>
                                    <m:sub>
                                      <m:r>
                                        <a:rPr lang="en-GB" sz="1600" i="1">
                                          <a:latin typeface="Cambria Math" panose="02040503050406030204" pitchFamily="18" charset="0"/>
                                          <a:ea typeface="Cambria Math" panose="02040503050406030204" pitchFamily="18" charset="0"/>
                                        </a:rPr>
                                        <m:t>𝑖</m:t>
                                      </m:r>
                                    </m:sub>
                                  </m:sSub>
                                </m:e>
                              </m:func>
                            </m:e>
                          </m:mr>
                        </m:m>
                      </m:e>
                    </m:d>
                    <m:r>
                      <a:rPr lang="en-IN" sz="1600" b="0" i="0" smtClean="0">
                        <a:latin typeface="Cambria Math" panose="02040503050406030204" pitchFamily="18" charset="0"/>
                        <a:ea typeface="Cambria Math" panose="02040503050406030204" pitchFamily="18" charset="0"/>
                      </a:rPr>
                      <m:t> ,  </m:t>
                    </m:r>
                    <m:sSubSup>
                      <m:sSubSupPr>
                        <m:ctrlPr>
                          <a:rPr lang="en-GB"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en-GB" sz="1600" i="1">
                            <a:latin typeface="Cambria Math" panose="02040503050406030204" pitchFamily="18" charset="0"/>
                            <a:ea typeface="Cambria Math" panose="02040503050406030204" pitchFamily="18" charset="0"/>
                          </a:rPr>
                          <m:t>𝜇</m:t>
                        </m:r>
                      </m:e>
                      <m:sub>
                        <m:r>
                          <a:rPr lang="en-IN" sz="1600" i="1">
                            <a:latin typeface="Cambria Math" panose="02040503050406030204" pitchFamily="18" charset="0"/>
                            <a:ea typeface="Cambria Math" panose="02040503050406030204" pitchFamily="18" charset="0"/>
                          </a:rPr>
                          <m:t>𝑏</m:t>
                        </m:r>
                      </m:sub>
                      <m:sup>
                        <m:d>
                          <m:dPr>
                            <m:ctrlPr>
                              <a:rPr lang="en-GB" sz="1600" i="1">
                                <a:latin typeface="Cambria Math" panose="02040503050406030204" pitchFamily="18" charset="0"/>
                                <a:ea typeface="Cambria Math" panose="02040503050406030204" pitchFamily="18" charset="0"/>
                              </a:rPr>
                            </m:ctrlPr>
                          </m:dPr>
                          <m:e>
                            <m:r>
                              <a:rPr lang="en-GB" sz="1600" i="1">
                                <a:latin typeface="Cambria Math" panose="02040503050406030204" pitchFamily="18" charset="0"/>
                                <a:ea typeface="Cambria Math" panose="02040503050406030204" pitchFamily="18" charset="0"/>
                              </a:rPr>
                              <m:t>𝑖</m:t>
                            </m:r>
                          </m:e>
                        </m:d>
                      </m:sup>
                    </m:sSubSup>
                  </m:oMath>
                </a14:m>
                <a:r>
                  <a:rPr lang="en-GB" sz="1600" dirty="0">
                    <a:latin typeface="Cambria Math" panose="02040503050406030204" pitchFamily="18" charset="0"/>
                    <a:ea typeface="Cambria Math" panose="02040503050406030204" pitchFamily="18" charset="0"/>
                  </a:rPr>
                  <a:t>= </a:t>
                </a:r>
                <a14:m>
                  <m:oMath xmlns:m="http://schemas.openxmlformats.org/officeDocument/2006/math">
                    <m:r>
                      <a:rPr lang="en-GB" sz="1600" i="1">
                        <a:latin typeface="Cambria Math" panose="02040503050406030204" pitchFamily="18" charset="0"/>
                        <a:ea typeface="Cambria Math" panose="02040503050406030204" pitchFamily="18" charset="0"/>
                      </a:rPr>
                      <m:t>𝑅</m:t>
                    </m:r>
                    <m:d>
                      <m:dPr>
                        <m:ctrlPr>
                          <a:rPr lang="en-IN" sz="1600" i="1">
                            <a:latin typeface="Cambria Math" panose="02040503050406030204" pitchFamily="18" charset="0"/>
                            <a:ea typeface="Cambria Math" panose="02040503050406030204" pitchFamily="18" charset="0"/>
                          </a:rPr>
                        </m:ctrlPr>
                      </m:dPr>
                      <m:e>
                        <m:acc>
                          <m:accPr>
                            <m:chr m:val="̃"/>
                            <m:ctrlPr>
                              <a:rPr lang="en-IN" sz="1600" i="1">
                                <a:latin typeface="Cambria Math" panose="02040503050406030204" pitchFamily="18" charset="0"/>
                                <a:ea typeface="Cambria Math" panose="02040503050406030204" pitchFamily="18" charset="0"/>
                              </a:rPr>
                            </m:ctrlPr>
                          </m:accPr>
                          <m:e>
                            <m:sSub>
                              <m:sSubPr>
                                <m:ctrlPr>
                                  <a:rPr lang="en-IN"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𝜃</m:t>
                                </m:r>
                              </m:e>
                              <m:sub>
                                <m:r>
                                  <a:rPr lang="en-GB" sz="1600" i="1">
                                    <a:latin typeface="Cambria Math" panose="02040503050406030204" pitchFamily="18" charset="0"/>
                                    <a:ea typeface="Cambria Math" panose="02040503050406030204" pitchFamily="18" charset="0"/>
                                  </a:rPr>
                                  <m:t>𝑖</m:t>
                                </m:r>
                              </m:sub>
                            </m:sSub>
                          </m:e>
                        </m:acc>
                      </m:e>
                    </m:d>
                    <m:d>
                      <m:dPr>
                        <m:begChr m:val="["/>
                        <m:endChr m:val="]"/>
                        <m:ctrlPr>
                          <a:rPr lang="en-IN" sz="1600" i="1">
                            <a:latin typeface="Cambria Math" panose="02040503050406030204" pitchFamily="18" charset="0"/>
                            <a:ea typeface="Cambria Math" panose="02040503050406030204" pitchFamily="18" charset="0"/>
                          </a:rPr>
                        </m:ctrlPr>
                      </m:dPr>
                      <m:e>
                        <m:eqArr>
                          <m:eqArrPr>
                            <m:ctrlPr>
                              <a:rPr lang="en-IN" sz="1600" i="1">
                                <a:latin typeface="Cambria Math" panose="02040503050406030204" pitchFamily="18" charset="0"/>
                                <a:ea typeface="Cambria Math" panose="02040503050406030204" pitchFamily="18" charset="0"/>
                              </a:rPr>
                            </m:ctrlPr>
                          </m:eqArrPr>
                          <m:e>
                            <m:acc>
                              <m:accPr>
                                <m:chr m:val="̌"/>
                                <m:ctrlPr>
                                  <a:rPr lang="en-IN" sz="1600" i="1">
                                    <a:latin typeface="Cambria Math" panose="02040503050406030204" pitchFamily="18" charset="0"/>
                                    <a:ea typeface="Cambria Math" panose="02040503050406030204" pitchFamily="18" charset="0"/>
                                  </a:rPr>
                                </m:ctrlPr>
                              </m:accPr>
                              <m:e>
                                <m:sSub>
                                  <m:sSubPr>
                                    <m:ctrlPr>
                                      <a:rPr lang="en-IN" sz="1600" i="1">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𝑥</m:t>
                                    </m:r>
                                  </m:e>
                                  <m:sub>
                                    <m:r>
                                      <a:rPr lang="en-IN" sz="1600" i="1">
                                        <a:latin typeface="Cambria Math" panose="02040503050406030204" pitchFamily="18" charset="0"/>
                                        <a:ea typeface="Cambria Math" panose="02040503050406030204" pitchFamily="18" charset="0"/>
                                      </a:rPr>
                                      <m:t>𝑖</m:t>
                                    </m:r>
                                  </m:sub>
                                </m:sSub>
                              </m:e>
                            </m:acc>
                            <m:r>
                              <a:rPr lang="en-IN" sz="1600" i="1">
                                <a:latin typeface="Cambria Math" panose="02040503050406030204" pitchFamily="18" charset="0"/>
                                <a:ea typeface="Cambria Math" panose="02040503050406030204" pitchFamily="18" charset="0"/>
                              </a:rPr>
                              <m:t>−</m:t>
                            </m:r>
                            <m:sSub>
                              <m:sSubPr>
                                <m:ctrlPr>
                                  <a:rPr lang="en-IN" sz="1600" i="1">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𝑥</m:t>
                                </m:r>
                              </m:e>
                              <m:sub>
                                <m:r>
                                  <a:rPr lang="en-IN" sz="1600" i="1">
                                    <a:latin typeface="Cambria Math" panose="02040503050406030204" pitchFamily="18" charset="0"/>
                                    <a:ea typeface="Cambria Math" panose="02040503050406030204" pitchFamily="18" charset="0"/>
                                  </a:rPr>
                                  <m:t>𝑖</m:t>
                                </m:r>
                              </m:sub>
                            </m:sSub>
                          </m:e>
                          <m:e>
                            <m:acc>
                              <m:accPr>
                                <m:chr m:val="̃"/>
                                <m:ctrlPr>
                                  <a:rPr lang="en-IN" sz="1600" i="1">
                                    <a:latin typeface="Cambria Math" panose="02040503050406030204" pitchFamily="18" charset="0"/>
                                    <a:ea typeface="Cambria Math" panose="02040503050406030204" pitchFamily="18" charset="0"/>
                                  </a:rPr>
                                </m:ctrlPr>
                              </m:accPr>
                              <m:e>
                                <m:sSub>
                                  <m:sSubPr>
                                    <m:ctrlPr>
                                      <a:rPr lang="en-IN" sz="1600" i="1">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𝑦</m:t>
                                    </m:r>
                                  </m:e>
                                  <m:sub>
                                    <m:r>
                                      <a:rPr lang="en-IN" sz="1600" i="1">
                                        <a:latin typeface="Cambria Math" panose="02040503050406030204" pitchFamily="18" charset="0"/>
                                        <a:ea typeface="Cambria Math" panose="02040503050406030204" pitchFamily="18" charset="0"/>
                                      </a:rPr>
                                      <m:t>𝑖</m:t>
                                    </m:r>
                                  </m:sub>
                                </m:sSub>
                              </m:e>
                            </m:acc>
                            <m:r>
                              <a:rPr lang="en-IN" sz="1600" i="1">
                                <a:latin typeface="Cambria Math" panose="02040503050406030204" pitchFamily="18" charset="0"/>
                                <a:ea typeface="Cambria Math" panose="02040503050406030204" pitchFamily="18" charset="0"/>
                              </a:rPr>
                              <m:t>−</m:t>
                            </m:r>
                            <m:sSub>
                              <m:sSubPr>
                                <m:ctrlPr>
                                  <a:rPr lang="en-IN" sz="1600" i="1">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𝑦</m:t>
                                </m:r>
                              </m:e>
                              <m:sub>
                                <m:r>
                                  <a:rPr lang="en-IN" sz="1600" i="1">
                                    <a:latin typeface="Cambria Math" panose="02040503050406030204" pitchFamily="18" charset="0"/>
                                    <a:ea typeface="Cambria Math" panose="02040503050406030204" pitchFamily="18" charset="0"/>
                                  </a:rPr>
                                  <m:t>𝑖</m:t>
                                </m:r>
                              </m:sub>
                            </m:sSub>
                          </m:e>
                        </m:eqArr>
                      </m:e>
                    </m:d>
                  </m:oMath>
                </a14:m>
                <a:endParaRPr lang="en-GB" sz="1600" dirty="0">
                  <a:latin typeface="Cambria Math" panose="02040503050406030204" pitchFamily="18" charset="0"/>
                  <a:ea typeface="Cambria Math" panose="02040503050406030204" pitchFamily="18" charset="0"/>
                </a:endParaRPr>
              </a:p>
              <a:p>
                <a:pPr marL="0" indent="0">
                  <a:buNone/>
                </a:pPr>
                <a:r>
                  <a:rPr lang="en-GB" sz="1600"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en-GB" sz="160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GB" sz="1600" i="1">
                            <a:latin typeface="Cambria Math" panose="02040503050406030204" pitchFamily="18" charset="0"/>
                            <a:ea typeface="Cambria Math" panose="02040503050406030204" pitchFamily="18" charset="0"/>
                          </a:rPr>
                          <m:t>𝜇</m:t>
                        </m:r>
                      </m:e>
                      <m:sub>
                        <m:r>
                          <a:rPr lang="en-GB" sz="1600" i="1">
                            <a:latin typeface="Cambria Math" panose="02040503050406030204" pitchFamily="18" charset="0"/>
                            <a:ea typeface="Cambria Math" panose="02040503050406030204" pitchFamily="18" charset="0"/>
                          </a:rPr>
                          <m:t>+</m:t>
                        </m:r>
                      </m:sub>
                      <m:sup>
                        <m:d>
                          <m:dPr>
                            <m:ctrlPr>
                              <a:rPr lang="en-GB" sz="1600" i="1">
                                <a:latin typeface="Cambria Math" panose="02040503050406030204" pitchFamily="18" charset="0"/>
                                <a:ea typeface="Cambria Math" panose="02040503050406030204" pitchFamily="18" charset="0"/>
                              </a:rPr>
                            </m:ctrlPr>
                          </m:dPr>
                          <m:e>
                            <m:r>
                              <a:rPr lang="en-GB" sz="1600" i="1">
                                <a:latin typeface="Cambria Math" panose="02040503050406030204" pitchFamily="18" charset="0"/>
                                <a:ea typeface="Cambria Math" panose="02040503050406030204" pitchFamily="18" charset="0"/>
                              </a:rPr>
                              <m:t>𝑖</m:t>
                            </m:r>
                          </m:e>
                        </m:d>
                      </m:sup>
                    </m:sSubSup>
                  </m:oMath>
                </a14:m>
                <a:r>
                  <a:rPr lang="en-GB" sz="1600" dirty="0">
                    <a:latin typeface="Cambria Math" panose="02040503050406030204" pitchFamily="18" charset="0"/>
                    <a:ea typeface="Cambria Math" panose="02040503050406030204" pitchFamily="18" charset="0"/>
                  </a:rPr>
                  <a:t>= </a:t>
                </a:r>
                <a14:m>
                  <m:oMath xmlns:m="http://schemas.openxmlformats.org/officeDocument/2006/math">
                    <m:r>
                      <a:rPr lang="en-GB" sz="1600" i="1">
                        <a:latin typeface="Cambria Math" panose="02040503050406030204" pitchFamily="18" charset="0"/>
                        <a:ea typeface="Cambria Math" panose="02040503050406030204" pitchFamily="18" charset="0"/>
                      </a:rPr>
                      <m:t>𝑅</m:t>
                    </m:r>
                    <m:d>
                      <m:dPr>
                        <m:ctrlPr>
                          <a:rPr lang="en-IN" sz="1600" i="1">
                            <a:latin typeface="Cambria Math" panose="02040503050406030204" pitchFamily="18" charset="0"/>
                            <a:ea typeface="Cambria Math" panose="02040503050406030204" pitchFamily="18" charset="0"/>
                          </a:rPr>
                        </m:ctrlPr>
                      </m:dPr>
                      <m:e>
                        <m:acc>
                          <m:accPr>
                            <m:chr m:val="̃"/>
                            <m:ctrlPr>
                              <a:rPr lang="en-IN" sz="1600" i="1">
                                <a:latin typeface="Cambria Math" panose="02040503050406030204" pitchFamily="18" charset="0"/>
                                <a:ea typeface="Cambria Math" panose="02040503050406030204" pitchFamily="18" charset="0"/>
                              </a:rPr>
                            </m:ctrlPr>
                          </m:accPr>
                          <m:e>
                            <m:sSub>
                              <m:sSubPr>
                                <m:ctrlPr>
                                  <a:rPr lang="en-IN"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𝜃</m:t>
                                </m:r>
                              </m:e>
                              <m:sub>
                                <m:r>
                                  <a:rPr lang="en-GB" sz="1600" i="1">
                                    <a:latin typeface="Cambria Math" panose="02040503050406030204" pitchFamily="18" charset="0"/>
                                    <a:ea typeface="Cambria Math" panose="02040503050406030204" pitchFamily="18" charset="0"/>
                                  </a:rPr>
                                  <m:t>𝑖</m:t>
                                </m:r>
                              </m:sub>
                            </m:sSub>
                          </m:e>
                        </m:acc>
                      </m:e>
                    </m:d>
                    <m:d>
                      <m:dPr>
                        <m:begChr m:val="["/>
                        <m:endChr m:val="]"/>
                        <m:ctrlPr>
                          <a:rPr lang="en-IN" sz="1600" i="1">
                            <a:latin typeface="Cambria Math" panose="02040503050406030204" pitchFamily="18" charset="0"/>
                            <a:ea typeface="Cambria Math" panose="02040503050406030204" pitchFamily="18" charset="0"/>
                          </a:rPr>
                        </m:ctrlPr>
                      </m:dPr>
                      <m:e>
                        <m:eqArr>
                          <m:eqArrPr>
                            <m:ctrlPr>
                              <a:rPr lang="en-IN" sz="1600" i="1">
                                <a:latin typeface="Cambria Math" panose="02040503050406030204" pitchFamily="18" charset="0"/>
                                <a:ea typeface="Cambria Math" panose="02040503050406030204" pitchFamily="18" charset="0"/>
                              </a:rPr>
                            </m:ctrlPr>
                          </m:eqArrPr>
                          <m:e>
                            <m:sSub>
                              <m:sSubPr>
                                <m:ctrlPr>
                                  <a:rPr lang="en-IN" sz="1600" i="1">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𝑥</m:t>
                                </m:r>
                              </m:e>
                              <m:sub>
                                <m:r>
                                  <a:rPr lang="en-IN" sz="1600" i="1">
                                    <a:latin typeface="Cambria Math" panose="02040503050406030204" pitchFamily="18" charset="0"/>
                                    <a:ea typeface="Cambria Math" panose="02040503050406030204" pitchFamily="18" charset="0"/>
                                  </a:rPr>
                                  <m:t>𝑖</m:t>
                                </m:r>
                                <m:r>
                                  <a:rPr lang="en-IN" sz="1600" b="0" i="1" smtClean="0">
                                    <a:latin typeface="Cambria Math" panose="02040503050406030204" pitchFamily="18" charset="0"/>
                                    <a:ea typeface="Cambria Math" panose="02040503050406030204" pitchFamily="18" charset="0"/>
                                  </a:rPr>
                                  <m:t>+1</m:t>
                                </m:r>
                              </m:sub>
                            </m:sSub>
                            <m:r>
                              <a:rPr lang="en-IN" sz="1600" b="0" i="1" smtClean="0">
                                <a:latin typeface="Cambria Math" panose="02040503050406030204" pitchFamily="18" charset="0"/>
                                <a:ea typeface="Cambria Math" panose="02040503050406030204" pitchFamily="18" charset="0"/>
                              </a:rPr>
                              <m:t>−</m:t>
                            </m:r>
                            <m:sSub>
                              <m:sSubPr>
                                <m:ctrlPr>
                                  <a:rPr lang="en-IN" sz="1600" i="1">
                                    <a:latin typeface="Cambria Math" panose="02040503050406030204" pitchFamily="18" charset="0"/>
                                    <a:ea typeface="Cambria Math" panose="02040503050406030204" pitchFamily="18" charset="0"/>
                                  </a:rPr>
                                </m:ctrlPr>
                              </m:sSubPr>
                              <m:e>
                                <m:r>
                                  <a:rPr lang="en-IN" sz="1600" b="0" i="1" smtClean="0">
                                    <a:latin typeface="Cambria Math" panose="02040503050406030204" pitchFamily="18" charset="0"/>
                                    <a:ea typeface="Cambria Math" panose="02040503050406030204" pitchFamily="18" charset="0"/>
                                  </a:rPr>
                                  <m:t>𝑥</m:t>
                                </m:r>
                              </m:e>
                              <m:sub>
                                <m:r>
                                  <a:rPr lang="en-IN" sz="1600" i="1">
                                    <a:latin typeface="Cambria Math" panose="02040503050406030204" pitchFamily="18" charset="0"/>
                                    <a:ea typeface="Cambria Math" panose="02040503050406030204" pitchFamily="18" charset="0"/>
                                  </a:rPr>
                                  <m:t>𝑖</m:t>
                                </m:r>
                              </m:sub>
                            </m:sSub>
                          </m:e>
                          <m:e>
                            <m:sSub>
                              <m:sSubPr>
                                <m:ctrlPr>
                                  <a:rPr lang="en-IN" sz="1600" i="1">
                                    <a:latin typeface="Cambria Math" panose="02040503050406030204" pitchFamily="18" charset="0"/>
                                    <a:ea typeface="Cambria Math" panose="02040503050406030204" pitchFamily="18" charset="0"/>
                                  </a:rPr>
                                </m:ctrlPr>
                              </m:sSubPr>
                              <m:e>
                                <m:r>
                                  <a:rPr lang="en-IN" sz="1600" b="0" i="1" smtClean="0">
                                    <a:latin typeface="Cambria Math" panose="02040503050406030204" pitchFamily="18" charset="0"/>
                                    <a:ea typeface="Cambria Math" panose="02040503050406030204" pitchFamily="18" charset="0"/>
                                  </a:rPr>
                                  <m:t>𝑦</m:t>
                                </m:r>
                              </m:e>
                              <m:sub>
                                <m:r>
                                  <a:rPr lang="en-IN" sz="1600" i="1">
                                    <a:latin typeface="Cambria Math" panose="02040503050406030204" pitchFamily="18" charset="0"/>
                                    <a:ea typeface="Cambria Math" panose="02040503050406030204" pitchFamily="18" charset="0"/>
                                  </a:rPr>
                                  <m:t>𝑖</m:t>
                                </m:r>
                                <m:r>
                                  <a:rPr lang="en-IN" sz="1600" b="0" i="1" smtClean="0">
                                    <a:latin typeface="Cambria Math" panose="02040503050406030204" pitchFamily="18" charset="0"/>
                                    <a:ea typeface="Cambria Math" panose="02040503050406030204" pitchFamily="18" charset="0"/>
                                  </a:rPr>
                                  <m:t>+1</m:t>
                                </m:r>
                              </m:sub>
                            </m:sSub>
                            <m:r>
                              <a:rPr lang="en-IN" sz="1600" b="0" i="1" smtClean="0">
                                <a:latin typeface="Cambria Math" panose="02040503050406030204" pitchFamily="18" charset="0"/>
                                <a:ea typeface="Cambria Math" panose="02040503050406030204" pitchFamily="18" charset="0"/>
                              </a:rPr>
                              <m:t>−</m:t>
                            </m:r>
                            <m:sSub>
                              <m:sSubPr>
                                <m:ctrlPr>
                                  <a:rPr lang="en-IN" sz="1600" i="1">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𝑦</m:t>
                                </m:r>
                              </m:e>
                              <m:sub>
                                <m:r>
                                  <a:rPr lang="en-IN" sz="1600" i="1">
                                    <a:latin typeface="Cambria Math" panose="02040503050406030204" pitchFamily="18" charset="0"/>
                                    <a:ea typeface="Cambria Math" panose="02040503050406030204" pitchFamily="18" charset="0"/>
                                  </a:rPr>
                                  <m:t>𝑖</m:t>
                                </m:r>
                              </m:sub>
                            </m:sSub>
                          </m:e>
                        </m:eqArr>
                      </m:e>
                    </m:d>
                    <m:r>
                      <a:rPr lang="en-IN" sz="1600" b="0" i="1" smtClean="0">
                        <a:latin typeface="Cambria Math" panose="02040503050406030204" pitchFamily="18" charset="0"/>
                        <a:ea typeface="Cambria Math" panose="02040503050406030204" pitchFamily="18" charset="0"/>
                      </a:rPr>
                      <m:t> </m:t>
                    </m:r>
                    <m:r>
                      <a:rPr lang="en-IN" sz="1600" b="0" i="0" smtClean="0">
                        <a:latin typeface="Cambria Math" panose="02040503050406030204" pitchFamily="18" charset="0"/>
                        <a:ea typeface="Cambria Math" panose="02040503050406030204" pitchFamily="18" charset="0"/>
                      </a:rPr>
                      <m:t> ,  </m:t>
                    </m:r>
                    <m:sSubSup>
                      <m:sSubSupPr>
                        <m:ctrlPr>
                          <a:rPr lang="en-GB"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en-GB" sz="1600" i="1">
                            <a:latin typeface="Cambria Math" panose="02040503050406030204" pitchFamily="18" charset="0"/>
                            <a:ea typeface="Cambria Math" panose="02040503050406030204" pitchFamily="18" charset="0"/>
                          </a:rPr>
                          <m:t>𝜇</m:t>
                        </m:r>
                      </m:e>
                      <m:sub>
                        <m:r>
                          <a:rPr lang="en-IN" sz="1600" b="0" i="1" smtClean="0">
                            <a:latin typeface="Cambria Math" panose="02040503050406030204" pitchFamily="18" charset="0"/>
                            <a:ea typeface="Cambria Math" panose="02040503050406030204" pitchFamily="18" charset="0"/>
                          </a:rPr>
                          <m:t>𝑐</m:t>
                        </m:r>
                      </m:sub>
                      <m:sup>
                        <m:d>
                          <m:dPr>
                            <m:ctrlPr>
                              <a:rPr lang="en-GB" sz="1600" i="1">
                                <a:latin typeface="Cambria Math" panose="02040503050406030204" pitchFamily="18" charset="0"/>
                                <a:ea typeface="Cambria Math" panose="02040503050406030204" pitchFamily="18" charset="0"/>
                              </a:rPr>
                            </m:ctrlPr>
                          </m:dPr>
                          <m:e>
                            <m:r>
                              <a:rPr lang="en-GB" sz="1600" i="1">
                                <a:latin typeface="Cambria Math" panose="02040503050406030204" pitchFamily="18" charset="0"/>
                                <a:ea typeface="Cambria Math" panose="02040503050406030204" pitchFamily="18" charset="0"/>
                              </a:rPr>
                              <m:t>𝑖</m:t>
                            </m:r>
                          </m:e>
                        </m:d>
                      </m:sup>
                    </m:sSubSup>
                  </m:oMath>
                </a14:m>
                <a:r>
                  <a:rPr lang="en-GB" sz="1600" dirty="0">
                    <a:latin typeface="Cambria Math" panose="02040503050406030204" pitchFamily="18" charset="0"/>
                    <a:ea typeface="Cambria Math" panose="02040503050406030204" pitchFamily="18" charset="0"/>
                  </a:rPr>
                  <a:t>= </a:t>
                </a:r>
                <a14:m>
                  <m:oMath xmlns:m="http://schemas.openxmlformats.org/officeDocument/2006/math">
                    <m:r>
                      <a:rPr lang="en-GB" sz="1600" i="1">
                        <a:latin typeface="Cambria Math" panose="02040503050406030204" pitchFamily="18" charset="0"/>
                        <a:ea typeface="Cambria Math" panose="02040503050406030204" pitchFamily="18" charset="0"/>
                      </a:rPr>
                      <m:t>𝑅</m:t>
                    </m:r>
                    <m:d>
                      <m:dPr>
                        <m:ctrlPr>
                          <a:rPr lang="en-IN" sz="1600" i="1">
                            <a:latin typeface="Cambria Math" panose="02040503050406030204" pitchFamily="18" charset="0"/>
                            <a:ea typeface="Cambria Math" panose="02040503050406030204" pitchFamily="18" charset="0"/>
                          </a:rPr>
                        </m:ctrlPr>
                      </m:dPr>
                      <m:e>
                        <m:acc>
                          <m:accPr>
                            <m:chr m:val="̃"/>
                            <m:ctrlPr>
                              <a:rPr lang="en-IN" sz="1600" i="1">
                                <a:latin typeface="Cambria Math" panose="02040503050406030204" pitchFamily="18" charset="0"/>
                                <a:ea typeface="Cambria Math" panose="02040503050406030204" pitchFamily="18" charset="0"/>
                              </a:rPr>
                            </m:ctrlPr>
                          </m:accPr>
                          <m:e>
                            <m:sSub>
                              <m:sSubPr>
                                <m:ctrlPr>
                                  <a:rPr lang="en-IN"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𝜃</m:t>
                                </m:r>
                              </m:e>
                              <m:sub>
                                <m:r>
                                  <a:rPr lang="en-GB" sz="1600" i="1">
                                    <a:latin typeface="Cambria Math" panose="02040503050406030204" pitchFamily="18" charset="0"/>
                                    <a:ea typeface="Cambria Math" panose="02040503050406030204" pitchFamily="18" charset="0"/>
                                  </a:rPr>
                                  <m:t>𝑖</m:t>
                                </m:r>
                              </m:sub>
                            </m:sSub>
                          </m:e>
                        </m:acc>
                      </m:e>
                    </m:d>
                    <m:d>
                      <m:dPr>
                        <m:begChr m:val="["/>
                        <m:endChr m:val="]"/>
                        <m:ctrlPr>
                          <a:rPr lang="en-IN" sz="1600" i="1">
                            <a:latin typeface="Cambria Math" panose="02040503050406030204" pitchFamily="18" charset="0"/>
                            <a:ea typeface="Cambria Math" panose="02040503050406030204" pitchFamily="18" charset="0"/>
                          </a:rPr>
                        </m:ctrlPr>
                      </m:dPr>
                      <m:e>
                        <m:eqArr>
                          <m:eqArrPr>
                            <m:ctrlPr>
                              <a:rPr lang="en-IN" sz="1600" i="1">
                                <a:latin typeface="Cambria Math" panose="02040503050406030204" pitchFamily="18" charset="0"/>
                                <a:ea typeface="Cambria Math" panose="02040503050406030204" pitchFamily="18" charset="0"/>
                              </a:rPr>
                            </m:ctrlPr>
                          </m:eqArrPr>
                          <m:e>
                            <m:acc>
                              <m:accPr>
                                <m:chr m:val="̌"/>
                                <m:ctrlPr>
                                  <a:rPr lang="en-IN" sz="1600" i="1">
                                    <a:latin typeface="Cambria Math" panose="02040503050406030204" pitchFamily="18" charset="0"/>
                                    <a:ea typeface="Cambria Math" panose="02040503050406030204" pitchFamily="18" charset="0"/>
                                  </a:rPr>
                                </m:ctrlPr>
                              </m:accPr>
                              <m:e>
                                <m:sSub>
                                  <m:sSubPr>
                                    <m:ctrlPr>
                                      <a:rPr lang="en-IN" sz="1600" i="1">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𝑥</m:t>
                                    </m:r>
                                  </m:e>
                                  <m:sub>
                                    <m:r>
                                      <a:rPr lang="en-IN" sz="1600" i="1">
                                        <a:latin typeface="Cambria Math" panose="02040503050406030204" pitchFamily="18" charset="0"/>
                                        <a:ea typeface="Cambria Math" panose="02040503050406030204" pitchFamily="18" charset="0"/>
                                      </a:rPr>
                                      <m:t>𝑖</m:t>
                                    </m:r>
                                    <m:r>
                                      <a:rPr lang="en-IN" sz="1600" b="0" i="1" smtClean="0">
                                        <a:latin typeface="Cambria Math" panose="02040503050406030204" pitchFamily="18" charset="0"/>
                                        <a:ea typeface="Cambria Math" panose="02040503050406030204" pitchFamily="18" charset="0"/>
                                      </a:rPr>
                                      <m:t>+1</m:t>
                                    </m:r>
                                  </m:sub>
                                </m:sSub>
                              </m:e>
                            </m:acc>
                            <m:r>
                              <a:rPr lang="en-IN" sz="1600" i="1">
                                <a:latin typeface="Cambria Math" panose="02040503050406030204" pitchFamily="18" charset="0"/>
                                <a:ea typeface="Cambria Math" panose="02040503050406030204" pitchFamily="18" charset="0"/>
                              </a:rPr>
                              <m:t>−</m:t>
                            </m:r>
                            <m:sSub>
                              <m:sSubPr>
                                <m:ctrlPr>
                                  <a:rPr lang="en-IN" sz="1600" i="1">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𝑥</m:t>
                                </m:r>
                              </m:e>
                              <m:sub>
                                <m:r>
                                  <a:rPr lang="en-IN" sz="1600" i="1">
                                    <a:latin typeface="Cambria Math" panose="02040503050406030204" pitchFamily="18" charset="0"/>
                                    <a:ea typeface="Cambria Math" panose="02040503050406030204" pitchFamily="18" charset="0"/>
                                  </a:rPr>
                                  <m:t>𝑖</m:t>
                                </m:r>
                                <m:r>
                                  <a:rPr lang="en-IN" sz="1600" b="0" i="1" smtClean="0">
                                    <a:latin typeface="Cambria Math" panose="02040503050406030204" pitchFamily="18" charset="0"/>
                                    <a:ea typeface="Cambria Math" panose="02040503050406030204" pitchFamily="18" charset="0"/>
                                  </a:rPr>
                                  <m:t>+1</m:t>
                                </m:r>
                              </m:sub>
                            </m:sSub>
                          </m:e>
                          <m:e>
                            <m:acc>
                              <m:accPr>
                                <m:chr m:val="̃"/>
                                <m:ctrlPr>
                                  <a:rPr lang="en-IN" sz="1600" i="1">
                                    <a:latin typeface="Cambria Math" panose="02040503050406030204" pitchFamily="18" charset="0"/>
                                    <a:ea typeface="Cambria Math" panose="02040503050406030204" pitchFamily="18" charset="0"/>
                                  </a:rPr>
                                </m:ctrlPr>
                              </m:accPr>
                              <m:e>
                                <m:sSub>
                                  <m:sSubPr>
                                    <m:ctrlPr>
                                      <a:rPr lang="en-IN" sz="1600" i="1">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𝑦</m:t>
                                    </m:r>
                                  </m:e>
                                  <m:sub>
                                    <m:r>
                                      <a:rPr lang="en-IN" sz="1600" i="1">
                                        <a:latin typeface="Cambria Math" panose="02040503050406030204" pitchFamily="18" charset="0"/>
                                        <a:ea typeface="Cambria Math" panose="02040503050406030204" pitchFamily="18" charset="0"/>
                                      </a:rPr>
                                      <m:t>𝑖</m:t>
                                    </m:r>
                                    <m:r>
                                      <a:rPr lang="en-IN" sz="1600" b="0" i="1" smtClean="0">
                                        <a:latin typeface="Cambria Math" panose="02040503050406030204" pitchFamily="18" charset="0"/>
                                        <a:ea typeface="Cambria Math" panose="02040503050406030204" pitchFamily="18" charset="0"/>
                                      </a:rPr>
                                      <m:t>+1</m:t>
                                    </m:r>
                                  </m:sub>
                                </m:sSub>
                              </m:e>
                            </m:acc>
                            <m:r>
                              <a:rPr lang="en-IN" sz="1600" i="1">
                                <a:latin typeface="Cambria Math" panose="02040503050406030204" pitchFamily="18" charset="0"/>
                                <a:ea typeface="Cambria Math" panose="02040503050406030204" pitchFamily="18" charset="0"/>
                              </a:rPr>
                              <m:t>−</m:t>
                            </m:r>
                            <m:sSub>
                              <m:sSubPr>
                                <m:ctrlPr>
                                  <a:rPr lang="en-IN" sz="1600" i="1">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𝑦</m:t>
                                </m:r>
                              </m:e>
                              <m:sub>
                                <m:r>
                                  <a:rPr lang="en-IN" sz="1600" i="1">
                                    <a:latin typeface="Cambria Math" panose="02040503050406030204" pitchFamily="18" charset="0"/>
                                    <a:ea typeface="Cambria Math" panose="02040503050406030204" pitchFamily="18" charset="0"/>
                                  </a:rPr>
                                  <m:t>𝑖</m:t>
                                </m:r>
                                <m:r>
                                  <a:rPr lang="en-IN" sz="1600" b="0" i="1" smtClean="0">
                                    <a:latin typeface="Cambria Math" panose="02040503050406030204" pitchFamily="18" charset="0"/>
                                    <a:ea typeface="Cambria Math" panose="02040503050406030204" pitchFamily="18" charset="0"/>
                                  </a:rPr>
                                  <m:t>+1</m:t>
                                </m:r>
                              </m:sub>
                            </m:sSub>
                          </m:e>
                        </m:eqArr>
                      </m:e>
                    </m:d>
                  </m:oMath>
                </a14:m>
                <a:endParaRPr lang="en-GB" sz="1600" dirty="0">
                  <a:effectLst/>
                  <a:latin typeface="Cambria Math" panose="02040503050406030204" pitchFamily="18" charset="0"/>
                  <a:ea typeface="Cambria Math" panose="02040503050406030204" pitchFamily="18" charset="0"/>
                </a:endParaRPr>
              </a:p>
              <a:p>
                <a:pPr marL="0" indent="0">
                  <a:buNone/>
                </a:pPr>
                <a:r>
                  <a:rPr lang="en-GB" sz="1600" dirty="0">
                    <a:latin typeface="Cambria Math" panose="02040503050406030204" pitchFamily="18" charset="0"/>
                    <a:ea typeface="Cambria Math" panose="02040503050406030204" pitchFamily="18" charset="0"/>
                  </a:rPr>
                  <a:t>	And </a:t>
                </a:r>
                <a14:m>
                  <m:oMath xmlns:m="http://schemas.openxmlformats.org/officeDocument/2006/math">
                    <m:sSub>
                      <m:sSubPr>
                        <m:ctrlPr>
                          <a:rPr lang="en-GB"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latin typeface="Cambria Math" panose="02040503050406030204" pitchFamily="18" charset="0"/>
                            <a:ea typeface="Cambria Math" panose="02040503050406030204" pitchFamily="18" charset="0"/>
                          </a:rPr>
                          <m:t>𝑎</m:t>
                        </m:r>
                      </m:e>
                      <m:sub>
                        <m:r>
                          <a:rPr lang="en-GB" sz="1600" i="1">
                            <a:latin typeface="Cambria Math" panose="02040503050406030204" pitchFamily="18" charset="0"/>
                            <a:ea typeface="Cambria Math" panose="02040503050406030204" pitchFamily="18" charset="0"/>
                          </a:rPr>
                          <m:t>𝑖</m:t>
                        </m:r>
                      </m:sub>
                    </m:sSub>
                    <m:r>
                      <a:rPr lang="en-IN" sz="1600" b="0" i="1" smtClean="0">
                        <a:latin typeface="Cambria Math" panose="02040503050406030204" pitchFamily="18" charset="0"/>
                        <a:ea typeface="Cambria Math" panose="02040503050406030204" pitchFamily="18" charset="0"/>
                      </a:rPr>
                      <m:t>+</m:t>
                    </m:r>
                    <m:sSub>
                      <m:sSubPr>
                        <m:ctrlPr>
                          <a:rPr lang="en-GB"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𝑏</m:t>
                        </m:r>
                      </m:e>
                      <m:sub>
                        <m:r>
                          <a:rPr lang="en-GB" sz="1600" i="1">
                            <a:latin typeface="Cambria Math" panose="02040503050406030204" pitchFamily="18" charset="0"/>
                            <a:ea typeface="Cambria Math" panose="02040503050406030204" pitchFamily="18" charset="0"/>
                          </a:rPr>
                          <m:t>𝑖</m:t>
                        </m:r>
                      </m:sub>
                    </m:sSub>
                    <m:sSub>
                      <m:sSubPr>
                        <m:ctrlPr>
                          <a:rPr lang="en-GB"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n-IN" sz="1600" i="1">
                            <a:latin typeface="Cambria Math" panose="02040503050406030204" pitchFamily="18" charset="0"/>
                            <a:ea typeface="Cambria Math" panose="02040503050406030204" pitchFamily="18" charset="0"/>
                            <a:cs typeface="Times New Roman" panose="02020603050405020304" pitchFamily="18" charset="0"/>
                          </a:rPr>
                          <m:t>𝑐</m:t>
                        </m:r>
                      </m:e>
                      <m:sub>
                        <m:r>
                          <a:rPr lang="en-GB" sz="1600" i="1">
                            <a:latin typeface="Cambria Math" panose="02040503050406030204" pitchFamily="18" charset="0"/>
                            <a:ea typeface="Cambria Math" panose="02040503050406030204" pitchFamily="18" charset="0"/>
                          </a:rPr>
                          <m:t>𝑖</m:t>
                        </m:r>
                      </m:sub>
                    </m:sSub>
                    <m:r>
                      <a:rPr lang="en-IN" sz="1600" b="0" i="1" smtClean="0">
                        <a:latin typeface="Cambria Math" panose="02040503050406030204" pitchFamily="18" charset="0"/>
                        <a:ea typeface="Cambria Math" panose="02040503050406030204" pitchFamily="18" charset="0"/>
                      </a:rPr>
                      <m:t> =1 </m:t>
                    </m:r>
                  </m:oMath>
                </a14:m>
                <a:r>
                  <a:rPr lang="en-GB" sz="1600" dirty="0">
                    <a:effectLst/>
                    <a:latin typeface="Cambria Math" panose="02040503050406030204" pitchFamily="18" charset="0"/>
                    <a:ea typeface="Cambria Math" panose="02040503050406030204" pitchFamily="18" charset="0"/>
                  </a:rPr>
                  <a:t>(</a:t>
                </a:r>
                <a:r>
                  <a:rPr lang="en-GB" sz="1600" dirty="0" err="1">
                    <a:effectLst/>
                    <a:latin typeface="Cambria Math" panose="02040503050406030204" pitchFamily="18" charset="0"/>
                    <a:ea typeface="Cambria Math" panose="02040503050406030204" pitchFamily="18" charset="0"/>
                  </a:rPr>
                  <a:t>wlog</a:t>
                </a:r>
                <a:r>
                  <a:rPr lang="en-GB" sz="1600" dirty="0">
                    <a:effectLst/>
                    <a:latin typeface="Cambria Math" panose="02040503050406030204" pitchFamily="18" charset="0"/>
                    <a:ea typeface="Cambria Math" panose="02040503050406030204" pitchFamily="18" charset="0"/>
                  </a:rPr>
                  <a:t>)</a:t>
                </a:r>
              </a:p>
            </p:txBody>
          </p:sp>
        </mc:Choice>
        <mc:Fallback>
          <p:sp>
            <p:nvSpPr>
              <p:cNvPr id="3" name="Content Placeholder 2">
                <a:extLst>
                  <a:ext uri="{FF2B5EF4-FFF2-40B4-BE49-F238E27FC236}">
                    <a16:creationId xmlns:a16="http://schemas.microsoft.com/office/drawing/2014/main" id="{66D8AE98-FA7C-4A91-86D3-96B38C95394D}"/>
                  </a:ext>
                </a:extLst>
              </p:cNvPr>
              <p:cNvSpPr>
                <a:spLocks noGrp="1" noRot="1" noChangeAspect="1" noMove="1" noResize="1" noEditPoints="1" noAdjustHandles="1" noChangeArrowheads="1" noChangeShapeType="1" noTextEdit="1"/>
              </p:cNvSpPr>
              <p:nvPr>
                <p:ph idx="1"/>
              </p:nvPr>
            </p:nvSpPr>
            <p:spPr>
              <a:xfrm>
                <a:off x="693035" y="1926454"/>
                <a:ext cx="6061287" cy="3187084"/>
              </a:xfrm>
              <a:blipFill>
                <a:blip r:embed="rId2"/>
                <a:stretch>
                  <a:fillRect l="-604"/>
                </a:stretch>
              </a:blipFill>
            </p:spPr>
            <p:txBody>
              <a:bodyPr/>
              <a:lstStyle/>
              <a:p>
                <a:r>
                  <a:rPr lang="en-IN">
                    <a:noFill/>
                  </a:rPr>
                  <a:t> </a:t>
                </a:r>
              </a:p>
            </p:txBody>
          </p:sp>
        </mc:Fallback>
      </mc:AlternateContent>
    </p:spTree>
    <p:extLst>
      <p:ext uri="{BB962C8B-B14F-4D97-AF65-F5344CB8AC3E}">
        <p14:creationId xmlns:p14="http://schemas.microsoft.com/office/powerpoint/2010/main" val="287449235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itle 1">
            <a:extLst>
              <a:ext uri="{FF2B5EF4-FFF2-40B4-BE49-F238E27FC236}">
                <a16:creationId xmlns:a16="http://schemas.microsoft.com/office/drawing/2014/main" id="{D6227AF5-D5F4-4BF4-897C-231CA763072B}"/>
              </a:ext>
            </a:extLst>
          </p:cNvPr>
          <p:cNvSpPr>
            <a:spLocks noGrp="1"/>
          </p:cNvSpPr>
          <p:nvPr>
            <p:ph type="title"/>
          </p:nvPr>
        </p:nvSpPr>
        <p:spPr>
          <a:xfrm>
            <a:off x="496111" y="685801"/>
            <a:ext cx="2858869" cy="5105400"/>
          </a:xfrm>
        </p:spPr>
        <p:txBody>
          <a:bodyPr>
            <a:normAutofit/>
          </a:bodyPr>
          <a:lstStyle/>
          <a:p>
            <a:r>
              <a:rPr lang="en-IN" sz="3200" dirty="0">
                <a:solidFill>
                  <a:srgbClr val="FFFFFF"/>
                </a:solidFill>
                <a:latin typeface="Cambria Math" panose="02040503050406030204" pitchFamily="18" charset="0"/>
                <a:ea typeface="Cambria Math" panose="02040503050406030204" pitchFamily="18" charset="0"/>
              </a:rPr>
              <a:t>Virtual Vehicle</a:t>
            </a:r>
          </a:p>
        </p:txBody>
      </p:sp>
      <p:grpSp>
        <p:nvGrpSpPr>
          <p:cNvPr id="28" name="Group 27">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9"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1"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3"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4"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262312-FE44-4C50-8300-B96B6C5DD56A}"/>
                  </a:ext>
                </a:extLst>
              </p:cNvPr>
              <p:cNvSpPr>
                <a:spLocks noGrp="1"/>
              </p:cNvSpPr>
              <p:nvPr>
                <p:ph idx="1"/>
              </p:nvPr>
            </p:nvSpPr>
            <p:spPr>
              <a:xfrm>
                <a:off x="5117105" y="685801"/>
                <a:ext cx="6874869" cy="5105400"/>
              </a:xfrm>
            </p:spPr>
            <p:txBody>
              <a:bodyPr>
                <a:normAutofit/>
              </a:bodyPr>
              <a:lstStyle/>
              <a:p>
                <a:pPr>
                  <a:lnSpc>
                    <a:spcPct val="90000"/>
                  </a:lnSpc>
                </a:pPr>
                <a:r>
                  <a:rPr lang="en-GB" sz="1600" dirty="0">
                    <a:effectLst/>
                    <a:latin typeface="Cambria Math" panose="02040503050406030204" pitchFamily="18" charset="0"/>
                    <a:ea typeface="Cambria Math" panose="02040503050406030204" pitchFamily="18" charset="0"/>
                    <a:cs typeface="Roboto"/>
                  </a:rPr>
                  <a:t>For solving the uniform circumnavigation problem for different encircling orbits each vehicle-</a:t>
                </a:r>
                <a:r>
                  <a:rPr lang="en-GB" sz="1600" dirty="0" err="1">
                    <a:effectLst/>
                    <a:latin typeface="Cambria Math" panose="02040503050406030204" pitchFamily="18" charset="0"/>
                    <a:ea typeface="Cambria Math" panose="02040503050406030204" pitchFamily="18" charset="0"/>
                    <a:cs typeface="Roboto"/>
                  </a:rPr>
                  <a:t>i</a:t>
                </a:r>
                <a:r>
                  <a:rPr lang="en-GB" sz="1600" dirty="0">
                    <a:effectLst/>
                    <a:latin typeface="Cambria Math" panose="02040503050406030204" pitchFamily="18" charset="0"/>
                    <a:ea typeface="Cambria Math" panose="02040503050406030204" pitchFamily="18" charset="0"/>
                    <a:cs typeface="Roboto"/>
                  </a:rPr>
                  <a:t> is required to use different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𝑎</m:t>
                        </m:r>
                      </m:e>
                      <m:sub>
                        <m:r>
                          <a:rPr lang="en-GB" sz="1600" i="1">
                            <a:effectLst/>
                            <a:latin typeface="Cambria Math" panose="02040503050406030204" pitchFamily="18" charset="0"/>
                            <a:ea typeface="Cambria Math" panose="02040503050406030204" pitchFamily="18" charset="0"/>
                            <a:cs typeface="Roboto"/>
                          </a:rPr>
                          <m:t>𝑖</m:t>
                        </m:r>
                      </m:sub>
                    </m:sSub>
                  </m:oMath>
                </a14:m>
                <a:r>
                  <a:rPr lang="en-GB" sz="1600" dirty="0">
                    <a:effectLst/>
                    <a:latin typeface="Cambria Math" panose="02040503050406030204" pitchFamily="18" charset="0"/>
                    <a:ea typeface="Cambria Math" panose="02040503050406030204" pitchFamily="18" charset="0"/>
                    <a:cs typeface="Roboto"/>
                  </a:rPr>
                  <a:t> and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cs typeface="Arial" panose="020B0604020202020204" pitchFamily="34" charset="0"/>
                          </a:rPr>
                          <m:t>𝛿</m:t>
                        </m:r>
                      </m:e>
                      <m:sub>
                        <m:r>
                          <a:rPr lang="en-GB" sz="1600" i="1">
                            <a:effectLst/>
                            <a:latin typeface="Cambria Math" panose="02040503050406030204" pitchFamily="18" charset="0"/>
                            <a:ea typeface="Cambria Math" panose="02040503050406030204" pitchFamily="18" charset="0"/>
                            <a:cs typeface="Arial" panose="020B0604020202020204" pitchFamily="34" charset="0"/>
                          </a:rPr>
                          <m:t>𝑖</m:t>
                        </m:r>
                      </m:sub>
                    </m:sSub>
                  </m:oMath>
                </a14:m>
                <a:r>
                  <a:rPr lang="en-GB" sz="1600" dirty="0">
                    <a:effectLst/>
                    <a:latin typeface="Cambria Math" panose="02040503050406030204" pitchFamily="18" charset="0"/>
                    <a:ea typeface="Cambria Math" panose="02040503050406030204" pitchFamily="18" charset="0"/>
                    <a:cs typeface="Roboto"/>
                  </a:rPr>
                  <a:t> which makes the analysis purpose difficult</a:t>
                </a:r>
              </a:p>
              <a:p>
                <a:pPr>
                  <a:lnSpc>
                    <a:spcPct val="90000"/>
                  </a:lnSpc>
                </a:pPr>
                <a:r>
                  <a:rPr lang="en-GB" sz="1600" dirty="0">
                    <a:effectLst/>
                    <a:latin typeface="Cambria Math" panose="02040503050406030204" pitchFamily="18" charset="0"/>
                    <a:ea typeface="Cambria Math" panose="02040503050406030204" pitchFamily="18" charset="0"/>
                    <a:cs typeface="Roboto"/>
                  </a:rPr>
                  <a:t>Therefore, as a solution to overcome this problem we have mapped all the vehicles to virtual vehicles in the same orbit.</a:t>
                </a:r>
                <a:endParaRPr lang="en-GB" sz="1600" dirty="0">
                  <a:latin typeface="Cambria Math" panose="02040503050406030204" pitchFamily="18" charset="0"/>
                  <a:ea typeface="Cambria Math" panose="02040503050406030204" pitchFamily="18" charset="0"/>
                </a:endParaRPr>
              </a:p>
              <a:p>
                <a:pPr marL="0" indent="0" algn="ctr">
                  <a:lnSpc>
                    <a:spcPct val="90000"/>
                  </a:lnSpc>
                  <a:buNone/>
                </a:pPr>
                <a14:m>
                  <m:oMath xmlns:m="http://schemas.openxmlformats.org/officeDocument/2006/math">
                    <m:acc>
                      <m:accPr>
                        <m:chr m:val="̂"/>
                        <m:ctrlPr>
                          <a:rPr lang="en-GB" sz="1600" i="1">
                            <a:effectLst/>
                            <a:latin typeface="Cambria Math" panose="02040503050406030204" pitchFamily="18" charset="0"/>
                            <a:ea typeface="Cambria Math" panose="02040503050406030204" pitchFamily="18" charset="0"/>
                          </a:rPr>
                        </m:ctrlPr>
                      </m:accPr>
                      <m:e>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𝑥</m:t>
                            </m:r>
                          </m:e>
                          <m:sub>
                            <m:r>
                              <a:rPr lang="en-GB" sz="1600" i="1">
                                <a:effectLst/>
                                <a:latin typeface="Cambria Math" panose="02040503050406030204" pitchFamily="18" charset="0"/>
                                <a:ea typeface="Cambria Math" panose="02040503050406030204" pitchFamily="18" charset="0"/>
                                <a:cs typeface="Roboto"/>
                              </a:rPr>
                              <m:t>𝑖</m:t>
                            </m:r>
                          </m:sub>
                        </m:sSub>
                      </m:e>
                    </m:acc>
                    <m:r>
                      <a:rPr lang="en-GB" sz="1600" i="1">
                        <a:effectLst/>
                        <a:latin typeface="Cambria Math" panose="02040503050406030204" pitchFamily="18" charset="0"/>
                        <a:ea typeface="Cambria Math" panose="02040503050406030204" pitchFamily="18" charset="0"/>
                        <a:cs typeface="Roboto"/>
                      </a:rPr>
                      <m:t>=</m:t>
                    </m:r>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m:t>
                        </m:r>
                        <m:r>
                          <a:rPr lang="en-GB" sz="1600" i="1">
                            <a:effectLst/>
                            <a:latin typeface="Cambria Math" panose="02040503050406030204" pitchFamily="18" charset="0"/>
                            <a:ea typeface="Cambria Math" panose="02040503050406030204" pitchFamily="18" charset="0"/>
                            <a:cs typeface="Roboto"/>
                          </a:rPr>
                          <m:t>𝑥</m:t>
                        </m:r>
                      </m:e>
                      <m:sub>
                        <m:r>
                          <a:rPr lang="en-GB" sz="1600" i="1">
                            <a:effectLst/>
                            <a:latin typeface="Cambria Math" panose="02040503050406030204" pitchFamily="18" charset="0"/>
                            <a:ea typeface="Cambria Math" panose="02040503050406030204" pitchFamily="18" charset="0"/>
                            <a:cs typeface="Roboto"/>
                          </a:rPr>
                          <m:t>𝑖</m:t>
                        </m:r>
                      </m:sub>
                    </m:sSub>
                    <m:r>
                      <a:rPr lang="en-GB" sz="1600" i="1">
                        <a:effectLst/>
                        <a:latin typeface="Cambria Math" panose="02040503050406030204" pitchFamily="18" charset="0"/>
                        <a:ea typeface="Cambria Math" panose="02040503050406030204" pitchFamily="18" charset="0"/>
                        <a:cs typeface="Roboto"/>
                      </a:rPr>
                      <m:t>−</m:t>
                    </m:r>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𝑥</m:t>
                        </m:r>
                      </m:e>
                      <m:sub>
                        <m:r>
                          <a:rPr lang="en-GB" sz="1600" i="1">
                            <a:effectLst/>
                            <a:latin typeface="Cambria Math" panose="02040503050406030204" pitchFamily="18" charset="0"/>
                            <a:ea typeface="Cambria Math" panose="02040503050406030204" pitchFamily="18" charset="0"/>
                            <a:cs typeface="Roboto"/>
                          </a:rPr>
                          <m:t>𝑏</m:t>
                        </m:r>
                      </m:sub>
                    </m:sSub>
                    <m:r>
                      <a:rPr lang="en-GB" sz="1600" i="1">
                        <a:effectLst/>
                        <a:latin typeface="Cambria Math" panose="02040503050406030204" pitchFamily="18" charset="0"/>
                        <a:ea typeface="Cambria Math" panose="02040503050406030204" pitchFamily="18" charset="0"/>
                        <a:cs typeface="Roboto"/>
                      </a:rPr>
                      <m:t>)</m:t>
                    </m:r>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m:t>
                        </m:r>
                        <m:r>
                          <a:rPr lang="en-GB" sz="1600" i="1">
                            <a:effectLst/>
                            <a:latin typeface="Cambria Math" panose="02040503050406030204" pitchFamily="18" charset="0"/>
                            <a:ea typeface="Cambria Math" panose="02040503050406030204" pitchFamily="18" charset="0"/>
                            <a:cs typeface="Roboto"/>
                          </a:rPr>
                          <m:t>𝑟</m:t>
                        </m:r>
                      </m:e>
                      <m:sub>
                        <m:r>
                          <a:rPr lang="en-GB" sz="1600" i="1">
                            <a:effectLst/>
                            <a:latin typeface="Cambria Math" panose="02040503050406030204" pitchFamily="18" charset="0"/>
                            <a:ea typeface="Cambria Math" panose="02040503050406030204" pitchFamily="18" charset="0"/>
                            <a:cs typeface="Roboto"/>
                          </a:rPr>
                          <m:t>𝑖</m:t>
                        </m:r>
                      </m:sub>
                    </m:sSub>
                  </m:oMath>
                </a14:m>
                <a:r>
                  <a:rPr lang="en-GB" sz="1600" dirty="0">
                    <a:effectLst/>
                    <a:latin typeface="Cambria Math" panose="02040503050406030204" pitchFamily="18" charset="0"/>
                    <a:ea typeface="Cambria Math" panose="02040503050406030204" pitchFamily="18" charset="0"/>
                    <a:cs typeface="Roboto"/>
                  </a:rPr>
                  <a:t>           </a:t>
                </a:r>
                <a14:m>
                  <m:oMath xmlns:m="http://schemas.openxmlformats.org/officeDocument/2006/math">
                    <m:acc>
                      <m:accPr>
                        <m:chr m:val="̂"/>
                        <m:ctrlPr>
                          <a:rPr lang="en-GB" sz="1600" i="1">
                            <a:effectLst/>
                            <a:latin typeface="Cambria Math" panose="02040503050406030204" pitchFamily="18" charset="0"/>
                            <a:ea typeface="Cambria Math" panose="02040503050406030204" pitchFamily="18" charset="0"/>
                          </a:rPr>
                        </m:ctrlPr>
                      </m:accPr>
                      <m:e>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𝑦</m:t>
                            </m:r>
                          </m:e>
                          <m:sub>
                            <m:r>
                              <a:rPr lang="en-GB" sz="1600" i="1">
                                <a:effectLst/>
                                <a:latin typeface="Cambria Math" panose="02040503050406030204" pitchFamily="18" charset="0"/>
                                <a:ea typeface="Cambria Math" panose="02040503050406030204" pitchFamily="18" charset="0"/>
                                <a:cs typeface="Roboto"/>
                              </a:rPr>
                              <m:t>𝑖</m:t>
                            </m:r>
                          </m:sub>
                        </m:sSub>
                      </m:e>
                    </m:acc>
                    <m:r>
                      <a:rPr lang="en-GB" sz="1600" i="1">
                        <a:effectLst/>
                        <a:latin typeface="Cambria Math" panose="02040503050406030204" pitchFamily="18" charset="0"/>
                        <a:ea typeface="Cambria Math" panose="02040503050406030204" pitchFamily="18" charset="0"/>
                        <a:cs typeface="Roboto"/>
                      </a:rPr>
                      <m:t>=</m:t>
                    </m:r>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m:t>
                        </m:r>
                        <m:r>
                          <a:rPr lang="en-GB" sz="1600" i="1">
                            <a:effectLst/>
                            <a:latin typeface="Cambria Math" panose="02040503050406030204" pitchFamily="18" charset="0"/>
                            <a:ea typeface="Cambria Math" panose="02040503050406030204" pitchFamily="18" charset="0"/>
                            <a:cs typeface="Roboto"/>
                          </a:rPr>
                          <m:t>𝑦</m:t>
                        </m:r>
                      </m:e>
                      <m:sub>
                        <m:r>
                          <a:rPr lang="en-GB" sz="1600" i="1">
                            <a:effectLst/>
                            <a:latin typeface="Cambria Math" panose="02040503050406030204" pitchFamily="18" charset="0"/>
                            <a:ea typeface="Cambria Math" panose="02040503050406030204" pitchFamily="18" charset="0"/>
                            <a:cs typeface="Roboto"/>
                          </a:rPr>
                          <m:t>𝑖</m:t>
                        </m:r>
                      </m:sub>
                    </m:sSub>
                    <m:r>
                      <a:rPr lang="en-GB" sz="1600" i="1">
                        <a:effectLst/>
                        <a:latin typeface="Cambria Math" panose="02040503050406030204" pitchFamily="18" charset="0"/>
                        <a:ea typeface="Cambria Math" panose="02040503050406030204" pitchFamily="18" charset="0"/>
                        <a:cs typeface="Roboto"/>
                      </a:rPr>
                      <m:t>−</m:t>
                    </m:r>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𝑦</m:t>
                        </m:r>
                      </m:e>
                      <m:sub>
                        <m:r>
                          <a:rPr lang="en-GB" sz="1600" i="1">
                            <a:effectLst/>
                            <a:latin typeface="Cambria Math" panose="02040503050406030204" pitchFamily="18" charset="0"/>
                            <a:ea typeface="Cambria Math" panose="02040503050406030204" pitchFamily="18" charset="0"/>
                            <a:cs typeface="Roboto"/>
                          </a:rPr>
                          <m:t>𝑏</m:t>
                        </m:r>
                      </m:sub>
                    </m:sSub>
                    <m:r>
                      <a:rPr lang="en-GB" sz="1600" i="1">
                        <a:effectLst/>
                        <a:latin typeface="Cambria Math" panose="02040503050406030204" pitchFamily="18" charset="0"/>
                        <a:ea typeface="Cambria Math" panose="02040503050406030204" pitchFamily="18" charset="0"/>
                        <a:cs typeface="Roboto"/>
                      </a:rPr>
                      <m:t>)/</m:t>
                    </m:r>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𝑟</m:t>
                        </m:r>
                      </m:e>
                      <m:sub>
                        <m:r>
                          <a:rPr lang="en-GB" sz="1600" i="1">
                            <a:effectLst/>
                            <a:latin typeface="Cambria Math" panose="02040503050406030204" pitchFamily="18" charset="0"/>
                            <a:ea typeface="Cambria Math" panose="02040503050406030204" pitchFamily="18" charset="0"/>
                            <a:cs typeface="Roboto"/>
                          </a:rPr>
                          <m:t>𝑖</m:t>
                        </m:r>
                      </m:sub>
                    </m:sSub>
                  </m:oMath>
                </a14:m>
                <a:r>
                  <a:rPr lang="en-GB" sz="1600" dirty="0">
                    <a:effectLst/>
                    <a:latin typeface="Cambria Math" panose="02040503050406030204" pitchFamily="18" charset="0"/>
                    <a:ea typeface="Cambria Math" panose="02040503050406030204" pitchFamily="18" charset="0"/>
                    <a:cs typeface="Roboto"/>
                  </a:rPr>
                  <a:t>               </a:t>
                </a:r>
                <a14:m>
                  <m:oMath xmlns:m="http://schemas.openxmlformats.org/officeDocument/2006/math">
                    <m:acc>
                      <m:accPr>
                        <m:chr m:val="̂"/>
                        <m:ctrlPr>
                          <a:rPr lang="en-GB" sz="1600" i="1">
                            <a:effectLst/>
                            <a:latin typeface="Cambria Math" panose="02040503050406030204" pitchFamily="18" charset="0"/>
                            <a:ea typeface="Cambria Math" panose="02040503050406030204" pitchFamily="18" charset="0"/>
                          </a:rPr>
                        </m:ctrlPr>
                      </m:accPr>
                      <m:e>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rPr>
                              <m:t>𝜃</m:t>
                            </m:r>
                          </m:e>
                          <m:sub>
                            <m:r>
                              <a:rPr lang="en-GB" sz="1600" i="1">
                                <a:effectLst/>
                                <a:latin typeface="Cambria Math" panose="02040503050406030204" pitchFamily="18" charset="0"/>
                                <a:ea typeface="Cambria Math" panose="02040503050406030204" pitchFamily="18" charset="0"/>
                                <a:cs typeface="Roboto"/>
                              </a:rPr>
                              <m:t>𝑖</m:t>
                            </m:r>
                          </m:sub>
                        </m:sSub>
                      </m:e>
                    </m:acc>
                    <m:r>
                      <a:rPr lang="en-GB" sz="1600" i="1">
                        <a:effectLst/>
                        <a:latin typeface="Cambria Math" panose="02040503050406030204" pitchFamily="18" charset="0"/>
                        <a:ea typeface="Cambria Math" panose="02040503050406030204" pitchFamily="18" charset="0"/>
                        <a:cs typeface="Roboto"/>
                      </a:rPr>
                      <m:t>=</m:t>
                    </m:r>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𝜃</m:t>
                        </m:r>
                      </m:e>
                      <m:sub>
                        <m:r>
                          <a:rPr lang="en-GB" sz="1600" i="1">
                            <a:effectLst/>
                            <a:latin typeface="Cambria Math" panose="02040503050406030204" pitchFamily="18" charset="0"/>
                            <a:ea typeface="Cambria Math" panose="02040503050406030204" pitchFamily="18" charset="0"/>
                            <a:cs typeface="Roboto"/>
                          </a:rPr>
                          <m:t>𝑖</m:t>
                        </m:r>
                      </m:sub>
                    </m:sSub>
                  </m:oMath>
                </a14:m>
                <a:endParaRPr lang="en-GB" sz="1600" dirty="0">
                  <a:latin typeface="Cambria Math" panose="02040503050406030204" pitchFamily="18" charset="0"/>
                  <a:ea typeface="Cambria Math" panose="02040503050406030204" pitchFamily="18" charset="0"/>
                </a:endParaRPr>
              </a:p>
              <a:p>
                <a:pPr marL="0" indent="0">
                  <a:lnSpc>
                    <a:spcPct val="90000"/>
                  </a:lnSpc>
                  <a:buNone/>
                </a:pPr>
                <a:endParaRPr lang="en-GB" sz="1600" dirty="0">
                  <a:effectLst/>
                  <a:latin typeface="Cambria Math" panose="02040503050406030204" pitchFamily="18" charset="0"/>
                  <a:ea typeface="Cambria Math" panose="02040503050406030204" pitchFamily="18" charset="0"/>
                </a:endParaRPr>
              </a:p>
              <a:p>
                <a:pPr>
                  <a:lnSpc>
                    <a:spcPct val="90000"/>
                  </a:lnSpc>
                </a:pPr>
                <a:r>
                  <a:rPr lang="en-GB" sz="1600" dirty="0">
                    <a:latin typeface="Cambria Math" panose="02040503050406030204" pitchFamily="18" charset="0"/>
                    <a:ea typeface="Cambria Math" panose="02040503050406030204" pitchFamily="18" charset="0"/>
                    <a:cs typeface="Roboto"/>
                  </a:rPr>
                  <a:t>Now, each virtual vehicle will be following the same control law if we design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𝑎</m:t>
                        </m:r>
                      </m:e>
                      <m:sub>
                        <m:r>
                          <a:rPr lang="en-GB" sz="1600" i="1">
                            <a:effectLst/>
                            <a:latin typeface="Cambria Math" panose="02040503050406030204" pitchFamily="18" charset="0"/>
                            <a:ea typeface="Cambria Math" panose="02040503050406030204" pitchFamily="18" charset="0"/>
                            <a:cs typeface="Roboto"/>
                          </a:rPr>
                          <m:t>𝑖</m:t>
                        </m:r>
                      </m:sub>
                    </m:sSub>
                  </m:oMath>
                </a14:m>
                <a:r>
                  <a:rPr lang="en-GB" sz="1600" dirty="0">
                    <a:effectLst/>
                    <a:latin typeface="Cambria Math" panose="02040503050406030204" pitchFamily="18" charset="0"/>
                    <a:ea typeface="Cambria Math" panose="02040503050406030204" pitchFamily="18" charset="0"/>
                    <a:cs typeface="Roboto"/>
                  </a:rPr>
                  <a:t> and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cs typeface="Arial" panose="020B0604020202020204" pitchFamily="34" charset="0"/>
                          </a:rPr>
                          <m:t>𝛿</m:t>
                        </m:r>
                      </m:e>
                      <m:sub>
                        <m:r>
                          <a:rPr lang="en-GB" sz="1600" i="1">
                            <a:effectLst/>
                            <a:latin typeface="Cambria Math" panose="02040503050406030204" pitchFamily="18" charset="0"/>
                            <a:ea typeface="Cambria Math" panose="02040503050406030204" pitchFamily="18" charset="0"/>
                            <a:cs typeface="Arial" panose="020B0604020202020204" pitchFamily="34" charset="0"/>
                          </a:rPr>
                          <m:t>𝑖</m:t>
                        </m:r>
                      </m:sub>
                    </m:sSub>
                    <m:r>
                      <a:rPr lang="en-GB" sz="1600" b="0" i="0">
                        <a:effectLst/>
                        <a:latin typeface="Cambria Math" panose="02040503050406030204" pitchFamily="18" charset="0"/>
                        <a:ea typeface="Cambria Math" panose="02040503050406030204" pitchFamily="18" charset="0"/>
                        <a:cs typeface="Arial" panose="020B0604020202020204" pitchFamily="34" charset="0"/>
                      </a:rPr>
                      <m:t> </m:t>
                    </m:r>
                  </m:oMath>
                </a14:m>
                <a:r>
                  <a:rPr lang="en-GB" sz="1600" b="0" dirty="0">
                    <a:effectLst/>
                    <a:latin typeface="Cambria Math" panose="02040503050406030204" pitchFamily="18" charset="0"/>
                    <a:ea typeface="Cambria Math" panose="02040503050406030204" pitchFamily="18" charset="0"/>
                    <a:cs typeface="Arial" panose="020B0604020202020204" pitchFamily="34" charset="0"/>
                  </a:rPr>
                  <a:t> properly.</a:t>
                </a:r>
                <a:endParaRPr lang="en-GB" sz="1600" dirty="0">
                  <a:effectLst/>
                  <a:latin typeface="Cambria Math" panose="02040503050406030204" pitchFamily="18" charset="0"/>
                  <a:ea typeface="Cambria Math" panose="02040503050406030204" pitchFamily="18" charset="0"/>
                </a:endParaRPr>
              </a:p>
              <a:p>
                <a:pPr>
                  <a:lnSpc>
                    <a:spcPct val="90000"/>
                  </a:lnSpc>
                </a:pPr>
                <a:r>
                  <a:rPr lang="en-GB" sz="1600" dirty="0">
                    <a:effectLst/>
                    <a:latin typeface="Cambria Math" panose="02040503050406030204" pitchFamily="18" charset="0"/>
                    <a:ea typeface="Cambria Math" panose="02040503050406030204" pitchFamily="18" charset="0"/>
                    <a:cs typeface="Roboto"/>
                  </a:rPr>
                  <a:t>For positive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𝑟</m:t>
                        </m:r>
                      </m:e>
                      <m:sub>
                        <m:r>
                          <a:rPr lang="en-GB" sz="1600" i="1">
                            <a:effectLst/>
                            <a:latin typeface="Cambria Math" panose="02040503050406030204" pitchFamily="18" charset="0"/>
                            <a:ea typeface="Cambria Math" panose="02040503050406030204" pitchFamily="18" charset="0"/>
                            <a:cs typeface="Roboto"/>
                          </a:rPr>
                          <m:t>1</m:t>
                        </m:r>
                      </m:sub>
                    </m:sSub>
                  </m:oMath>
                </a14:m>
                <a:r>
                  <a:rPr lang="en-GB" sz="1600" dirty="0">
                    <a:effectLst/>
                    <a:latin typeface="Cambria Math" panose="02040503050406030204" pitchFamily="18" charset="0"/>
                    <a:ea typeface="Cambria Math" panose="02040503050406030204" pitchFamily="18" charset="0"/>
                    <a:cs typeface="Roboto"/>
                  </a:rPr>
                  <a:t>,</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𝑟</m:t>
                        </m:r>
                      </m:e>
                      <m:sub>
                        <m:r>
                          <a:rPr lang="en-GB" sz="1600" i="1">
                            <a:effectLst/>
                            <a:latin typeface="Cambria Math" panose="02040503050406030204" pitchFamily="18" charset="0"/>
                            <a:ea typeface="Cambria Math" panose="02040503050406030204" pitchFamily="18" charset="0"/>
                            <a:cs typeface="Roboto"/>
                          </a:rPr>
                          <m:t>2</m:t>
                        </m:r>
                      </m:sub>
                    </m:sSub>
                  </m:oMath>
                </a14:m>
                <a:r>
                  <a:rPr lang="en-GB" sz="1600" dirty="0">
                    <a:effectLst/>
                    <a:latin typeface="Cambria Math" panose="02040503050406030204" pitchFamily="18" charset="0"/>
                    <a:ea typeface="Cambria Math" panose="02040503050406030204" pitchFamily="18" charset="0"/>
                    <a:cs typeface="Roboto"/>
                  </a:rPr>
                  <a:t>,</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𝑟</m:t>
                        </m:r>
                      </m:e>
                      <m:sub>
                        <m:r>
                          <a:rPr lang="en-GB" sz="1600" i="1">
                            <a:effectLst/>
                            <a:latin typeface="Cambria Math" panose="02040503050406030204" pitchFamily="18" charset="0"/>
                            <a:ea typeface="Cambria Math" panose="02040503050406030204" pitchFamily="18" charset="0"/>
                            <a:cs typeface="Roboto"/>
                          </a:rPr>
                          <m:t>3</m:t>
                        </m:r>
                      </m:sub>
                    </m:sSub>
                  </m:oMath>
                </a14:m>
                <a:r>
                  <a:rPr lang="en-GB" sz="1600" dirty="0">
                    <a:effectLst/>
                    <a:latin typeface="Cambria Math" panose="02040503050406030204" pitchFamily="18" charset="0"/>
                    <a:ea typeface="Cambria Math" panose="02040503050406030204" pitchFamily="18" charset="0"/>
                    <a:cs typeface="Roboto"/>
                  </a:rPr>
                  <a:t>…….</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𝑟</m:t>
                        </m:r>
                      </m:e>
                      <m:sub>
                        <m:r>
                          <a:rPr lang="en-GB" sz="1600" i="1">
                            <a:effectLst/>
                            <a:latin typeface="Cambria Math" panose="02040503050406030204" pitchFamily="18" charset="0"/>
                            <a:ea typeface="Cambria Math" panose="02040503050406030204" pitchFamily="18" charset="0"/>
                            <a:cs typeface="Roboto"/>
                          </a:rPr>
                          <m:t>𝑁</m:t>
                        </m:r>
                      </m:sub>
                    </m:sSub>
                  </m:oMath>
                </a14:m>
                <a:endParaRPr lang="en-GB" sz="1600" dirty="0">
                  <a:effectLst/>
                  <a:latin typeface="Cambria Math" panose="02040503050406030204" pitchFamily="18" charset="0"/>
                  <a:ea typeface="Cambria Math" panose="02040503050406030204" pitchFamily="18" charset="0"/>
                </a:endParaRPr>
              </a:p>
              <a:p>
                <a:pPr marL="0" indent="0" algn="ctr">
                  <a:lnSpc>
                    <a:spcPct val="90000"/>
                  </a:lnSpc>
                  <a:buNone/>
                </a:pP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𝛿</m:t>
                        </m:r>
                      </m:e>
                      <m:sub>
                        <m:r>
                          <a:rPr lang="en-GB" sz="1600" i="1">
                            <a:effectLst/>
                            <a:latin typeface="Cambria Math" panose="02040503050406030204" pitchFamily="18" charset="0"/>
                            <a:ea typeface="Cambria Math" panose="02040503050406030204" pitchFamily="18" charset="0"/>
                            <a:cs typeface="Roboto"/>
                          </a:rPr>
                          <m:t>𝑖</m:t>
                        </m:r>
                      </m:sub>
                    </m:sSub>
                  </m:oMath>
                </a14:m>
                <a:r>
                  <a:rPr lang="en-GB" sz="1600" dirty="0">
                    <a:effectLst/>
                    <a:latin typeface="Cambria Math" panose="02040503050406030204" pitchFamily="18" charset="0"/>
                    <a:ea typeface="Cambria Math" panose="02040503050406030204" pitchFamily="18" charset="0"/>
                    <a:cs typeface="Roboto"/>
                  </a:rPr>
                  <a:t>= 1/</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𝑟</m:t>
                        </m:r>
                      </m:e>
                      <m:sub>
                        <m:r>
                          <a:rPr lang="en-GB" sz="1600" i="1">
                            <a:effectLst/>
                            <a:latin typeface="Cambria Math" panose="02040503050406030204" pitchFamily="18" charset="0"/>
                            <a:ea typeface="Cambria Math" panose="02040503050406030204" pitchFamily="18" charset="0"/>
                            <a:cs typeface="Roboto"/>
                          </a:rPr>
                          <m:t>𝑖</m:t>
                        </m:r>
                      </m:sub>
                    </m:sSub>
                  </m:oMath>
                </a14:m>
                <a:r>
                  <a:rPr lang="en-GB" sz="1600" dirty="0">
                    <a:effectLst/>
                    <a:latin typeface="Cambria Math" panose="02040503050406030204" pitchFamily="18" charset="0"/>
                    <a:ea typeface="Cambria Math" panose="02040503050406030204" pitchFamily="18" charset="0"/>
                    <a:cs typeface="Roboto"/>
                  </a:rPr>
                  <a:t>    and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𝑎</m:t>
                        </m:r>
                      </m:e>
                      <m:sub>
                        <m:r>
                          <a:rPr lang="en-GB" sz="1600" i="1">
                            <a:effectLst/>
                            <a:latin typeface="Cambria Math" panose="02040503050406030204" pitchFamily="18" charset="0"/>
                            <a:ea typeface="Cambria Math" panose="02040503050406030204" pitchFamily="18" charset="0"/>
                            <a:cs typeface="Roboto"/>
                          </a:rPr>
                          <m:t>𝑖</m:t>
                        </m:r>
                      </m:sub>
                    </m:sSub>
                    <m:r>
                      <a:rPr lang="en-GB" sz="1600" i="1">
                        <a:effectLst/>
                        <a:latin typeface="Cambria Math" panose="02040503050406030204" pitchFamily="18" charset="0"/>
                        <a:ea typeface="Cambria Math" panose="02040503050406030204" pitchFamily="18" charset="0"/>
                        <a:cs typeface="Roboto"/>
                      </a:rPr>
                      <m:t>=1−</m:t>
                    </m:r>
                    <m:r>
                      <a:rPr lang="en-GB" sz="1600" i="1">
                        <a:effectLst/>
                        <a:latin typeface="Cambria Math" panose="02040503050406030204" pitchFamily="18" charset="0"/>
                        <a:ea typeface="Cambria Math" panose="02040503050406030204" pitchFamily="18" charset="0"/>
                        <a:cs typeface="Roboto"/>
                      </a:rPr>
                      <m:t>𝑐</m:t>
                    </m:r>
                    <m:f>
                      <m:fPr>
                        <m:ctrlPr>
                          <a:rPr lang="en-GB" sz="1600" i="1">
                            <a:effectLst/>
                            <a:latin typeface="Cambria Math" panose="02040503050406030204" pitchFamily="18" charset="0"/>
                            <a:ea typeface="Cambria Math" panose="02040503050406030204" pitchFamily="18" charset="0"/>
                            <a:cs typeface="Roboto"/>
                          </a:rPr>
                        </m:ctrlPr>
                      </m:fPr>
                      <m:num>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𝑟</m:t>
                            </m:r>
                          </m:e>
                          <m:sub>
                            <m:r>
                              <a:rPr lang="en-GB" sz="1600" i="1">
                                <a:effectLst/>
                                <a:latin typeface="Cambria Math" panose="02040503050406030204" pitchFamily="18" charset="0"/>
                                <a:ea typeface="Cambria Math" panose="02040503050406030204" pitchFamily="18" charset="0"/>
                                <a:cs typeface="Roboto"/>
                              </a:rPr>
                              <m:t>𝑖</m:t>
                            </m:r>
                          </m:sub>
                        </m:sSub>
                      </m:num>
                      <m:den>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𝑟</m:t>
                            </m:r>
                          </m:e>
                          <m:sub>
                            <m:r>
                              <a:rPr lang="en-GB" sz="1600" i="1">
                                <a:effectLst/>
                                <a:latin typeface="Cambria Math" panose="02040503050406030204" pitchFamily="18" charset="0"/>
                                <a:ea typeface="Cambria Math" panose="02040503050406030204" pitchFamily="18" charset="0"/>
                                <a:cs typeface="Roboto"/>
                              </a:rPr>
                              <m:t>𝑖</m:t>
                            </m:r>
                            <m:r>
                              <a:rPr lang="en-GB" sz="1600" i="1">
                                <a:effectLst/>
                                <a:latin typeface="Cambria Math" panose="02040503050406030204" pitchFamily="18" charset="0"/>
                                <a:ea typeface="Cambria Math" panose="02040503050406030204" pitchFamily="18" charset="0"/>
                                <a:cs typeface="Roboto"/>
                              </a:rPr>
                              <m:t>+1</m:t>
                            </m:r>
                          </m:sub>
                        </m:sSub>
                      </m:den>
                    </m:f>
                  </m:oMath>
                </a14:m>
                <a:endParaRPr lang="en-GB" sz="1600" dirty="0">
                  <a:effectLst/>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31262312-FE44-4C50-8300-B96B6C5DD56A}"/>
                  </a:ext>
                </a:extLst>
              </p:cNvPr>
              <p:cNvSpPr>
                <a:spLocks noGrp="1" noRot="1" noChangeAspect="1" noMove="1" noResize="1" noEditPoints="1" noAdjustHandles="1" noChangeArrowheads="1" noChangeShapeType="1" noTextEdit="1"/>
              </p:cNvSpPr>
              <p:nvPr>
                <p:ph idx="1"/>
              </p:nvPr>
            </p:nvSpPr>
            <p:spPr>
              <a:xfrm>
                <a:off x="5117105" y="685801"/>
                <a:ext cx="6874869" cy="5105400"/>
              </a:xfrm>
              <a:blipFill>
                <a:blip r:embed="rId3"/>
                <a:stretch>
                  <a:fillRect l="-1064" r="-887"/>
                </a:stretch>
              </a:blipFill>
            </p:spPr>
            <p:txBody>
              <a:bodyPr/>
              <a:lstStyle/>
              <a:p>
                <a:r>
                  <a:rPr lang="en-IN">
                    <a:noFill/>
                  </a:rPr>
                  <a:t> </a:t>
                </a:r>
              </a:p>
            </p:txBody>
          </p:sp>
        </mc:Fallback>
      </mc:AlternateContent>
    </p:spTree>
    <p:extLst>
      <p:ext uri="{BB962C8B-B14F-4D97-AF65-F5344CB8AC3E}">
        <p14:creationId xmlns:p14="http://schemas.microsoft.com/office/powerpoint/2010/main" val="4145795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2" name="Title 1">
            <a:extLst>
              <a:ext uri="{FF2B5EF4-FFF2-40B4-BE49-F238E27FC236}">
                <a16:creationId xmlns:a16="http://schemas.microsoft.com/office/drawing/2014/main" id="{A2A79949-DB73-44B3-8CCE-9C9EA31EACDC}"/>
              </a:ext>
            </a:extLst>
          </p:cNvPr>
          <p:cNvSpPr>
            <a:spLocks noGrp="1"/>
          </p:cNvSpPr>
          <p:nvPr>
            <p:ph type="title"/>
          </p:nvPr>
        </p:nvSpPr>
        <p:spPr>
          <a:xfrm>
            <a:off x="1640750" y="887767"/>
            <a:ext cx="10018713" cy="876670"/>
          </a:xfrm>
        </p:spPr>
        <p:txBody>
          <a:bodyPr>
            <a:normAutofit/>
          </a:bodyPr>
          <a:lstStyle/>
          <a:p>
            <a:r>
              <a:rPr lang="en-GB" sz="3200" dirty="0">
                <a:latin typeface="Cambria Math" panose="02040503050406030204" pitchFamily="18" charset="0"/>
                <a:ea typeface="Cambria Math" panose="02040503050406030204" pitchFamily="18" charset="0"/>
              </a:rPr>
              <a:t>Boundary Analysis</a:t>
            </a:r>
          </a:p>
        </p:txBody>
      </p:sp>
      <mc:AlternateContent xmlns:mc="http://schemas.openxmlformats.org/markup-compatibility/2006">
        <mc:Choice xmlns:a14="http://schemas.microsoft.com/office/drawing/2010/main" Requires="a14">
          <p:sp>
            <p:nvSpPr>
              <p:cNvPr id="23" name="Content Placeholder 2">
                <a:extLst>
                  <a:ext uri="{FF2B5EF4-FFF2-40B4-BE49-F238E27FC236}">
                    <a16:creationId xmlns:a16="http://schemas.microsoft.com/office/drawing/2014/main" id="{DC07C487-2366-43F1-981A-CFD9D45F5E03}"/>
                  </a:ext>
                </a:extLst>
              </p:cNvPr>
              <p:cNvSpPr>
                <a:spLocks noGrp="1"/>
              </p:cNvSpPr>
              <p:nvPr>
                <p:ph idx="1"/>
              </p:nvPr>
            </p:nvSpPr>
            <p:spPr>
              <a:xfrm>
                <a:off x="1836013" y="2254974"/>
                <a:ext cx="10018713" cy="2910027"/>
              </a:xfrm>
            </p:spPr>
            <p:txBody>
              <a:bodyPr>
                <a:normAutofit/>
              </a:bodyPr>
              <a:lstStyle/>
              <a:p>
                <a:pPr marL="0" indent="0">
                  <a:lnSpc>
                    <a:spcPct val="115000"/>
                  </a:lnSpc>
                  <a:buNone/>
                </a:pPr>
                <a:r>
                  <a:rPr lang="en-GB" sz="1600" dirty="0">
                    <a:effectLst/>
                    <a:latin typeface="Cambria Math" panose="02040503050406030204" pitchFamily="18" charset="0"/>
                    <a:ea typeface="Cambria Math" panose="02040503050406030204" pitchFamily="18" charset="0"/>
                    <a:cs typeface="Roboto"/>
                  </a:rPr>
                  <a:t>The parameter c that used in defining </a:t>
                </a:r>
                <a14:m>
                  <m:oMath xmlns:m="http://schemas.openxmlformats.org/officeDocument/2006/math">
                    <m:sSub>
                      <m:sSubPr>
                        <m:ctrlPr>
                          <a:rPr lang="en-GB" sz="1600" i="1" smtClean="0">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𝑎</m:t>
                        </m:r>
                      </m:e>
                      <m:sub>
                        <m:r>
                          <a:rPr lang="en-GB" sz="1600" i="1">
                            <a:effectLst/>
                            <a:latin typeface="Cambria Math" panose="02040503050406030204" pitchFamily="18" charset="0"/>
                            <a:ea typeface="Cambria Math" panose="02040503050406030204" pitchFamily="18" charset="0"/>
                            <a:cs typeface="Roboto"/>
                          </a:rPr>
                          <m:t>𝑖</m:t>
                        </m:r>
                      </m:sub>
                    </m:sSub>
                    <m:r>
                      <a:rPr lang="en-GB" sz="1600" i="1">
                        <a:effectLst/>
                        <a:latin typeface="Cambria Math" panose="02040503050406030204" pitchFamily="18" charset="0"/>
                        <a:ea typeface="Cambria Math" panose="02040503050406030204" pitchFamily="18" charset="0"/>
                        <a:cs typeface="Roboto"/>
                      </a:rPr>
                      <m:t> </m:t>
                    </m:r>
                  </m:oMath>
                </a14:m>
                <a:r>
                  <a:rPr lang="en-GB" sz="1600" dirty="0">
                    <a:effectLst/>
                    <a:latin typeface="Cambria Math" panose="02040503050406030204" pitchFamily="18" charset="0"/>
                    <a:ea typeface="Cambria Math" panose="02040503050406030204" pitchFamily="18" charset="0"/>
                    <a:cs typeface="Roboto"/>
                  </a:rPr>
                  <a:t>will be checking for the boundary conditions.</a:t>
                </a:r>
              </a:p>
              <a:p>
                <a:pPr>
                  <a:lnSpc>
                    <a:spcPct val="115000"/>
                  </a:lnSpc>
                </a:pPr>
                <a:r>
                  <a:rPr lang="en-GB" sz="1600" dirty="0">
                    <a:solidFill>
                      <a:srgbClr val="202124"/>
                    </a:solidFill>
                    <a:latin typeface="Cambria Math" panose="02040503050406030204" pitchFamily="18" charset="0"/>
                    <a:ea typeface="Cambria Math" panose="02040503050406030204" pitchFamily="18" charset="0"/>
                  </a:rPr>
                  <a:t>B</a:t>
                </a:r>
                <a:r>
                  <a:rPr lang="en-GB" sz="1600" b="0" i="0" dirty="0">
                    <a:solidFill>
                      <a:srgbClr val="202124"/>
                    </a:solidFill>
                    <a:effectLst/>
                    <a:latin typeface="Cambria Math" panose="02040503050406030204" pitchFamily="18" charset="0"/>
                    <a:ea typeface="Cambria Math" panose="02040503050406030204" pitchFamily="18" charset="0"/>
                  </a:rPr>
                  <a:t>ounded-input, bounded-output (</a:t>
                </a:r>
                <a:r>
                  <a:rPr lang="en-GB" sz="1600" b="1" i="0" dirty="0">
                    <a:solidFill>
                      <a:srgbClr val="202124"/>
                    </a:solidFill>
                    <a:effectLst/>
                    <a:latin typeface="Cambria Math" panose="02040503050406030204" pitchFamily="18" charset="0"/>
                    <a:ea typeface="Cambria Math" panose="02040503050406030204" pitchFamily="18" charset="0"/>
                  </a:rPr>
                  <a:t>BIBO</a:t>
                </a:r>
                <a:r>
                  <a:rPr lang="en-GB" sz="1600" b="0" i="0" dirty="0">
                    <a:solidFill>
                      <a:srgbClr val="202124"/>
                    </a:solidFill>
                    <a:effectLst/>
                    <a:latin typeface="Cambria Math" panose="02040503050406030204" pitchFamily="18" charset="0"/>
                    <a:ea typeface="Cambria Math" panose="02040503050406030204" pitchFamily="18" charset="0"/>
                  </a:rPr>
                  <a:t>) </a:t>
                </a:r>
                <a:r>
                  <a:rPr lang="en-GB" sz="1600" b="1" i="0" dirty="0">
                    <a:solidFill>
                      <a:srgbClr val="202124"/>
                    </a:solidFill>
                    <a:effectLst/>
                    <a:latin typeface="Cambria Math" panose="02040503050406030204" pitchFamily="18" charset="0"/>
                    <a:ea typeface="Cambria Math" panose="02040503050406030204" pitchFamily="18" charset="0"/>
                  </a:rPr>
                  <a:t>stability</a:t>
                </a:r>
                <a:r>
                  <a:rPr lang="en-GB" sz="1600" b="0" i="0" dirty="0">
                    <a:solidFill>
                      <a:srgbClr val="202124"/>
                    </a:solidFill>
                    <a:effectLst/>
                    <a:latin typeface="Cambria Math" panose="02040503050406030204" pitchFamily="18" charset="0"/>
                    <a:ea typeface="Cambria Math" panose="02040503050406030204" pitchFamily="18" charset="0"/>
                  </a:rPr>
                  <a:t> is a form of </a:t>
                </a:r>
                <a:r>
                  <a:rPr lang="en-GB" sz="1600" b="1" i="0" dirty="0">
                    <a:solidFill>
                      <a:srgbClr val="202124"/>
                    </a:solidFill>
                    <a:effectLst/>
                    <a:latin typeface="Cambria Math" panose="02040503050406030204" pitchFamily="18" charset="0"/>
                    <a:ea typeface="Cambria Math" panose="02040503050406030204" pitchFamily="18" charset="0"/>
                  </a:rPr>
                  <a:t>stability</a:t>
                </a:r>
                <a:r>
                  <a:rPr lang="en-GB" sz="1600" b="0" i="0" dirty="0">
                    <a:solidFill>
                      <a:srgbClr val="202124"/>
                    </a:solidFill>
                    <a:effectLst/>
                    <a:latin typeface="Cambria Math" panose="02040503050406030204" pitchFamily="18" charset="0"/>
                    <a:ea typeface="Cambria Math" panose="02040503050406030204" pitchFamily="18" charset="0"/>
                  </a:rPr>
                  <a:t> for linear signals and </a:t>
                </a:r>
                <a:r>
                  <a:rPr lang="en-GB" sz="1600" b="1" i="0" dirty="0">
                    <a:solidFill>
                      <a:srgbClr val="202124"/>
                    </a:solidFill>
                    <a:effectLst/>
                    <a:latin typeface="Cambria Math" panose="02040503050406030204" pitchFamily="18" charset="0"/>
                    <a:ea typeface="Cambria Math" panose="02040503050406030204" pitchFamily="18" charset="0"/>
                  </a:rPr>
                  <a:t>systems</a:t>
                </a:r>
                <a:r>
                  <a:rPr lang="en-GB" sz="1600" b="0" i="0" dirty="0">
                    <a:solidFill>
                      <a:srgbClr val="202124"/>
                    </a:solidFill>
                    <a:effectLst/>
                    <a:latin typeface="Cambria Math" panose="02040503050406030204" pitchFamily="18" charset="0"/>
                    <a:ea typeface="Cambria Math" panose="02040503050406030204" pitchFamily="18" charset="0"/>
                  </a:rPr>
                  <a:t> that take inputs. If a </a:t>
                </a:r>
                <a:r>
                  <a:rPr lang="en-GB" sz="1600" b="1" i="0" dirty="0">
                    <a:solidFill>
                      <a:srgbClr val="202124"/>
                    </a:solidFill>
                    <a:effectLst/>
                    <a:latin typeface="Cambria Math" panose="02040503050406030204" pitchFamily="18" charset="0"/>
                    <a:ea typeface="Cambria Math" panose="02040503050406030204" pitchFamily="18" charset="0"/>
                  </a:rPr>
                  <a:t>system</a:t>
                </a:r>
                <a:r>
                  <a:rPr lang="en-GB" sz="1600" b="0" i="0" dirty="0">
                    <a:solidFill>
                      <a:srgbClr val="202124"/>
                    </a:solidFill>
                    <a:effectLst/>
                    <a:latin typeface="Cambria Math" panose="02040503050406030204" pitchFamily="18" charset="0"/>
                    <a:ea typeface="Cambria Math" panose="02040503050406030204" pitchFamily="18" charset="0"/>
                  </a:rPr>
                  <a:t> is </a:t>
                </a:r>
                <a:r>
                  <a:rPr lang="en-GB" sz="1600" b="1" i="0" dirty="0">
                    <a:solidFill>
                      <a:srgbClr val="202124"/>
                    </a:solidFill>
                    <a:effectLst/>
                    <a:latin typeface="Cambria Math" panose="02040503050406030204" pitchFamily="18" charset="0"/>
                    <a:ea typeface="Cambria Math" panose="02040503050406030204" pitchFamily="18" charset="0"/>
                  </a:rPr>
                  <a:t>BIBO stable</a:t>
                </a:r>
                <a:r>
                  <a:rPr lang="en-GB" sz="1600" b="0" i="0" dirty="0">
                    <a:solidFill>
                      <a:srgbClr val="202124"/>
                    </a:solidFill>
                    <a:effectLst/>
                    <a:latin typeface="Cambria Math" panose="02040503050406030204" pitchFamily="18" charset="0"/>
                    <a:ea typeface="Cambria Math" panose="02040503050406030204" pitchFamily="18" charset="0"/>
                  </a:rPr>
                  <a:t>, then the output will be bounded for every input to the </a:t>
                </a:r>
                <a:r>
                  <a:rPr lang="en-GB" sz="1600" b="1" i="0" dirty="0">
                    <a:solidFill>
                      <a:srgbClr val="202124"/>
                    </a:solidFill>
                    <a:effectLst/>
                    <a:latin typeface="Cambria Math" panose="02040503050406030204" pitchFamily="18" charset="0"/>
                    <a:ea typeface="Cambria Math" panose="02040503050406030204" pitchFamily="18" charset="0"/>
                  </a:rPr>
                  <a:t>system</a:t>
                </a:r>
                <a:r>
                  <a:rPr lang="en-GB" sz="1600" b="0" i="0" dirty="0">
                    <a:solidFill>
                      <a:srgbClr val="202124"/>
                    </a:solidFill>
                    <a:effectLst/>
                    <a:latin typeface="Cambria Math" panose="02040503050406030204" pitchFamily="18" charset="0"/>
                    <a:ea typeface="Cambria Math" panose="02040503050406030204" pitchFamily="18" charset="0"/>
                  </a:rPr>
                  <a:t> that is bounded.</a:t>
                </a:r>
                <a:endParaRPr lang="en-GB" sz="1600" dirty="0">
                  <a:solidFill>
                    <a:srgbClr val="202124"/>
                  </a:solidFill>
                  <a:latin typeface="Cambria Math" panose="02040503050406030204" pitchFamily="18" charset="0"/>
                  <a:ea typeface="Cambria Math" panose="02040503050406030204" pitchFamily="18" charset="0"/>
                </a:endParaRPr>
              </a:p>
              <a:p>
                <a:pPr marL="0" indent="0">
                  <a:lnSpc>
                    <a:spcPct val="115000"/>
                  </a:lnSpc>
                  <a:buNone/>
                </a:pPr>
                <a:r>
                  <a:rPr lang="en-GB" sz="1600" dirty="0">
                    <a:effectLst/>
                    <a:latin typeface="Cambria Math" panose="02040503050406030204" pitchFamily="18" charset="0"/>
                    <a:ea typeface="Cambria Math" panose="02040503050406030204" pitchFamily="18" charset="0"/>
                    <a:cs typeface="Roboto"/>
                  </a:rPr>
                  <a:t>Since we </a:t>
                </a:r>
                <a:r>
                  <a:rPr lang="en-GB" sz="1600" dirty="0">
                    <a:latin typeface="Cambria Math" panose="02040503050406030204" pitchFamily="18" charset="0"/>
                    <a:ea typeface="Cambria Math" panose="02040503050406030204" pitchFamily="18" charset="0"/>
                    <a:cs typeface="Roboto"/>
                  </a:rPr>
                  <a:t>require</a:t>
                </a:r>
                <a:r>
                  <a:rPr lang="en-GB" sz="1600" dirty="0">
                    <a:effectLst/>
                    <a:latin typeface="Cambria Math" panose="02040503050406030204" pitchFamily="18" charset="0"/>
                    <a:ea typeface="Cambria Math" panose="02040503050406030204" pitchFamily="18" charset="0"/>
                    <a:cs typeface="Roboto"/>
                  </a:rPr>
                  <a:t> all the trajectories of all </a:t>
                </a:r>
                <a14:m>
                  <m:oMath xmlns:m="http://schemas.openxmlformats.org/officeDocument/2006/math">
                    <m:sSub>
                      <m:sSubPr>
                        <m:ctrlPr>
                          <a:rPr lang="en-GB" sz="1600" i="1" smtClean="0">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m:t>
                        </m:r>
                        <m:r>
                          <a:rPr lang="en-GB" sz="1600" i="1">
                            <a:effectLst/>
                            <a:latin typeface="Cambria Math" panose="02040503050406030204" pitchFamily="18" charset="0"/>
                            <a:ea typeface="Cambria Math" panose="02040503050406030204" pitchFamily="18" charset="0"/>
                            <a:cs typeface="Roboto"/>
                          </a:rPr>
                          <m:t>𝑥</m:t>
                        </m:r>
                      </m:e>
                      <m:sub>
                        <m:r>
                          <a:rPr lang="en-GB" sz="1600" i="1">
                            <a:effectLst/>
                            <a:latin typeface="Cambria Math" panose="02040503050406030204" pitchFamily="18" charset="0"/>
                            <a:ea typeface="Cambria Math" panose="02040503050406030204" pitchFamily="18" charset="0"/>
                            <a:cs typeface="Roboto"/>
                          </a:rPr>
                          <m:t>𝑖</m:t>
                        </m:r>
                      </m:sub>
                    </m:sSub>
                    <m:r>
                      <a:rPr lang="en-GB" sz="1600" i="1">
                        <a:effectLst/>
                        <a:latin typeface="Cambria Math" panose="02040503050406030204" pitchFamily="18" charset="0"/>
                        <a:ea typeface="Cambria Math" panose="02040503050406030204" pitchFamily="18" charset="0"/>
                        <a:cs typeface="Roboto"/>
                      </a:rPr>
                      <m:t> </m:t>
                    </m:r>
                  </m:oMath>
                </a14:m>
                <a:r>
                  <a:rPr lang="en-GB" sz="1600" dirty="0">
                    <a:effectLst/>
                    <a:latin typeface="Cambria Math" panose="02040503050406030204" pitchFamily="18" charset="0"/>
                    <a:ea typeface="Cambria Math" panose="02040503050406030204" pitchFamily="18" charset="0"/>
                    <a:cs typeface="Roboto"/>
                  </a:rPr>
                  <a:t>,</a:t>
                </a:r>
                <a:r>
                  <a:rPr lang="en-GB" sz="1600" dirty="0">
                    <a:ea typeface="Cambria Math" panose="02040503050406030204" pitchFamily="18" charset="0"/>
                    <a:cs typeface="Roboto"/>
                  </a:rPr>
                  <a:t> </a:t>
                </a:r>
                <a14:m>
                  <m:oMath xmlns:m="http://schemas.openxmlformats.org/officeDocument/2006/math">
                    <m:sSub>
                      <m:sSubPr>
                        <m:ctrlPr>
                          <a:rPr lang="en-GB" sz="1600" i="1">
                            <a:latin typeface="Cambria Math" panose="02040503050406030204" pitchFamily="18" charset="0"/>
                            <a:ea typeface="Cambria Math" panose="02040503050406030204" pitchFamily="18" charset="0"/>
                            <a:cs typeface="Roboto"/>
                          </a:rPr>
                        </m:ctrlPr>
                      </m:sSubPr>
                      <m:e>
                        <m:r>
                          <a:rPr lang="en-IN" sz="1600" b="0" i="1" smtClean="0">
                            <a:latin typeface="Cambria Math" panose="02040503050406030204" pitchFamily="18" charset="0"/>
                            <a:ea typeface="Cambria Math" panose="02040503050406030204" pitchFamily="18" charset="0"/>
                            <a:cs typeface="Roboto"/>
                          </a:rPr>
                          <m:t>𝑦</m:t>
                        </m:r>
                      </m:e>
                      <m:sub>
                        <m:r>
                          <a:rPr lang="en-GB" sz="1600" i="1">
                            <a:latin typeface="Cambria Math" panose="02040503050406030204" pitchFamily="18" charset="0"/>
                            <a:ea typeface="Cambria Math" panose="02040503050406030204" pitchFamily="18" charset="0"/>
                            <a:cs typeface="Roboto"/>
                          </a:rPr>
                          <m:t>𝑖</m:t>
                        </m:r>
                      </m:sub>
                    </m:sSub>
                    <m:r>
                      <a:rPr lang="en-IN" sz="1600" b="0" i="1" smtClean="0">
                        <a:latin typeface="Cambria Math" panose="02040503050406030204" pitchFamily="18" charset="0"/>
                        <a:ea typeface="Cambria Math" panose="02040503050406030204" pitchFamily="18" charset="0"/>
                        <a:cs typeface="Roboto"/>
                      </a:rPr>
                      <m:t>)</m:t>
                    </m:r>
                  </m:oMath>
                </a14:m>
                <a:r>
                  <a:rPr lang="en-GB" sz="1600" dirty="0">
                    <a:effectLst/>
                    <a:latin typeface="Cambria Math" panose="02040503050406030204" pitchFamily="18" charset="0"/>
                    <a:ea typeface="Cambria Math" panose="02040503050406030204" pitchFamily="18" charset="0"/>
                    <a:cs typeface="Roboto"/>
                  </a:rPr>
                  <a:t> to be bounded, hence we need to select the value of c such that,</a:t>
                </a:r>
                <a:endParaRPr lang="en-GB" sz="1600" dirty="0">
                  <a:effectLst/>
                  <a:latin typeface="Cambria Math" panose="02040503050406030204" pitchFamily="18" charset="0"/>
                  <a:ea typeface="Cambria Math" panose="02040503050406030204" pitchFamily="18" charset="0"/>
                </a:endParaRPr>
              </a:p>
              <a:p>
                <a:pPr marL="0" indent="0">
                  <a:lnSpc>
                    <a:spcPct val="115000"/>
                  </a:lnSpc>
                  <a:buNone/>
                </a:pPr>
                <a14:m>
                  <m:oMathPara xmlns:m="http://schemas.openxmlformats.org/officeDocument/2006/math">
                    <m:oMathParaPr>
                      <m:jc m:val="centerGroup"/>
                    </m:oMathParaPr>
                    <m:oMath xmlns:m="http://schemas.openxmlformats.org/officeDocument/2006/math">
                      <m:r>
                        <a:rPr lang="en-GB" sz="1600" i="1">
                          <a:effectLst/>
                          <a:latin typeface="Cambria Math" panose="02040503050406030204" pitchFamily="18" charset="0"/>
                          <a:ea typeface="Cambria Math" panose="02040503050406030204" pitchFamily="18" charset="0"/>
                          <a:cs typeface="Roboto"/>
                        </a:rPr>
                        <m:t>𝑐</m:t>
                      </m:r>
                      <m:r>
                        <a:rPr lang="en-GB" sz="1600" i="1">
                          <a:effectLst/>
                          <a:latin typeface="Cambria Math" panose="02040503050406030204" pitchFamily="18" charset="0"/>
                          <a:ea typeface="Cambria Math" panose="02040503050406030204" pitchFamily="18" charset="0"/>
                          <a:cs typeface="Roboto"/>
                        </a:rPr>
                        <m:t>∈</m:t>
                      </m:r>
                      <m:r>
                        <a:rPr lang="en-GB" sz="1600" i="1">
                          <a:effectLst/>
                          <a:latin typeface="Cambria Math" panose="02040503050406030204" pitchFamily="18" charset="0"/>
                          <a:ea typeface="Cambria Math" panose="02040503050406030204" pitchFamily="18" charset="0"/>
                          <a:cs typeface="Roboto"/>
                        </a:rPr>
                        <m:t>𝑙</m:t>
                      </m:r>
                      <m:r>
                        <a:rPr lang="en-GB" sz="1600" i="1">
                          <a:effectLst/>
                          <a:latin typeface="Cambria Math" panose="02040503050406030204" pitchFamily="18" charset="0"/>
                          <a:ea typeface="Cambria Math" panose="02040503050406030204" pitchFamily="18" charset="0"/>
                          <a:cs typeface="Roboto"/>
                        </a:rPr>
                        <m:t>≔</m:t>
                      </m:r>
                      <m:d>
                        <m:dPr>
                          <m:ctrlPr>
                            <a:rPr lang="en-GB" sz="1600" i="1">
                              <a:effectLst/>
                              <a:latin typeface="Cambria Math" panose="02040503050406030204" pitchFamily="18" charset="0"/>
                              <a:ea typeface="Cambria Math" panose="02040503050406030204" pitchFamily="18" charset="0"/>
                              <a:cs typeface="Roboto"/>
                            </a:rPr>
                          </m:ctrlPr>
                        </m:dPr>
                        <m:e>
                          <m:r>
                            <a:rPr lang="en-GB" sz="1600" i="1">
                              <a:effectLst/>
                              <a:latin typeface="Cambria Math" panose="02040503050406030204" pitchFamily="18" charset="0"/>
                              <a:ea typeface="Cambria Math" panose="02040503050406030204" pitchFamily="18" charset="0"/>
                              <a:cs typeface="Roboto"/>
                            </a:rPr>
                            <m:t> </m:t>
                          </m:r>
                          <m:func>
                            <m:funcPr>
                              <m:ctrlPr>
                                <a:rPr lang="en-GB" sz="1600" i="1">
                                  <a:effectLst/>
                                  <a:latin typeface="Cambria Math" panose="02040503050406030204" pitchFamily="18" charset="0"/>
                                  <a:ea typeface="Cambria Math" panose="02040503050406030204" pitchFamily="18" charset="0"/>
                                  <a:cs typeface="Roboto"/>
                                </a:rPr>
                              </m:ctrlPr>
                            </m:funcPr>
                            <m:fName>
                              <m:r>
                                <m:rPr>
                                  <m:sty m:val="p"/>
                                </m:rPr>
                                <a:rPr lang="en-GB" sz="1600">
                                  <a:effectLst/>
                                  <a:latin typeface="Cambria Math" panose="02040503050406030204" pitchFamily="18" charset="0"/>
                                  <a:ea typeface="Cambria Math" panose="02040503050406030204" pitchFamily="18" charset="0"/>
                                  <a:cs typeface="Roboto"/>
                                </a:rPr>
                                <m:t>sec</m:t>
                              </m:r>
                            </m:fName>
                            <m:e>
                              <m:f>
                                <m:fPr>
                                  <m:ctrlPr>
                                    <a:rPr lang="en-GB" sz="1600" i="1">
                                      <a:effectLst/>
                                      <a:latin typeface="Cambria Math" panose="02040503050406030204" pitchFamily="18" charset="0"/>
                                      <a:ea typeface="Cambria Math" panose="02040503050406030204" pitchFamily="18" charset="0"/>
                                      <a:cs typeface="Roboto"/>
                                    </a:rPr>
                                  </m:ctrlPr>
                                </m:fPr>
                                <m:num>
                                  <m:r>
                                    <a:rPr lang="en-GB" sz="1600" i="1">
                                      <a:effectLst/>
                                      <a:latin typeface="Cambria Math" panose="02040503050406030204" pitchFamily="18" charset="0"/>
                                      <a:ea typeface="Cambria Math" panose="02040503050406030204" pitchFamily="18" charset="0"/>
                                      <a:cs typeface="Roboto"/>
                                    </a:rPr>
                                    <m:t>2</m:t>
                                  </m:r>
                                  <m:d>
                                    <m:dPr>
                                      <m:begChr m:val="⌊"/>
                                      <m:endChr m:val="⌋"/>
                                      <m:ctrlPr>
                                        <a:rPr lang="en-GB" sz="1600" i="1">
                                          <a:effectLst/>
                                          <a:latin typeface="Cambria Math" panose="02040503050406030204" pitchFamily="18" charset="0"/>
                                          <a:ea typeface="Cambria Math" panose="02040503050406030204" pitchFamily="18" charset="0"/>
                                          <a:cs typeface="Roboto"/>
                                        </a:rPr>
                                      </m:ctrlPr>
                                    </m:dPr>
                                    <m:e>
                                      <m:f>
                                        <m:fPr>
                                          <m:ctrlPr>
                                            <a:rPr lang="en-GB" sz="1600" i="1">
                                              <a:effectLst/>
                                              <a:latin typeface="Cambria Math" panose="02040503050406030204" pitchFamily="18" charset="0"/>
                                              <a:ea typeface="Cambria Math" panose="02040503050406030204" pitchFamily="18" charset="0"/>
                                              <a:cs typeface="Roboto"/>
                                            </a:rPr>
                                          </m:ctrlPr>
                                        </m:fPr>
                                        <m:num>
                                          <m:r>
                                            <a:rPr lang="en-GB" sz="1600" i="1">
                                              <a:effectLst/>
                                              <a:latin typeface="Cambria Math" panose="02040503050406030204" pitchFamily="18" charset="0"/>
                                              <a:ea typeface="Cambria Math" panose="02040503050406030204" pitchFamily="18" charset="0"/>
                                              <a:cs typeface="Roboto"/>
                                            </a:rPr>
                                            <m:t>𝑁</m:t>
                                          </m:r>
                                        </m:num>
                                        <m:den>
                                          <m:r>
                                            <a:rPr lang="en-GB" sz="1600" i="1">
                                              <a:effectLst/>
                                              <a:latin typeface="Cambria Math" panose="02040503050406030204" pitchFamily="18" charset="0"/>
                                              <a:ea typeface="Cambria Math" panose="02040503050406030204" pitchFamily="18" charset="0"/>
                                              <a:cs typeface="Roboto"/>
                                            </a:rPr>
                                            <m:t>2</m:t>
                                          </m:r>
                                        </m:den>
                                      </m:f>
                                    </m:e>
                                  </m:d>
                                  <m:r>
                                    <a:rPr lang="en-GB" sz="1600" i="1">
                                      <a:effectLst/>
                                      <a:latin typeface="Cambria Math" panose="02040503050406030204" pitchFamily="18" charset="0"/>
                                      <a:ea typeface="Cambria Math" panose="02040503050406030204" pitchFamily="18" charset="0"/>
                                      <a:cs typeface="Roboto"/>
                                    </a:rPr>
                                    <m:t>𝜋</m:t>
                                  </m:r>
                                </m:num>
                                <m:den>
                                  <m:r>
                                    <a:rPr lang="en-GB" sz="1600" i="1">
                                      <a:effectLst/>
                                      <a:latin typeface="Cambria Math" panose="02040503050406030204" pitchFamily="18" charset="0"/>
                                      <a:ea typeface="Cambria Math" panose="02040503050406030204" pitchFamily="18" charset="0"/>
                                      <a:cs typeface="Roboto"/>
                                    </a:rPr>
                                    <m:t>𝑁</m:t>
                                  </m:r>
                                </m:den>
                              </m:f>
                            </m:e>
                          </m:func>
                          <m:r>
                            <a:rPr lang="en-GB" sz="1600" i="1">
                              <a:latin typeface="Cambria Math" panose="02040503050406030204" pitchFamily="18" charset="0"/>
                              <a:ea typeface="Cambria Math" panose="02040503050406030204" pitchFamily="18" charset="0"/>
                              <a:cs typeface="Roboto"/>
                            </a:rPr>
                            <m:t>,1</m:t>
                          </m:r>
                        </m:e>
                      </m:d>
                    </m:oMath>
                  </m:oMathPara>
                </a14:m>
                <a:endParaRPr lang="en-GB" sz="1600" dirty="0">
                  <a:effectLst/>
                  <a:latin typeface="Cambria Math" panose="02040503050406030204" pitchFamily="18" charset="0"/>
                  <a:ea typeface="Cambria Math" panose="02040503050406030204" pitchFamily="18" charset="0"/>
                </a:endParaRPr>
              </a:p>
              <a:p>
                <a:pPr marL="0" indent="0" algn="ctr">
                  <a:lnSpc>
                    <a:spcPct val="115000"/>
                  </a:lnSpc>
                  <a:buNone/>
                </a:pPr>
                <a:r>
                  <a:rPr lang="en-GB" sz="1600" dirty="0">
                    <a:effectLst/>
                    <a:latin typeface="Cambria Math" panose="02040503050406030204" pitchFamily="18" charset="0"/>
                    <a:ea typeface="Cambria Math" panose="02040503050406030204" pitchFamily="18" charset="0"/>
                    <a:cs typeface="Roboto"/>
                  </a:rPr>
                  <a:t>Where </a:t>
                </a:r>
                <a14:m>
                  <m:oMath xmlns:m="http://schemas.openxmlformats.org/officeDocument/2006/math">
                    <m:d>
                      <m:dPr>
                        <m:begChr m:val="⌊"/>
                        <m:endChr m:val="⌋"/>
                        <m:ctrlPr>
                          <a:rPr lang="en-GB" sz="1600" i="1">
                            <a:effectLst/>
                            <a:latin typeface="Cambria Math" panose="02040503050406030204" pitchFamily="18" charset="0"/>
                            <a:ea typeface="Cambria Math" panose="02040503050406030204" pitchFamily="18" charset="0"/>
                            <a:cs typeface="Roboto"/>
                          </a:rPr>
                        </m:ctrlPr>
                      </m:dPr>
                      <m:e>
                        <m:r>
                          <a:rPr lang="en-GB" sz="1600" i="1">
                            <a:effectLst/>
                            <a:latin typeface="Cambria Math" panose="02040503050406030204" pitchFamily="18" charset="0"/>
                            <a:ea typeface="Cambria Math" panose="02040503050406030204" pitchFamily="18" charset="0"/>
                            <a:cs typeface="Roboto"/>
                          </a:rPr>
                          <m:t>.</m:t>
                        </m:r>
                      </m:e>
                    </m:d>
                  </m:oMath>
                </a14:m>
                <a:r>
                  <a:rPr lang="en-GB" sz="1600" dirty="0">
                    <a:effectLst/>
                    <a:latin typeface="Cambria Math" panose="02040503050406030204" pitchFamily="18" charset="0"/>
                    <a:ea typeface="Cambria Math" panose="02040503050406030204" pitchFamily="18" charset="0"/>
                    <a:cs typeface="Roboto"/>
                  </a:rPr>
                  <a:t> is the floor function.</a:t>
                </a:r>
                <a:endParaRPr lang="en-GB" sz="1600" dirty="0">
                  <a:effectLst/>
                  <a:latin typeface="Cambria Math" panose="02040503050406030204" pitchFamily="18" charset="0"/>
                  <a:ea typeface="Cambria Math" panose="02040503050406030204" pitchFamily="18" charset="0"/>
                </a:endParaRPr>
              </a:p>
            </p:txBody>
          </p:sp>
        </mc:Choice>
        <mc:Fallback>
          <p:sp>
            <p:nvSpPr>
              <p:cNvPr id="23" name="Content Placeholder 2">
                <a:extLst>
                  <a:ext uri="{FF2B5EF4-FFF2-40B4-BE49-F238E27FC236}">
                    <a16:creationId xmlns:a16="http://schemas.microsoft.com/office/drawing/2014/main" id="{DC07C487-2366-43F1-981A-CFD9D45F5E03}"/>
                  </a:ext>
                </a:extLst>
              </p:cNvPr>
              <p:cNvSpPr>
                <a:spLocks noGrp="1" noRot="1" noChangeAspect="1" noMove="1" noResize="1" noEditPoints="1" noAdjustHandles="1" noChangeArrowheads="1" noChangeShapeType="1" noTextEdit="1"/>
              </p:cNvSpPr>
              <p:nvPr>
                <p:ph idx="1"/>
              </p:nvPr>
            </p:nvSpPr>
            <p:spPr>
              <a:xfrm>
                <a:off x="1836013" y="2254974"/>
                <a:ext cx="10018713" cy="2910027"/>
              </a:xfrm>
              <a:blipFill>
                <a:blip r:embed="rId3"/>
                <a:stretch>
                  <a:fillRect l="-730" b="-2306"/>
                </a:stretch>
              </a:blipFill>
            </p:spPr>
            <p:txBody>
              <a:bodyPr/>
              <a:lstStyle/>
              <a:p>
                <a:r>
                  <a:rPr lang="en-IN">
                    <a:noFill/>
                  </a:rPr>
                  <a:t> </a:t>
                </a:r>
              </a:p>
            </p:txBody>
          </p:sp>
        </mc:Fallback>
      </mc:AlternateContent>
    </p:spTree>
    <p:extLst>
      <p:ext uri="{BB962C8B-B14F-4D97-AF65-F5344CB8AC3E}">
        <p14:creationId xmlns:p14="http://schemas.microsoft.com/office/powerpoint/2010/main" val="427620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1" name="Title 1">
            <a:extLst>
              <a:ext uri="{FF2B5EF4-FFF2-40B4-BE49-F238E27FC236}">
                <a16:creationId xmlns:a16="http://schemas.microsoft.com/office/drawing/2014/main" id="{9F6DA992-4B48-49EC-A2F1-E605454E9FCA}"/>
              </a:ext>
            </a:extLst>
          </p:cNvPr>
          <p:cNvSpPr>
            <a:spLocks noGrp="1"/>
          </p:cNvSpPr>
          <p:nvPr>
            <p:ph type="title"/>
          </p:nvPr>
        </p:nvSpPr>
        <p:spPr>
          <a:xfrm>
            <a:off x="1724006" y="765700"/>
            <a:ext cx="10018713" cy="921058"/>
          </a:xfrm>
        </p:spPr>
        <p:txBody>
          <a:bodyPr>
            <a:normAutofit/>
          </a:bodyPr>
          <a:lstStyle/>
          <a:p>
            <a:r>
              <a:rPr lang="en-GB" sz="3200" dirty="0">
                <a:latin typeface="Cambria Math" panose="02040503050406030204" pitchFamily="18" charset="0"/>
                <a:ea typeface="Cambria Math" panose="02040503050406030204" pitchFamily="18" charset="0"/>
              </a:rPr>
              <a:t>Equilibrium Formations</a:t>
            </a:r>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69087287-AEF9-4354-9BC5-D31B06E5C06D}"/>
                  </a:ext>
                </a:extLst>
              </p:cNvPr>
              <p:cNvSpPr>
                <a:spLocks noGrp="1"/>
              </p:cNvSpPr>
              <p:nvPr>
                <p:ph idx="1"/>
              </p:nvPr>
            </p:nvSpPr>
            <p:spPr>
              <a:xfrm>
                <a:off x="1761262" y="1876771"/>
                <a:ext cx="10018713" cy="3411985"/>
              </a:xfrm>
            </p:spPr>
            <p:txBody>
              <a:bodyPr>
                <a:noAutofit/>
              </a:bodyPr>
              <a:lstStyle/>
              <a:p>
                <a:pPr marL="0" indent="0">
                  <a:buNone/>
                </a:pPr>
                <a:r>
                  <a:rPr lang="en-GB" sz="16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To satisfy the full collective behaviour, the given  uniform circumnavigation problem must satisfy the criteria,</a:t>
                </a:r>
              </a:p>
              <a:p>
                <a:pPr>
                  <a:buFont typeface="Wingdings" panose="05000000000000000000" pitchFamily="2" charset="2"/>
                  <a:buChar char="Ø"/>
                </a:pPr>
                <a:r>
                  <a:rPr lang="en-GB" sz="16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 That </a:t>
                </a:r>
                <a14:m>
                  <m:oMath xmlns:m="http://schemas.openxmlformats.org/officeDocument/2006/math">
                    <m:acc>
                      <m:accPr>
                        <m:chr m:val="̇"/>
                        <m:ctrlPr>
                          <a:rPr lang="en-GB"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en-GB"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𝑣</m:t>
                            </m:r>
                          </m:e>
                          <m:sub>
                            <m:r>
                              <a:rPr lang="en-GB"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𝑖</m:t>
                            </m:r>
                          </m:sub>
                        </m:sSub>
                      </m:e>
                    </m:acc>
                    <m:box>
                      <m:boxPr>
                        <m:ctrlPr>
                          <a:rPr lang="en-GB"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boxPr>
                      <m:e>
                        <m:r>
                          <a:rPr lang="en-GB"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e>
                    </m:box>
                    <m:r>
                      <a:rPr lang="en-GB"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0</m:t>
                    </m:r>
                  </m:oMath>
                </a14:m>
                <a:r>
                  <a:rPr lang="en-GB" sz="16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acc>
                      <m:accPr>
                        <m:chr m:val="̇"/>
                        <m:ctrlPr>
                          <a:rPr lang="en-GB"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en-GB"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𝜔</m:t>
                            </m:r>
                          </m:e>
                          <m:sub>
                            <m:r>
                              <a:rPr lang="en-GB"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𝑖</m:t>
                            </m:r>
                          </m:sub>
                        </m:sSub>
                      </m:e>
                    </m:acc>
                    <m:box>
                      <m:boxPr>
                        <m:ctrlPr>
                          <a:rPr lang="en-GB"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boxPr>
                      <m:e>
                        <m:r>
                          <a:rPr lang="en-GB"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e>
                    </m:box>
                    <m:r>
                      <a:rPr lang="en-GB"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0</m:t>
                    </m:r>
                  </m:oMath>
                </a14:m>
                <a:r>
                  <a:rPr lang="en-GB" sz="16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 for all vehicle-</a:t>
                </a:r>
                <a:r>
                  <a:rPr lang="en-GB" sz="1600" dirty="0" err="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i</a:t>
                </a:r>
                <a:r>
                  <a:rPr lang="en-GB" sz="16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a:t>
                </a:r>
              </a:p>
              <a:p>
                <a:pPr>
                  <a:buFont typeface="Wingdings" panose="05000000000000000000" pitchFamily="2" charset="2"/>
                  <a:buChar char="Ø"/>
                </a:pPr>
                <a:r>
                  <a:rPr lang="en-GB" sz="16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Further if the vehicles move in concentric circles around the target, then </a:t>
                </a:r>
                <a14:m>
                  <m:oMath xmlns:m="http://schemas.openxmlformats.org/officeDocument/2006/math">
                    <m:sSub>
                      <m:sSubPr>
                        <m:ctrlPr>
                          <a:rPr lang="en-GB" sz="1600" i="1">
                            <a:latin typeface="Cambria Math" panose="02040503050406030204" pitchFamily="18" charset="0"/>
                            <a:ea typeface="Roboto"/>
                            <a:cs typeface="Roboto"/>
                          </a:rPr>
                        </m:ctrlPr>
                      </m:sSubPr>
                      <m:e>
                        <m:r>
                          <a:rPr lang="en-IN" sz="1600" b="0" i="1" smtClean="0">
                            <a:latin typeface="Cambria Math" panose="02040503050406030204" pitchFamily="18" charset="0"/>
                            <a:ea typeface="Roboto"/>
                            <a:cs typeface="Roboto"/>
                          </a:rPr>
                          <m:t>(</m:t>
                        </m:r>
                        <m:r>
                          <a:rPr lang="en-GB" sz="1600" i="1">
                            <a:latin typeface="Cambria Math" panose="02040503050406030204" pitchFamily="18" charset="0"/>
                            <a:ea typeface="Roboto"/>
                            <a:cs typeface="Roboto"/>
                          </a:rPr>
                          <m:t>𝜃</m:t>
                        </m:r>
                      </m:e>
                      <m:sub>
                        <m:r>
                          <a:rPr lang="en-GB" sz="1600" i="1">
                            <a:latin typeface="Cambria Math" panose="02040503050406030204" pitchFamily="18" charset="0"/>
                            <a:ea typeface="Roboto"/>
                            <a:cs typeface="Roboto"/>
                          </a:rPr>
                          <m:t>𝑖</m:t>
                        </m:r>
                        <m:r>
                          <a:rPr lang="en-GB" sz="1600" i="1">
                            <a:latin typeface="Cambria Math" panose="02040503050406030204" pitchFamily="18" charset="0"/>
                            <a:ea typeface="Roboto"/>
                            <a:cs typeface="Roboto"/>
                          </a:rPr>
                          <m:t>+1</m:t>
                        </m:r>
                      </m:sub>
                    </m:sSub>
                    <m:r>
                      <a:rPr lang="en-GB" sz="1600" i="1">
                        <a:latin typeface="Cambria Math" panose="02040503050406030204" pitchFamily="18" charset="0"/>
                        <a:ea typeface="Roboto"/>
                        <a:cs typeface="Roboto"/>
                      </a:rPr>
                      <m:t>−</m:t>
                    </m:r>
                    <m:sSub>
                      <m:sSubPr>
                        <m:ctrlPr>
                          <a:rPr lang="en-GB" sz="1600" i="1">
                            <a:latin typeface="Cambria Math" panose="02040503050406030204" pitchFamily="18" charset="0"/>
                            <a:ea typeface="Roboto"/>
                            <a:cs typeface="Roboto"/>
                          </a:rPr>
                        </m:ctrlPr>
                      </m:sSubPr>
                      <m:e>
                        <m:r>
                          <a:rPr lang="en-GB" sz="1600" i="1">
                            <a:latin typeface="Cambria Math" panose="02040503050406030204" pitchFamily="18" charset="0"/>
                            <a:ea typeface="Roboto"/>
                            <a:cs typeface="Roboto"/>
                          </a:rPr>
                          <m:t>𝜃</m:t>
                        </m:r>
                      </m:e>
                      <m:sub>
                        <m:r>
                          <a:rPr lang="en-GB" sz="1600" i="1">
                            <a:latin typeface="Cambria Math" panose="02040503050406030204" pitchFamily="18" charset="0"/>
                            <a:ea typeface="Roboto"/>
                            <a:cs typeface="Roboto"/>
                          </a:rPr>
                          <m:t>𝑖</m:t>
                        </m:r>
                      </m:sub>
                    </m:sSub>
                    <m:r>
                      <a:rPr lang="en-IN" sz="1600" b="0" i="1" smtClean="0">
                        <a:latin typeface="Cambria Math" panose="02040503050406030204" pitchFamily="18" charset="0"/>
                        <a:ea typeface="Roboto"/>
                        <a:cs typeface="Roboto"/>
                      </a:rPr>
                      <m:t>=)</m:t>
                    </m:r>
                    <m:sSub>
                      <m:sSubPr>
                        <m:ctrlPr>
                          <a:rPr lang="en-GB"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𝛽</m:t>
                        </m:r>
                      </m:e>
                      <m:sub>
                        <m:r>
                          <a:rPr lang="en-GB"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𝑖</m:t>
                        </m:r>
                      </m:sub>
                    </m:sSub>
                  </m:oMath>
                </a14:m>
                <a:r>
                  <a:rPr lang="en-GB" sz="16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GB"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𝜓</m:t>
                        </m:r>
                      </m:e>
                      <m:sub>
                        <m:r>
                          <a:rPr lang="en-GB"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𝑖</m:t>
                        </m:r>
                      </m:sub>
                    </m:sSub>
                  </m:oMath>
                </a14:m>
                <a:endParaRPr lang="en-GB" sz="1600" dirty="0">
                  <a:effectLst/>
                  <a:latin typeface="Cambria Math" panose="02040503050406030204" pitchFamily="18" charset="0"/>
                  <a:ea typeface="Cambria Math" panose="02040503050406030204" pitchFamily="18" charset="0"/>
                </a:endParaRPr>
              </a:p>
              <a:p>
                <a:pPr marL="0" indent="0">
                  <a:buNone/>
                </a:pPr>
                <a:r>
                  <a:rPr lang="en-GB" sz="1600" dirty="0">
                    <a:effectLst/>
                    <a:latin typeface="Cambria Math" panose="02040503050406030204" pitchFamily="18" charset="0"/>
                    <a:ea typeface="Cambria Math" panose="02040503050406030204" pitchFamily="18" charset="0"/>
                    <a:cs typeface="Roboto"/>
                  </a:rPr>
                  <a:t>Our focus here will be to design the parameters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𝑘</m:t>
                        </m:r>
                      </m:e>
                      <m:sub>
                        <m:r>
                          <a:rPr lang="en-GB" sz="1600" i="1">
                            <a:effectLst/>
                            <a:latin typeface="Cambria Math" panose="02040503050406030204" pitchFamily="18" charset="0"/>
                            <a:ea typeface="Cambria Math" panose="02040503050406030204" pitchFamily="18" charset="0"/>
                            <a:cs typeface="Roboto"/>
                          </a:rPr>
                          <m:t>𝑣</m:t>
                        </m:r>
                      </m:sub>
                    </m:sSub>
                    <m:r>
                      <a:rPr lang="en-IN" sz="1600" b="0" i="1" smtClean="0">
                        <a:effectLst/>
                        <a:latin typeface="Cambria Math" panose="02040503050406030204" pitchFamily="18" charset="0"/>
                        <a:ea typeface="Cambria Math" panose="02040503050406030204" pitchFamily="18" charset="0"/>
                        <a:cs typeface="Roboto"/>
                      </a:rPr>
                      <m:t> </m:t>
                    </m:r>
                  </m:oMath>
                </a14:m>
                <a:r>
                  <a:rPr lang="en-GB" sz="1600" dirty="0">
                    <a:effectLst/>
                    <a:latin typeface="Cambria Math" panose="02040503050406030204" pitchFamily="18" charset="0"/>
                    <a:ea typeface="Cambria Math" panose="02040503050406030204" pitchFamily="18" charset="0"/>
                    <a:cs typeface="Roboto"/>
                  </a:rPr>
                  <a:t>and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𝑘</m:t>
                        </m:r>
                      </m:e>
                      <m:sub>
                        <m:r>
                          <a:rPr lang="en-GB" sz="1600" i="1">
                            <a:effectLst/>
                            <a:latin typeface="Cambria Math" panose="02040503050406030204" pitchFamily="18" charset="0"/>
                            <a:ea typeface="Cambria Math" panose="02040503050406030204" pitchFamily="18" charset="0"/>
                            <a:cs typeface="Roboto"/>
                          </a:rPr>
                          <m:t>𝜔</m:t>
                        </m:r>
                      </m:sub>
                    </m:sSub>
                  </m:oMath>
                </a14:m>
                <a:r>
                  <a:rPr lang="en-GB" sz="1600" dirty="0">
                    <a:latin typeface="Cambria Math" panose="02040503050406030204" pitchFamily="18" charset="0"/>
                    <a:ea typeface="Cambria Math" panose="02040503050406030204" pitchFamily="18" charset="0"/>
                  </a:rPr>
                  <a:t> </a:t>
                </a:r>
              </a:p>
              <a:p>
                <a:pPr marL="0" indent="0">
                  <a:lnSpc>
                    <a:spcPct val="115000"/>
                  </a:lnSpc>
                  <a:buNone/>
                </a:pPr>
                <a:r>
                  <a:rPr lang="en-GB" sz="1600" dirty="0">
                    <a:latin typeface="Cambria Math" panose="02040503050406030204" pitchFamily="18" charset="0"/>
                    <a:ea typeface="Cambria Math" panose="02040503050406030204" pitchFamily="18" charset="0"/>
                    <a:cs typeface="Roboto"/>
                  </a:rPr>
                  <a:t>We get that, for a group of N vehicles in local control law we can achieve the required circumnavigation in steady state on the concentric orbits of radii </a:t>
                </a:r>
                <a14:m>
                  <m:oMath xmlns:m="http://schemas.openxmlformats.org/officeDocument/2006/math">
                    <m:sSub>
                      <m:sSubPr>
                        <m:ctrlPr>
                          <a:rPr lang="en-GB" sz="1600" i="1">
                            <a:latin typeface="Cambria Math" panose="02040503050406030204" pitchFamily="18" charset="0"/>
                            <a:ea typeface="Cambria Math" panose="02040503050406030204" pitchFamily="18" charset="0"/>
                            <a:cs typeface="Roboto"/>
                          </a:rPr>
                        </m:ctrlPr>
                      </m:sSubPr>
                      <m:e>
                        <m:r>
                          <a:rPr lang="en-GB" sz="1600" i="1">
                            <a:latin typeface="Cambria Math" panose="02040503050406030204" pitchFamily="18" charset="0"/>
                            <a:ea typeface="Cambria Math" panose="02040503050406030204" pitchFamily="18" charset="0"/>
                            <a:cs typeface="Roboto"/>
                          </a:rPr>
                          <m:t>𝑟</m:t>
                        </m:r>
                      </m:e>
                      <m:sub>
                        <m:r>
                          <a:rPr lang="en-GB" sz="1600" i="1">
                            <a:latin typeface="Cambria Math" panose="02040503050406030204" pitchFamily="18" charset="0"/>
                            <a:ea typeface="Cambria Math" panose="02040503050406030204" pitchFamily="18" charset="0"/>
                            <a:cs typeface="Roboto"/>
                          </a:rPr>
                          <m:t>1</m:t>
                        </m:r>
                      </m:sub>
                    </m:sSub>
                  </m:oMath>
                </a14:m>
                <a:r>
                  <a:rPr lang="en-GB" sz="1600" dirty="0">
                    <a:latin typeface="Cambria Math" panose="02040503050406030204" pitchFamily="18" charset="0"/>
                    <a:ea typeface="Cambria Math" panose="02040503050406030204" pitchFamily="18" charset="0"/>
                    <a:cs typeface="Roboto"/>
                  </a:rPr>
                  <a:t>,</a:t>
                </a:r>
                <a14:m>
                  <m:oMath xmlns:m="http://schemas.openxmlformats.org/officeDocument/2006/math">
                    <m:sSub>
                      <m:sSubPr>
                        <m:ctrlPr>
                          <a:rPr lang="en-GB" sz="1600" i="1">
                            <a:latin typeface="Cambria Math" panose="02040503050406030204" pitchFamily="18" charset="0"/>
                            <a:ea typeface="Cambria Math" panose="02040503050406030204" pitchFamily="18" charset="0"/>
                            <a:cs typeface="Roboto"/>
                          </a:rPr>
                        </m:ctrlPr>
                      </m:sSubPr>
                      <m:e>
                        <m:r>
                          <a:rPr lang="en-GB" sz="1600" i="1">
                            <a:latin typeface="Cambria Math" panose="02040503050406030204" pitchFamily="18" charset="0"/>
                            <a:ea typeface="Cambria Math" panose="02040503050406030204" pitchFamily="18" charset="0"/>
                            <a:cs typeface="Roboto"/>
                          </a:rPr>
                          <m:t>𝑟</m:t>
                        </m:r>
                      </m:e>
                      <m:sub>
                        <m:r>
                          <a:rPr lang="en-GB" sz="1600" i="1">
                            <a:latin typeface="Cambria Math" panose="02040503050406030204" pitchFamily="18" charset="0"/>
                            <a:ea typeface="Cambria Math" panose="02040503050406030204" pitchFamily="18" charset="0"/>
                            <a:cs typeface="Roboto"/>
                          </a:rPr>
                          <m:t>2</m:t>
                        </m:r>
                      </m:sub>
                    </m:sSub>
                  </m:oMath>
                </a14:m>
                <a:r>
                  <a:rPr lang="en-GB" sz="1600" dirty="0">
                    <a:latin typeface="Cambria Math" panose="02040503050406030204" pitchFamily="18" charset="0"/>
                    <a:ea typeface="Cambria Math" panose="02040503050406030204" pitchFamily="18" charset="0"/>
                    <a:cs typeface="Roboto"/>
                  </a:rPr>
                  <a:t>,</a:t>
                </a:r>
                <a14:m>
                  <m:oMath xmlns:m="http://schemas.openxmlformats.org/officeDocument/2006/math">
                    <m:sSub>
                      <m:sSubPr>
                        <m:ctrlPr>
                          <a:rPr lang="en-GB" sz="1600" i="1">
                            <a:latin typeface="Cambria Math" panose="02040503050406030204" pitchFamily="18" charset="0"/>
                            <a:ea typeface="Cambria Math" panose="02040503050406030204" pitchFamily="18" charset="0"/>
                            <a:cs typeface="Roboto"/>
                          </a:rPr>
                        </m:ctrlPr>
                      </m:sSubPr>
                      <m:e>
                        <m:r>
                          <a:rPr lang="en-GB" sz="1600" i="1">
                            <a:latin typeface="Cambria Math" panose="02040503050406030204" pitchFamily="18" charset="0"/>
                            <a:ea typeface="Cambria Math" panose="02040503050406030204" pitchFamily="18" charset="0"/>
                            <a:cs typeface="Roboto"/>
                          </a:rPr>
                          <m:t>𝑟</m:t>
                        </m:r>
                      </m:e>
                      <m:sub>
                        <m:r>
                          <a:rPr lang="en-GB" sz="1600" i="1">
                            <a:latin typeface="Cambria Math" panose="02040503050406030204" pitchFamily="18" charset="0"/>
                            <a:ea typeface="Cambria Math" panose="02040503050406030204" pitchFamily="18" charset="0"/>
                            <a:cs typeface="Roboto"/>
                          </a:rPr>
                          <m:t>3</m:t>
                        </m:r>
                      </m:sub>
                    </m:sSub>
                  </m:oMath>
                </a14:m>
                <a:r>
                  <a:rPr lang="en-GB" sz="1600" dirty="0">
                    <a:latin typeface="Cambria Math" panose="02040503050406030204" pitchFamily="18" charset="0"/>
                    <a:ea typeface="Cambria Math" panose="02040503050406030204" pitchFamily="18" charset="0"/>
                    <a:cs typeface="Roboto"/>
                  </a:rPr>
                  <a:t>…….</a:t>
                </a:r>
                <a14:m>
                  <m:oMath xmlns:m="http://schemas.openxmlformats.org/officeDocument/2006/math">
                    <m:sSub>
                      <m:sSubPr>
                        <m:ctrlPr>
                          <a:rPr lang="en-GB" sz="1600" i="1">
                            <a:latin typeface="Cambria Math" panose="02040503050406030204" pitchFamily="18" charset="0"/>
                            <a:ea typeface="Cambria Math" panose="02040503050406030204" pitchFamily="18" charset="0"/>
                            <a:cs typeface="Roboto"/>
                          </a:rPr>
                        </m:ctrlPr>
                      </m:sSubPr>
                      <m:e>
                        <m:r>
                          <a:rPr lang="en-GB" sz="1600" i="1">
                            <a:latin typeface="Cambria Math" panose="02040503050406030204" pitchFamily="18" charset="0"/>
                            <a:ea typeface="Cambria Math" panose="02040503050406030204" pitchFamily="18" charset="0"/>
                            <a:cs typeface="Roboto"/>
                          </a:rPr>
                          <m:t>𝑟</m:t>
                        </m:r>
                      </m:e>
                      <m:sub>
                        <m:r>
                          <a:rPr lang="en-GB" sz="1600" i="1">
                            <a:latin typeface="Cambria Math" panose="02040503050406030204" pitchFamily="18" charset="0"/>
                            <a:ea typeface="Cambria Math" panose="02040503050406030204" pitchFamily="18" charset="0"/>
                            <a:cs typeface="Roboto"/>
                          </a:rPr>
                          <m:t>𝑁</m:t>
                        </m:r>
                      </m:sub>
                    </m:sSub>
                    <m:r>
                      <a:rPr lang="en-GB" sz="1600" i="1">
                        <a:latin typeface="Cambria Math" panose="02040503050406030204" pitchFamily="18" charset="0"/>
                        <a:ea typeface="Cambria Math" panose="02040503050406030204" pitchFamily="18" charset="0"/>
                        <a:cs typeface="Roboto"/>
                      </a:rPr>
                      <m:t> </m:t>
                    </m:r>
                  </m:oMath>
                </a14:m>
                <a:r>
                  <a:rPr lang="en-GB" sz="1600" dirty="0">
                    <a:latin typeface="Cambria Math" panose="02040503050406030204" pitchFamily="18" charset="0"/>
                    <a:ea typeface="Cambria Math" panose="02040503050406030204" pitchFamily="18" charset="0"/>
                    <a:cs typeface="Roboto"/>
                  </a:rPr>
                  <a:t> if, </a:t>
                </a:r>
                <a:endParaRPr lang="en-GB" sz="1600" dirty="0">
                  <a:latin typeface="Cambria Math" panose="02040503050406030204" pitchFamily="18" charset="0"/>
                  <a:ea typeface="Cambria Math" panose="02040503050406030204" pitchFamily="18" charset="0"/>
                </a:endParaRPr>
              </a:p>
              <a:p>
                <a:pPr marL="0" indent="0" algn="ctr">
                  <a:lnSpc>
                    <a:spcPct val="115000"/>
                  </a:lnSpc>
                  <a:buNone/>
                </a:pPr>
                <a14:m>
                  <m:oMath xmlns:m="http://schemas.openxmlformats.org/officeDocument/2006/math">
                    <m:f>
                      <m:fPr>
                        <m:ctrlPr>
                          <a:rPr lang="en-GB" sz="1600" i="1">
                            <a:latin typeface="Cambria Math" panose="02040503050406030204" pitchFamily="18" charset="0"/>
                            <a:ea typeface="Cambria Math" panose="02040503050406030204" pitchFamily="18" charset="0"/>
                            <a:cs typeface="Roboto"/>
                          </a:rPr>
                        </m:ctrlPr>
                      </m:fPr>
                      <m:num>
                        <m:sSub>
                          <m:sSubPr>
                            <m:ctrlPr>
                              <a:rPr lang="en-GB" sz="1600" i="1">
                                <a:latin typeface="Cambria Math" panose="02040503050406030204" pitchFamily="18" charset="0"/>
                                <a:ea typeface="Cambria Math" panose="02040503050406030204" pitchFamily="18" charset="0"/>
                                <a:cs typeface="Roboto"/>
                              </a:rPr>
                            </m:ctrlPr>
                          </m:sSubPr>
                          <m:e>
                            <m:r>
                              <a:rPr lang="en-GB" sz="1600" i="1">
                                <a:latin typeface="Cambria Math" panose="02040503050406030204" pitchFamily="18" charset="0"/>
                                <a:ea typeface="Cambria Math" panose="02040503050406030204" pitchFamily="18" charset="0"/>
                                <a:cs typeface="Roboto"/>
                              </a:rPr>
                              <m:t>𝑘</m:t>
                            </m:r>
                          </m:e>
                          <m:sub>
                            <m:r>
                              <a:rPr lang="en-GB" sz="1600" i="1">
                                <a:latin typeface="Cambria Math" panose="02040503050406030204" pitchFamily="18" charset="0"/>
                                <a:ea typeface="Cambria Math" panose="02040503050406030204" pitchFamily="18" charset="0"/>
                                <a:cs typeface="Roboto"/>
                              </a:rPr>
                              <m:t>𝑣</m:t>
                            </m:r>
                          </m:sub>
                        </m:sSub>
                      </m:num>
                      <m:den>
                        <m:sSub>
                          <m:sSubPr>
                            <m:ctrlPr>
                              <a:rPr lang="en-GB" sz="1600" i="1">
                                <a:latin typeface="Cambria Math" panose="02040503050406030204" pitchFamily="18" charset="0"/>
                                <a:ea typeface="Cambria Math" panose="02040503050406030204" pitchFamily="18" charset="0"/>
                                <a:cs typeface="Roboto"/>
                              </a:rPr>
                            </m:ctrlPr>
                          </m:sSubPr>
                          <m:e>
                            <m:r>
                              <a:rPr lang="en-GB" sz="1600" i="1">
                                <a:latin typeface="Cambria Math" panose="02040503050406030204" pitchFamily="18" charset="0"/>
                                <a:ea typeface="Cambria Math" panose="02040503050406030204" pitchFamily="18" charset="0"/>
                                <a:cs typeface="Roboto"/>
                              </a:rPr>
                              <m:t>𝑘</m:t>
                            </m:r>
                          </m:e>
                          <m:sub>
                            <m:r>
                              <a:rPr lang="en-GB" sz="1600" i="1">
                                <a:latin typeface="Cambria Math" panose="02040503050406030204" pitchFamily="18" charset="0"/>
                                <a:ea typeface="Cambria Math" panose="02040503050406030204" pitchFamily="18" charset="0"/>
                                <a:cs typeface="Roboto"/>
                              </a:rPr>
                              <m:t>𝑤</m:t>
                            </m:r>
                          </m:sub>
                        </m:sSub>
                      </m:den>
                    </m:f>
                    <m:r>
                      <a:rPr lang="en-GB" sz="1600" i="1">
                        <a:latin typeface="Cambria Math" panose="02040503050406030204" pitchFamily="18" charset="0"/>
                        <a:ea typeface="Cambria Math" panose="02040503050406030204" pitchFamily="18" charset="0"/>
                        <a:cs typeface="Roboto"/>
                      </a:rPr>
                      <m:t>=</m:t>
                    </m:r>
                    <m:f>
                      <m:fPr>
                        <m:ctrlPr>
                          <a:rPr lang="en-GB" sz="1600" i="1">
                            <a:latin typeface="Cambria Math" panose="02040503050406030204" pitchFamily="18" charset="0"/>
                            <a:ea typeface="Cambria Math" panose="02040503050406030204" pitchFamily="18" charset="0"/>
                            <a:cs typeface="Roboto"/>
                          </a:rPr>
                        </m:ctrlPr>
                      </m:fPr>
                      <m:num>
                        <m:r>
                          <a:rPr lang="en-GB" sz="1600" i="1">
                            <a:latin typeface="Cambria Math" panose="02040503050406030204" pitchFamily="18" charset="0"/>
                            <a:ea typeface="Cambria Math" panose="02040503050406030204" pitchFamily="18" charset="0"/>
                            <a:cs typeface="Roboto"/>
                          </a:rPr>
                          <m:t>1−</m:t>
                        </m:r>
                        <m:r>
                          <a:rPr lang="en-GB" sz="1600" i="1">
                            <a:latin typeface="Cambria Math" panose="02040503050406030204" pitchFamily="18" charset="0"/>
                            <a:ea typeface="Cambria Math" panose="02040503050406030204" pitchFamily="18" charset="0"/>
                            <a:cs typeface="Roboto"/>
                          </a:rPr>
                          <m:t>𝑐</m:t>
                        </m:r>
                        <m:r>
                          <a:rPr lang="en-GB" sz="1600" i="1">
                            <a:latin typeface="Cambria Math" panose="02040503050406030204" pitchFamily="18" charset="0"/>
                            <a:ea typeface="Cambria Math" panose="02040503050406030204" pitchFamily="18" charset="0"/>
                            <a:cs typeface="Roboto"/>
                          </a:rPr>
                          <m:t> </m:t>
                        </m:r>
                        <m:r>
                          <a:rPr lang="en-GB" sz="1600" i="1">
                            <a:latin typeface="Cambria Math" panose="02040503050406030204" pitchFamily="18" charset="0"/>
                            <a:ea typeface="Cambria Math" panose="02040503050406030204" pitchFamily="18" charset="0"/>
                            <a:cs typeface="Roboto"/>
                          </a:rPr>
                          <m:t>𝑐𝑜𝑠</m:t>
                        </m:r>
                        <m:acc>
                          <m:accPr>
                            <m:chr m:val="̅"/>
                            <m:ctrlPr>
                              <a:rPr lang="en-GB" sz="1600" i="1">
                                <a:latin typeface="Cambria Math" panose="02040503050406030204" pitchFamily="18" charset="0"/>
                                <a:ea typeface="Cambria Math" panose="02040503050406030204" pitchFamily="18" charset="0"/>
                                <a:cs typeface="Roboto"/>
                              </a:rPr>
                            </m:ctrlPr>
                          </m:accPr>
                          <m:e>
                            <m:r>
                              <a:rPr lang="en-GB" sz="1600" i="1">
                                <a:latin typeface="Cambria Math" panose="02040503050406030204" pitchFamily="18" charset="0"/>
                                <a:ea typeface="Cambria Math" panose="02040503050406030204" pitchFamily="18" charset="0"/>
                                <a:cs typeface="Roboto"/>
                              </a:rPr>
                              <m:t>𝜓</m:t>
                            </m:r>
                          </m:e>
                        </m:acc>
                      </m:num>
                      <m:den>
                        <m:d>
                          <m:dPr>
                            <m:begChr m:val="|"/>
                            <m:endChr m:val="|"/>
                            <m:ctrlPr>
                              <a:rPr lang="en-GB" sz="1600" i="1">
                                <a:latin typeface="Cambria Math" panose="02040503050406030204" pitchFamily="18" charset="0"/>
                                <a:ea typeface="Cambria Math" panose="02040503050406030204" pitchFamily="18" charset="0"/>
                                <a:cs typeface="Roboto"/>
                              </a:rPr>
                            </m:ctrlPr>
                          </m:dPr>
                          <m:e>
                            <m:r>
                              <a:rPr lang="en-GB" sz="1600" i="1">
                                <a:latin typeface="Cambria Math" panose="02040503050406030204" pitchFamily="18" charset="0"/>
                                <a:ea typeface="Cambria Math" panose="02040503050406030204" pitchFamily="18" charset="0"/>
                                <a:cs typeface="Roboto"/>
                              </a:rPr>
                              <m:t>𝑐</m:t>
                            </m:r>
                            <m:r>
                              <a:rPr lang="en-GB" sz="1600" i="1">
                                <a:latin typeface="Cambria Math" panose="02040503050406030204" pitchFamily="18" charset="0"/>
                                <a:ea typeface="Cambria Math" panose="02040503050406030204" pitchFamily="18" charset="0"/>
                                <a:cs typeface="Roboto"/>
                              </a:rPr>
                              <m:t> </m:t>
                            </m:r>
                            <m:r>
                              <a:rPr lang="en-GB" sz="1600" i="1">
                                <a:latin typeface="Cambria Math" panose="02040503050406030204" pitchFamily="18" charset="0"/>
                                <a:ea typeface="Cambria Math" panose="02040503050406030204" pitchFamily="18" charset="0"/>
                                <a:cs typeface="Roboto"/>
                              </a:rPr>
                              <m:t>𝑠𝑖𝑛</m:t>
                            </m:r>
                            <m:acc>
                              <m:accPr>
                                <m:chr m:val="̅"/>
                                <m:ctrlPr>
                                  <a:rPr lang="en-GB" sz="1600" i="1">
                                    <a:latin typeface="Cambria Math" panose="02040503050406030204" pitchFamily="18" charset="0"/>
                                    <a:ea typeface="Cambria Math" panose="02040503050406030204" pitchFamily="18" charset="0"/>
                                    <a:cs typeface="Roboto"/>
                                  </a:rPr>
                                </m:ctrlPr>
                              </m:accPr>
                              <m:e>
                                <m:r>
                                  <a:rPr lang="en-GB" sz="1600" i="1">
                                    <a:latin typeface="Cambria Math" panose="02040503050406030204" pitchFamily="18" charset="0"/>
                                    <a:ea typeface="Cambria Math" panose="02040503050406030204" pitchFamily="18" charset="0"/>
                                    <a:cs typeface="Roboto"/>
                                  </a:rPr>
                                  <m:t>𝜓</m:t>
                                </m:r>
                              </m:e>
                            </m:acc>
                          </m:e>
                        </m:d>
                      </m:den>
                    </m:f>
                  </m:oMath>
                </a14:m>
                <a:r>
                  <a:rPr lang="en-GB" sz="1600" dirty="0">
                    <a:latin typeface="Cambria Math" panose="02040503050406030204" pitchFamily="18" charset="0"/>
                    <a:ea typeface="Cambria Math" panose="02040503050406030204" pitchFamily="18" charset="0"/>
                    <a:cs typeface="Roboto"/>
                  </a:rPr>
                  <a:t>   ,   Where </a:t>
                </a:r>
                <a14:m>
                  <m:oMath xmlns:m="http://schemas.openxmlformats.org/officeDocument/2006/math">
                    <m:acc>
                      <m:accPr>
                        <m:chr m:val="̅"/>
                        <m:ctrlPr>
                          <a:rPr lang="en-GB" sz="1600" i="1">
                            <a:latin typeface="Cambria Math" panose="02040503050406030204" pitchFamily="18" charset="0"/>
                            <a:ea typeface="Cambria Math" panose="02040503050406030204" pitchFamily="18" charset="0"/>
                            <a:cs typeface="Roboto"/>
                          </a:rPr>
                        </m:ctrlPr>
                      </m:accPr>
                      <m:e>
                        <m:r>
                          <a:rPr lang="en-GB" sz="1600" i="1">
                            <a:latin typeface="Cambria Math" panose="02040503050406030204" pitchFamily="18" charset="0"/>
                            <a:ea typeface="Cambria Math" panose="02040503050406030204" pitchFamily="18" charset="0"/>
                            <a:cs typeface="Roboto"/>
                          </a:rPr>
                          <m:t>𝜓</m:t>
                        </m:r>
                      </m:e>
                    </m:acc>
                    <m:r>
                      <a:rPr lang="en-GB" sz="1600" i="1">
                        <a:latin typeface="Cambria Math" panose="02040503050406030204" pitchFamily="18" charset="0"/>
                        <a:ea typeface="Cambria Math" panose="02040503050406030204" pitchFamily="18" charset="0"/>
                        <a:cs typeface="Roboto"/>
                      </a:rPr>
                      <m:t>=</m:t>
                    </m:r>
                    <m:f>
                      <m:fPr>
                        <m:ctrlPr>
                          <a:rPr lang="en-GB" sz="1600" i="1">
                            <a:latin typeface="Cambria Math" panose="02040503050406030204" pitchFamily="18" charset="0"/>
                            <a:ea typeface="Cambria Math" panose="02040503050406030204" pitchFamily="18" charset="0"/>
                            <a:cs typeface="Roboto"/>
                          </a:rPr>
                        </m:ctrlPr>
                      </m:fPr>
                      <m:num>
                        <m:r>
                          <a:rPr lang="en-GB" sz="1600" i="1">
                            <a:latin typeface="Cambria Math" panose="02040503050406030204" pitchFamily="18" charset="0"/>
                            <a:ea typeface="Cambria Math" panose="02040503050406030204" pitchFamily="18" charset="0"/>
                            <a:cs typeface="Roboto"/>
                          </a:rPr>
                          <m:t>2</m:t>
                        </m:r>
                        <m:r>
                          <a:rPr lang="en-GB" sz="1600" i="1">
                            <a:latin typeface="Cambria Math" panose="02040503050406030204" pitchFamily="18" charset="0"/>
                            <a:ea typeface="Cambria Math" panose="02040503050406030204" pitchFamily="18" charset="0"/>
                            <a:cs typeface="Roboto"/>
                          </a:rPr>
                          <m:t>𝑑</m:t>
                        </m:r>
                        <m:r>
                          <a:rPr lang="en-GB" sz="1600" i="1">
                            <a:latin typeface="Cambria Math" panose="02040503050406030204" pitchFamily="18" charset="0"/>
                            <a:ea typeface="Cambria Math" panose="02040503050406030204" pitchFamily="18" charset="0"/>
                            <a:cs typeface="Roboto"/>
                          </a:rPr>
                          <m:t>𝜋</m:t>
                        </m:r>
                      </m:num>
                      <m:den>
                        <m:r>
                          <a:rPr lang="en-GB" sz="1600" i="1">
                            <a:latin typeface="Cambria Math" panose="02040503050406030204" pitchFamily="18" charset="0"/>
                            <a:ea typeface="Cambria Math" panose="02040503050406030204" pitchFamily="18" charset="0"/>
                            <a:cs typeface="Roboto"/>
                          </a:rPr>
                          <m:t>𝑁</m:t>
                        </m:r>
                      </m:den>
                    </m:f>
                  </m:oMath>
                </a14:m>
                <a:endParaRPr lang="en-GB" sz="1600" dirty="0">
                  <a:latin typeface="Cambria Math" panose="02040503050406030204" pitchFamily="18" charset="0"/>
                  <a:ea typeface="Cambria Math" panose="02040503050406030204" pitchFamily="18" charset="0"/>
                </a:endParaRPr>
              </a:p>
            </p:txBody>
          </p:sp>
        </mc:Choice>
        <mc:Fallback>
          <p:sp>
            <p:nvSpPr>
              <p:cNvPr id="19" name="Content Placeholder 2">
                <a:extLst>
                  <a:ext uri="{FF2B5EF4-FFF2-40B4-BE49-F238E27FC236}">
                    <a16:creationId xmlns:a16="http://schemas.microsoft.com/office/drawing/2014/main" id="{69087287-AEF9-4354-9BC5-D31B06E5C06D}"/>
                  </a:ext>
                </a:extLst>
              </p:cNvPr>
              <p:cNvSpPr>
                <a:spLocks noGrp="1" noRot="1" noChangeAspect="1" noMove="1" noResize="1" noEditPoints="1" noAdjustHandles="1" noChangeArrowheads="1" noChangeShapeType="1" noTextEdit="1"/>
              </p:cNvSpPr>
              <p:nvPr>
                <p:ph idx="1"/>
              </p:nvPr>
            </p:nvSpPr>
            <p:spPr>
              <a:xfrm>
                <a:off x="1761262" y="1876771"/>
                <a:ext cx="10018713" cy="3411985"/>
              </a:xfrm>
              <a:blipFill>
                <a:blip r:embed="rId3"/>
                <a:stretch>
                  <a:fillRect l="-730"/>
                </a:stretch>
              </a:blipFill>
            </p:spPr>
            <p:txBody>
              <a:bodyPr/>
              <a:lstStyle/>
              <a:p>
                <a:r>
                  <a:rPr lang="en-IN">
                    <a:noFill/>
                  </a:rPr>
                  <a:t> </a:t>
                </a:r>
              </a:p>
            </p:txBody>
          </p:sp>
        </mc:Fallback>
      </mc:AlternateContent>
    </p:spTree>
    <p:extLst>
      <p:ext uri="{BB962C8B-B14F-4D97-AF65-F5344CB8AC3E}">
        <p14:creationId xmlns:p14="http://schemas.microsoft.com/office/powerpoint/2010/main" val="213582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1" name="Title 1">
            <a:extLst>
              <a:ext uri="{FF2B5EF4-FFF2-40B4-BE49-F238E27FC236}">
                <a16:creationId xmlns:a16="http://schemas.microsoft.com/office/drawing/2014/main" id="{DA80D9F4-A7A2-473C-BE1C-C6DCF0AD55EC}"/>
              </a:ext>
            </a:extLst>
          </p:cNvPr>
          <p:cNvSpPr>
            <a:spLocks noGrp="1"/>
          </p:cNvSpPr>
          <p:nvPr>
            <p:ph type="title"/>
          </p:nvPr>
        </p:nvSpPr>
        <p:spPr>
          <a:xfrm>
            <a:off x="1590843" y="783455"/>
            <a:ext cx="10018713" cy="725750"/>
          </a:xfrm>
        </p:spPr>
        <p:txBody>
          <a:bodyPr>
            <a:normAutofit/>
          </a:bodyPr>
          <a:lstStyle/>
          <a:p>
            <a:r>
              <a:rPr lang="en-GB" sz="3200" dirty="0">
                <a:latin typeface="Cambria Math" panose="02040503050406030204" pitchFamily="18" charset="0"/>
                <a:ea typeface="Cambria Math" panose="02040503050406030204" pitchFamily="18" charset="0"/>
              </a:rPr>
              <a:t>Stability Analysis </a:t>
            </a:r>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B330F046-1C69-4507-8181-10F29A85D7AA}"/>
                  </a:ext>
                </a:extLst>
              </p:cNvPr>
              <p:cNvSpPr>
                <a:spLocks noGrp="1"/>
              </p:cNvSpPr>
              <p:nvPr>
                <p:ph idx="1"/>
              </p:nvPr>
            </p:nvSpPr>
            <p:spPr>
              <a:xfrm>
                <a:off x="1868295" y="1930152"/>
                <a:ext cx="10018713" cy="3769311"/>
              </a:xfrm>
            </p:spPr>
            <p:txBody>
              <a:bodyPr>
                <a:normAutofit/>
              </a:bodyPr>
              <a:lstStyle/>
              <a:p>
                <a:r>
                  <a:rPr lang="en-GB" sz="1600" i="0" dirty="0">
                    <a:solidFill>
                      <a:srgbClr val="202124"/>
                    </a:solidFill>
                    <a:effectLst/>
                    <a:latin typeface="Cambria Math" panose="02040503050406030204" pitchFamily="18" charset="0"/>
                    <a:ea typeface="Cambria Math" panose="02040503050406030204" pitchFamily="18" charset="0"/>
                  </a:rPr>
                  <a:t>We have the criteria for BIBO stability that,	 </a:t>
                </a:r>
                <a14:m>
                  <m:oMath xmlns:m="http://schemas.openxmlformats.org/officeDocument/2006/math">
                    <m:r>
                      <a:rPr lang="en-GB" sz="1600" i="1" smtClean="0">
                        <a:effectLst/>
                        <a:latin typeface="Cambria Math" panose="02040503050406030204" pitchFamily="18" charset="0"/>
                        <a:ea typeface="Cambria Math" panose="02040503050406030204" pitchFamily="18" charset="0"/>
                        <a:cs typeface="Roboto"/>
                      </a:rPr>
                      <m:t>𝑐</m:t>
                    </m:r>
                    <m:r>
                      <a:rPr lang="en-GB" sz="1600" i="1" smtClean="0">
                        <a:effectLst/>
                        <a:latin typeface="Cambria Math" panose="02040503050406030204" pitchFamily="18" charset="0"/>
                        <a:ea typeface="Cambria Math" panose="02040503050406030204" pitchFamily="18" charset="0"/>
                        <a:cs typeface="Roboto"/>
                      </a:rPr>
                      <m:t>∈</m:t>
                    </m:r>
                    <m:r>
                      <a:rPr lang="en-GB" sz="1600" i="1" smtClean="0">
                        <a:effectLst/>
                        <a:latin typeface="Cambria Math" panose="02040503050406030204" pitchFamily="18" charset="0"/>
                        <a:ea typeface="Cambria Math" panose="02040503050406030204" pitchFamily="18" charset="0"/>
                        <a:cs typeface="Roboto"/>
                      </a:rPr>
                      <m:t>𝑙</m:t>
                    </m:r>
                    <m:r>
                      <a:rPr lang="en-GB" sz="1600" i="1" smtClean="0">
                        <a:effectLst/>
                        <a:latin typeface="Cambria Math" panose="02040503050406030204" pitchFamily="18" charset="0"/>
                        <a:ea typeface="Cambria Math" panose="02040503050406030204" pitchFamily="18" charset="0"/>
                        <a:cs typeface="Roboto"/>
                      </a:rPr>
                      <m:t>≔</m:t>
                    </m:r>
                    <m:d>
                      <m:dPr>
                        <m:ctrlPr>
                          <a:rPr lang="en-GB" sz="1600" i="1">
                            <a:effectLst/>
                            <a:latin typeface="Cambria Math" panose="02040503050406030204" pitchFamily="18" charset="0"/>
                            <a:ea typeface="Cambria Math" panose="02040503050406030204" pitchFamily="18" charset="0"/>
                            <a:cs typeface="Roboto"/>
                          </a:rPr>
                        </m:ctrlPr>
                      </m:dPr>
                      <m:e>
                        <m:r>
                          <a:rPr lang="en-GB" sz="1600" i="1">
                            <a:effectLst/>
                            <a:latin typeface="Cambria Math" panose="02040503050406030204" pitchFamily="18" charset="0"/>
                            <a:ea typeface="Cambria Math" panose="02040503050406030204" pitchFamily="18" charset="0"/>
                            <a:cs typeface="Roboto"/>
                          </a:rPr>
                          <m:t> </m:t>
                        </m:r>
                        <m:func>
                          <m:funcPr>
                            <m:ctrlPr>
                              <a:rPr lang="en-GB" sz="1600" i="1">
                                <a:effectLst/>
                                <a:latin typeface="Cambria Math" panose="02040503050406030204" pitchFamily="18" charset="0"/>
                                <a:ea typeface="Cambria Math" panose="02040503050406030204" pitchFamily="18" charset="0"/>
                                <a:cs typeface="Roboto"/>
                              </a:rPr>
                            </m:ctrlPr>
                          </m:funcPr>
                          <m:fName>
                            <m:r>
                              <m:rPr>
                                <m:sty m:val="p"/>
                              </m:rPr>
                              <a:rPr lang="en-GB" sz="1600">
                                <a:effectLst/>
                                <a:latin typeface="Cambria Math" panose="02040503050406030204" pitchFamily="18" charset="0"/>
                                <a:ea typeface="Cambria Math" panose="02040503050406030204" pitchFamily="18" charset="0"/>
                                <a:cs typeface="Roboto"/>
                              </a:rPr>
                              <m:t>sec</m:t>
                            </m:r>
                          </m:fName>
                          <m:e>
                            <m:f>
                              <m:fPr>
                                <m:ctrlPr>
                                  <a:rPr lang="en-GB" sz="1600" i="1">
                                    <a:effectLst/>
                                    <a:latin typeface="Cambria Math" panose="02040503050406030204" pitchFamily="18" charset="0"/>
                                    <a:ea typeface="Cambria Math" panose="02040503050406030204" pitchFamily="18" charset="0"/>
                                    <a:cs typeface="Roboto"/>
                                  </a:rPr>
                                </m:ctrlPr>
                              </m:fPr>
                              <m:num>
                                <m:r>
                                  <a:rPr lang="en-GB" sz="1600" i="1">
                                    <a:effectLst/>
                                    <a:latin typeface="Cambria Math" panose="02040503050406030204" pitchFamily="18" charset="0"/>
                                    <a:ea typeface="Cambria Math" panose="02040503050406030204" pitchFamily="18" charset="0"/>
                                    <a:cs typeface="Roboto"/>
                                  </a:rPr>
                                  <m:t>2</m:t>
                                </m:r>
                                <m:d>
                                  <m:dPr>
                                    <m:begChr m:val="⌊"/>
                                    <m:endChr m:val="⌋"/>
                                    <m:ctrlPr>
                                      <a:rPr lang="en-GB" sz="1600" i="1">
                                        <a:effectLst/>
                                        <a:latin typeface="Cambria Math" panose="02040503050406030204" pitchFamily="18" charset="0"/>
                                        <a:ea typeface="Cambria Math" panose="02040503050406030204" pitchFamily="18" charset="0"/>
                                        <a:cs typeface="Roboto"/>
                                      </a:rPr>
                                    </m:ctrlPr>
                                  </m:dPr>
                                  <m:e>
                                    <m:f>
                                      <m:fPr>
                                        <m:ctrlPr>
                                          <a:rPr lang="en-GB" sz="1600" i="1">
                                            <a:effectLst/>
                                            <a:latin typeface="Cambria Math" panose="02040503050406030204" pitchFamily="18" charset="0"/>
                                            <a:ea typeface="Cambria Math" panose="02040503050406030204" pitchFamily="18" charset="0"/>
                                            <a:cs typeface="Roboto"/>
                                          </a:rPr>
                                        </m:ctrlPr>
                                      </m:fPr>
                                      <m:num>
                                        <m:r>
                                          <a:rPr lang="en-GB" sz="1600" i="1">
                                            <a:effectLst/>
                                            <a:latin typeface="Cambria Math" panose="02040503050406030204" pitchFamily="18" charset="0"/>
                                            <a:ea typeface="Cambria Math" panose="02040503050406030204" pitchFamily="18" charset="0"/>
                                            <a:cs typeface="Roboto"/>
                                          </a:rPr>
                                          <m:t>𝑁</m:t>
                                        </m:r>
                                      </m:num>
                                      <m:den>
                                        <m:r>
                                          <a:rPr lang="en-GB" sz="1600" i="1">
                                            <a:effectLst/>
                                            <a:latin typeface="Cambria Math" panose="02040503050406030204" pitchFamily="18" charset="0"/>
                                            <a:ea typeface="Cambria Math" panose="02040503050406030204" pitchFamily="18" charset="0"/>
                                            <a:cs typeface="Roboto"/>
                                          </a:rPr>
                                          <m:t>2</m:t>
                                        </m:r>
                                      </m:den>
                                    </m:f>
                                  </m:e>
                                </m:d>
                                <m:r>
                                  <a:rPr lang="en-GB" sz="1600" i="1">
                                    <a:effectLst/>
                                    <a:latin typeface="Cambria Math" panose="02040503050406030204" pitchFamily="18" charset="0"/>
                                    <a:ea typeface="Cambria Math" panose="02040503050406030204" pitchFamily="18" charset="0"/>
                                    <a:cs typeface="Roboto"/>
                                  </a:rPr>
                                  <m:t>𝜋</m:t>
                                </m:r>
                              </m:num>
                              <m:den>
                                <m:r>
                                  <a:rPr lang="en-GB" sz="1600" i="1">
                                    <a:effectLst/>
                                    <a:latin typeface="Cambria Math" panose="02040503050406030204" pitchFamily="18" charset="0"/>
                                    <a:ea typeface="Cambria Math" panose="02040503050406030204" pitchFamily="18" charset="0"/>
                                    <a:cs typeface="Roboto"/>
                                  </a:rPr>
                                  <m:t>𝑁</m:t>
                                </m:r>
                              </m:den>
                            </m:f>
                          </m:e>
                        </m:func>
                        <m:r>
                          <a:rPr lang="en-GB" sz="1600" i="1">
                            <a:latin typeface="Cambria Math" panose="02040503050406030204" pitchFamily="18" charset="0"/>
                            <a:ea typeface="Cambria Math" panose="02040503050406030204" pitchFamily="18" charset="0"/>
                            <a:cs typeface="Roboto"/>
                          </a:rPr>
                          <m:t>,1</m:t>
                        </m:r>
                        <m:r>
                          <m:rPr>
                            <m:nor/>
                          </m:rPr>
                          <a:rPr lang="en-GB" sz="1600" dirty="0">
                            <a:latin typeface="Cambria Math" panose="02040503050406030204" pitchFamily="18" charset="0"/>
                            <a:ea typeface="Cambria Math" panose="02040503050406030204" pitchFamily="18" charset="0"/>
                          </a:rPr>
                          <m:t> </m:t>
                        </m:r>
                      </m:e>
                    </m:d>
                  </m:oMath>
                </a14:m>
                <a:endParaRPr lang="en-IN" sz="1600" i="0" dirty="0">
                  <a:effectLst/>
                  <a:latin typeface="Cambria Math" panose="02040503050406030204" pitchFamily="18" charset="0"/>
                  <a:ea typeface="Cambria Math" panose="02040503050406030204" pitchFamily="18" charset="0"/>
                  <a:cs typeface="Roboto"/>
                </a:endParaRPr>
              </a:p>
              <a:p>
                <a:r>
                  <a:rPr lang="en-GB" sz="1600" dirty="0">
                    <a:solidFill>
                      <a:srgbClr val="202124"/>
                    </a:solidFill>
                    <a:latin typeface="Cambria Math" panose="02040503050406030204" pitchFamily="18" charset="0"/>
                    <a:ea typeface="Cambria Math" panose="02040503050406030204" pitchFamily="18" charset="0"/>
                  </a:rPr>
                  <a:t>B</a:t>
                </a:r>
                <a:r>
                  <a:rPr lang="en-GB" sz="1600" i="0" dirty="0">
                    <a:solidFill>
                      <a:srgbClr val="202124"/>
                    </a:solidFill>
                    <a:effectLst/>
                    <a:latin typeface="Cambria Math" panose="02040503050406030204" pitchFamily="18" charset="0"/>
                    <a:ea typeface="Cambria Math" panose="02040503050406030204" pitchFamily="18" charset="0"/>
                  </a:rPr>
                  <a:t>ut in the given problem we the vehicles to be asymptotically stable.</a:t>
                </a:r>
              </a:p>
              <a:p>
                <a:r>
                  <a:rPr lang="en-GB" sz="1600" b="1" i="0" dirty="0">
                    <a:solidFill>
                      <a:srgbClr val="202124"/>
                    </a:solidFill>
                    <a:effectLst/>
                    <a:latin typeface="Cambria Math" panose="02040503050406030204" pitchFamily="18" charset="0"/>
                    <a:ea typeface="Cambria Math" panose="02040503050406030204" pitchFamily="18" charset="0"/>
                  </a:rPr>
                  <a:t>Asymptotic stability - </a:t>
                </a:r>
                <a:r>
                  <a:rPr lang="en-GB" sz="1600" b="0" i="0" dirty="0">
                    <a:solidFill>
                      <a:srgbClr val="202124"/>
                    </a:solidFill>
                    <a:effectLst/>
                    <a:latin typeface="Cambria Math" panose="02040503050406030204" pitchFamily="18" charset="0"/>
                    <a:ea typeface="Cambria Math" panose="02040503050406030204" pitchFamily="18" charset="0"/>
                  </a:rPr>
                  <a:t>solutions that start close enough not only remain close enough but also eventually converge to the equilibrium.</a:t>
                </a:r>
              </a:p>
              <a:p>
                <a:pPr marL="0" indent="0" algn="ctr">
                  <a:buNone/>
                </a:pPr>
                <a:r>
                  <a:rPr lang="en-GB" sz="1600" dirty="0">
                    <a:solidFill>
                      <a:srgbClr val="202124"/>
                    </a:solidFill>
                    <a:latin typeface="Cambria Math" panose="02040503050406030204" pitchFamily="18" charset="0"/>
                    <a:ea typeface="Cambria Math" panose="02040503050406030204" pitchFamily="18" charset="0"/>
                  </a:rPr>
                  <a:t>Asymptotic stability =&gt; BIBO stability, but converse is not true always.</a:t>
                </a:r>
              </a:p>
              <a:p>
                <a:pPr marL="0" indent="0">
                  <a:lnSpc>
                    <a:spcPct val="115000"/>
                  </a:lnSpc>
                  <a:buNone/>
                </a:pPr>
                <a:r>
                  <a:rPr lang="en-GB" sz="1600" dirty="0">
                    <a:latin typeface="Cambria Math" panose="02040503050406030204" pitchFamily="18" charset="0"/>
                    <a:ea typeface="Cambria Math" panose="02040503050406030204" pitchFamily="18" charset="0"/>
                    <a:cs typeface="Roboto"/>
                  </a:rPr>
                  <a:t>For</a:t>
                </a:r>
                <a:r>
                  <a:rPr lang="en-GB" sz="1600" dirty="0">
                    <a:effectLst/>
                    <a:latin typeface="Cambria Math" panose="02040503050406030204" pitchFamily="18" charset="0"/>
                    <a:ea typeface="Cambria Math" panose="02040503050406030204" pitchFamily="18" charset="0"/>
                    <a:cs typeface="Roboto"/>
                  </a:rPr>
                  <a:t> checking that whether that each equilibrium formations is asymptotically stable or not, </a:t>
                </a:r>
              </a:p>
              <a:p>
                <a:pPr>
                  <a:lnSpc>
                    <a:spcPct val="115000"/>
                  </a:lnSpc>
                </a:pPr>
                <a:r>
                  <a:rPr lang="en-GB" sz="1600" b="0" i="0" dirty="0">
                    <a:solidFill>
                      <a:srgbClr val="202122"/>
                    </a:solidFill>
                    <a:latin typeface="Cambria Math" panose="02040503050406030204" pitchFamily="18" charset="0"/>
                    <a:ea typeface="Cambria Math" panose="02040503050406030204" pitchFamily="18" charset="0"/>
                  </a:rPr>
                  <a:t>If all the </a:t>
                </a:r>
                <a:r>
                  <a:rPr lang="en-IN" sz="1600" b="0" i="0" dirty="0">
                    <a:solidFill>
                      <a:srgbClr val="202122"/>
                    </a:solidFill>
                    <a:effectLst/>
                    <a:latin typeface="Cambria Math" panose="02040503050406030204" pitchFamily="18" charset="0"/>
                    <a:ea typeface="Cambria Math" panose="02040503050406030204" pitchFamily="18" charset="0"/>
                  </a:rPr>
                  <a:t>eigenvalues of the system matrix have negative real parts then the system is asy</a:t>
                </a:r>
                <a:r>
                  <a:rPr lang="en-IN" sz="1600" dirty="0">
                    <a:solidFill>
                      <a:srgbClr val="202122"/>
                    </a:solidFill>
                    <a:latin typeface="Cambria Math" panose="02040503050406030204" pitchFamily="18" charset="0"/>
                    <a:ea typeface="Cambria Math" panose="02040503050406030204" pitchFamily="18" charset="0"/>
                  </a:rPr>
                  <a:t>mptotically stable</a:t>
                </a:r>
              </a:p>
              <a:p>
                <a:pPr>
                  <a:lnSpc>
                    <a:spcPct val="115000"/>
                  </a:lnSpc>
                </a:pPr>
                <a:r>
                  <a:rPr lang="en-IN" sz="1600" dirty="0">
                    <a:solidFill>
                      <a:srgbClr val="202122"/>
                    </a:solidFill>
                    <a:latin typeface="Cambria Math" panose="02040503050406030204" pitchFamily="18" charset="0"/>
                    <a:ea typeface="Cambria Math" panose="02040503050406030204" pitchFamily="18" charset="0"/>
                    <a:cs typeface="Roboto"/>
                  </a:rPr>
                  <a:t>Else it’s not </a:t>
                </a:r>
                <a:r>
                  <a:rPr lang="en-IN" sz="1600" b="0" i="0" dirty="0">
                    <a:solidFill>
                      <a:srgbClr val="202122"/>
                    </a:solidFill>
                    <a:effectLst/>
                    <a:latin typeface="Cambria Math" panose="02040503050406030204" pitchFamily="18" charset="0"/>
                    <a:ea typeface="Cambria Math" panose="02040503050406030204" pitchFamily="18" charset="0"/>
                  </a:rPr>
                  <a:t>asy</a:t>
                </a:r>
                <a:r>
                  <a:rPr lang="en-IN" sz="1600" dirty="0">
                    <a:solidFill>
                      <a:srgbClr val="202122"/>
                    </a:solidFill>
                    <a:latin typeface="Cambria Math" panose="02040503050406030204" pitchFamily="18" charset="0"/>
                    <a:ea typeface="Cambria Math" panose="02040503050406030204" pitchFamily="18" charset="0"/>
                  </a:rPr>
                  <a:t>mptotically stable</a:t>
                </a:r>
              </a:p>
              <a:p>
                <a:pPr marL="0" indent="0">
                  <a:lnSpc>
                    <a:spcPct val="115000"/>
                  </a:lnSpc>
                  <a:buNone/>
                </a:pPr>
                <a:r>
                  <a:rPr lang="en-GB" sz="1600" dirty="0">
                    <a:latin typeface="Cambria Math" panose="02040503050406030204" pitchFamily="18" charset="0"/>
                    <a:ea typeface="Cambria Math" panose="02040503050406030204" pitchFamily="18" charset="0"/>
                  </a:rPr>
                  <a:t>The main result we get is that only 2 equilibria are asymptotically stable in the range of </a:t>
                </a:r>
                <a:r>
                  <a:rPr lang="en-GB" sz="1600" dirty="0">
                    <a:effectLst/>
                    <a:latin typeface="Cambria Math" panose="02040503050406030204" pitchFamily="18" charset="0"/>
                    <a:ea typeface="Cambria Math" panose="02040503050406030204" pitchFamily="18" charset="0"/>
                    <a:cs typeface="Roboto"/>
                  </a:rPr>
                  <a:t>values of c.</a:t>
                </a:r>
                <a:endParaRPr lang="en-GB" sz="1600" i="1" dirty="0">
                  <a:effectLst/>
                  <a:latin typeface="Cambria Math" panose="02040503050406030204" pitchFamily="18" charset="0"/>
                  <a:ea typeface="Cambria Math" panose="02040503050406030204" pitchFamily="18" charset="0"/>
                  <a:cs typeface="Roboto"/>
                </a:endParaRPr>
              </a:p>
              <a:p>
                <a:pPr marL="0" indent="0">
                  <a:buNone/>
                </a:pPr>
                <a:endParaRPr lang="en-GB" sz="1600" dirty="0">
                  <a:solidFill>
                    <a:srgbClr val="202124"/>
                  </a:solidFill>
                  <a:latin typeface="Cambria Math" panose="02040503050406030204" pitchFamily="18" charset="0"/>
                  <a:ea typeface="Cambria Math" panose="02040503050406030204" pitchFamily="18" charset="0"/>
                </a:endParaRPr>
              </a:p>
            </p:txBody>
          </p:sp>
        </mc:Choice>
        <mc:Fallback>
          <p:sp>
            <p:nvSpPr>
              <p:cNvPr id="19" name="Content Placeholder 2">
                <a:extLst>
                  <a:ext uri="{FF2B5EF4-FFF2-40B4-BE49-F238E27FC236}">
                    <a16:creationId xmlns:a16="http://schemas.microsoft.com/office/drawing/2014/main" id="{B330F046-1C69-4507-8181-10F29A85D7AA}"/>
                  </a:ext>
                </a:extLst>
              </p:cNvPr>
              <p:cNvSpPr>
                <a:spLocks noGrp="1" noRot="1" noChangeAspect="1" noMove="1" noResize="1" noEditPoints="1" noAdjustHandles="1" noChangeArrowheads="1" noChangeShapeType="1" noTextEdit="1"/>
              </p:cNvSpPr>
              <p:nvPr>
                <p:ph idx="1"/>
              </p:nvPr>
            </p:nvSpPr>
            <p:spPr>
              <a:xfrm>
                <a:off x="1868295" y="1930152"/>
                <a:ext cx="10018713" cy="3769311"/>
              </a:xfrm>
              <a:blipFill>
                <a:blip r:embed="rId3"/>
                <a:stretch>
                  <a:fillRect l="-730" t="-162"/>
                </a:stretch>
              </a:blipFill>
            </p:spPr>
            <p:txBody>
              <a:bodyPr/>
              <a:lstStyle/>
              <a:p>
                <a:r>
                  <a:rPr lang="en-IN">
                    <a:noFill/>
                  </a:rPr>
                  <a:t> </a:t>
                </a:r>
              </a:p>
            </p:txBody>
          </p:sp>
        </mc:Fallback>
      </mc:AlternateContent>
    </p:spTree>
    <p:extLst>
      <p:ext uri="{BB962C8B-B14F-4D97-AF65-F5344CB8AC3E}">
        <p14:creationId xmlns:p14="http://schemas.microsoft.com/office/powerpoint/2010/main" val="2341372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1" name="Content Placeholder 2">
            <a:extLst>
              <a:ext uri="{FF2B5EF4-FFF2-40B4-BE49-F238E27FC236}">
                <a16:creationId xmlns:a16="http://schemas.microsoft.com/office/drawing/2014/main" id="{AA1C3B15-6597-4399-A0FC-C3358BDDEB0E}"/>
              </a:ext>
            </a:extLst>
          </p:cNvPr>
          <p:cNvSpPr>
            <a:spLocks noGrp="1"/>
          </p:cNvSpPr>
          <p:nvPr>
            <p:ph idx="1"/>
          </p:nvPr>
        </p:nvSpPr>
        <p:spPr>
          <a:xfrm>
            <a:off x="1962665" y="1927479"/>
            <a:ext cx="10058400" cy="3361278"/>
          </a:xfrm>
        </p:spPr>
        <p:txBody>
          <a:bodyPr>
            <a:normAutofit/>
          </a:bodyPr>
          <a:lstStyle/>
          <a:p>
            <a:pPr marL="0" indent="0">
              <a:lnSpc>
                <a:spcPct val="115000"/>
              </a:lnSpc>
              <a:buNone/>
            </a:pPr>
            <a:r>
              <a:rPr lang="en-GB" sz="1600" dirty="0">
                <a:effectLst/>
                <a:latin typeface="Cambria Math" panose="02040503050406030204" pitchFamily="18" charset="0"/>
                <a:ea typeface="Cambria Math" panose="02040503050406030204" pitchFamily="18" charset="0"/>
              </a:rPr>
              <a:t>Consider the following equilibria conditions with d </a:t>
            </a:r>
            <a:r>
              <a:rPr lang="en-GB" sz="1600" dirty="0">
                <a:effectLst/>
                <a:latin typeface="Cambria Math" panose="02040503050406030204" pitchFamily="18" charset="0"/>
                <a:ea typeface="Cambria Math" panose="02040503050406030204" pitchFamily="18" charset="0"/>
                <a:cs typeface="Cambria Math" panose="02040503050406030204" pitchFamily="18" charset="0"/>
              </a:rPr>
              <a:t>∈</a:t>
            </a:r>
            <a:r>
              <a:rPr lang="en-GB" sz="1600" dirty="0">
                <a:effectLst/>
                <a:latin typeface="Cambria Math" panose="02040503050406030204" pitchFamily="18" charset="0"/>
                <a:ea typeface="Cambria Math" panose="02040503050406030204" pitchFamily="18" charset="0"/>
              </a:rPr>
              <a:t> {1, . . ., N – 1}. </a:t>
            </a:r>
          </a:p>
          <a:p>
            <a:pPr marL="0" indent="0">
              <a:lnSpc>
                <a:spcPct val="115000"/>
              </a:lnSpc>
              <a:buNone/>
            </a:pPr>
            <a:r>
              <a:rPr lang="en-GB" sz="1600" dirty="0">
                <a:effectLst/>
                <a:latin typeface="Cambria Math" panose="02040503050406030204" pitchFamily="18" charset="0"/>
                <a:ea typeface="Cambria Math" panose="02040503050406030204" pitchFamily="18" charset="0"/>
              </a:rPr>
              <a:t>      The following situations holds:</a:t>
            </a:r>
          </a:p>
          <a:p>
            <a:pPr marL="342900" lvl="0" indent="-342900">
              <a:lnSpc>
                <a:spcPct val="115000"/>
              </a:lnSpc>
              <a:buFont typeface="+mj-lt"/>
              <a:buAutoNum type="romanLcPeriod"/>
            </a:pPr>
            <a:r>
              <a:rPr lang="en-GB" sz="1600" dirty="0">
                <a:effectLst/>
                <a:latin typeface="Cambria Math" panose="02040503050406030204" pitchFamily="18" charset="0"/>
                <a:ea typeface="Cambria Math" panose="02040503050406030204" pitchFamily="18" charset="0"/>
              </a:rPr>
              <a:t>There exists an ε &gt; 0 which is very small such that when c = 1 – ε only the equilibria with d = 1 and d = N – 1 are asymptotically stable.</a:t>
            </a:r>
          </a:p>
          <a:p>
            <a:pPr marL="342900" lvl="0" indent="-342900">
              <a:lnSpc>
                <a:spcPct val="115000"/>
              </a:lnSpc>
              <a:buFont typeface="+mj-lt"/>
              <a:buAutoNum type="romanLcPeriod"/>
            </a:pPr>
            <a:r>
              <a:rPr lang="en-GB" sz="1600" dirty="0">
                <a:effectLst/>
                <a:latin typeface="Cambria Math" panose="02040503050406030204" pitchFamily="18" charset="0"/>
                <a:ea typeface="Cambria Math" panose="02040503050406030204" pitchFamily="18" charset="0"/>
              </a:rPr>
              <a:t>For the odd values of N, when c = −1 only the equilibria with d = </a:t>
            </a:r>
            <a:r>
              <a:rPr lang="en-GB" sz="1600" dirty="0">
                <a:effectLst/>
                <a:latin typeface="Cambria Math" panose="02040503050406030204" pitchFamily="18" charset="0"/>
                <a:ea typeface="Cambria Math" panose="02040503050406030204" pitchFamily="18" charset="0"/>
                <a:cs typeface="Cambria Math" panose="02040503050406030204" pitchFamily="18" charset="0"/>
              </a:rPr>
              <a:t>⌊</a:t>
            </a:r>
            <a:r>
              <a:rPr lang="en-GB" sz="1600" dirty="0">
                <a:effectLst/>
                <a:latin typeface="Cambria Math" panose="02040503050406030204" pitchFamily="18" charset="0"/>
                <a:ea typeface="Cambria Math" panose="02040503050406030204" pitchFamily="18" charset="0"/>
              </a:rPr>
              <a:t>N/2</a:t>
            </a:r>
            <a:r>
              <a:rPr lang="en-GB" sz="1600" dirty="0">
                <a:effectLst/>
                <a:latin typeface="Cambria Math" panose="02040503050406030204" pitchFamily="18" charset="0"/>
                <a:ea typeface="Cambria Math" panose="02040503050406030204" pitchFamily="18" charset="0"/>
                <a:cs typeface="Cambria Math" panose="02040503050406030204" pitchFamily="18" charset="0"/>
              </a:rPr>
              <a:t>⌋</a:t>
            </a:r>
            <a:r>
              <a:rPr lang="en-GB" sz="1600" dirty="0">
                <a:effectLst/>
                <a:latin typeface="Cambria Math" panose="02040503050406030204" pitchFamily="18" charset="0"/>
                <a:ea typeface="Cambria Math" panose="02040503050406030204" pitchFamily="18" charset="0"/>
              </a:rPr>
              <a:t> and d = </a:t>
            </a:r>
            <a:r>
              <a:rPr lang="en-GB" sz="1600" dirty="0">
                <a:effectLst/>
                <a:latin typeface="Cambria Math" panose="02040503050406030204" pitchFamily="18" charset="0"/>
                <a:ea typeface="Cambria Math" panose="02040503050406030204" pitchFamily="18" charset="0"/>
                <a:cs typeface="Cambria Math" panose="02040503050406030204" pitchFamily="18" charset="0"/>
              </a:rPr>
              <a:t>⌈</a:t>
            </a:r>
            <a:r>
              <a:rPr lang="en-GB" sz="1600" dirty="0">
                <a:effectLst/>
                <a:latin typeface="Cambria Math" panose="02040503050406030204" pitchFamily="18" charset="0"/>
                <a:ea typeface="Cambria Math" panose="02040503050406030204" pitchFamily="18" charset="0"/>
              </a:rPr>
              <a:t>N/2</a:t>
            </a:r>
            <a:r>
              <a:rPr lang="en-GB" sz="1600" dirty="0">
                <a:effectLst/>
                <a:latin typeface="Cambria Math" panose="02040503050406030204" pitchFamily="18" charset="0"/>
                <a:ea typeface="Cambria Math" panose="02040503050406030204" pitchFamily="18" charset="0"/>
                <a:cs typeface="Cambria Math" panose="02040503050406030204" pitchFamily="18" charset="0"/>
              </a:rPr>
              <a:t>⌉</a:t>
            </a:r>
            <a:r>
              <a:rPr lang="en-GB" sz="1600" dirty="0">
                <a:effectLst/>
                <a:latin typeface="Cambria Math" panose="02040503050406030204" pitchFamily="18" charset="0"/>
                <a:ea typeface="Cambria Math" panose="02040503050406030204" pitchFamily="18" charset="0"/>
              </a:rPr>
              <a:t> are asymptotically stable. (where, </a:t>
            </a:r>
            <a:r>
              <a:rPr lang="en-GB" sz="1600" dirty="0">
                <a:effectLst/>
                <a:latin typeface="Cambria Math" panose="02040503050406030204" pitchFamily="18" charset="0"/>
                <a:ea typeface="Cambria Math" panose="02040503050406030204" pitchFamily="18" charset="0"/>
                <a:cs typeface="Cambria Math" panose="02040503050406030204" pitchFamily="18" charset="0"/>
              </a:rPr>
              <a:t>⌊</a:t>
            </a:r>
            <a:r>
              <a:rPr lang="en-GB" sz="1600" dirty="0">
                <a:effectLst/>
                <a:latin typeface="Cambria Math" panose="02040503050406030204" pitchFamily="18" charset="0"/>
                <a:ea typeface="Cambria Math" panose="02040503050406030204" pitchFamily="18" charset="0"/>
              </a:rPr>
              <a:t>.</a:t>
            </a:r>
            <a:r>
              <a:rPr lang="en-GB" sz="1600" dirty="0">
                <a:effectLst/>
                <a:latin typeface="Cambria Math" panose="02040503050406030204" pitchFamily="18" charset="0"/>
                <a:ea typeface="Cambria Math" panose="02040503050406030204" pitchFamily="18" charset="0"/>
                <a:cs typeface="Cambria Math" panose="02040503050406030204" pitchFamily="18" charset="0"/>
              </a:rPr>
              <a:t>⌋ is the floor function and </a:t>
            </a:r>
            <a:r>
              <a:rPr lang="en-GB" sz="1600" dirty="0">
                <a:effectLst/>
                <a:latin typeface="Cambria Math" panose="02040503050406030204" pitchFamily="18" charset="0"/>
                <a:ea typeface="Cambria Math" panose="02040503050406030204" pitchFamily="18" charset="0"/>
              </a:rPr>
              <a:t> </a:t>
            </a:r>
            <a:r>
              <a:rPr lang="en-GB" sz="1600" dirty="0">
                <a:effectLst/>
                <a:latin typeface="Cambria Math" panose="02040503050406030204" pitchFamily="18" charset="0"/>
                <a:ea typeface="Cambria Math" panose="02040503050406030204" pitchFamily="18" charset="0"/>
                <a:cs typeface="Cambria Math" panose="02040503050406030204" pitchFamily="18" charset="0"/>
              </a:rPr>
              <a:t>⌈</a:t>
            </a:r>
            <a:r>
              <a:rPr lang="en-GB" sz="1600" dirty="0">
                <a:effectLst/>
                <a:latin typeface="Cambria Math" panose="02040503050406030204" pitchFamily="18" charset="0"/>
                <a:ea typeface="Cambria Math" panose="02040503050406030204" pitchFamily="18" charset="0"/>
              </a:rPr>
              <a:t>.</a:t>
            </a:r>
            <a:r>
              <a:rPr lang="en-GB" sz="1600" dirty="0">
                <a:effectLst/>
                <a:latin typeface="Cambria Math" panose="02040503050406030204" pitchFamily="18" charset="0"/>
                <a:ea typeface="Cambria Math" panose="02040503050406030204" pitchFamily="18" charset="0"/>
                <a:cs typeface="Cambria Math" panose="02040503050406030204" pitchFamily="18" charset="0"/>
              </a:rPr>
              <a:t>⌉ is the ceiling function.</a:t>
            </a:r>
            <a:r>
              <a:rPr lang="en-GB" sz="1600" dirty="0">
                <a:effectLst/>
                <a:latin typeface="Cambria Math" panose="02040503050406030204" pitchFamily="18" charset="0"/>
                <a:ea typeface="Cambria Math" panose="02040503050406030204" pitchFamily="18" charset="0"/>
              </a:rPr>
              <a:t> )</a:t>
            </a:r>
          </a:p>
          <a:p>
            <a:pPr marL="342900" lvl="0" indent="-342900">
              <a:lnSpc>
                <a:spcPct val="115000"/>
              </a:lnSpc>
              <a:buFont typeface="+mj-lt"/>
              <a:buAutoNum type="romanLcPeriod"/>
            </a:pPr>
            <a:r>
              <a:rPr lang="en-GB" sz="1600" dirty="0">
                <a:effectLst/>
                <a:latin typeface="Cambria Math" panose="02040503050406030204" pitchFamily="18" charset="0"/>
                <a:ea typeface="Cambria Math" panose="02040503050406030204" pitchFamily="18" charset="0"/>
              </a:rPr>
              <a:t>And for the even values of N, there exists an ε &gt; 0 which is very  small such that when c = −1 + ε only the equilibria with the  d = N/2 ± 1 are asymptotically stable among the all.</a:t>
            </a:r>
          </a:p>
        </p:txBody>
      </p:sp>
      <p:sp>
        <p:nvSpPr>
          <p:cNvPr id="20" name="Title 1">
            <a:extLst>
              <a:ext uri="{FF2B5EF4-FFF2-40B4-BE49-F238E27FC236}">
                <a16:creationId xmlns:a16="http://schemas.microsoft.com/office/drawing/2014/main" id="{5867F6F2-7534-43A5-A476-97CF95B7B4A5}"/>
              </a:ext>
            </a:extLst>
          </p:cNvPr>
          <p:cNvSpPr>
            <a:spLocks noGrp="1"/>
          </p:cNvSpPr>
          <p:nvPr>
            <p:ph type="title"/>
          </p:nvPr>
        </p:nvSpPr>
        <p:spPr>
          <a:xfrm>
            <a:off x="1590843" y="783455"/>
            <a:ext cx="10018713" cy="725750"/>
          </a:xfrm>
        </p:spPr>
        <p:txBody>
          <a:bodyPr>
            <a:normAutofit/>
          </a:bodyPr>
          <a:lstStyle/>
          <a:p>
            <a:r>
              <a:rPr lang="en-GB" sz="3200" dirty="0">
                <a:latin typeface="Cambria Math" panose="02040503050406030204" pitchFamily="18" charset="0"/>
                <a:ea typeface="Cambria Math" panose="02040503050406030204" pitchFamily="18" charset="0"/>
              </a:rPr>
              <a:t>Asymptotic Stability Criteria</a:t>
            </a:r>
          </a:p>
        </p:txBody>
      </p:sp>
    </p:spTree>
    <p:extLst>
      <p:ext uri="{BB962C8B-B14F-4D97-AF65-F5344CB8AC3E}">
        <p14:creationId xmlns:p14="http://schemas.microsoft.com/office/powerpoint/2010/main" val="93355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1" name="Title 1">
            <a:extLst>
              <a:ext uri="{FF2B5EF4-FFF2-40B4-BE49-F238E27FC236}">
                <a16:creationId xmlns:a16="http://schemas.microsoft.com/office/drawing/2014/main" id="{9C178E46-2DF4-4719-BECF-B3DCE0ABEEE0}"/>
              </a:ext>
            </a:extLst>
          </p:cNvPr>
          <p:cNvSpPr>
            <a:spLocks noGrp="1"/>
          </p:cNvSpPr>
          <p:nvPr>
            <p:ph type="title"/>
          </p:nvPr>
        </p:nvSpPr>
        <p:spPr>
          <a:xfrm>
            <a:off x="1952296" y="784339"/>
            <a:ext cx="10125007" cy="928013"/>
          </a:xfrm>
        </p:spPr>
        <p:txBody>
          <a:bodyPr>
            <a:noAutofit/>
          </a:bodyPr>
          <a:lstStyle/>
          <a:p>
            <a:r>
              <a:rPr lang="en-GB" sz="2400" dirty="0">
                <a:latin typeface="Cambria Math" panose="02040503050406030204" pitchFamily="18" charset="0"/>
                <a:ea typeface="Cambria Math" panose="02040503050406030204" pitchFamily="18" charset="0"/>
              </a:rPr>
              <a:t>Enclosing undetected targets without actual information exchange </a:t>
            </a:r>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B8ADC4F1-12C1-44CA-AD7C-7ACB0CB5F2BB}"/>
                  </a:ext>
                </a:extLst>
              </p:cNvPr>
              <p:cNvSpPr>
                <a:spLocks noGrp="1"/>
              </p:cNvSpPr>
              <p:nvPr>
                <p:ph idx="1"/>
              </p:nvPr>
            </p:nvSpPr>
            <p:spPr>
              <a:xfrm>
                <a:off x="2052775" y="1841450"/>
                <a:ext cx="10058400" cy="3691143"/>
              </a:xfrm>
            </p:spPr>
            <p:txBody>
              <a:bodyPr>
                <a:normAutofit/>
              </a:bodyPr>
              <a:lstStyle/>
              <a:p>
                <a:pPr>
                  <a:lnSpc>
                    <a:spcPct val="115000"/>
                  </a:lnSpc>
                </a:pPr>
                <a:r>
                  <a:rPr lang="en-GB" sz="1600" dirty="0">
                    <a:latin typeface="Cambria Math" panose="02040503050406030204" pitchFamily="18" charset="0"/>
                    <a:ea typeface="Cambria Math" panose="02040503050406030204" pitchFamily="18" charset="0"/>
                    <a:cs typeface="Roboto"/>
                  </a:rPr>
                  <a:t>It is possible that not all the vehicles can detect their targets, some can miss their target due to various reasons</a:t>
                </a:r>
                <a:endParaRPr lang="en-GB" sz="1600" b="1" dirty="0">
                  <a:latin typeface="Cambria Math" panose="02040503050406030204" pitchFamily="18" charset="0"/>
                  <a:ea typeface="Cambria Math" panose="02040503050406030204" pitchFamily="18" charset="0"/>
                  <a:cs typeface="Roboto"/>
                </a:endParaRPr>
              </a:p>
              <a:p>
                <a:pPr marL="0" indent="0" algn="ctr">
                  <a:lnSpc>
                    <a:spcPct val="115000"/>
                  </a:lnSpc>
                  <a:buNone/>
                </a:pPr>
                <a:r>
                  <a:rPr lang="en-GB" sz="1600" b="1" dirty="0">
                    <a:latin typeface="Cambria Math" panose="02040503050406030204" pitchFamily="18" charset="0"/>
                    <a:ea typeface="Cambria Math" panose="02040503050406030204" pitchFamily="18" charset="0"/>
                    <a:cs typeface="Roboto"/>
                  </a:rPr>
                  <a:t>S</a:t>
                </a:r>
                <a:r>
                  <a:rPr lang="en-GB" sz="1600" b="1" dirty="0">
                    <a:effectLst/>
                    <a:latin typeface="Cambria Math" panose="02040503050406030204" pitchFamily="18" charset="0"/>
                    <a:ea typeface="Cambria Math" panose="02040503050406030204" pitchFamily="18" charset="0"/>
                    <a:cs typeface="Roboto"/>
                  </a:rPr>
                  <a:t>olution</a:t>
                </a:r>
              </a:p>
              <a:p>
                <a:pPr>
                  <a:lnSpc>
                    <a:spcPct val="115000"/>
                  </a:lnSpc>
                </a:pPr>
                <a:r>
                  <a:rPr lang="en-GB" sz="1600" dirty="0">
                    <a:effectLst/>
                    <a:latin typeface="Cambria Math" panose="02040503050406030204" pitchFamily="18" charset="0"/>
                    <a:ea typeface="Cambria Math" panose="02040503050406030204" pitchFamily="18" charset="0"/>
                    <a:cs typeface="Roboto"/>
                  </a:rPr>
                  <a:t>The vehicle-</a:t>
                </a:r>
                <a:r>
                  <a:rPr lang="en-GB" sz="1600" dirty="0" err="1">
                    <a:effectLst/>
                    <a:latin typeface="Cambria Math" panose="02040503050406030204" pitchFamily="18" charset="0"/>
                    <a:ea typeface="Cambria Math" panose="02040503050406030204" pitchFamily="18" charset="0"/>
                    <a:cs typeface="Roboto"/>
                  </a:rPr>
                  <a:t>i</a:t>
                </a:r>
                <a:r>
                  <a:rPr lang="en-GB" sz="1600" dirty="0">
                    <a:effectLst/>
                    <a:latin typeface="Cambria Math" panose="02040503050406030204" pitchFamily="18" charset="0"/>
                    <a:ea typeface="Cambria Math" panose="02040503050406030204" pitchFamily="18" charset="0"/>
                    <a:cs typeface="Roboto"/>
                  </a:rPr>
                  <a:t> , can coordinate with vehicle-i+1, to detect target i+1, which was undetected by vehicle-</a:t>
                </a:r>
                <a:r>
                  <a:rPr lang="en-GB" sz="1600" dirty="0" err="1">
                    <a:effectLst/>
                    <a:latin typeface="Cambria Math" panose="02040503050406030204" pitchFamily="18" charset="0"/>
                    <a:ea typeface="Cambria Math" panose="02040503050406030204" pitchFamily="18" charset="0"/>
                    <a:cs typeface="Roboto"/>
                  </a:rPr>
                  <a:t>i</a:t>
                </a:r>
                <a:r>
                  <a:rPr lang="en-GB" sz="1600" dirty="0">
                    <a:effectLst/>
                    <a:latin typeface="Cambria Math" panose="02040503050406030204" pitchFamily="18" charset="0"/>
                    <a:ea typeface="Cambria Math" panose="02040503050406030204" pitchFamily="18" charset="0"/>
                    <a:cs typeface="Roboto"/>
                  </a:rPr>
                  <a:t>.</a:t>
                </a:r>
              </a:p>
              <a:p>
                <a:pPr>
                  <a:lnSpc>
                    <a:spcPct val="115000"/>
                  </a:lnSpc>
                </a:pPr>
                <a:r>
                  <a:rPr lang="en-GB" sz="1600" dirty="0">
                    <a:effectLst/>
                    <a:latin typeface="Cambria Math" panose="02040503050406030204" pitchFamily="18" charset="0"/>
                    <a:ea typeface="Cambria Math" panose="02040503050406030204" pitchFamily="18" charset="0"/>
                    <a:cs typeface="Roboto"/>
                  </a:rPr>
                  <a:t>It is same as assuming </a:t>
                </a:r>
                <a14:m>
                  <m:oMath xmlns:m="http://schemas.openxmlformats.org/officeDocument/2006/math">
                    <m:d>
                      <m:dPr>
                        <m:ctrlPr>
                          <a:rPr lang="en-GB" sz="1600" i="1">
                            <a:effectLst/>
                            <a:latin typeface="Cambria Math" panose="02040503050406030204" pitchFamily="18" charset="0"/>
                            <a:ea typeface="Cambria Math" panose="02040503050406030204" pitchFamily="18" charset="0"/>
                            <a:cs typeface="Roboto"/>
                          </a:rPr>
                        </m:ctrlPr>
                      </m:dPr>
                      <m:e>
                        <m:acc>
                          <m:accPr>
                            <m:chr m:val="̅"/>
                            <m:ctrlPr>
                              <a:rPr lang="en-GB" sz="1600" i="1">
                                <a:effectLst/>
                                <a:latin typeface="Cambria Math" panose="02040503050406030204" pitchFamily="18" charset="0"/>
                                <a:ea typeface="Cambria Math" panose="02040503050406030204" pitchFamily="18" charset="0"/>
                                <a:cs typeface="Roboto"/>
                              </a:rPr>
                            </m:ctrlPr>
                          </m:accPr>
                          <m:e>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𝑥</m:t>
                                </m:r>
                              </m:e>
                              <m:sub>
                                <m:r>
                                  <a:rPr lang="en-GB" sz="1600" i="1">
                                    <a:effectLst/>
                                    <a:latin typeface="Cambria Math" panose="02040503050406030204" pitchFamily="18" charset="0"/>
                                    <a:ea typeface="Cambria Math" panose="02040503050406030204" pitchFamily="18" charset="0"/>
                                    <a:cs typeface="Roboto"/>
                                  </a:rPr>
                                  <m:t>𝑖</m:t>
                                </m:r>
                              </m:sub>
                            </m:sSub>
                          </m:e>
                        </m:acc>
                        <m:r>
                          <a:rPr lang="en-GB" sz="1600" i="1">
                            <a:effectLst/>
                            <a:latin typeface="Cambria Math" panose="02040503050406030204" pitchFamily="18" charset="0"/>
                            <a:ea typeface="Cambria Math" panose="02040503050406030204" pitchFamily="18" charset="0"/>
                            <a:cs typeface="Roboto"/>
                          </a:rPr>
                          <m:t> , </m:t>
                        </m:r>
                        <m:acc>
                          <m:accPr>
                            <m:chr m:val="̅"/>
                            <m:ctrlPr>
                              <a:rPr lang="en-GB" sz="1600" i="1">
                                <a:effectLst/>
                                <a:latin typeface="Cambria Math" panose="02040503050406030204" pitchFamily="18" charset="0"/>
                                <a:ea typeface="Cambria Math" panose="02040503050406030204" pitchFamily="18" charset="0"/>
                                <a:cs typeface="Roboto"/>
                              </a:rPr>
                            </m:ctrlPr>
                          </m:accPr>
                          <m:e>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𝑦</m:t>
                                </m:r>
                              </m:e>
                              <m:sub>
                                <m:r>
                                  <a:rPr lang="en-GB" sz="1600" i="1">
                                    <a:effectLst/>
                                    <a:latin typeface="Cambria Math" panose="02040503050406030204" pitchFamily="18" charset="0"/>
                                    <a:ea typeface="Cambria Math" panose="02040503050406030204" pitchFamily="18" charset="0"/>
                                    <a:cs typeface="Roboto"/>
                                  </a:rPr>
                                  <m:t>𝑖</m:t>
                                </m:r>
                              </m:sub>
                            </m:sSub>
                          </m:e>
                        </m:acc>
                      </m:e>
                    </m:d>
                    <m:r>
                      <a:rPr lang="en-GB" sz="1600" i="1">
                        <a:effectLst/>
                        <a:latin typeface="Cambria Math" panose="02040503050406030204" pitchFamily="18" charset="0"/>
                        <a:ea typeface="Cambria Math" panose="02040503050406030204" pitchFamily="18" charset="0"/>
                        <a:cs typeface="Roboto"/>
                      </a:rPr>
                      <m:t>=</m:t>
                    </m:r>
                    <m:d>
                      <m:dPr>
                        <m:ctrlPr>
                          <a:rPr lang="en-GB" sz="1600" i="1">
                            <a:effectLst/>
                            <a:latin typeface="Cambria Math" panose="02040503050406030204" pitchFamily="18" charset="0"/>
                            <a:ea typeface="Cambria Math" panose="02040503050406030204" pitchFamily="18" charset="0"/>
                            <a:cs typeface="Roboto"/>
                          </a:rPr>
                        </m:ctrlPr>
                      </m:dPr>
                      <m:e>
                        <m:acc>
                          <m:accPr>
                            <m:chr m:val="̅"/>
                            <m:ctrlPr>
                              <a:rPr lang="en-GB" sz="1600" i="1">
                                <a:effectLst/>
                                <a:latin typeface="Cambria Math" panose="02040503050406030204" pitchFamily="18" charset="0"/>
                                <a:ea typeface="Cambria Math" panose="02040503050406030204" pitchFamily="18" charset="0"/>
                                <a:cs typeface="Roboto"/>
                              </a:rPr>
                            </m:ctrlPr>
                          </m:accPr>
                          <m:e>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𝑥</m:t>
                                </m:r>
                              </m:e>
                              <m:sub>
                                <m:r>
                                  <a:rPr lang="en-GB" sz="1600" i="1">
                                    <a:effectLst/>
                                    <a:latin typeface="Cambria Math" panose="02040503050406030204" pitchFamily="18" charset="0"/>
                                    <a:ea typeface="Cambria Math" panose="02040503050406030204" pitchFamily="18" charset="0"/>
                                    <a:cs typeface="Roboto"/>
                                  </a:rPr>
                                  <m:t>𝑖</m:t>
                                </m:r>
                                <m:r>
                                  <a:rPr lang="en-GB" sz="1600" i="1">
                                    <a:effectLst/>
                                    <a:latin typeface="Cambria Math" panose="02040503050406030204" pitchFamily="18" charset="0"/>
                                    <a:ea typeface="Cambria Math" panose="02040503050406030204" pitchFamily="18" charset="0"/>
                                    <a:cs typeface="Roboto"/>
                                  </a:rPr>
                                  <m:t>+1</m:t>
                                </m:r>
                              </m:sub>
                            </m:sSub>
                          </m:e>
                        </m:acc>
                        <m:r>
                          <a:rPr lang="en-GB" sz="1600" i="1">
                            <a:effectLst/>
                            <a:latin typeface="Cambria Math" panose="02040503050406030204" pitchFamily="18" charset="0"/>
                            <a:ea typeface="Cambria Math" panose="02040503050406030204" pitchFamily="18" charset="0"/>
                            <a:cs typeface="Roboto"/>
                          </a:rPr>
                          <m:t> , </m:t>
                        </m:r>
                        <m:acc>
                          <m:accPr>
                            <m:chr m:val="̅"/>
                            <m:ctrlPr>
                              <a:rPr lang="en-GB" sz="1600" i="1">
                                <a:effectLst/>
                                <a:latin typeface="Cambria Math" panose="02040503050406030204" pitchFamily="18" charset="0"/>
                                <a:ea typeface="Cambria Math" panose="02040503050406030204" pitchFamily="18" charset="0"/>
                                <a:cs typeface="Roboto"/>
                              </a:rPr>
                            </m:ctrlPr>
                          </m:accPr>
                          <m:e>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𝑦</m:t>
                                </m:r>
                              </m:e>
                              <m:sub>
                                <m:r>
                                  <a:rPr lang="en-GB" sz="1600" i="1">
                                    <a:effectLst/>
                                    <a:latin typeface="Cambria Math" panose="02040503050406030204" pitchFamily="18" charset="0"/>
                                    <a:ea typeface="Cambria Math" panose="02040503050406030204" pitchFamily="18" charset="0"/>
                                    <a:cs typeface="Roboto"/>
                                  </a:rPr>
                                  <m:t>𝑖</m:t>
                                </m:r>
                                <m:r>
                                  <a:rPr lang="en-GB" sz="1600" i="1">
                                    <a:effectLst/>
                                    <a:latin typeface="Cambria Math" panose="02040503050406030204" pitchFamily="18" charset="0"/>
                                    <a:ea typeface="Cambria Math" panose="02040503050406030204" pitchFamily="18" charset="0"/>
                                    <a:cs typeface="Roboto"/>
                                  </a:rPr>
                                  <m:t>+1</m:t>
                                </m:r>
                              </m:sub>
                            </m:sSub>
                          </m:e>
                        </m:acc>
                      </m:e>
                    </m:d>
                  </m:oMath>
                </a14:m>
                <a:r>
                  <a:rPr lang="en-GB" sz="1600" dirty="0">
                    <a:effectLst/>
                    <a:latin typeface="Cambria Math" panose="02040503050406030204" pitchFamily="18" charset="0"/>
                    <a:ea typeface="Cambria Math" panose="02040503050406030204" pitchFamily="18" charset="0"/>
                    <a:cs typeface="Roboto"/>
                  </a:rPr>
                  <a:t>, for vehicle-</a:t>
                </a:r>
                <a:r>
                  <a:rPr lang="en-GB" sz="1600" dirty="0" err="1">
                    <a:effectLst/>
                    <a:latin typeface="Cambria Math" panose="02040503050406030204" pitchFamily="18" charset="0"/>
                    <a:ea typeface="Cambria Math" panose="02040503050406030204" pitchFamily="18" charset="0"/>
                    <a:cs typeface="Roboto"/>
                  </a:rPr>
                  <a:t>i</a:t>
                </a:r>
                <a:r>
                  <a:rPr lang="en-GB" sz="1600" dirty="0">
                    <a:effectLst/>
                    <a:latin typeface="Cambria Math" panose="02040503050406030204" pitchFamily="18" charset="0"/>
                    <a:ea typeface="Cambria Math" panose="02040503050406030204" pitchFamily="18" charset="0"/>
                    <a:cs typeface="Roboto"/>
                  </a:rPr>
                  <a:t> which cannot detect its specified target. </a:t>
                </a:r>
                <a:endParaRPr lang="en-GB" sz="1600" dirty="0">
                  <a:effectLst/>
                  <a:latin typeface="Cambria Math" panose="02040503050406030204" pitchFamily="18" charset="0"/>
                  <a:ea typeface="Cambria Math" panose="02040503050406030204" pitchFamily="18" charset="0"/>
                </a:endParaRPr>
              </a:p>
              <a:p>
                <a:pPr>
                  <a:lnSpc>
                    <a:spcPct val="115000"/>
                  </a:lnSpc>
                </a:pPr>
                <a:r>
                  <a:rPr lang="en-GB" sz="1600" dirty="0">
                    <a:effectLst/>
                    <a:latin typeface="Cambria Math" panose="02040503050406030204" pitchFamily="18" charset="0"/>
                    <a:ea typeface="Cambria Math" panose="02040503050406030204" pitchFamily="18" charset="0"/>
                    <a:cs typeface="Roboto"/>
                  </a:rPr>
                  <a:t>Also, let’s suppose that vehicle-</a:t>
                </a:r>
                <a:r>
                  <a:rPr lang="en-GB" sz="1600" dirty="0" err="1">
                    <a:effectLst/>
                    <a:latin typeface="Cambria Math" panose="02040503050406030204" pitchFamily="18" charset="0"/>
                    <a:ea typeface="Cambria Math" panose="02040503050406030204" pitchFamily="18" charset="0"/>
                    <a:cs typeface="Roboto"/>
                  </a:rPr>
                  <a:t>i</a:t>
                </a:r>
                <a:r>
                  <a:rPr lang="en-GB" sz="1600" dirty="0">
                    <a:effectLst/>
                    <a:latin typeface="Cambria Math" panose="02040503050406030204" pitchFamily="18" charset="0"/>
                    <a:ea typeface="Cambria Math" panose="02040503050406030204" pitchFamily="18" charset="0"/>
                    <a:cs typeface="Roboto"/>
                  </a:rPr>
                  <a:t> cannot detect its targets </a:t>
                </a:r>
                <a:r>
                  <a:rPr lang="en-GB" sz="1600" dirty="0" err="1">
                    <a:effectLst/>
                    <a:latin typeface="Cambria Math" panose="02040503050406030204" pitchFamily="18" charset="0"/>
                    <a:ea typeface="Cambria Math" panose="02040503050406030204" pitchFamily="18" charset="0"/>
                    <a:cs typeface="Roboto"/>
                  </a:rPr>
                  <a:t>i</a:t>
                </a:r>
                <a:r>
                  <a:rPr lang="en-GB" sz="1600" dirty="0">
                    <a:effectLst/>
                    <a:latin typeface="Cambria Math" panose="02040503050406030204" pitchFamily="18" charset="0"/>
                    <a:ea typeface="Cambria Math" panose="02040503050406030204" pitchFamily="18" charset="0"/>
                    <a:cs typeface="Roboto"/>
                  </a:rPr>
                  <a:t> and i+1, therefore </a:t>
                </a:r>
                <a14:m>
                  <m:oMath xmlns:m="http://schemas.openxmlformats.org/officeDocument/2006/math">
                    <m:sSubSup>
                      <m:sSubSupPr>
                        <m:ctrlPr>
                          <a:rPr lang="en-GB" sz="1600" i="1">
                            <a:latin typeface="Cambria Math" panose="02040503050406030204" pitchFamily="18" charset="0"/>
                            <a:ea typeface="Cambria Math" panose="02040503050406030204" pitchFamily="18" charset="0"/>
                            <a:cs typeface="Roboto"/>
                          </a:rPr>
                        </m:ctrlPr>
                      </m:sSubSupPr>
                      <m:e>
                        <m:r>
                          <a:rPr lang="en-GB" sz="1600" i="1">
                            <a:latin typeface="Cambria Math" panose="02040503050406030204" pitchFamily="18" charset="0"/>
                            <a:ea typeface="Cambria Math" panose="02040503050406030204" pitchFamily="18" charset="0"/>
                          </a:rPr>
                          <m:t>𝜇</m:t>
                        </m:r>
                      </m:e>
                      <m:sub>
                        <m:r>
                          <a:rPr lang="en-IN" sz="1600" b="0" i="1" smtClean="0">
                            <a:latin typeface="Cambria Math" panose="02040503050406030204" pitchFamily="18" charset="0"/>
                            <a:ea typeface="Cambria Math" panose="02040503050406030204" pitchFamily="18" charset="0"/>
                          </a:rPr>
                          <m:t>𝑏</m:t>
                        </m:r>
                      </m:sub>
                      <m:sup>
                        <m:r>
                          <a:rPr lang="en-GB" sz="1600" i="1">
                            <a:latin typeface="Cambria Math" panose="02040503050406030204" pitchFamily="18" charset="0"/>
                            <a:ea typeface="Cambria Math" panose="02040503050406030204" pitchFamily="18" charset="0"/>
                            <a:cs typeface="Roboto"/>
                          </a:rPr>
                          <m:t>(</m:t>
                        </m:r>
                        <m:r>
                          <a:rPr lang="en-GB" sz="1600" i="1">
                            <a:latin typeface="Cambria Math" panose="02040503050406030204" pitchFamily="18" charset="0"/>
                            <a:ea typeface="Cambria Math" panose="02040503050406030204" pitchFamily="18" charset="0"/>
                            <a:cs typeface="Roboto"/>
                          </a:rPr>
                          <m:t>𝑖</m:t>
                        </m:r>
                        <m:r>
                          <a:rPr lang="en-GB" sz="1600" i="1">
                            <a:latin typeface="Cambria Math" panose="02040503050406030204" pitchFamily="18" charset="0"/>
                            <a:ea typeface="Cambria Math" panose="02040503050406030204" pitchFamily="18" charset="0"/>
                            <a:cs typeface="Roboto"/>
                          </a:rPr>
                          <m:t>)</m:t>
                        </m:r>
                      </m:sup>
                    </m:sSubSup>
                  </m:oMath>
                </a14:m>
                <a:r>
                  <a:rPr lang="en-GB" sz="1600" baseline="-25000" dirty="0">
                    <a:effectLst/>
                    <a:latin typeface="Cambria Math" panose="02040503050406030204" pitchFamily="18" charset="0"/>
                    <a:ea typeface="Cambria Math" panose="02040503050406030204" pitchFamily="18" charset="0"/>
                    <a:cs typeface="Roboto"/>
                  </a:rPr>
                  <a:t> </a:t>
                </a:r>
                <a:r>
                  <a:rPr lang="en-GB" sz="1600" dirty="0">
                    <a:effectLst/>
                    <a:latin typeface="Cambria Math" panose="02040503050406030204" pitchFamily="18" charset="0"/>
                    <a:ea typeface="Cambria Math" panose="02040503050406030204" pitchFamily="18" charset="0"/>
                    <a:cs typeface="Roboto"/>
                  </a:rPr>
                  <a:t>and</a:t>
                </a:r>
                <a:r>
                  <a:rPr lang="en-GB" sz="1600" baseline="-25000" dirty="0">
                    <a:effectLst/>
                    <a:latin typeface="Cambria Math" panose="02040503050406030204" pitchFamily="18" charset="0"/>
                    <a:ea typeface="Cambria Math" panose="02040503050406030204" pitchFamily="18" charset="0"/>
                    <a:cs typeface="Roboto"/>
                  </a:rPr>
                  <a:t> </a:t>
                </a:r>
                <a:r>
                  <a:rPr lang="en-GB" sz="1600" dirty="0">
                    <a:effectLst/>
                    <a:latin typeface="Cambria Math" panose="02040503050406030204" pitchFamily="18" charset="0"/>
                    <a:ea typeface="Cambria Math" panose="02040503050406030204" pitchFamily="18" charset="0"/>
                    <a:cs typeface="Roboto"/>
                  </a:rPr>
                  <a:t> </a:t>
                </a:r>
                <a14:m>
                  <m:oMath xmlns:m="http://schemas.openxmlformats.org/officeDocument/2006/math">
                    <m:sSubSup>
                      <m:sSubSupPr>
                        <m:ctrlPr>
                          <a:rPr lang="en-GB" sz="1600" i="1">
                            <a:effectLst/>
                            <a:latin typeface="Cambria Math" panose="02040503050406030204" pitchFamily="18" charset="0"/>
                            <a:ea typeface="Cambria Math" panose="02040503050406030204" pitchFamily="18" charset="0"/>
                            <a:cs typeface="Roboto"/>
                          </a:rPr>
                        </m:ctrlPr>
                      </m:sSubSupPr>
                      <m:e>
                        <m:r>
                          <a:rPr lang="en-GB" sz="1600" i="1">
                            <a:effectLst/>
                            <a:latin typeface="Cambria Math" panose="02040503050406030204" pitchFamily="18" charset="0"/>
                            <a:ea typeface="Cambria Math" panose="02040503050406030204" pitchFamily="18" charset="0"/>
                          </a:rPr>
                          <m:t>𝜇</m:t>
                        </m:r>
                      </m:e>
                      <m:sub>
                        <m:r>
                          <a:rPr lang="en-GB" sz="1600" i="1">
                            <a:effectLst/>
                            <a:latin typeface="Cambria Math" panose="02040503050406030204" pitchFamily="18" charset="0"/>
                            <a:ea typeface="Cambria Math" panose="02040503050406030204" pitchFamily="18" charset="0"/>
                            <a:cs typeface="Roboto"/>
                          </a:rPr>
                          <m:t>𝑐</m:t>
                        </m:r>
                      </m:sub>
                      <m:sup>
                        <m:r>
                          <a:rPr lang="en-GB" sz="1600" i="1">
                            <a:effectLst/>
                            <a:latin typeface="Cambria Math" panose="02040503050406030204" pitchFamily="18" charset="0"/>
                            <a:ea typeface="Cambria Math" panose="02040503050406030204" pitchFamily="18" charset="0"/>
                            <a:cs typeface="Roboto"/>
                          </a:rPr>
                          <m:t>(</m:t>
                        </m:r>
                        <m:r>
                          <a:rPr lang="en-GB" sz="1600" i="1">
                            <a:effectLst/>
                            <a:latin typeface="Cambria Math" panose="02040503050406030204" pitchFamily="18" charset="0"/>
                            <a:ea typeface="Cambria Math" panose="02040503050406030204" pitchFamily="18" charset="0"/>
                            <a:cs typeface="Roboto"/>
                          </a:rPr>
                          <m:t>𝑖</m:t>
                        </m:r>
                        <m:r>
                          <a:rPr lang="en-GB" sz="1600" i="1">
                            <a:effectLst/>
                            <a:latin typeface="Cambria Math" panose="02040503050406030204" pitchFamily="18" charset="0"/>
                            <a:ea typeface="Cambria Math" panose="02040503050406030204" pitchFamily="18" charset="0"/>
                            <a:cs typeface="Roboto"/>
                          </a:rPr>
                          <m:t>)</m:t>
                        </m:r>
                      </m:sup>
                    </m:sSubSup>
                  </m:oMath>
                </a14:m>
                <a:r>
                  <a:rPr lang="en-GB" sz="1600" dirty="0">
                    <a:effectLst/>
                    <a:latin typeface="Cambria Math" panose="02040503050406030204" pitchFamily="18" charset="0"/>
                    <a:ea typeface="Cambria Math" panose="02040503050406030204" pitchFamily="18" charset="0"/>
                    <a:cs typeface="Roboto"/>
                  </a:rPr>
                  <a:t> are not available to vehicle-</a:t>
                </a:r>
                <a:r>
                  <a:rPr lang="en-GB" sz="1600" dirty="0" err="1">
                    <a:latin typeface="Cambria Math" panose="02040503050406030204" pitchFamily="18" charset="0"/>
                    <a:ea typeface="Cambria Math" panose="02040503050406030204" pitchFamily="18" charset="0"/>
                    <a:cs typeface="Roboto"/>
                  </a:rPr>
                  <a:t>i</a:t>
                </a:r>
                <a:r>
                  <a:rPr lang="en-GB" sz="1600" dirty="0">
                    <a:latin typeface="Cambria Math" panose="02040503050406030204" pitchFamily="18" charset="0"/>
                    <a:ea typeface="Cambria Math" panose="02040503050406030204" pitchFamily="18" charset="0"/>
                    <a:cs typeface="Roboto"/>
                  </a:rPr>
                  <a:t> </a:t>
                </a:r>
                <a:r>
                  <a:rPr lang="en-GB" sz="1600" dirty="0">
                    <a:effectLst/>
                    <a:latin typeface="Cambria Math" panose="02040503050406030204" pitchFamily="18" charset="0"/>
                    <a:ea typeface="Cambria Math" panose="02040503050406030204" pitchFamily="18" charset="0"/>
                    <a:cs typeface="Roboto"/>
                  </a:rPr>
                  <a:t>which is same as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𝑏</m:t>
                        </m:r>
                      </m:e>
                      <m:sub>
                        <m:r>
                          <a:rPr lang="en-GB" sz="1600" i="1">
                            <a:effectLst/>
                            <a:latin typeface="Cambria Math" panose="02040503050406030204" pitchFamily="18" charset="0"/>
                            <a:ea typeface="Cambria Math" panose="02040503050406030204" pitchFamily="18" charset="0"/>
                            <a:cs typeface="Roboto"/>
                          </a:rPr>
                          <m:t>𝑖</m:t>
                        </m:r>
                      </m:sub>
                    </m:sSub>
                  </m:oMath>
                </a14:m>
                <a:r>
                  <a:rPr lang="en-GB" sz="1600" dirty="0">
                    <a:effectLst/>
                    <a:latin typeface="Cambria Math" panose="02040503050406030204" pitchFamily="18" charset="0"/>
                    <a:ea typeface="Cambria Math" panose="02040503050406030204" pitchFamily="18" charset="0"/>
                    <a:cs typeface="Roboto"/>
                  </a:rPr>
                  <a:t> and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𝑐</m:t>
                        </m:r>
                      </m:e>
                      <m:sub>
                        <m:r>
                          <a:rPr lang="en-GB" sz="1600" i="1">
                            <a:effectLst/>
                            <a:latin typeface="Cambria Math" panose="02040503050406030204" pitchFamily="18" charset="0"/>
                            <a:ea typeface="Cambria Math" panose="02040503050406030204" pitchFamily="18" charset="0"/>
                            <a:cs typeface="Roboto"/>
                          </a:rPr>
                          <m:t>𝑖</m:t>
                        </m:r>
                      </m:sub>
                    </m:sSub>
                    <m:r>
                      <a:rPr lang="en-IN" sz="1600" b="0" i="1" smtClean="0">
                        <a:effectLst/>
                        <a:latin typeface="Cambria Math" panose="02040503050406030204" pitchFamily="18" charset="0"/>
                        <a:ea typeface="Cambria Math" panose="02040503050406030204" pitchFamily="18" charset="0"/>
                        <a:cs typeface="Roboto"/>
                      </a:rPr>
                      <m:t> </m:t>
                    </m:r>
                  </m:oMath>
                </a14:m>
                <a:r>
                  <a:rPr lang="en-GB" sz="1600" dirty="0">
                    <a:effectLst/>
                    <a:latin typeface="Cambria Math" panose="02040503050406030204" pitchFamily="18" charset="0"/>
                    <a:ea typeface="Cambria Math" panose="02040503050406030204" pitchFamily="18" charset="0"/>
                    <a:cs typeface="Roboto"/>
                  </a:rPr>
                  <a:t>are </a:t>
                </a:r>
                <a:r>
                  <a:rPr lang="en-GB" sz="1600" i="1" dirty="0">
                    <a:effectLst/>
                    <a:latin typeface="Cambria Math" panose="02040503050406030204" pitchFamily="18" charset="0"/>
                    <a:ea typeface="Cambria Math" panose="02040503050406030204" pitchFamily="18" charset="0"/>
                    <a:cs typeface="Roboto"/>
                  </a:rPr>
                  <a:t>zero</a:t>
                </a:r>
                <a:r>
                  <a:rPr lang="en-GB" sz="1600" dirty="0">
                    <a:effectLst/>
                    <a:latin typeface="Cambria Math" panose="02040503050406030204" pitchFamily="18" charset="0"/>
                    <a:ea typeface="Cambria Math" panose="02040503050406030204" pitchFamily="18" charset="0"/>
                    <a:cs typeface="Roboto"/>
                  </a:rPr>
                  <a:t> in the control law and therefore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𝑎</m:t>
                        </m:r>
                      </m:e>
                      <m:sub>
                        <m:r>
                          <a:rPr lang="en-GB" sz="1600" i="1">
                            <a:effectLst/>
                            <a:latin typeface="Cambria Math" panose="02040503050406030204" pitchFamily="18" charset="0"/>
                            <a:ea typeface="Cambria Math" panose="02040503050406030204" pitchFamily="18" charset="0"/>
                            <a:cs typeface="Roboto"/>
                          </a:rPr>
                          <m:t>𝑖</m:t>
                        </m:r>
                      </m:sub>
                    </m:sSub>
                    <m:r>
                      <a:rPr lang="en-GB" sz="1600" i="1">
                        <a:effectLst/>
                        <a:latin typeface="Cambria Math" panose="02040503050406030204" pitchFamily="18" charset="0"/>
                        <a:ea typeface="Cambria Math" panose="02040503050406030204" pitchFamily="18" charset="0"/>
                        <a:cs typeface="Roboto"/>
                      </a:rPr>
                      <m:t>=1</m:t>
                    </m:r>
                  </m:oMath>
                </a14:m>
                <a:r>
                  <a:rPr lang="en-GB" sz="1600" dirty="0">
                    <a:effectLst/>
                    <a:latin typeface="Cambria Math" panose="02040503050406030204" pitchFamily="18" charset="0"/>
                    <a:ea typeface="Cambria Math" panose="02040503050406030204" pitchFamily="18" charset="0"/>
                    <a:cs typeface="Roboto"/>
                  </a:rPr>
                  <a:t>.</a:t>
                </a:r>
                <a:endParaRPr lang="en-GB" sz="1600" dirty="0">
                  <a:effectLst/>
                  <a:latin typeface="Cambria Math" panose="02040503050406030204" pitchFamily="18" charset="0"/>
                  <a:ea typeface="Cambria Math" panose="02040503050406030204" pitchFamily="18" charset="0"/>
                </a:endParaRPr>
              </a:p>
              <a:p>
                <a:pPr>
                  <a:lnSpc>
                    <a:spcPct val="115000"/>
                  </a:lnSpc>
                </a:pPr>
                <a:r>
                  <a:rPr lang="en-GB" sz="1600" dirty="0">
                    <a:effectLst/>
                    <a:latin typeface="Cambria Math" panose="02040503050406030204" pitchFamily="18" charset="0"/>
                    <a:ea typeface="Cambria Math" panose="02040503050406030204" pitchFamily="18" charset="0"/>
                    <a:cs typeface="Roboto"/>
                  </a:rPr>
                  <a:t>Similarly, we can extend this to K number of vehicles not detecting the target. i.e. </a:t>
                </a:r>
                <a14:m>
                  <m:oMath xmlns:m="http://schemas.openxmlformats.org/officeDocument/2006/math">
                    <m:r>
                      <a:rPr lang="en-GB" sz="1600" i="1">
                        <a:effectLst/>
                        <a:latin typeface="Cambria Math" panose="02040503050406030204" pitchFamily="18" charset="0"/>
                        <a:ea typeface="Cambria Math" panose="02040503050406030204" pitchFamily="18" charset="0"/>
                        <a:cs typeface="Roboto"/>
                      </a:rPr>
                      <m:t>, </m:t>
                    </m:r>
                    <m:r>
                      <a:rPr lang="en-IN" sz="1600" b="0" i="1" smtClean="0">
                        <a:effectLst/>
                        <a:latin typeface="Cambria Math" panose="02040503050406030204" pitchFamily="18" charset="0"/>
                        <a:ea typeface="Cambria Math" panose="02040503050406030204" pitchFamily="18" charset="0"/>
                        <a:cs typeface="Roboto"/>
                      </a:rPr>
                      <m:t>𝐾</m:t>
                    </m:r>
                    <m:r>
                      <a:rPr lang="en-GB" sz="1600" i="1">
                        <a:effectLst/>
                        <a:latin typeface="Cambria Math" panose="02040503050406030204" pitchFamily="18" charset="0"/>
                        <a:ea typeface="Cambria Math" panose="02040503050406030204" pitchFamily="18" charset="0"/>
                        <a:cs typeface="Roboto"/>
                      </a:rPr>
                      <m:t>⊂</m:t>
                    </m:r>
                    <m:r>
                      <a:rPr lang="en-GB" sz="1600" i="1">
                        <a:effectLst/>
                        <a:latin typeface="Cambria Math" panose="02040503050406030204" pitchFamily="18" charset="0"/>
                        <a:ea typeface="Cambria Math" panose="02040503050406030204" pitchFamily="18" charset="0"/>
                        <a:cs typeface="Roboto"/>
                      </a:rPr>
                      <m:t>𝑁</m:t>
                    </m:r>
                  </m:oMath>
                </a14:m>
                <a:endParaRPr lang="en-GB" sz="1600" dirty="0">
                  <a:effectLst/>
                  <a:latin typeface="Cambria Math" panose="02040503050406030204" pitchFamily="18" charset="0"/>
                  <a:ea typeface="Cambria Math" panose="02040503050406030204" pitchFamily="18" charset="0"/>
                </a:endParaRPr>
              </a:p>
              <a:p>
                <a:pPr>
                  <a:lnSpc>
                    <a:spcPct val="115000"/>
                  </a:lnSpc>
                </a:pPr>
                <a:r>
                  <a:rPr lang="en-GB" sz="1600" dirty="0">
                    <a:latin typeface="Cambria Math" panose="02040503050406030204" pitchFamily="18" charset="0"/>
                    <a:ea typeface="Cambria Math" panose="02040503050406030204" pitchFamily="18" charset="0"/>
                  </a:rPr>
                  <a:t>By applying these results we get, </a:t>
                </a:r>
              </a:p>
            </p:txBody>
          </p:sp>
        </mc:Choice>
        <mc:Fallback>
          <p:sp>
            <p:nvSpPr>
              <p:cNvPr id="19" name="Content Placeholder 2">
                <a:extLst>
                  <a:ext uri="{FF2B5EF4-FFF2-40B4-BE49-F238E27FC236}">
                    <a16:creationId xmlns:a16="http://schemas.microsoft.com/office/drawing/2014/main" id="{B8ADC4F1-12C1-44CA-AD7C-7ACB0CB5F2BB}"/>
                  </a:ext>
                </a:extLst>
              </p:cNvPr>
              <p:cNvSpPr>
                <a:spLocks noGrp="1" noRot="1" noChangeAspect="1" noMove="1" noResize="1" noEditPoints="1" noAdjustHandles="1" noChangeArrowheads="1" noChangeShapeType="1" noTextEdit="1"/>
              </p:cNvSpPr>
              <p:nvPr>
                <p:ph idx="1"/>
              </p:nvPr>
            </p:nvSpPr>
            <p:spPr>
              <a:xfrm>
                <a:off x="2052775" y="1841450"/>
                <a:ext cx="10058400" cy="3691143"/>
              </a:xfrm>
              <a:blipFill>
                <a:blip r:embed="rId3"/>
                <a:stretch>
                  <a:fillRect l="-727"/>
                </a:stretch>
              </a:blipFill>
            </p:spPr>
            <p:txBody>
              <a:bodyPr/>
              <a:lstStyle/>
              <a:p>
                <a:r>
                  <a:rPr lang="en-IN">
                    <a:noFill/>
                  </a:rPr>
                  <a:t> </a:t>
                </a:r>
              </a:p>
            </p:txBody>
          </p:sp>
        </mc:Fallback>
      </mc:AlternateContent>
    </p:spTree>
    <p:extLst>
      <p:ext uri="{BB962C8B-B14F-4D97-AF65-F5344CB8AC3E}">
        <p14:creationId xmlns:p14="http://schemas.microsoft.com/office/powerpoint/2010/main" val="168380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AB3F49EE-E9C5-4A37-8FE5-B5B3D00392F3}"/>
                  </a:ext>
                </a:extLst>
              </p:cNvPr>
              <p:cNvSpPr>
                <a:spLocks noGrp="1"/>
              </p:cNvSpPr>
              <p:nvPr>
                <p:ph idx="1"/>
              </p:nvPr>
            </p:nvSpPr>
            <p:spPr>
              <a:xfrm>
                <a:off x="2483537" y="1508538"/>
                <a:ext cx="9648313" cy="4303514"/>
              </a:xfrm>
            </p:spPr>
            <p:txBody>
              <a:bodyPr>
                <a:noAutofit/>
              </a:bodyPr>
              <a:lstStyle/>
              <a:p>
                <a:pPr marL="0" indent="0">
                  <a:lnSpc>
                    <a:spcPct val="115000"/>
                  </a:lnSpc>
                  <a:buNone/>
                </a:pPr>
                <a:r>
                  <a:rPr lang="en-GB" sz="1600" dirty="0">
                    <a:effectLst/>
                    <a:latin typeface="Cambria Math" panose="02040503050406030204" pitchFamily="18" charset="0"/>
                    <a:ea typeface="Cambria Math" panose="02040503050406030204" pitchFamily="18" charset="0"/>
                    <a:cs typeface="Roboto"/>
                  </a:rPr>
                  <a:t>Given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𝑟</m:t>
                        </m:r>
                      </m:e>
                      <m:sub>
                        <m:r>
                          <a:rPr lang="en-GB" sz="1600" i="1">
                            <a:effectLst/>
                            <a:latin typeface="Cambria Math" panose="02040503050406030204" pitchFamily="18" charset="0"/>
                            <a:ea typeface="Cambria Math" panose="02040503050406030204" pitchFamily="18" charset="0"/>
                            <a:cs typeface="Roboto"/>
                          </a:rPr>
                          <m:t>𝑖</m:t>
                        </m:r>
                      </m:sub>
                    </m:sSub>
                    <m:r>
                      <a:rPr lang="en-GB" sz="1600" i="1">
                        <a:effectLst/>
                        <a:latin typeface="Cambria Math" panose="02040503050406030204" pitchFamily="18" charset="0"/>
                        <a:ea typeface="Cambria Math" panose="02040503050406030204" pitchFamily="18" charset="0"/>
                        <a:cs typeface="Roboto"/>
                      </a:rPr>
                      <m:t> </m:t>
                    </m:r>
                    <m:r>
                      <a:rPr lang="en-GB" sz="1600" i="1">
                        <a:effectLst/>
                        <a:latin typeface="Cambria Math" panose="02040503050406030204" pitchFamily="18" charset="0"/>
                        <a:ea typeface="Cambria Math" panose="02040503050406030204" pitchFamily="18" charset="0"/>
                        <a:cs typeface="Roboto"/>
                      </a:rPr>
                      <m:t>𝑎𝑛𝑑</m:t>
                    </m:r>
                    <m:r>
                      <a:rPr lang="en-GB" sz="1600" i="1">
                        <a:effectLst/>
                        <a:latin typeface="Cambria Math" panose="02040503050406030204" pitchFamily="18" charset="0"/>
                        <a:ea typeface="Cambria Math" panose="02040503050406030204" pitchFamily="18" charset="0"/>
                        <a:cs typeface="Roboto"/>
                      </a:rPr>
                      <m:t> </m:t>
                    </m:r>
                    <m:d>
                      <m:dPr>
                        <m:ctrlPr>
                          <a:rPr lang="en-GB" sz="1600" i="1">
                            <a:effectLst/>
                            <a:latin typeface="Cambria Math" panose="02040503050406030204" pitchFamily="18" charset="0"/>
                            <a:ea typeface="Cambria Math" panose="02040503050406030204" pitchFamily="18" charset="0"/>
                            <a:cs typeface="Roboto"/>
                          </a:rPr>
                        </m:ctrlPr>
                      </m:dPr>
                      <m:e>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𝑥</m:t>
                            </m:r>
                          </m:e>
                          <m:sub>
                            <m:r>
                              <a:rPr lang="en-GB" sz="1600" i="1">
                                <a:effectLst/>
                                <a:latin typeface="Cambria Math" panose="02040503050406030204" pitchFamily="18" charset="0"/>
                                <a:ea typeface="Cambria Math" panose="02040503050406030204" pitchFamily="18" charset="0"/>
                                <a:cs typeface="Roboto"/>
                              </a:rPr>
                              <m:t>𝑖</m:t>
                            </m:r>
                          </m:sub>
                        </m:sSub>
                        <m:r>
                          <a:rPr lang="en-GB" sz="1600" i="1">
                            <a:effectLst/>
                            <a:latin typeface="Cambria Math" panose="02040503050406030204" pitchFamily="18" charset="0"/>
                            <a:ea typeface="Cambria Math" panose="02040503050406030204" pitchFamily="18" charset="0"/>
                            <a:cs typeface="Roboto"/>
                          </a:rPr>
                          <m:t> , </m:t>
                        </m:r>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𝑦</m:t>
                            </m:r>
                          </m:e>
                          <m:sub>
                            <m:r>
                              <a:rPr lang="en-GB" sz="1600" i="1">
                                <a:effectLst/>
                                <a:latin typeface="Cambria Math" panose="02040503050406030204" pitchFamily="18" charset="0"/>
                                <a:ea typeface="Cambria Math" panose="02040503050406030204" pitchFamily="18" charset="0"/>
                                <a:cs typeface="Roboto"/>
                              </a:rPr>
                              <m:t>𝑖</m:t>
                            </m:r>
                          </m:sub>
                        </m:sSub>
                      </m:e>
                    </m:d>
                  </m:oMath>
                </a14:m>
                <a:r>
                  <a:rPr lang="en-GB" sz="1600" dirty="0">
                    <a:effectLst/>
                    <a:latin typeface="Cambria Math" panose="02040503050406030204" pitchFamily="18" charset="0"/>
                    <a:ea typeface="Cambria Math" panose="02040503050406030204" pitchFamily="18" charset="0"/>
                    <a:cs typeface="Roboto"/>
                  </a:rPr>
                  <a:t> for all </a:t>
                </a:r>
                <a14:m>
                  <m:oMath xmlns:m="http://schemas.openxmlformats.org/officeDocument/2006/math">
                    <m:r>
                      <a:rPr lang="en-GB" sz="1600" i="1">
                        <a:effectLst/>
                        <a:latin typeface="Cambria Math" panose="02040503050406030204" pitchFamily="18" charset="0"/>
                        <a:ea typeface="Cambria Math" panose="02040503050406030204" pitchFamily="18" charset="0"/>
                        <a:cs typeface="Roboto"/>
                      </a:rPr>
                      <m:t>𝑖</m:t>
                    </m:r>
                    <m:r>
                      <a:rPr lang="en-GB" sz="1600" i="1">
                        <a:effectLst/>
                        <a:latin typeface="Cambria Math" panose="02040503050406030204" pitchFamily="18" charset="0"/>
                        <a:ea typeface="Cambria Math" panose="02040503050406030204" pitchFamily="18" charset="0"/>
                        <a:cs typeface="Roboto"/>
                      </a:rPr>
                      <m:t>∈</m:t>
                    </m:r>
                    <m:r>
                      <a:rPr lang="en-GB" sz="1600" i="1">
                        <a:effectLst/>
                        <a:latin typeface="Cambria Math" panose="02040503050406030204" pitchFamily="18" charset="0"/>
                        <a:ea typeface="Cambria Math" panose="02040503050406030204" pitchFamily="18" charset="0"/>
                        <a:cs typeface="Roboto"/>
                      </a:rPr>
                      <m:t>𝑁</m:t>
                    </m:r>
                    <m:r>
                      <a:rPr lang="en-GB" sz="1600" i="1">
                        <a:effectLst/>
                        <a:latin typeface="Cambria Math" panose="02040503050406030204" pitchFamily="18" charset="0"/>
                        <a:ea typeface="Cambria Math" panose="02040503050406030204" pitchFamily="18" charset="0"/>
                        <a:cs typeface="Roboto"/>
                      </a:rPr>
                      <m:t> , </m:t>
                    </m:r>
                    <m:r>
                      <a:rPr lang="en-GB" sz="1600" i="1">
                        <a:effectLst/>
                        <a:latin typeface="Cambria Math" panose="02040503050406030204" pitchFamily="18" charset="0"/>
                        <a:ea typeface="Cambria Math" panose="02040503050406030204" pitchFamily="18" charset="0"/>
                        <a:cs typeface="Roboto"/>
                      </a:rPr>
                      <m:t>𝑀</m:t>
                    </m:r>
                    <m:r>
                      <a:rPr lang="en-GB" sz="1600" i="1">
                        <a:effectLst/>
                        <a:latin typeface="Cambria Math" panose="02040503050406030204" pitchFamily="18" charset="0"/>
                        <a:ea typeface="Cambria Math" panose="02040503050406030204" pitchFamily="18" charset="0"/>
                        <a:cs typeface="Roboto"/>
                      </a:rPr>
                      <m:t>⊂</m:t>
                    </m:r>
                    <m:r>
                      <a:rPr lang="en-GB" sz="1600" i="1">
                        <a:effectLst/>
                        <a:latin typeface="Cambria Math" panose="02040503050406030204" pitchFamily="18" charset="0"/>
                        <a:ea typeface="Cambria Math" panose="02040503050406030204" pitchFamily="18" charset="0"/>
                        <a:cs typeface="Roboto"/>
                      </a:rPr>
                      <m:t>𝑁</m:t>
                    </m:r>
                    <m:r>
                      <a:rPr lang="en-GB" sz="1600" i="1">
                        <a:effectLst/>
                        <a:latin typeface="Cambria Math" panose="02040503050406030204" pitchFamily="18" charset="0"/>
                        <a:ea typeface="Cambria Math" panose="02040503050406030204" pitchFamily="18" charset="0"/>
                        <a:cs typeface="Roboto"/>
                      </a:rPr>
                      <m:t>.</m:t>
                    </m:r>
                  </m:oMath>
                </a14:m>
                <a:r>
                  <a:rPr lang="en-GB" sz="1600" dirty="0">
                    <a:effectLst/>
                    <a:latin typeface="Cambria Math" panose="02040503050406030204" pitchFamily="18" charset="0"/>
                    <a:ea typeface="Cambria Math" panose="02040503050406030204" pitchFamily="18" charset="0"/>
                    <a:cs typeface="Roboto"/>
                  </a:rPr>
                  <a:t> We design the parameters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𝑎</m:t>
                        </m:r>
                      </m:e>
                      <m:sub>
                        <m:r>
                          <a:rPr lang="en-GB" sz="1600" i="1">
                            <a:effectLst/>
                            <a:latin typeface="Cambria Math" panose="02040503050406030204" pitchFamily="18" charset="0"/>
                            <a:ea typeface="Cambria Math" panose="02040503050406030204" pitchFamily="18" charset="0"/>
                            <a:cs typeface="Roboto"/>
                          </a:rPr>
                          <m:t>𝑖</m:t>
                        </m:r>
                      </m:sub>
                    </m:sSub>
                  </m:oMath>
                </a14:m>
                <a:r>
                  <a:rPr lang="en-GB" sz="1600" dirty="0">
                    <a:effectLst/>
                    <a:latin typeface="Cambria Math" panose="02040503050406030204" pitchFamily="18" charset="0"/>
                    <a:ea typeface="Cambria Math" panose="02040503050406030204" pitchFamily="18" charset="0"/>
                    <a:cs typeface="Roboto"/>
                  </a:rPr>
                  <a:t> ,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𝑏</m:t>
                        </m:r>
                      </m:e>
                      <m:sub>
                        <m:r>
                          <a:rPr lang="en-GB" sz="1600" i="1">
                            <a:effectLst/>
                            <a:latin typeface="Cambria Math" panose="02040503050406030204" pitchFamily="18" charset="0"/>
                            <a:ea typeface="Cambria Math" panose="02040503050406030204" pitchFamily="18" charset="0"/>
                            <a:cs typeface="Roboto"/>
                          </a:rPr>
                          <m:t>𝑖</m:t>
                        </m:r>
                      </m:sub>
                    </m:sSub>
                  </m:oMath>
                </a14:m>
                <a:r>
                  <a:rPr lang="en-GB" sz="1600" dirty="0">
                    <a:effectLst/>
                    <a:latin typeface="Cambria Math" panose="02040503050406030204" pitchFamily="18" charset="0"/>
                    <a:ea typeface="Cambria Math" panose="02040503050406030204" pitchFamily="18" charset="0"/>
                    <a:cs typeface="Roboto"/>
                  </a:rPr>
                  <a:t> ,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𝑐</m:t>
                        </m:r>
                      </m:e>
                      <m:sub>
                        <m:r>
                          <a:rPr lang="en-GB" sz="1600" i="1">
                            <a:effectLst/>
                            <a:latin typeface="Cambria Math" panose="02040503050406030204" pitchFamily="18" charset="0"/>
                            <a:ea typeface="Cambria Math" panose="02040503050406030204" pitchFamily="18" charset="0"/>
                            <a:cs typeface="Roboto"/>
                          </a:rPr>
                          <m:t>𝑖</m:t>
                        </m:r>
                      </m:sub>
                    </m:sSub>
                  </m:oMath>
                </a14:m>
                <a:r>
                  <a:rPr lang="en-GB" sz="1600" dirty="0">
                    <a:effectLst/>
                    <a:latin typeface="Cambria Math" panose="02040503050406030204" pitchFamily="18" charset="0"/>
                    <a:ea typeface="Cambria Math" panose="02040503050406030204" pitchFamily="18" charset="0"/>
                    <a:cs typeface="Roboto"/>
                  </a:rPr>
                  <a:t> and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𝛿</m:t>
                        </m:r>
                      </m:e>
                      <m:sub>
                        <m:r>
                          <a:rPr lang="en-GB" sz="1600" i="1">
                            <a:effectLst/>
                            <a:latin typeface="Cambria Math" panose="02040503050406030204" pitchFamily="18" charset="0"/>
                            <a:ea typeface="Cambria Math" panose="02040503050406030204" pitchFamily="18" charset="0"/>
                            <a:cs typeface="Roboto"/>
                          </a:rPr>
                          <m:t>𝑖</m:t>
                        </m:r>
                      </m:sub>
                    </m:sSub>
                  </m:oMath>
                </a14:m>
                <a:r>
                  <a:rPr lang="en-GB" sz="1600" dirty="0">
                    <a:effectLst/>
                    <a:latin typeface="Cambria Math" panose="02040503050406030204" pitchFamily="18" charset="0"/>
                    <a:ea typeface="Cambria Math" panose="02040503050406030204" pitchFamily="18" charset="0"/>
                    <a:cs typeface="Roboto"/>
                  </a:rPr>
                  <a:t> for vehicles </a:t>
                </a:r>
                <a14:m>
                  <m:oMath xmlns:m="http://schemas.openxmlformats.org/officeDocument/2006/math">
                    <m:r>
                      <a:rPr lang="en-GB" sz="1600" i="1">
                        <a:effectLst/>
                        <a:latin typeface="Cambria Math" panose="02040503050406030204" pitchFamily="18" charset="0"/>
                        <a:ea typeface="Cambria Math" panose="02040503050406030204" pitchFamily="18" charset="0"/>
                        <a:cs typeface="Roboto"/>
                      </a:rPr>
                      <m:t>𝑖</m:t>
                    </m:r>
                    <m:r>
                      <a:rPr lang="en-GB" sz="1600" i="1" smtClean="0">
                        <a:effectLst/>
                        <a:latin typeface="Cambria Math" panose="02040503050406030204" pitchFamily="18" charset="0"/>
                        <a:ea typeface="Cambria Math" panose="02040503050406030204" pitchFamily="18" charset="0"/>
                        <a:cs typeface="Roboto"/>
                      </a:rPr>
                      <m:t>∈</m:t>
                    </m:r>
                    <m:r>
                      <a:rPr lang="en-GB" sz="1600" i="1">
                        <a:effectLst/>
                        <a:latin typeface="Cambria Math" panose="02040503050406030204" pitchFamily="18" charset="0"/>
                        <a:ea typeface="Cambria Math" panose="02040503050406030204" pitchFamily="18" charset="0"/>
                        <a:cs typeface="Roboto"/>
                      </a:rPr>
                      <m:t>𝑁</m:t>
                    </m:r>
                  </m:oMath>
                </a14:m>
                <a:endParaRPr lang="en-GB" sz="1600" dirty="0">
                  <a:effectLst/>
                  <a:latin typeface="Cambria Math" panose="02040503050406030204" pitchFamily="18" charset="0"/>
                  <a:ea typeface="Cambria Math" panose="02040503050406030204" pitchFamily="18" charset="0"/>
                </a:endParaRPr>
              </a:p>
              <a:p>
                <a:pPr marL="0" indent="0" algn="ctr">
                  <a:lnSpc>
                    <a:spcPct val="115000"/>
                  </a:lnSpc>
                  <a:buNone/>
                </a:pPr>
                <a:r>
                  <a:rPr lang="en-GB" sz="1600" dirty="0">
                    <a:effectLst/>
                    <a:latin typeface="Cambria Math" panose="02040503050406030204" pitchFamily="18" charset="0"/>
                    <a:ea typeface="Cambria Math" panose="02040503050406030204" pitchFamily="18" charset="0"/>
                    <a:cs typeface="Roboto"/>
                  </a:rPr>
                  <a:t>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𝑎</m:t>
                        </m:r>
                      </m:e>
                      <m:sub>
                        <m:r>
                          <a:rPr lang="en-GB" sz="1600" i="1">
                            <a:effectLst/>
                            <a:latin typeface="Cambria Math" panose="02040503050406030204" pitchFamily="18" charset="0"/>
                            <a:ea typeface="Cambria Math" panose="02040503050406030204" pitchFamily="18" charset="0"/>
                            <a:cs typeface="Roboto"/>
                          </a:rPr>
                          <m:t>𝑖</m:t>
                        </m:r>
                      </m:sub>
                    </m:sSub>
                    <m:r>
                      <a:rPr lang="en-GB" sz="1600" i="1">
                        <a:effectLst/>
                        <a:latin typeface="Cambria Math" panose="02040503050406030204" pitchFamily="18" charset="0"/>
                        <a:ea typeface="Cambria Math" panose="02040503050406030204" pitchFamily="18" charset="0"/>
                        <a:cs typeface="Roboto"/>
                      </a:rPr>
                      <m:t>=1</m:t>
                    </m:r>
                  </m:oMath>
                </a14:m>
                <a:r>
                  <a:rPr lang="en-GB" sz="1600" dirty="0">
                    <a:effectLst/>
                    <a:latin typeface="Cambria Math" panose="02040503050406030204" pitchFamily="18" charset="0"/>
                    <a:ea typeface="Cambria Math" panose="02040503050406030204" pitchFamily="18" charset="0"/>
                    <a:cs typeface="Roboto"/>
                  </a:rPr>
                  <a:t> ,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𝑟</m:t>
                        </m:r>
                      </m:e>
                      <m:sub>
                        <m:r>
                          <a:rPr lang="en-GB" sz="1600" i="1">
                            <a:effectLst/>
                            <a:latin typeface="Cambria Math" panose="02040503050406030204" pitchFamily="18" charset="0"/>
                            <a:ea typeface="Cambria Math" panose="02040503050406030204" pitchFamily="18" charset="0"/>
                            <a:cs typeface="Roboto"/>
                          </a:rPr>
                          <m:t>𝑖</m:t>
                        </m:r>
                      </m:sub>
                    </m:sSub>
                    <m:r>
                      <a:rPr lang="en-GB" sz="1600" i="1">
                        <a:effectLst/>
                        <a:latin typeface="Cambria Math" panose="02040503050406030204" pitchFamily="18" charset="0"/>
                        <a:ea typeface="Cambria Math" panose="02040503050406030204" pitchFamily="18" charset="0"/>
                        <a:cs typeface="Roboto"/>
                      </a:rPr>
                      <m:t>=</m:t>
                    </m:r>
                    <m:f>
                      <m:fPr>
                        <m:ctrlPr>
                          <a:rPr lang="en-GB" sz="1600" i="1">
                            <a:effectLst/>
                            <a:latin typeface="Cambria Math" panose="02040503050406030204" pitchFamily="18" charset="0"/>
                            <a:ea typeface="Cambria Math" panose="02040503050406030204" pitchFamily="18" charset="0"/>
                            <a:cs typeface="Roboto"/>
                          </a:rPr>
                        </m:ctrlPr>
                      </m:fPr>
                      <m:num>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𝑟</m:t>
                            </m:r>
                          </m:e>
                          <m:sub>
                            <m:r>
                              <a:rPr lang="en-GB" sz="1600" i="1">
                                <a:effectLst/>
                                <a:latin typeface="Cambria Math" panose="02040503050406030204" pitchFamily="18" charset="0"/>
                                <a:ea typeface="Cambria Math" panose="02040503050406030204" pitchFamily="18" charset="0"/>
                                <a:cs typeface="Roboto"/>
                              </a:rPr>
                              <m:t>𝑖</m:t>
                            </m:r>
                            <m:r>
                              <a:rPr lang="en-GB" sz="1600" i="1">
                                <a:effectLst/>
                                <a:latin typeface="Cambria Math" panose="02040503050406030204" pitchFamily="18" charset="0"/>
                                <a:ea typeface="Cambria Math" panose="02040503050406030204" pitchFamily="18" charset="0"/>
                                <a:cs typeface="Roboto"/>
                              </a:rPr>
                              <m:t>+1</m:t>
                            </m:r>
                          </m:sub>
                        </m:sSub>
                      </m:num>
                      <m:den>
                        <m:r>
                          <a:rPr lang="en-IN" sz="1600" b="0" i="1" smtClean="0">
                            <a:effectLst/>
                            <a:latin typeface="Cambria Math" panose="02040503050406030204" pitchFamily="18" charset="0"/>
                            <a:ea typeface="Cambria Math" panose="02040503050406030204" pitchFamily="18" charset="0"/>
                            <a:cs typeface="Roboto"/>
                          </a:rPr>
                          <m:t>𝑐</m:t>
                        </m:r>
                      </m:den>
                    </m:f>
                    <m:r>
                      <a:rPr lang="en-IN" sz="1600" b="0" i="1" smtClean="0">
                        <a:effectLst/>
                        <a:latin typeface="Cambria Math" panose="02040503050406030204" pitchFamily="18" charset="0"/>
                        <a:ea typeface="Cambria Math" panose="02040503050406030204" pitchFamily="18" charset="0"/>
                        <a:cs typeface="Roboto"/>
                      </a:rPr>
                      <m:t> </m:t>
                    </m:r>
                    <m:r>
                      <m:rPr>
                        <m:nor/>
                      </m:rPr>
                      <a:rPr lang="en-GB" sz="1600" dirty="0">
                        <a:latin typeface="Cambria Math" panose="02040503050406030204" pitchFamily="18" charset="0"/>
                        <a:ea typeface="Cambria Math" panose="02040503050406030204" pitchFamily="18" charset="0"/>
                        <a:cs typeface="Roboto"/>
                      </a:rPr>
                      <m:t>and</m:t>
                    </m:r>
                    <m:r>
                      <a:rPr lang="en-IN" sz="1600" b="0" i="1" dirty="0" smtClean="0">
                        <a:latin typeface="Cambria Math" panose="02040503050406030204" pitchFamily="18" charset="0"/>
                        <a:ea typeface="Cambria Math" panose="02040503050406030204" pitchFamily="18" charset="0"/>
                        <a:cs typeface="Roboto"/>
                      </a:rPr>
                      <m:t> </m:t>
                    </m:r>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𝛿</m:t>
                        </m:r>
                      </m:e>
                      <m:sub>
                        <m:r>
                          <a:rPr lang="en-GB" sz="1600" i="1">
                            <a:effectLst/>
                            <a:latin typeface="Cambria Math" panose="02040503050406030204" pitchFamily="18" charset="0"/>
                            <a:ea typeface="Cambria Math" panose="02040503050406030204" pitchFamily="18" charset="0"/>
                            <a:cs typeface="Roboto"/>
                          </a:rPr>
                          <m:t>𝑖</m:t>
                        </m:r>
                      </m:sub>
                    </m:sSub>
                    <m:r>
                      <a:rPr lang="en-GB" sz="1600" i="1">
                        <a:effectLst/>
                        <a:latin typeface="Cambria Math" panose="02040503050406030204" pitchFamily="18" charset="0"/>
                        <a:ea typeface="Cambria Math" panose="02040503050406030204" pitchFamily="18" charset="0"/>
                        <a:cs typeface="Roboto"/>
                      </a:rPr>
                      <m:t>=1/</m:t>
                    </m:r>
                    <m:r>
                      <a:rPr lang="en-GB" sz="1600">
                        <a:effectLst/>
                        <a:latin typeface="Cambria Math" panose="02040503050406030204" pitchFamily="18" charset="0"/>
                        <a:ea typeface="Cambria Math" panose="02040503050406030204" pitchFamily="18" charset="0"/>
                        <a:cs typeface="Roboto"/>
                      </a:rPr>
                      <m:t> </m:t>
                    </m:r>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𝑟</m:t>
                        </m:r>
                      </m:e>
                      <m:sub>
                        <m:r>
                          <a:rPr lang="en-GB" sz="1600" i="1">
                            <a:effectLst/>
                            <a:latin typeface="Cambria Math" panose="02040503050406030204" pitchFamily="18" charset="0"/>
                            <a:ea typeface="Cambria Math" panose="02040503050406030204" pitchFamily="18" charset="0"/>
                            <a:cs typeface="Roboto"/>
                          </a:rPr>
                          <m:t>𝑖</m:t>
                        </m:r>
                      </m:sub>
                    </m:sSub>
                  </m:oMath>
                </a14:m>
                <a:endParaRPr lang="en-GB" sz="1600" dirty="0">
                  <a:effectLst/>
                  <a:latin typeface="Cambria Math" panose="02040503050406030204" pitchFamily="18" charset="0"/>
                  <a:ea typeface="Cambria Math" panose="02040503050406030204" pitchFamily="18" charset="0"/>
                </a:endParaRPr>
              </a:p>
              <a:p>
                <a:pPr marL="0" indent="0">
                  <a:lnSpc>
                    <a:spcPct val="115000"/>
                  </a:lnSpc>
                  <a:buNone/>
                </a:pPr>
                <a:r>
                  <a:rPr lang="en-GB" sz="1600" dirty="0">
                    <a:effectLst/>
                    <a:latin typeface="Cambria Math" panose="02040503050406030204" pitchFamily="18" charset="0"/>
                    <a:ea typeface="Cambria Math" panose="02040503050406030204" pitchFamily="18" charset="0"/>
                    <a:cs typeface="Roboto"/>
                  </a:rPr>
                  <a:t>For vehicles </a:t>
                </a:r>
                <a14:m>
                  <m:oMath xmlns:m="http://schemas.openxmlformats.org/officeDocument/2006/math">
                    <m:r>
                      <a:rPr lang="en-GB" sz="1600" i="1">
                        <a:effectLst/>
                        <a:latin typeface="Cambria Math" panose="02040503050406030204" pitchFamily="18" charset="0"/>
                        <a:ea typeface="Cambria Math" panose="02040503050406030204" pitchFamily="18" charset="0"/>
                        <a:cs typeface="Roboto"/>
                      </a:rPr>
                      <m:t>𝑖</m:t>
                    </m:r>
                    <m:r>
                      <a:rPr lang="en-GB" sz="1600" i="1">
                        <a:effectLst/>
                        <a:latin typeface="Cambria Math" panose="02040503050406030204" pitchFamily="18" charset="0"/>
                        <a:ea typeface="Cambria Math" panose="02040503050406030204" pitchFamily="18" charset="0"/>
                        <a:cs typeface="Roboto"/>
                      </a:rPr>
                      <m:t>∈</m:t>
                    </m:r>
                    <m:r>
                      <a:rPr lang="en-IN" sz="1600" b="0" i="1" smtClean="0">
                        <a:effectLst/>
                        <a:latin typeface="Cambria Math" panose="02040503050406030204" pitchFamily="18" charset="0"/>
                        <a:ea typeface="Cambria Math" panose="02040503050406030204" pitchFamily="18" charset="0"/>
                        <a:cs typeface="Roboto"/>
                      </a:rPr>
                      <m:t>𝑁</m:t>
                    </m:r>
                    <m:r>
                      <a:rPr lang="en-GB" sz="1600" i="1">
                        <a:effectLst/>
                        <a:latin typeface="Cambria Math" panose="02040503050406030204" pitchFamily="18" charset="0"/>
                        <a:ea typeface="Cambria Math" panose="02040503050406030204" pitchFamily="18" charset="0"/>
                        <a:cs typeface="Roboto"/>
                      </a:rPr>
                      <m:t>, </m:t>
                    </m:r>
                  </m:oMath>
                </a14:m>
                <a:r>
                  <a:rPr lang="en-GB" sz="1600" dirty="0">
                    <a:effectLst/>
                    <a:latin typeface="Cambria Math" panose="02040503050406030204" pitchFamily="18" charset="0"/>
                    <a:ea typeface="Cambria Math" panose="02040503050406030204" pitchFamily="18" charset="0"/>
                    <a:cs typeface="Roboto"/>
                  </a:rPr>
                  <a:t>each virtual vehicle is governed by </a:t>
                </a:r>
                <a:endParaRPr lang="en-GB" sz="1600" dirty="0">
                  <a:effectLst/>
                  <a:latin typeface="Cambria Math" panose="02040503050406030204" pitchFamily="18" charset="0"/>
                  <a:ea typeface="Cambria Math" panose="02040503050406030204" pitchFamily="18" charset="0"/>
                </a:endParaRPr>
              </a:p>
              <a:p>
                <a:pPr marL="0" indent="0">
                  <a:lnSpc>
                    <a:spcPct val="115000"/>
                  </a:lnSpc>
                  <a:buNone/>
                </a:pPr>
                <a14:m>
                  <m:oMathPara xmlns:m="http://schemas.openxmlformats.org/officeDocument/2006/math">
                    <m:oMathParaPr>
                      <m:jc m:val="centerGroup"/>
                    </m:oMathParaPr>
                    <m:oMath xmlns:m="http://schemas.openxmlformats.org/officeDocument/2006/math">
                      <m:f>
                        <m:f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GB" sz="1600" i="1">
                              <a:effectLst/>
                              <a:latin typeface="Cambria Math" panose="02040503050406030204" pitchFamily="18" charset="0"/>
                              <a:ea typeface="Cambria Math" panose="02040503050406030204" pitchFamily="18" charset="0"/>
                            </a:rPr>
                            <m:t>𝑑</m:t>
                          </m:r>
                        </m:num>
                        <m:den>
                          <m:r>
                            <a:rPr lang="en-GB" sz="1600" i="1">
                              <a:effectLst/>
                              <a:latin typeface="Cambria Math" panose="02040503050406030204" pitchFamily="18" charset="0"/>
                              <a:ea typeface="Cambria Math" panose="02040503050406030204" pitchFamily="18" charset="0"/>
                            </a:rPr>
                            <m:t>𝑑𝑡</m:t>
                          </m:r>
                        </m:den>
                      </m:f>
                      <m:d>
                        <m:dPr>
                          <m:begChr m:val="["/>
                          <m:endChr m:val="]"/>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eqArrPr>
                            <m:e>
                              <m:eqArr>
                                <m:eqArrPr>
                                  <m:ctrlPr>
                                    <a:rPr lang="en-GB" sz="1600" i="1">
                                      <a:effectLst/>
                                      <a:latin typeface="Cambria Math" panose="02040503050406030204" pitchFamily="18" charset="0"/>
                                      <a:ea typeface="Cambria Math" panose="02040503050406030204" pitchFamily="18" charset="0"/>
                                    </a:rPr>
                                  </m:ctrlPr>
                                </m:eqArrPr>
                                <m:e>
                                  <m:acc>
                                    <m:accPr>
                                      <m:chr m:val="̌"/>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𝑥</m:t>
                                          </m:r>
                                        </m:e>
                                        <m:sub>
                                          <m:r>
                                            <a:rPr lang="en-GB" sz="1600" i="1">
                                              <a:effectLst/>
                                              <a:latin typeface="Cambria Math" panose="02040503050406030204" pitchFamily="18" charset="0"/>
                                              <a:ea typeface="Cambria Math" panose="02040503050406030204" pitchFamily="18" charset="0"/>
                                            </a:rPr>
                                            <m:t>𝑖</m:t>
                                          </m:r>
                                        </m:sub>
                                      </m:sSub>
                                    </m:e>
                                  </m:acc>
                                </m:e>
                                <m:e>
                                  <m:acc>
                                    <m:accPr>
                                      <m:chr m:val="̃"/>
                                      <m:ctrlPr>
                                        <a:rPr lang="en-GB" sz="1600" i="1">
                                          <a:effectLst/>
                                          <a:latin typeface="Cambria Math" panose="02040503050406030204" pitchFamily="18" charset="0"/>
                                          <a:ea typeface="Cambria Math" panose="02040503050406030204" pitchFamily="18" charset="0"/>
                                        </a:rPr>
                                      </m:ctrlPr>
                                    </m:accPr>
                                    <m:e>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𝑦</m:t>
                                          </m:r>
                                        </m:e>
                                        <m:sub>
                                          <m:r>
                                            <a:rPr lang="en-GB" sz="1600" i="1">
                                              <a:effectLst/>
                                              <a:latin typeface="Cambria Math" panose="02040503050406030204" pitchFamily="18" charset="0"/>
                                              <a:ea typeface="Cambria Math" panose="02040503050406030204" pitchFamily="18" charset="0"/>
                                            </a:rPr>
                                            <m:t>𝑖</m:t>
                                          </m:r>
                                        </m:sub>
                                      </m:sSub>
                                    </m:e>
                                  </m:acc>
                                </m:e>
                              </m:eqArr>
                            </m:e>
                            <m:e>
                              <m:acc>
                                <m:accPr>
                                  <m:chr m:val="̌"/>
                                  <m:ctrlPr>
                                    <a:rPr lang="en-GB" sz="1600" i="1">
                                      <a:effectLst/>
                                      <a:latin typeface="Cambria Math" panose="02040503050406030204" pitchFamily="18" charset="0"/>
                                      <a:ea typeface="Cambria Math" panose="02040503050406030204" pitchFamily="18" charset="0"/>
                                    </a:rPr>
                                  </m:ctrlPr>
                                </m:accPr>
                                <m:e>
                                  <m:sSub>
                                    <m:sSubPr>
                                      <m:ctrlPr>
                                        <a:rPr lang="en-GB" sz="1600" i="1">
                                          <a:effectLst/>
                                          <a:latin typeface="Cambria Math" panose="02040503050406030204" pitchFamily="18" charset="0"/>
                                          <a:ea typeface="Cambria Math" panose="02040503050406030204" pitchFamily="18" charset="0"/>
                                        </a:rPr>
                                      </m:ctrlPr>
                                    </m:sSubPr>
                                    <m:e>
                                      <m:r>
                                        <a:rPr lang="en-GB" sz="1600" i="1">
                                          <a:effectLst/>
                                          <a:latin typeface="Cambria Math" panose="02040503050406030204" pitchFamily="18" charset="0"/>
                                          <a:ea typeface="Cambria Math" panose="02040503050406030204" pitchFamily="18" charset="0"/>
                                        </a:rPr>
                                        <m:t>𝜃</m:t>
                                      </m:r>
                                    </m:e>
                                    <m:sub>
                                      <m:r>
                                        <a:rPr lang="en-GB" sz="1600" i="1">
                                          <a:effectLst/>
                                          <a:latin typeface="Cambria Math" panose="02040503050406030204" pitchFamily="18" charset="0"/>
                                          <a:ea typeface="Cambria Math" panose="02040503050406030204" pitchFamily="18" charset="0"/>
                                        </a:rPr>
                                        <m:t>𝑖</m:t>
                                      </m:r>
                                    </m:sub>
                                  </m:sSub>
                                </m:e>
                              </m:acc>
                            </m:e>
                          </m:eqArr>
                        </m:e>
                      </m:d>
                      <m:r>
                        <a:rPr lang="en-GB" sz="1600" i="1">
                          <a:effectLst/>
                          <a:latin typeface="Cambria Math" panose="02040503050406030204" pitchFamily="18" charset="0"/>
                          <a:ea typeface="Cambria Math" panose="02040503050406030204" pitchFamily="18" charset="0"/>
                        </a:rPr>
                        <m:t>=  </m:t>
                      </m:r>
                      <m:d>
                        <m:dPr>
                          <m:begChr m:val="["/>
                          <m:endChr m:val="]"/>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eqArrPr>
                            <m:e>
                              <m:m>
                                <m:mPr>
                                  <m:mcs>
                                    <m:mc>
                                      <m:mcPr>
                                        <m:count m:val="2"/>
                                        <m:mcJc m:val="center"/>
                                      </m:mcPr>
                                    </m:mc>
                                  </m:mcs>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GB" sz="1600" i="1">
                                        <a:effectLst/>
                                        <a:latin typeface="Cambria Math" panose="02040503050406030204" pitchFamily="18" charset="0"/>
                                        <a:ea typeface="Cambria Math" panose="02040503050406030204" pitchFamily="18" charset="0"/>
                                        <a:cs typeface="Times New Roman" panose="02020603050405020304" pitchFamily="18" charset="0"/>
                                      </a:rPr>
                                      <m:t>𝑐𝑜𝑠</m:t>
                                    </m:r>
                                    <m:acc>
                                      <m:accPr>
                                        <m:chr m:val="̌"/>
                                        <m:ctrlPr>
                                          <a:rPr lang="en-GB" sz="1600" i="1">
                                            <a:effectLst/>
                                            <a:latin typeface="Cambria Math" panose="02040503050406030204" pitchFamily="18" charset="0"/>
                                            <a:ea typeface="Cambria Math" panose="02040503050406030204" pitchFamily="18" charset="0"/>
                                          </a:rPr>
                                        </m:ctrlPr>
                                      </m:accPr>
                                      <m:e>
                                        <m:sSub>
                                          <m:sSubPr>
                                            <m:ctrlPr>
                                              <a:rPr lang="en-GB" sz="1600" i="1">
                                                <a:effectLst/>
                                                <a:latin typeface="Cambria Math" panose="02040503050406030204" pitchFamily="18" charset="0"/>
                                                <a:ea typeface="Cambria Math" panose="02040503050406030204" pitchFamily="18" charset="0"/>
                                              </a:rPr>
                                            </m:ctrlPr>
                                          </m:sSubPr>
                                          <m:e>
                                            <m:r>
                                              <a:rPr lang="en-GB" sz="1600" i="1">
                                                <a:effectLst/>
                                                <a:latin typeface="Cambria Math" panose="02040503050406030204" pitchFamily="18" charset="0"/>
                                                <a:ea typeface="Cambria Math" panose="02040503050406030204" pitchFamily="18" charset="0"/>
                                              </a:rPr>
                                              <m:t>𝜃</m:t>
                                            </m:r>
                                          </m:e>
                                          <m:sub>
                                            <m:r>
                                              <a:rPr lang="en-GB" sz="1600" i="1">
                                                <a:effectLst/>
                                                <a:latin typeface="Cambria Math" panose="02040503050406030204" pitchFamily="18" charset="0"/>
                                                <a:ea typeface="Cambria Math" panose="02040503050406030204" pitchFamily="18" charset="0"/>
                                              </a:rPr>
                                              <m:t>𝑖</m:t>
                                            </m:r>
                                          </m:sub>
                                        </m:sSub>
                                      </m:e>
                                    </m:acc>
                                  </m:e>
                                  <m:e>
                                    <m:r>
                                      <a:rPr lang="en-GB" sz="1600" i="1">
                                        <a:effectLst/>
                                        <a:latin typeface="Cambria Math" panose="02040503050406030204" pitchFamily="18" charset="0"/>
                                        <a:ea typeface="Cambria Math" panose="02040503050406030204" pitchFamily="18" charset="0"/>
                                      </a:rPr>
                                      <m:t>0</m:t>
                                    </m:r>
                                  </m:e>
                                </m:mr>
                                <m:mr>
                                  <m:e>
                                    <m:r>
                                      <a:rPr lang="en-GB" sz="1600" i="1">
                                        <a:effectLst/>
                                        <a:latin typeface="Cambria Math" panose="02040503050406030204" pitchFamily="18" charset="0"/>
                                        <a:ea typeface="Cambria Math" panose="02040503050406030204" pitchFamily="18" charset="0"/>
                                      </a:rPr>
                                      <m:t>𝑠𝑖𝑛</m:t>
                                    </m:r>
                                    <m:acc>
                                      <m:accPr>
                                        <m:chr m:val="̌"/>
                                        <m:ctrlPr>
                                          <a:rPr lang="en-GB" sz="1600" i="1">
                                            <a:effectLst/>
                                            <a:latin typeface="Cambria Math" panose="02040503050406030204" pitchFamily="18" charset="0"/>
                                            <a:ea typeface="Cambria Math" panose="02040503050406030204" pitchFamily="18" charset="0"/>
                                          </a:rPr>
                                        </m:ctrlPr>
                                      </m:accPr>
                                      <m:e>
                                        <m:sSub>
                                          <m:sSubPr>
                                            <m:ctrlPr>
                                              <a:rPr lang="en-GB" sz="1600" i="1">
                                                <a:effectLst/>
                                                <a:latin typeface="Cambria Math" panose="02040503050406030204" pitchFamily="18" charset="0"/>
                                                <a:ea typeface="Cambria Math" panose="02040503050406030204" pitchFamily="18" charset="0"/>
                                              </a:rPr>
                                            </m:ctrlPr>
                                          </m:sSubPr>
                                          <m:e>
                                            <m:r>
                                              <a:rPr lang="en-GB" sz="1600" i="1">
                                                <a:effectLst/>
                                                <a:latin typeface="Cambria Math" panose="02040503050406030204" pitchFamily="18" charset="0"/>
                                                <a:ea typeface="Cambria Math" panose="02040503050406030204" pitchFamily="18" charset="0"/>
                                              </a:rPr>
                                              <m:t>𝜃</m:t>
                                            </m:r>
                                          </m:e>
                                          <m:sub>
                                            <m:r>
                                              <a:rPr lang="en-GB" sz="1600" i="1">
                                                <a:effectLst/>
                                                <a:latin typeface="Cambria Math" panose="02040503050406030204" pitchFamily="18" charset="0"/>
                                                <a:ea typeface="Cambria Math" panose="02040503050406030204" pitchFamily="18" charset="0"/>
                                              </a:rPr>
                                              <m:t>𝑖</m:t>
                                            </m:r>
                                          </m:sub>
                                        </m:sSub>
                                      </m:e>
                                    </m:acc>
                                  </m:e>
                                  <m:e>
                                    <m:r>
                                      <a:rPr lang="en-GB" sz="1600" i="1">
                                        <a:effectLst/>
                                        <a:latin typeface="Cambria Math" panose="02040503050406030204" pitchFamily="18" charset="0"/>
                                        <a:ea typeface="Cambria Math" panose="02040503050406030204" pitchFamily="18" charset="0"/>
                                        <a:cs typeface="Times New Roman" panose="02020603050405020304" pitchFamily="18" charset="0"/>
                                      </a:rPr>
                                      <m:t>0</m:t>
                                    </m:r>
                                  </m:e>
                                </m:mr>
                              </m:m>
                            </m:e>
                            <m:e>
                              <m:r>
                                <a:rPr lang="en-GB" sz="1600" i="1">
                                  <a:effectLst/>
                                  <a:latin typeface="Cambria Math" panose="02040503050406030204" pitchFamily="18" charset="0"/>
                                  <a:ea typeface="Cambria Math" panose="02040503050406030204" pitchFamily="18" charset="0"/>
                                  <a:cs typeface="Times New Roman" panose="02020603050405020304" pitchFamily="18" charset="0"/>
                                </a:rPr>
                                <m:t>0            1</m:t>
                              </m:r>
                            </m:e>
                          </m:eqArr>
                        </m:e>
                      </m:d>
                      <m:r>
                        <a:rPr lang="en-GB" sz="1600" i="1">
                          <a:effectLst/>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GB" sz="1600" i="1">
                                  <a:effectLst/>
                                  <a:latin typeface="Cambria Math" panose="02040503050406030204" pitchFamily="18" charset="0"/>
                                  <a:ea typeface="Cambria Math" panose="02040503050406030204" pitchFamily="18" charset="0"/>
                                </a:rPr>
                              </m:ctrlPr>
                            </m:eqArrPr>
                            <m:e>
                              <m:acc>
                                <m:accPr>
                                  <m:chr m:val="̌"/>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𝑣</m:t>
                                      </m:r>
                                    </m:e>
                                    <m:sub>
                                      <m:r>
                                        <a:rPr lang="en-GB" sz="1600" i="1">
                                          <a:effectLst/>
                                          <a:latin typeface="Cambria Math" panose="02040503050406030204" pitchFamily="18" charset="0"/>
                                          <a:ea typeface="Cambria Math" panose="02040503050406030204" pitchFamily="18" charset="0"/>
                                        </a:rPr>
                                        <m:t>𝑖</m:t>
                                      </m:r>
                                    </m:sub>
                                  </m:sSub>
                                </m:e>
                              </m:acc>
                            </m:e>
                            <m:e>
                              <m:acc>
                                <m:accPr>
                                  <m:chr m:val="̃"/>
                                  <m:ctrlPr>
                                    <a:rPr lang="en-GB" sz="1600" i="1">
                                      <a:effectLst/>
                                      <a:latin typeface="Cambria Math" panose="02040503050406030204" pitchFamily="18" charset="0"/>
                                      <a:ea typeface="Cambria Math" panose="02040503050406030204" pitchFamily="18" charset="0"/>
                                    </a:rPr>
                                  </m:ctrlPr>
                                </m:accPr>
                                <m:e>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𝜔</m:t>
                                      </m:r>
                                    </m:e>
                                    <m:sub>
                                      <m:r>
                                        <a:rPr lang="en-GB" sz="1600" i="1">
                                          <a:effectLst/>
                                          <a:latin typeface="Cambria Math" panose="02040503050406030204" pitchFamily="18" charset="0"/>
                                          <a:ea typeface="Cambria Math" panose="02040503050406030204" pitchFamily="18" charset="0"/>
                                        </a:rPr>
                                        <m:t>𝑖</m:t>
                                      </m:r>
                                    </m:sub>
                                  </m:sSub>
                                </m:e>
                              </m:acc>
                            </m:e>
                          </m:eqArr>
                        </m:e>
                      </m:d>
                      <m:r>
                        <a:rPr lang="en-GB" sz="1600" i="1">
                          <a:effectLst/>
                          <a:latin typeface="Cambria Math" panose="02040503050406030204" pitchFamily="18" charset="0"/>
                          <a:ea typeface="Cambria Math" panose="02040503050406030204" pitchFamily="18" charset="0"/>
                          <a:cs typeface="Times New Roman" panose="02020603050405020304" pitchFamily="18" charset="0"/>
                        </a:rPr>
                        <m:t> </m:t>
                      </m:r>
                    </m:oMath>
                  </m:oMathPara>
                </a14:m>
                <a:endParaRPr lang="en-GB" sz="1600" dirty="0">
                  <a:effectLst/>
                  <a:latin typeface="Cambria Math" panose="02040503050406030204" pitchFamily="18" charset="0"/>
                  <a:ea typeface="Cambria Math" panose="02040503050406030204" pitchFamily="18" charset="0"/>
                </a:endParaRPr>
              </a:p>
              <a:p>
                <a:pPr marL="0" indent="0">
                  <a:lnSpc>
                    <a:spcPct val="115000"/>
                  </a:lnSpc>
                  <a:buNone/>
                </a:pPr>
                <a:r>
                  <a:rPr lang="en-GB" sz="1600" dirty="0">
                    <a:effectLst/>
                    <a:latin typeface="Cambria Math" panose="02040503050406030204" pitchFamily="18" charset="0"/>
                    <a:ea typeface="Cambria Math" panose="02040503050406030204" pitchFamily="18" charset="0"/>
                    <a:cs typeface="Times New Roman" panose="02020603050405020304" pitchFamily="18" charset="0"/>
                  </a:rPr>
                  <a:t>With the control law, </a:t>
                </a:r>
                <a:endParaRPr lang="en-GB" sz="1600" dirty="0">
                  <a:latin typeface="Cambria Math" panose="02040503050406030204" pitchFamily="18" charset="0"/>
                  <a:ea typeface="Cambria Math" panose="02040503050406030204" pitchFamily="18" charset="0"/>
                </a:endParaRPr>
              </a:p>
              <a:p>
                <a:pPr marL="0" indent="0">
                  <a:lnSpc>
                    <a:spcPct val="115000"/>
                  </a:lnSpc>
                  <a:buNone/>
                </a:pPr>
                <a:r>
                  <a:rPr lang="en-GB" sz="1600" dirty="0">
                    <a:effectLst/>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d>
                      <m:dPr>
                        <m:begChr m:val="["/>
                        <m:endChr m:val="]"/>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GB" sz="1600" i="1">
                                <a:effectLst/>
                                <a:latin typeface="Cambria Math" panose="02040503050406030204" pitchFamily="18" charset="0"/>
                                <a:ea typeface="Cambria Math" panose="02040503050406030204" pitchFamily="18" charset="0"/>
                              </a:rPr>
                            </m:ctrlPr>
                          </m:eqArrPr>
                          <m:e>
                            <m:acc>
                              <m:accPr>
                                <m:chr m:val="̌"/>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𝑣</m:t>
                                    </m:r>
                                  </m:e>
                                  <m:sub>
                                    <m:r>
                                      <a:rPr lang="en-GB" sz="1600" i="1">
                                        <a:effectLst/>
                                        <a:latin typeface="Cambria Math" panose="02040503050406030204" pitchFamily="18" charset="0"/>
                                        <a:ea typeface="Cambria Math" panose="02040503050406030204" pitchFamily="18" charset="0"/>
                                      </a:rPr>
                                      <m:t>𝑖</m:t>
                                    </m:r>
                                  </m:sub>
                                </m:sSub>
                              </m:e>
                            </m:acc>
                          </m:e>
                          <m:e>
                            <m:acc>
                              <m:accPr>
                                <m:chr m:val="̃"/>
                                <m:ctrlPr>
                                  <a:rPr lang="en-GB" sz="1600" i="1">
                                    <a:effectLst/>
                                    <a:latin typeface="Cambria Math" panose="02040503050406030204" pitchFamily="18" charset="0"/>
                                    <a:ea typeface="Cambria Math" panose="02040503050406030204" pitchFamily="18" charset="0"/>
                                  </a:rPr>
                                </m:ctrlPr>
                              </m:accPr>
                              <m:e>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𝜔</m:t>
                                    </m:r>
                                  </m:e>
                                  <m:sub>
                                    <m:r>
                                      <a:rPr lang="en-GB" sz="1600" i="1">
                                        <a:effectLst/>
                                        <a:latin typeface="Cambria Math" panose="02040503050406030204" pitchFamily="18" charset="0"/>
                                        <a:ea typeface="Cambria Math" panose="02040503050406030204" pitchFamily="18" charset="0"/>
                                      </a:rPr>
                                      <m:t>𝑖</m:t>
                                    </m:r>
                                  </m:sub>
                                </m:sSub>
                              </m:e>
                            </m:acc>
                          </m:e>
                        </m:eqArr>
                      </m:e>
                    </m:d>
                    <m:r>
                      <a:rPr lang="en-GB" sz="1600" i="1">
                        <a:effectLst/>
                        <a:latin typeface="Cambria Math" panose="02040503050406030204" pitchFamily="18" charset="0"/>
                        <a:ea typeface="Cambria Math" panose="02040503050406030204" pitchFamily="18" charset="0"/>
                      </a:rPr>
                      <m:t>=  </m:t>
                    </m:r>
                    <m:d>
                      <m:dPr>
                        <m:begChr m:val="["/>
                        <m:endChr m:val="]"/>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𝑘</m:t>
                                  </m:r>
                                </m:e>
                                <m:sub>
                                  <m:r>
                                    <a:rPr lang="en-GB" sz="1600" i="1">
                                      <a:effectLst/>
                                      <a:latin typeface="Cambria Math" panose="02040503050406030204" pitchFamily="18" charset="0"/>
                                      <a:ea typeface="Cambria Math" panose="02040503050406030204" pitchFamily="18" charset="0"/>
                                    </a:rPr>
                                    <m:t>𝑣</m:t>
                                  </m:r>
                                </m:sub>
                              </m:sSub>
                            </m:e>
                            <m:e>
                              <m:r>
                                <a:rPr lang="en-GB" sz="1600" i="1">
                                  <a:effectLst/>
                                  <a:latin typeface="Cambria Math" panose="02040503050406030204" pitchFamily="18" charset="0"/>
                                  <a:ea typeface="Cambria Math" panose="02040503050406030204" pitchFamily="18" charset="0"/>
                                </a:rPr>
                                <m:t>0</m:t>
                              </m:r>
                            </m:e>
                          </m:mr>
                          <m:mr>
                            <m:e>
                              <m:r>
                                <a:rPr lang="en-GB" sz="1600" i="1">
                                  <a:effectLst/>
                                  <a:latin typeface="Cambria Math" panose="02040503050406030204" pitchFamily="18" charset="0"/>
                                  <a:ea typeface="Cambria Math" panose="02040503050406030204" pitchFamily="18" charset="0"/>
                                </a:rPr>
                                <m:t>0</m:t>
                              </m:r>
                            </m:e>
                            <m:e>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𝑘</m:t>
                                  </m:r>
                                </m:e>
                                <m:sub>
                                  <m:r>
                                    <a:rPr lang="en-GB" sz="1600" i="1">
                                      <a:effectLst/>
                                      <a:latin typeface="Cambria Math" panose="02040503050406030204" pitchFamily="18" charset="0"/>
                                      <a:ea typeface="Cambria Math" panose="02040503050406030204" pitchFamily="18" charset="0"/>
                                    </a:rPr>
                                    <m:t>𝑤</m:t>
                                  </m:r>
                                </m:sub>
                              </m:sSub>
                            </m:e>
                          </m:mr>
                        </m:m>
                      </m:e>
                    </m:d>
                    <m:r>
                      <a:rPr lang="en-GB" sz="1600" i="1">
                        <a:effectLst/>
                        <a:latin typeface="Cambria Math" panose="02040503050406030204" pitchFamily="18" charset="0"/>
                        <a:ea typeface="Cambria Math" panose="02040503050406030204" pitchFamily="18" charset="0"/>
                        <a:cs typeface="Times New Roman" panose="02020603050405020304" pitchFamily="18" charset="0"/>
                      </a:rPr>
                      <m:t>𝑅</m:t>
                    </m:r>
                    <m:d>
                      <m:d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GB" sz="1600" i="1">
                                    <a:effectLst/>
                                    <a:latin typeface="Cambria Math" panose="02040503050406030204" pitchFamily="18" charset="0"/>
                                    <a:ea typeface="Cambria Math" panose="02040503050406030204" pitchFamily="18" charset="0"/>
                                    <a:cs typeface="Times New Roman" panose="02020603050405020304" pitchFamily="18" charset="0"/>
                                  </a:rPr>
                                  <m:t>𝑖</m:t>
                                </m:r>
                              </m:sub>
                            </m:sSub>
                          </m:e>
                        </m:acc>
                      </m:e>
                    </m:d>
                    <m:r>
                      <a:rPr lang="en-GB" sz="1600" i="1">
                        <a:effectLst/>
                        <a:latin typeface="Cambria Math" panose="02040503050406030204" pitchFamily="18" charset="0"/>
                        <a:ea typeface="Cambria Math" panose="02040503050406030204" pitchFamily="18" charset="0"/>
                        <a:cs typeface="Times New Roman" panose="02020603050405020304" pitchFamily="18" charset="0"/>
                      </a:rPr>
                      <m:t>  {</m:t>
                    </m:r>
                    <m:r>
                      <a:rPr lang="en-IN" sz="1600" b="0" i="1" smtClean="0">
                        <a:effectLst/>
                        <a:latin typeface="Cambria Math" panose="02040503050406030204" pitchFamily="18" charset="0"/>
                        <a:ea typeface="Cambria Math" panose="02040503050406030204" pitchFamily="18" charset="0"/>
                        <a:cs typeface="Times New Roman" panose="02020603050405020304" pitchFamily="18" charset="0"/>
                      </a:rPr>
                      <m:t>𝑐</m:t>
                    </m:r>
                    <m:d>
                      <m:dPr>
                        <m:begChr m:val="["/>
                        <m:endChr m:val="]"/>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GB" sz="1600" i="1">
                                <a:effectLst/>
                                <a:latin typeface="Cambria Math" panose="02040503050406030204" pitchFamily="18" charset="0"/>
                                <a:ea typeface="Cambria Math" panose="02040503050406030204" pitchFamily="18" charset="0"/>
                              </a:rPr>
                            </m:ctrlPr>
                          </m:eqArrPr>
                          <m:e>
                            <m:acc>
                              <m:accPr>
                                <m:chr m:val="̌"/>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𝑥</m:t>
                                    </m:r>
                                  </m:e>
                                  <m:sub>
                                    <m:r>
                                      <a:rPr lang="en-GB" sz="1600" i="1">
                                        <a:effectLst/>
                                        <a:latin typeface="Cambria Math" panose="02040503050406030204" pitchFamily="18" charset="0"/>
                                        <a:ea typeface="Cambria Math" panose="02040503050406030204" pitchFamily="18" charset="0"/>
                                      </a:rPr>
                                      <m:t>𝑖</m:t>
                                    </m:r>
                                    <m:r>
                                      <a:rPr lang="en-GB" sz="1600" i="1">
                                        <a:effectLst/>
                                        <a:latin typeface="Cambria Math" panose="02040503050406030204" pitchFamily="18" charset="0"/>
                                        <a:ea typeface="Cambria Math" panose="02040503050406030204" pitchFamily="18" charset="0"/>
                                      </a:rPr>
                                      <m:t>+1</m:t>
                                    </m:r>
                                  </m:sub>
                                </m:sSub>
                              </m:e>
                            </m:acc>
                          </m:e>
                          <m:e>
                            <m:acc>
                              <m:accPr>
                                <m:chr m:val="̃"/>
                                <m:ctrlPr>
                                  <a:rPr lang="en-GB" sz="1600" i="1">
                                    <a:effectLst/>
                                    <a:latin typeface="Cambria Math" panose="02040503050406030204" pitchFamily="18" charset="0"/>
                                    <a:ea typeface="Cambria Math" panose="02040503050406030204" pitchFamily="18" charset="0"/>
                                  </a:rPr>
                                </m:ctrlPr>
                              </m:accPr>
                              <m:e>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𝑦</m:t>
                                    </m:r>
                                  </m:e>
                                  <m:sub>
                                    <m:r>
                                      <a:rPr lang="en-GB" sz="1600" i="1">
                                        <a:effectLst/>
                                        <a:latin typeface="Cambria Math" panose="02040503050406030204" pitchFamily="18" charset="0"/>
                                        <a:ea typeface="Cambria Math" panose="02040503050406030204" pitchFamily="18" charset="0"/>
                                      </a:rPr>
                                      <m:t>𝑖</m:t>
                                    </m:r>
                                    <m:r>
                                      <a:rPr lang="en-GB" sz="1600" i="1">
                                        <a:effectLst/>
                                        <a:latin typeface="Cambria Math" panose="02040503050406030204" pitchFamily="18" charset="0"/>
                                        <a:ea typeface="Cambria Math" panose="02040503050406030204" pitchFamily="18" charset="0"/>
                                      </a:rPr>
                                      <m:t>+1</m:t>
                                    </m:r>
                                  </m:sub>
                                </m:sSub>
                              </m:e>
                            </m:acc>
                          </m:e>
                        </m:eqArr>
                      </m:e>
                    </m:d>
                    <m:r>
                      <a:rPr lang="en-GB" sz="1600" i="1">
                        <a:effectLst/>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GB" sz="1600" i="1">
                                <a:effectLst/>
                                <a:latin typeface="Cambria Math" panose="02040503050406030204" pitchFamily="18" charset="0"/>
                                <a:ea typeface="Cambria Math" panose="02040503050406030204" pitchFamily="18" charset="0"/>
                              </a:rPr>
                            </m:ctrlPr>
                          </m:eqArrPr>
                          <m:e>
                            <m:acc>
                              <m:accPr>
                                <m:chr m:val="̌"/>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𝑥</m:t>
                                    </m:r>
                                  </m:e>
                                  <m:sub>
                                    <m:r>
                                      <a:rPr lang="en-GB" sz="1600" i="1">
                                        <a:effectLst/>
                                        <a:latin typeface="Cambria Math" panose="02040503050406030204" pitchFamily="18" charset="0"/>
                                        <a:ea typeface="Cambria Math" panose="02040503050406030204" pitchFamily="18" charset="0"/>
                                      </a:rPr>
                                      <m:t>𝑖</m:t>
                                    </m:r>
                                  </m:sub>
                                </m:sSub>
                              </m:e>
                            </m:acc>
                          </m:e>
                          <m:e>
                            <m:acc>
                              <m:accPr>
                                <m:chr m:val="̃"/>
                                <m:ctrlPr>
                                  <a:rPr lang="en-GB" sz="1600" i="1">
                                    <a:effectLst/>
                                    <a:latin typeface="Cambria Math" panose="02040503050406030204" pitchFamily="18" charset="0"/>
                                    <a:ea typeface="Cambria Math" panose="02040503050406030204" pitchFamily="18" charset="0"/>
                                  </a:rPr>
                                </m:ctrlPr>
                              </m:accPr>
                              <m:e>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𝑦</m:t>
                                    </m:r>
                                  </m:e>
                                  <m:sub>
                                    <m:r>
                                      <a:rPr lang="en-GB" sz="1600" i="1">
                                        <a:effectLst/>
                                        <a:latin typeface="Cambria Math" panose="02040503050406030204" pitchFamily="18" charset="0"/>
                                        <a:ea typeface="Cambria Math" panose="02040503050406030204" pitchFamily="18" charset="0"/>
                                      </a:rPr>
                                      <m:t>𝑖</m:t>
                                    </m:r>
                                  </m:sub>
                                </m:sSub>
                              </m:e>
                            </m:acc>
                          </m:e>
                        </m:eqArr>
                      </m:e>
                    </m:d>
                    <m:r>
                      <a:rPr lang="en-GB" sz="1600" i="1">
                        <a:effectLst/>
                        <a:latin typeface="Cambria Math" panose="02040503050406030204" pitchFamily="18" charset="0"/>
                        <a:ea typeface="Cambria Math" panose="02040503050406030204" pitchFamily="18" charset="0"/>
                        <a:cs typeface="Times New Roman" panose="02020603050405020304" pitchFamily="18" charset="0"/>
                      </a:rPr>
                      <m:t> }</m:t>
                    </m:r>
                  </m:oMath>
                </a14:m>
                <a:endParaRPr lang="en-GB" sz="1600" dirty="0">
                  <a:effectLst/>
                  <a:latin typeface="Cambria Math" panose="02040503050406030204" pitchFamily="18" charset="0"/>
                  <a:ea typeface="Cambria Math" panose="02040503050406030204" pitchFamily="18" charset="0"/>
                </a:endParaRPr>
              </a:p>
              <a:p>
                <a:pPr marL="0" indent="0">
                  <a:lnSpc>
                    <a:spcPct val="115000"/>
                  </a:lnSpc>
                  <a:buNone/>
                </a:pPr>
                <a:r>
                  <a:rPr lang="en-GB" sz="1600" dirty="0">
                    <a:effectLst/>
                    <a:latin typeface="Cambria Math" panose="02040503050406030204" pitchFamily="18" charset="0"/>
                    <a:ea typeface="Cambria Math" panose="02040503050406030204" pitchFamily="18" charset="0"/>
                  </a:rPr>
                  <a:t>For </a:t>
                </a:r>
                <a14:m>
                  <m:oMath xmlns:m="http://schemas.openxmlformats.org/officeDocument/2006/math">
                    <m:r>
                      <a:rPr lang="en-GB" sz="1600" i="1">
                        <a:effectLst/>
                        <a:latin typeface="Cambria Math" panose="02040503050406030204" pitchFamily="18" charset="0"/>
                        <a:ea typeface="Cambria Math" panose="02040503050406030204" pitchFamily="18" charset="0"/>
                        <a:cs typeface="Roboto"/>
                      </a:rPr>
                      <m:t>𝑖</m:t>
                    </m:r>
                    <m:r>
                      <a:rPr lang="en-GB" sz="1600" i="1">
                        <a:effectLst/>
                        <a:latin typeface="Cambria Math" panose="02040503050406030204" pitchFamily="18" charset="0"/>
                        <a:ea typeface="Cambria Math" panose="02040503050406030204" pitchFamily="18" charset="0"/>
                        <a:cs typeface="Roboto"/>
                      </a:rPr>
                      <m:t>∈</m:t>
                    </m:r>
                    <m:r>
                      <a:rPr lang="en-GB" sz="1600" i="1">
                        <a:effectLst/>
                        <a:latin typeface="Cambria Math" panose="02040503050406030204" pitchFamily="18" charset="0"/>
                        <a:ea typeface="Cambria Math" panose="02040503050406030204" pitchFamily="18" charset="0"/>
                        <a:cs typeface="Roboto"/>
                      </a:rPr>
                      <m:t>𝑁</m:t>
                    </m:r>
                  </m:oMath>
                </a14:m>
                <a:r>
                  <a:rPr lang="en-GB" sz="1600" dirty="0">
                    <a:effectLst/>
                    <a:latin typeface="Cambria Math" panose="02040503050406030204" pitchFamily="18" charset="0"/>
                    <a:ea typeface="Cambria Math" panose="02040503050406030204" pitchFamily="18" charset="0"/>
                  </a:rPr>
                  <a:t> , where </a:t>
                </a:r>
                <a14:m>
                  <m:oMath xmlns:m="http://schemas.openxmlformats.org/officeDocument/2006/math">
                    <m:sSup>
                      <m:sSup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GB" sz="1600" i="1">
                            <a:effectLst/>
                            <a:latin typeface="Cambria Math" panose="02040503050406030204" pitchFamily="18" charset="0"/>
                            <a:ea typeface="Cambria Math" panose="02040503050406030204" pitchFamily="18" charset="0"/>
                            <a:cs typeface="Times New Roman" panose="02020603050405020304" pitchFamily="18" charset="0"/>
                          </a:rPr>
                          <m:t>𝑎</m:t>
                        </m:r>
                      </m:e>
                      <m:sup>
                        <m:r>
                          <a:rPr lang="en-GB" sz="1600" i="1">
                            <a:effectLst/>
                            <a:latin typeface="Cambria Math" panose="02040503050406030204" pitchFamily="18" charset="0"/>
                            <a:ea typeface="Cambria Math" panose="02040503050406030204" pitchFamily="18" charset="0"/>
                            <a:cs typeface="Times New Roman" panose="02020603050405020304" pitchFamily="18" charset="0"/>
                          </a:rPr>
                          <m:t>∗</m:t>
                        </m:r>
                      </m:sup>
                    </m:sSup>
                    <m:r>
                      <a:rPr lang="en-GB" sz="1600" i="1">
                        <a:effectLst/>
                        <a:latin typeface="Cambria Math" panose="02040503050406030204" pitchFamily="18" charset="0"/>
                        <a:ea typeface="Cambria Math" panose="02040503050406030204" pitchFamily="18" charset="0"/>
                        <a:cs typeface="Times New Roman" panose="02020603050405020304" pitchFamily="18" charset="0"/>
                      </a:rPr>
                      <m:t> </m:t>
                    </m:r>
                  </m:oMath>
                </a14:m>
                <a:r>
                  <a:rPr lang="en-GB" sz="1600" dirty="0">
                    <a:effectLst/>
                    <a:latin typeface="Cambria Math" panose="02040503050406030204" pitchFamily="18" charset="0"/>
                    <a:ea typeface="Cambria Math" panose="02040503050406030204" pitchFamily="18" charset="0"/>
                  </a:rPr>
                  <a:t> is a constant.</a:t>
                </a:r>
              </a:p>
            </p:txBody>
          </p:sp>
        </mc:Choice>
        <mc:Fallback>
          <p:sp>
            <p:nvSpPr>
              <p:cNvPr id="11" name="Content Placeholder 2">
                <a:extLst>
                  <a:ext uri="{FF2B5EF4-FFF2-40B4-BE49-F238E27FC236}">
                    <a16:creationId xmlns:a16="http://schemas.microsoft.com/office/drawing/2014/main" id="{AB3F49EE-E9C5-4A37-8FE5-B5B3D00392F3}"/>
                  </a:ext>
                </a:extLst>
              </p:cNvPr>
              <p:cNvSpPr>
                <a:spLocks noGrp="1" noRot="1" noChangeAspect="1" noMove="1" noResize="1" noEditPoints="1" noAdjustHandles="1" noChangeArrowheads="1" noChangeShapeType="1" noTextEdit="1"/>
              </p:cNvSpPr>
              <p:nvPr>
                <p:ph idx="1"/>
              </p:nvPr>
            </p:nvSpPr>
            <p:spPr>
              <a:xfrm>
                <a:off x="2483537" y="1508538"/>
                <a:ext cx="9648313" cy="4303514"/>
              </a:xfrm>
              <a:blipFill>
                <a:blip r:embed="rId3"/>
                <a:stretch>
                  <a:fillRect l="-316"/>
                </a:stretch>
              </a:blipFill>
            </p:spPr>
            <p:txBody>
              <a:bodyPr/>
              <a:lstStyle/>
              <a:p>
                <a:r>
                  <a:rPr lang="en-IN">
                    <a:noFill/>
                  </a:rPr>
                  <a:t> </a:t>
                </a:r>
              </a:p>
            </p:txBody>
          </p:sp>
        </mc:Fallback>
      </mc:AlternateContent>
      <p:sp>
        <p:nvSpPr>
          <p:cNvPr id="20" name="Title 1">
            <a:extLst>
              <a:ext uri="{FF2B5EF4-FFF2-40B4-BE49-F238E27FC236}">
                <a16:creationId xmlns:a16="http://schemas.microsoft.com/office/drawing/2014/main" id="{7956A70E-DAF2-4505-B5ED-AC476CDD7E3F}"/>
              </a:ext>
            </a:extLst>
          </p:cNvPr>
          <p:cNvSpPr>
            <a:spLocks noGrp="1"/>
          </p:cNvSpPr>
          <p:nvPr>
            <p:ph type="title"/>
          </p:nvPr>
        </p:nvSpPr>
        <p:spPr>
          <a:xfrm>
            <a:off x="1868295" y="614067"/>
            <a:ext cx="10018713" cy="814526"/>
          </a:xfrm>
        </p:spPr>
        <p:txBody>
          <a:bodyPr>
            <a:normAutofit/>
          </a:bodyPr>
          <a:lstStyle/>
          <a:p>
            <a:r>
              <a:rPr lang="en-GB" sz="3200" dirty="0">
                <a:latin typeface="Cambria Math" panose="02040503050406030204" pitchFamily="18" charset="0"/>
                <a:ea typeface="Cambria Math" panose="02040503050406030204" pitchFamily="18" charset="0"/>
              </a:rPr>
              <a:t>Modification in Design</a:t>
            </a:r>
          </a:p>
        </p:txBody>
      </p:sp>
      <p:sp>
        <p:nvSpPr>
          <p:cNvPr id="2" name="Rectangle: Rounded Corners 1">
            <a:extLst>
              <a:ext uri="{FF2B5EF4-FFF2-40B4-BE49-F238E27FC236}">
                <a16:creationId xmlns:a16="http://schemas.microsoft.com/office/drawing/2014/main" id="{C7245DDA-5110-458E-B013-A42DFC921FA3}"/>
              </a:ext>
            </a:extLst>
          </p:cNvPr>
          <p:cNvSpPr/>
          <p:nvPr/>
        </p:nvSpPr>
        <p:spPr>
          <a:xfrm>
            <a:off x="2477378" y="2221225"/>
            <a:ext cx="3846874" cy="491564"/>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IN" dirty="0">
                <a:solidFill>
                  <a:schemeClr val="accent2">
                    <a:lumMod val="75000"/>
                  </a:schemeClr>
                </a:solidFill>
                <a:latin typeface="Cambria Math" panose="02040503050406030204" pitchFamily="18" charset="0"/>
                <a:ea typeface="Cambria Math" panose="02040503050406030204" pitchFamily="18" charset="0"/>
              </a:rPr>
              <a:t>For Vehicles with Undetected targets</a:t>
            </a:r>
          </a:p>
        </p:txBody>
      </p:sp>
      <p:cxnSp>
        <p:nvCxnSpPr>
          <p:cNvPr id="19" name="Straight Arrow Connector 18">
            <a:extLst>
              <a:ext uri="{FF2B5EF4-FFF2-40B4-BE49-F238E27FC236}">
                <a16:creationId xmlns:a16="http://schemas.microsoft.com/office/drawing/2014/main" id="{2F09CA48-F49E-4659-AD46-B49F2E3606D1}"/>
              </a:ext>
            </a:extLst>
          </p:cNvPr>
          <p:cNvCxnSpPr>
            <a:cxnSpLocks/>
          </p:cNvCxnSpPr>
          <p:nvPr/>
        </p:nvCxnSpPr>
        <p:spPr>
          <a:xfrm>
            <a:off x="6324252" y="2482954"/>
            <a:ext cx="1078197" cy="0"/>
          </a:xfrm>
          <a:prstGeom prst="straightConnector1">
            <a:avLst/>
          </a:prstGeom>
          <a:ln w="571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36029265-3DFE-4CB3-8797-140C6900875A}"/>
              </a:ext>
            </a:extLst>
          </p:cNvPr>
          <p:cNvSpPr/>
          <p:nvPr/>
        </p:nvSpPr>
        <p:spPr>
          <a:xfrm>
            <a:off x="3387006" y="4636775"/>
            <a:ext cx="2263298" cy="491564"/>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IN" dirty="0">
                <a:solidFill>
                  <a:schemeClr val="accent2">
                    <a:lumMod val="75000"/>
                  </a:schemeClr>
                </a:solidFill>
                <a:latin typeface="Cambria Math" panose="02040503050406030204" pitchFamily="18" charset="0"/>
                <a:ea typeface="Cambria Math" panose="02040503050406030204" pitchFamily="18" charset="0"/>
              </a:rPr>
              <a:t>For Virtual Vehicles</a:t>
            </a:r>
          </a:p>
        </p:txBody>
      </p:sp>
      <p:cxnSp>
        <p:nvCxnSpPr>
          <p:cNvPr id="22" name="Straight Arrow Connector 21">
            <a:extLst>
              <a:ext uri="{FF2B5EF4-FFF2-40B4-BE49-F238E27FC236}">
                <a16:creationId xmlns:a16="http://schemas.microsoft.com/office/drawing/2014/main" id="{15B7362E-9D57-410B-80BB-F6886B2F1FCA}"/>
              </a:ext>
            </a:extLst>
          </p:cNvPr>
          <p:cNvCxnSpPr>
            <a:cxnSpLocks/>
          </p:cNvCxnSpPr>
          <p:nvPr/>
        </p:nvCxnSpPr>
        <p:spPr>
          <a:xfrm>
            <a:off x="5785153" y="4882557"/>
            <a:ext cx="1078197" cy="0"/>
          </a:xfrm>
          <a:prstGeom prst="straightConnector1">
            <a:avLst/>
          </a:prstGeom>
          <a:ln w="571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079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1" name="Title 1">
            <a:extLst>
              <a:ext uri="{FF2B5EF4-FFF2-40B4-BE49-F238E27FC236}">
                <a16:creationId xmlns:a16="http://schemas.microsoft.com/office/drawing/2014/main" id="{24604562-2143-40DF-8F37-0E8E7592BEAF}"/>
              </a:ext>
            </a:extLst>
          </p:cNvPr>
          <p:cNvSpPr>
            <a:spLocks noGrp="1"/>
          </p:cNvSpPr>
          <p:nvPr>
            <p:ph type="title"/>
          </p:nvPr>
        </p:nvSpPr>
        <p:spPr>
          <a:xfrm>
            <a:off x="1694292" y="937473"/>
            <a:ext cx="10018713" cy="814526"/>
          </a:xfrm>
        </p:spPr>
        <p:txBody>
          <a:bodyPr>
            <a:normAutofit/>
          </a:bodyPr>
          <a:lstStyle/>
          <a:p>
            <a:r>
              <a:rPr lang="en-GB" sz="3200" dirty="0">
                <a:latin typeface="Cambria Math" panose="02040503050406030204" pitchFamily="18" charset="0"/>
                <a:ea typeface="Cambria Math" panose="02040503050406030204" pitchFamily="18" charset="0"/>
              </a:rPr>
              <a:t>Algorithm for control design </a:t>
            </a:r>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D2E07DFF-70D8-4F35-B3C4-CC54FBE3D503}"/>
                  </a:ext>
                </a:extLst>
              </p:cNvPr>
              <p:cNvSpPr>
                <a:spLocks noGrp="1"/>
              </p:cNvSpPr>
              <p:nvPr>
                <p:ph idx="1"/>
              </p:nvPr>
            </p:nvSpPr>
            <p:spPr>
              <a:xfrm>
                <a:off x="1708577" y="2164024"/>
                <a:ext cx="10207581" cy="3420030"/>
              </a:xfrm>
            </p:spPr>
            <p:txBody>
              <a:bodyPr>
                <a:normAutofit/>
              </a:bodyPr>
              <a:lstStyle/>
              <a:p>
                <a:pPr>
                  <a:lnSpc>
                    <a:spcPct val="115000"/>
                  </a:lnSpc>
                </a:pPr>
                <a:r>
                  <a:rPr lang="en-GB" sz="1600" dirty="0">
                    <a:effectLst/>
                    <a:latin typeface="Cambria Math" panose="02040503050406030204" pitchFamily="18" charset="0"/>
                    <a:ea typeface="Cambria Math" panose="02040503050406030204" pitchFamily="18" charset="0"/>
                    <a:cs typeface="Roboto"/>
                  </a:rPr>
                  <a:t>Given the positive radius of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𝑟</m:t>
                        </m:r>
                      </m:e>
                      <m:sub>
                        <m:r>
                          <a:rPr lang="en-GB" sz="1600" i="1">
                            <a:effectLst/>
                            <a:latin typeface="Cambria Math" panose="02040503050406030204" pitchFamily="18" charset="0"/>
                            <a:ea typeface="Cambria Math" panose="02040503050406030204" pitchFamily="18" charset="0"/>
                            <a:cs typeface="Roboto"/>
                          </a:rPr>
                          <m:t>1</m:t>
                        </m:r>
                      </m:sub>
                    </m:sSub>
                  </m:oMath>
                </a14:m>
                <a:r>
                  <a:rPr lang="en-GB" sz="1600" dirty="0">
                    <a:effectLst/>
                    <a:latin typeface="Cambria Math" panose="02040503050406030204" pitchFamily="18" charset="0"/>
                    <a:ea typeface="Cambria Math" panose="02040503050406030204" pitchFamily="18" charset="0"/>
                    <a:cs typeface="Roboto"/>
                  </a:rPr>
                  <a:t>,</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𝑟</m:t>
                        </m:r>
                      </m:e>
                      <m:sub>
                        <m:r>
                          <a:rPr lang="en-GB" sz="1600" i="1">
                            <a:effectLst/>
                            <a:latin typeface="Cambria Math" panose="02040503050406030204" pitchFamily="18" charset="0"/>
                            <a:ea typeface="Cambria Math" panose="02040503050406030204" pitchFamily="18" charset="0"/>
                            <a:cs typeface="Roboto"/>
                          </a:rPr>
                          <m:t>2</m:t>
                        </m:r>
                      </m:sub>
                    </m:sSub>
                  </m:oMath>
                </a14:m>
                <a:r>
                  <a:rPr lang="en-GB" sz="1600" dirty="0">
                    <a:effectLst/>
                    <a:latin typeface="Cambria Math" panose="02040503050406030204" pitchFamily="18" charset="0"/>
                    <a:ea typeface="Cambria Math" panose="02040503050406030204" pitchFamily="18" charset="0"/>
                    <a:cs typeface="Roboto"/>
                  </a:rPr>
                  <a:t>,</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𝑟</m:t>
                        </m:r>
                      </m:e>
                      <m:sub>
                        <m:r>
                          <a:rPr lang="en-GB" sz="1600" i="1">
                            <a:effectLst/>
                            <a:latin typeface="Cambria Math" panose="02040503050406030204" pitchFamily="18" charset="0"/>
                            <a:ea typeface="Cambria Math" panose="02040503050406030204" pitchFamily="18" charset="0"/>
                            <a:cs typeface="Roboto"/>
                          </a:rPr>
                          <m:t>3</m:t>
                        </m:r>
                      </m:sub>
                    </m:sSub>
                  </m:oMath>
                </a14:m>
                <a:r>
                  <a:rPr lang="en-GB" sz="1600" dirty="0">
                    <a:effectLst/>
                    <a:latin typeface="Cambria Math" panose="02040503050406030204" pitchFamily="18" charset="0"/>
                    <a:ea typeface="Cambria Math" panose="02040503050406030204" pitchFamily="18" charset="0"/>
                    <a:cs typeface="Roboto"/>
                  </a:rPr>
                  <a:t>…….</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𝑟</m:t>
                        </m:r>
                      </m:e>
                      <m:sub>
                        <m:r>
                          <a:rPr lang="en-GB" sz="1600" i="1">
                            <a:effectLst/>
                            <a:latin typeface="Cambria Math" panose="02040503050406030204" pitchFamily="18" charset="0"/>
                            <a:ea typeface="Cambria Math" panose="02040503050406030204" pitchFamily="18" charset="0"/>
                            <a:cs typeface="Roboto"/>
                          </a:rPr>
                          <m:t>𝑁</m:t>
                        </m:r>
                      </m:sub>
                    </m:sSub>
                  </m:oMath>
                </a14:m>
                <a:r>
                  <a:rPr lang="en-GB" sz="1600" dirty="0">
                    <a:effectLst/>
                    <a:latin typeface="Cambria Math" panose="02040503050406030204" pitchFamily="18" charset="0"/>
                    <a:ea typeface="Cambria Math" panose="02040503050406030204" pitchFamily="18" charset="0"/>
                    <a:cs typeface="Roboto"/>
                  </a:rPr>
                  <a:t>, each vehicle will determine its control parameters as:</a:t>
                </a:r>
                <a:endParaRPr lang="en-GB" sz="1600" dirty="0">
                  <a:effectLst/>
                  <a:latin typeface="Cambria Math" panose="02040503050406030204" pitchFamily="18" charset="0"/>
                  <a:ea typeface="Cambria Math" panose="02040503050406030204" pitchFamily="18" charset="0"/>
                </a:endParaRPr>
              </a:p>
              <a:p>
                <a:pPr marL="342900" lvl="0" indent="-342900">
                  <a:lnSpc>
                    <a:spcPct val="115000"/>
                  </a:lnSpc>
                  <a:buFont typeface="+mj-lt"/>
                  <a:buAutoNum type="romanLcPeriod"/>
                </a:pPr>
                <a:r>
                  <a:rPr lang="en-GB" sz="1600" dirty="0">
                    <a:effectLst/>
                    <a:latin typeface="Cambria Math" panose="02040503050406030204" pitchFamily="18" charset="0"/>
                    <a:ea typeface="Cambria Math" panose="02040503050406030204" pitchFamily="18" charset="0"/>
                  </a:rPr>
                  <a:t>For maintaining the stability condition, each vehicle will choose c to either −1 + ε, 1 – ε or -1 with ε &gt; 0 for all </a:t>
                </a:r>
                <a:r>
                  <a:rPr lang="en-GB" sz="1600" dirty="0" err="1">
                    <a:effectLst/>
                    <a:latin typeface="Cambria Math" panose="02040503050406030204" pitchFamily="18" charset="0"/>
                    <a:ea typeface="Cambria Math" panose="02040503050406030204" pitchFamily="18" charset="0"/>
                  </a:rPr>
                  <a:t>i</a:t>
                </a:r>
                <a:endParaRPr lang="en-GB" sz="1600" dirty="0">
                  <a:effectLst/>
                  <a:latin typeface="Cambria Math" panose="02040503050406030204" pitchFamily="18" charset="0"/>
                  <a:ea typeface="Cambria Math" panose="02040503050406030204" pitchFamily="18" charset="0"/>
                </a:endParaRPr>
              </a:p>
              <a:p>
                <a:pPr marL="342900" lvl="0" indent="-342900">
                  <a:lnSpc>
                    <a:spcPct val="115000"/>
                  </a:lnSpc>
                  <a:buFont typeface="+mj-lt"/>
                  <a:buAutoNum type="romanLcPeriod"/>
                </a:pPr>
                <a:r>
                  <a:rPr lang="en-GB" sz="1600" dirty="0">
                    <a:effectLst/>
                    <a:latin typeface="Cambria Math" panose="02040503050406030204" pitchFamily="18" charset="0"/>
                    <a:ea typeface="Cambria Math" panose="02040503050406030204" pitchFamily="18" charset="0"/>
                  </a:rPr>
                  <a:t>Choose </a:t>
                </a:r>
                <a:r>
                  <a:rPr lang="en-GB" sz="16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values of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𝛿</m:t>
                        </m:r>
                      </m:e>
                      <m:sub>
                        <m:r>
                          <a:rPr lang="en-GB" sz="1600" i="1">
                            <a:effectLst/>
                            <a:latin typeface="Cambria Math" panose="02040503050406030204" pitchFamily="18" charset="0"/>
                            <a:ea typeface="Cambria Math" panose="02040503050406030204" pitchFamily="18" charset="0"/>
                            <a:cs typeface="Roboto"/>
                          </a:rPr>
                          <m:t>𝑖</m:t>
                        </m:r>
                      </m:sub>
                    </m:sSub>
                  </m:oMath>
                </a14:m>
                <a:r>
                  <a:rPr lang="en-GB" sz="1600" dirty="0">
                    <a:effectLst/>
                    <a:latin typeface="Cambria Math" panose="02040503050406030204" pitchFamily="18" charset="0"/>
                    <a:ea typeface="Cambria Math" panose="02040503050406030204" pitchFamily="18" charset="0"/>
                    <a:cs typeface="Roboto"/>
                  </a:rPr>
                  <a:t> and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𝑎</m:t>
                        </m:r>
                      </m:e>
                      <m:sub>
                        <m:r>
                          <a:rPr lang="en-GB" sz="1600" i="1">
                            <a:effectLst/>
                            <a:latin typeface="Cambria Math" panose="02040503050406030204" pitchFamily="18" charset="0"/>
                            <a:ea typeface="Cambria Math" panose="02040503050406030204" pitchFamily="18" charset="0"/>
                            <a:cs typeface="Roboto"/>
                          </a:rPr>
                          <m:t>𝑖</m:t>
                        </m:r>
                      </m:sub>
                    </m:sSub>
                  </m:oMath>
                </a14:m>
                <a:r>
                  <a:rPr lang="en-GB" sz="1600" dirty="0">
                    <a:effectLst/>
                    <a:latin typeface="Cambria Math" panose="02040503050406030204" pitchFamily="18" charset="0"/>
                    <a:ea typeface="Cambria Math" panose="02040503050406030204" pitchFamily="18" charset="0"/>
                    <a:cs typeface="Roboto"/>
                  </a:rPr>
                  <a:t> according to the controller synthesis given above </a:t>
                </a:r>
                <a:endParaRPr lang="en-GB" sz="1600" dirty="0">
                  <a:effectLst/>
                  <a:latin typeface="Cambria Math" panose="02040503050406030204" pitchFamily="18" charset="0"/>
                  <a:ea typeface="Cambria Math" panose="02040503050406030204" pitchFamily="18" charset="0"/>
                </a:endParaRPr>
              </a:p>
              <a:p>
                <a:pPr marL="342900" lvl="0" indent="-342900">
                  <a:lnSpc>
                    <a:spcPct val="115000"/>
                  </a:lnSpc>
                  <a:buFont typeface="+mj-lt"/>
                  <a:buAutoNum type="romanLcPeriod"/>
                </a:pPr>
                <a:r>
                  <a:rPr lang="en-GB" sz="1600" dirty="0">
                    <a:effectLst/>
                    <a:latin typeface="Cambria Math" panose="02040503050406030204" pitchFamily="18" charset="0"/>
                    <a:ea typeface="Cambria Math" panose="02040503050406030204" pitchFamily="18" charset="0"/>
                    <a:cs typeface="Roboto"/>
                  </a:rPr>
                  <a:t>Choose the positive control gains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𝑘</m:t>
                        </m:r>
                      </m:e>
                      <m:sub>
                        <m:r>
                          <a:rPr lang="en-GB" sz="1600" i="1">
                            <a:effectLst/>
                            <a:latin typeface="Cambria Math" panose="02040503050406030204" pitchFamily="18" charset="0"/>
                            <a:ea typeface="Cambria Math" panose="02040503050406030204" pitchFamily="18" charset="0"/>
                            <a:cs typeface="Roboto"/>
                          </a:rPr>
                          <m:t>𝑣</m:t>
                        </m:r>
                      </m:sub>
                    </m:sSub>
                    <m:r>
                      <a:rPr lang="en-GB" sz="1600" i="1">
                        <a:effectLst/>
                        <a:latin typeface="Cambria Math" panose="02040503050406030204" pitchFamily="18" charset="0"/>
                        <a:ea typeface="Cambria Math" panose="02040503050406030204" pitchFamily="18" charset="0"/>
                        <a:cs typeface="Roboto"/>
                      </a:rPr>
                      <m:t> </m:t>
                    </m:r>
                  </m:oMath>
                </a14:m>
                <a:r>
                  <a:rPr lang="en-GB" sz="1600" dirty="0">
                    <a:effectLst/>
                    <a:latin typeface="Cambria Math" panose="02040503050406030204" pitchFamily="18" charset="0"/>
                    <a:ea typeface="Cambria Math" panose="02040503050406030204" pitchFamily="18" charset="0"/>
                    <a:cs typeface="Roboto"/>
                  </a:rPr>
                  <a:t>and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𝑘</m:t>
                        </m:r>
                      </m:e>
                      <m:sub>
                        <m:r>
                          <a:rPr lang="en-GB" sz="1600" i="1">
                            <a:effectLst/>
                            <a:latin typeface="Cambria Math" panose="02040503050406030204" pitchFamily="18" charset="0"/>
                            <a:ea typeface="Cambria Math" panose="02040503050406030204" pitchFamily="18" charset="0"/>
                            <a:cs typeface="Roboto"/>
                          </a:rPr>
                          <m:t>𝜔</m:t>
                        </m:r>
                      </m:sub>
                    </m:sSub>
                  </m:oMath>
                </a14:m>
                <a:r>
                  <a:rPr lang="en-GB" sz="1600" dirty="0">
                    <a:effectLst/>
                    <a:latin typeface="Cambria Math" panose="02040503050406030204" pitchFamily="18" charset="0"/>
                    <a:ea typeface="Cambria Math" panose="02040503050406030204" pitchFamily="18" charset="0"/>
                    <a:cs typeface="Roboto"/>
                  </a:rPr>
                  <a:t> according to desired stable equilibrium formations given above.</a:t>
                </a:r>
              </a:p>
              <a:p>
                <a:pPr marL="0" lvl="0" indent="0">
                  <a:lnSpc>
                    <a:spcPct val="115000"/>
                  </a:lnSpc>
                  <a:buNone/>
                </a:pPr>
                <a:endParaRPr lang="en-GB" sz="1600" dirty="0">
                  <a:latin typeface="Cambria Math" panose="02040503050406030204" pitchFamily="18" charset="0"/>
                  <a:ea typeface="Cambria Math" panose="02040503050406030204" pitchFamily="18" charset="0"/>
                  <a:cs typeface="Roboto"/>
                </a:endParaRPr>
              </a:p>
              <a:p>
                <a:pPr marL="0" lvl="0" indent="0">
                  <a:lnSpc>
                    <a:spcPct val="115000"/>
                  </a:lnSpc>
                  <a:buNone/>
                </a:pPr>
                <a:endParaRPr lang="en-GB" sz="1600" dirty="0">
                  <a:latin typeface="Cambria Math" panose="02040503050406030204" pitchFamily="18" charset="0"/>
                  <a:ea typeface="Cambria Math" panose="02040503050406030204" pitchFamily="18" charset="0"/>
                  <a:cs typeface="Roboto"/>
                </a:endParaRPr>
              </a:p>
              <a:p>
                <a:pPr marL="0" lvl="0" indent="0" algn="ctr">
                  <a:lnSpc>
                    <a:spcPct val="115000"/>
                  </a:lnSpc>
                  <a:buNone/>
                </a:pPr>
                <a:r>
                  <a:rPr lang="en-GB" sz="1600" dirty="0">
                    <a:effectLst/>
                    <a:latin typeface="Cambria Math" panose="02040503050406030204" pitchFamily="18" charset="0"/>
                    <a:ea typeface="Cambria Math" panose="02040503050406030204" pitchFamily="18" charset="0"/>
                    <a:cs typeface="Roboto"/>
                  </a:rPr>
                  <a:t>GitHub Code link: </a:t>
                </a:r>
                <a:r>
                  <a:rPr lang="en-GB" sz="1600" dirty="0">
                    <a:effectLst/>
                    <a:latin typeface="Cambria Math" panose="02040503050406030204" pitchFamily="18" charset="0"/>
                    <a:ea typeface="Cambria Math" panose="02040503050406030204" pitchFamily="18" charset="0"/>
                    <a:cs typeface="Roboto"/>
                    <a:hlinkClick r:id="rId3"/>
                  </a:rPr>
                  <a:t>https://github.com/social-vegan/multi-agent-target-coordination-and-control</a:t>
                </a:r>
                <a:endParaRPr lang="en-GB" sz="1600" dirty="0">
                  <a:effectLst/>
                  <a:latin typeface="Cambria Math" panose="02040503050406030204" pitchFamily="18" charset="0"/>
                  <a:ea typeface="Cambria Math" panose="02040503050406030204" pitchFamily="18" charset="0"/>
                </a:endParaRPr>
              </a:p>
            </p:txBody>
          </p:sp>
        </mc:Choice>
        <mc:Fallback>
          <p:sp>
            <p:nvSpPr>
              <p:cNvPr id="19" name="Content Placeholder 2">
                <a:extLst>
                  <a:ext uri="{FF2B5EF4-FFF2-40B4-BE49-F238E27FC236}">
                    <a16:creationId xmlns:a16="http://schemas.microsoft.com/office/drawing/2014/main" id="{D2E07DFF-70D8-4F35-B3C4-CC54FBE3D503}"/>
                  </a:ext>
                </a:extLst>
              </p:cNvPr>
              <p:cNvSpPr>
                <a:spLocks noGrp="1" noRot="1" noChangeAspect="1" noMove="1" noResize="1" noEditPoints="1" noAdjustHandles="1" noChangeArrowheads="1" noChangeShapeType="1" noTextEdit="1"/>
              </p:cNvSpPr>
              <p:nvPr>
                <p:ph idx="1"/>
              </p:nvPr>
            </p:nvSpPr>
            <p:spPr>
              <a:xfrm>
                <a:off x="1708577" y="2164024"/>
                <a:ext cx="10207581" cy="3420030"/>
              </a:xfrm>
              <a:blipFill>
                <a:blip r:embed="rId4"/>
                <a:stretch>
                  <a:fillRect l="-836"/>
                </a:stretch>
              </a:blipFill>
            </p:spPr>
            <p:txBody>
              <a:bodyPr/>
              <a:lstStyle/>
              <a:p>
                <a:r>
                  <a:rPr lang="en-IN">
                    <a:noFill/>
                  </a:rPr>
                  <a:t> </a:t>
                </a:r>
              </a:p>
            </p:txBody>
          </p:sp>
        </mc:Fallback>
      </mc:AlternateContent>
    </p:spTree>
    <p:extLst>
      <p:ext uri="{BB962C8B-B14F-4D97-AF65-F5344CB8AC3E}">
        <p14:creationId xmlns:p14="http://schemas.microsoft.com/office/powerpoint/2010/main" val="1545531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9" name="Title 1">
            <a:extLst>
              <a:ext uri="{FF2B5EF4-FFF2-40B4-BE49-F238E27FC236}">
                <a16:creationId xmlns:a16="http://schemas.microsoft.com/office/drawing/2014/main" id="{AC84BC28-02DE-4925-ABED-2346E7F668F0}"/>
              </a:ext>
            </a:extLst>
          </p:cNvPr>
          <p:cNvSpPr>
            <a:spLocks noGrp="1"/>
          </p:cNvSpPr>
          <p:nvPr>
            <p:ph type="title"/>
          </p:nvPr>
        </p:nvSpPr>
        <p:spPr>
          <a:xfrm>
            <a:off x="1941650" y="272776"/>
            <a:ext cx="10018713" cy="1254760"/>
          </a:xfrm>
        </p:spPr>
        <p:txBody>
          <a:bodyPr>
            <a:normAutofit/>
          </a:bodyPr>
          <a:lstStyle/>
          <a:p>
            <a:pPr algn="l"/>
            <a:r>
              <a:rPr lang="en-IN" sz="3200" b="1" u="sng" dirty="0">
                <a:solidFill>
                  <a:schemeClr val="tx1">
                    <a:lumMod val="65000"/>
                    <a:lumOff val="35000"/>
                  </a:schemeClr>
                </a:solidFill>
                <a:latin typeface="Cambria Math" panose="02040503050406030204" pitchFamily="18" charset="0"/>
                <a:ea typeface="Cambria Math" panose="02040503050406030204" pitchFamily="18" charset="0"/>
              </a:rPr>
              <a:t>RESULTS</a:t>
            </a:r>
          </a:p>
        </p:txBody>
      </p:sp>
      <p:sp>
        <p:nvSpPr>
          <p:cNvPr id="20" name="TextBox 19">
            <a:extLst>
              <a:ext uri="{FF2B5EF4-FFF2-40B4-BE49-F238E27FC236}">
                <a16:creationId xmlns:a16="http://schemas.microsoft.com/office/drawing/2014/main" id="{EE03CCB2-D476-4CB5-B958-E1CAE61EB25A}"/>
              </a:ext>
            </a:extLst>
          </p:cNvPr>
          <p:cNvSpPr txBox="1"/>
          <p:nvPr/>
        </p:nvSpPr>
        <p:spPr>
          <a:xfrm>
            <a:off x="1955390" y="1509336"/>
            <a:ext cx="9824585" cy="1477328"/>
          </a:xfrm>
          <a:prstGeom prst="rect">
            <a:avLst/>
          </a:prstGeom>
          <a:noFill/>
        </p:spPr>
        <p:txBody>
          <a:bodyPr wrap="square">
            <a:spAutoFit/>
          </a:bodyPr>
          <a:lstStyle/>
          <a:p>
            <a:pPr rtl="0">
              <a:spcBef>
                <a:spcPts val="0"/>
              </a:spcBef>
              <a:spcAft>
                <a:spcPts val="0"/>
              </a:spcAft>
            </a:pPr>
            <a:r>
              <a:rPr lang="en-IN" sz="2400" b="1" i="1" dirty="0">
                <a:solidFill>
                  <a:schemeClr val="accent1">
                    <a:lumMod val="75000"/>
                  </a:schemeClr>
                </a:solidFill>
                <a:effectLst/>
                <a:latin typeface="Cambria Math" panose="02040503050406030204" pitchFamily="18" charset="0"/>
                <a:ea typeface="Cambria Math" panose="02040503050406030204" pitchFamily="18" charset="0"/>
              </a:rPr>
              <a:t>Example - 1</a:t>
            </a:r>
            <a:r>
              <a:rPr lang="en-IN" sz="2400" b="1" i="0" u="none" strike="noStrike" dirty="0">
                <a:solidFill>
                  <a:schemeClr val="accent1">
                    <a:lumMod val="75000"/>
                  </a:schemeClr>
                </a:solidFill>
                <a:effectLst/>
                <a:latin typeface="Cambria Math" panose="02040503050406030204" pitchFamily="18" charset="0"/>
                <a:ea typeface="Cambria Math" panose="02040503050406030204" pitchFamily="18" charset="0"/>
              </a:rPr>
              <a:t>:</a:t>
            </a:r>
            <a:r>
              <a:rPr lang="en-IN" sz="1800" b="1" i="0" u="none" strike="noStrike" dirty="0">
                <a:solidFill>
                  <a:schemeClr val="accent1">
                    <a:lumMod val="75000"/>
                  </a:schemeClr>
                </a:solidFill>
                <a:effectLst/>
                <a:latin typeface="Cambria Math" panose="02040503050406030204" pitchFamily="18" charset="0"/>
                <a:ea typeface="Cambria Math" panose="02040503050406030204" pitchFamily="18" charset="0"/>
              </a:rPr>
              <a:t>  </a:t>
            </a:r>
          </a:p>
          <a:p>
            <a:pPr rtl="0">
              <a:spcBef>
                <a:spcPts val="0"/>
              </a:spcBef>
              <a:spcAft>
                <a:spcPts val="0"/>
              </a:spcAft>
            </a:pPr>
            <a:endParaRPr lang="en-IN" b="1" dirty="0">
              <a:solidFill>
                <a:srgbClr val="000000"/>
              </a:solidFill>
              <a:latin typeface="Cambria Math" panose="02040503050406030204" pitchFamily="18" charset="0"/>
              <a:ea typeface="Cambria Math" panose="02040503050406030204" pitchFamily="18" charset="0"/>
            </a:endParaRPr>
          </a:p>
          <a:p>
            <a:pPr rtl="0">
              <a:spcBef>
                <a:spcPts val="0"/>
              </a:spcBef>
              <a:spcAft>
                <a:spcPts val="0"/>
              </a:spcAft>
            </a:pPr>
            <a:r>
              <a:rPr lang="en-IN" sz="1600" b="0" i="0" u="none" strike="noStrike" dirty="0">
                <a:solidFill>
                  <a:srgbClr val="000000"/>
                </a:solidFill>
                <a:effectLst/>
                <a:latin typeface="Cambria Math" panose="02040503050406030204" pitchFamily="18" charset="0"/>
                <a:ea typeface="Cambria Math" panose="02040503050406030204" pitchFamily="18" charset="0"/>
              </a:rPr>
              <a:t>There are 8 vehicles all located at origin initially and 4 targets at (4,4), (4,-4), (-4,-4) and (-4,4). The radius of revolution for the 8 vehicles is r=[1;2;3;4;1;2;3;4] respectively. Plot the movement of vehicles for different possible scenarios.</a:t>
            </a:r>
          </a:p>
        </p:txBody>
      </p:sp>
      <p:sp>
        <p:nvSpPr>
          <p:cNvPr id="21" name="TextBox 20">
            <a:extLst>
              <a:ext uri="{FF2B5EF4-FFF2-40B4-BE49-F238E27FC236}">
                <a16:creationId xmlns:a16="http://schemas.microsoft.com/office/drawing/2014/main" id="{9719FE61-BEFD-47DB-B4A7-5AD84F68303C}"/>
              </a:ext>
            </a:extLst>
          </p:cNvPr>
          <p:cNvSpPr txBox="1"/>
          <p:nvPr/>
        </p:nvSpPr>
        <p:spPr>
          <a:xfrm>
            <a:off x="1955390" y="3454104"/>
            <a:ext cx="9824585" cy="1477328"/>
          </a:xfrm>
          <a:prstGeom prst="rect">
            <a:avLst/>
          </a:prstGeom>
          <a:noFill/>
        </p:spPr>
        <p:txBody>
          <a:bodyPr wrap="square">
            <a:spAutoFit/>
          </a:bodyPr>
          <a:lstStyle/>
          <a:p>
            <a:pPr rtl="0">
              <a:spcBef>
                <a:spcPts val="0"/>
              </a:spcBef>
              <a:spcAft>
                <a:spcPts val="0"/>
              </a:spcAft>
            </a:pPr>
            <a:r>
              <a:rPr lang="en-IN" sz="2400" b="1" i="1" dirty="0">
                <a:solidFill>
                  <a:schemeClr val="accent1">
                    <a:lumMod val="75000"/>
                  </a:schemeClr>
                </a:solidFill>
                <a:effectLst/>
                <a:latin typeface="Cambria Math" panose="02040503050406030204" pitchFamily="18" charset="0"/>
                <a:ea typeface="Cambria Math" panose="02040503050406030204" pitchFamily="18" charset="0"/>
              </a:rPr>
              <a:t>Example - 2</a:t>
            </a:r>
            <a:r>
              <a:rPr lang="en-IN" sz="2400" b="1" i="1" strike="noStrike" dirty="0">
                <a:solidFill>
                  <a:schemeClr val="accent1">
                    <a:lumMod val="75000"/>
                  </a:schemeClr>
                </a:solidFill>
                <a:effectLst/>
                <a:latin typeface="Cambria Math" panose="02040503050406030204" pitchFamily="18" charset="0"/>
                <a:ea typeface="Cambria Math" panose="02040503050406030204" pitchFamily="18" charset="0"/>
              </a:rPr>
              <a:t>:</a:t>
            </a:r>
            <a:r>
              <a:rPr lang="en-IN" sz="1800" b="1" i="0" u="none" strike="noStrike" dirty="0">
                <a:solidFill>
                  <a:srgbClr val="000000"/>
                </a:solidFill>
                <a:effectLst/>
                <a:latin typeface="Cambria Math" panose="02040503050406030204" pitchFamily="18" charset="0"/>
                <a:ea typeface="Cambria Math" panose="02040503050406030204" pitchFamily="18" charset="0"/>
              </a:rPr>
              <a:t>  </a:t>
            </a:r>
          </a:p>
          <a:p>
            <a:pPr rtl="0">
              <a:spcBef>
                <a:spcPts val="0"/>
              </a:spcBef>
              <a:spcAft>
                <a:spcPts val="0"/>
              </a:spcAft>
            </a:pPr>
            <a:endParaRPr lang="en-IN" b="1" dirty="0">
              <a:solidFill>
                <a:srgbClr val="000000"/>
              </a:solidFill>
              <a:latin typeface="Cambria Math" panose="02040503050406030204" pitchFamily="18" charset="0"/>
              <a:ea typeface="Cambria Math" panose="02040503050406030204" pitchFamily="18" charset="0"/>
            </a:endParaRPr>
          </a:p>
          <a:p>
            <a:pPr rtl="0">
              <a:spcBef>
                <a:spcPts val="0"/>
              </a:spcBef>
              <a:spcAft>
                <a:spcPts val="0"/>
              </a:spcAft>
            </a:pPr>
            <a:r>
              <a:rPr lang="en-IN" sz="1600" b="0" i="0" u="none" strike="noStrike" dirty="0">
                <a:solidFill>
                  <a:srgbClr val="000000"/>
                </a:solidFill>
                <a:effectLst/>
                <a:latin typeface="Cambria Math" panose="02040503050406030204" pitchFamily="18" charset="0"/>
                <a:ea typeface="Cambria Math" panose="02040503050406030204" pitchFamily="18" charset="0"/>
              </a:rPr>
              <a:t>There are 8 vehicles all located at origin initially and 4 targets at (1,1), (2,-2), (-3,-3) and (-4,4). The radius of revolution for the 8 vehicles is r=[1;2;3;4;1;2;3;4] respectively. Plot the movement of vehicles for different possible scenarios.</a:t>
            </a:r>
            <a:endParaRPr lang="en-IN" sz="1600" b="0" dirty="0">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235436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A0003F1-F9EB-4EF4-A128-8F31CFF2F52E}"/>
              </a:ext>
            </a:extLst>
          </p:cNvPr>
          <p:cNvSpPr>
            <a:spLocks noGrp="1"/>
          </p:cNvSpPr>
          <p:nvPr>
            <p:ph type="title"/>
          </p:nvPr>
        </p:nvSpPr>
        <p:spPr>
          <a:xfrm>
            <a:off x="496112" y="685801"/>
            <a:ext cx="2743200" cy="5105400"/>
          </a:xfrm>
        </p:spPr>
        <p:txBody>
          <a:bodyPr>
            <a:normAutofit/>
          </a:bodyPr>
          <a:lstStyle/>
          <a:p>
            <a:r>
              <a:rPr lang="en-IN" sz="3200" dirty="0">
                <a:solidFill>
                  <a:srgbClr val="FFFFFF"/>
                </a:solidFill>
                <a:latin typeface="Cambria Math" panose="02040503050406030204" pitchFamily="18" charset="0"/>
                <a:ea typeface="Cambria Math" panose="02040503050406030204" pitchFamily="18" charset="0"/>
              </a:rPr>
              <a:t>Introduction</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DEA67A4A-CFF1-47A3-A860-7CAB61415EBD}"/>
              </a:ext>
            </a:extLst>
          </p:cNvPr>
          <p:cNvSpPr>
            <a:spLocks noGrp="1"/>
          </p:cNvSpPr>
          <p:nvPr>
            <p:ph idx="1"/>
          </p:nvPr>
        </p:nvSpPr>
        <p:spPr>
          <a:xfrm>
            <a:off x="5010742" y="1316485"/>
            <a:ext cx="6681317" cy="3844032"/>
          </a:xfrm>
        </p:spPr>
        <p:txBody>
          <a:bodyPr>
            <a:normAutofit/>
          </a:bodyPr>
          <a:lstStyle/>
          <a:p>
            <a:pPr marL="0" indent="0">
              <a:lnSpc>
                <a:spcPct val="300000"/>
              </a:lnSpc>
              <a:buNone/>
            </a:pPr>
            <a:r>
              <a:rPr lang="en-IN" sz="1600" dirty="0">
                <a:latin typeface="Cambria Math" panose="02040503050406030204" pitchFamily="18" charset="0"/>
                <a:ea typeface="Cambria Math" panose="02040503050406030204" pitchFamily="18" charset="0"/>
              </a:rPr>
              <a:t>Lets consider the following situation:</a:t>
            </a:r>
          </a:p>
          <a:p>
            <a:pPr>
              <a:buFont typeface="Wingdings" panose="05000000000000000000" pitchFamily="2" charset="2"/>
              <a:buChar char="Ø"/>
            </a:pPr>
            <a:r>
              <a:rPr lang="en-IN" sz="1600" dirty="0">
                <a:latin typeface="Cambria Math" panose="02040503050406030204" pitchFamily="18" charset="0"/>
                <a:ea typeface="Cambria Math" panose="02040503050406030204" pitchFamily="18" charset="0"/>
              </a:rPr>
              <a:t> There are many infiltrators entering into a country</a:t>
            </a:r>
          </a:p>
          <a:p>
            <a:pPr>
              <a:buFont typeface="Wingdings" panose="05000000000000000000" pitchFamily="2" charset="2"/>
              <a:buChar char="Ø"/>
            </a:pPr>
            <a:r>
              <a:rPr lang="en-IN" sz="1600" dirty="0">
                <a:latin typeface="Cambria Math" panose="02040503050406030204" pitchFamily="18" charset="0"/>
                <a:ea typeface="Cambria Math" panose="02040503050406030204" pitchFamily="18" charset="0"/>
              </a:rPr>
              <a:t> We have multiple uav’s at the army base, few km’s away</a:t>
            </a:r>
          </a:p>
          <a:p>
            <a:pPr>
              <a:buFont typeface="Wingdings" panose="05000000000000000000" pitchFamily="2" charset="2"/>
              <a:buChar char="Ø"/>
            </a:pPr>
            <a:r>
              <a:rPr lang="en-IN" sz="1600" dirty="0">
                <a:latin typeface="Cambria Math" panose="02040503050406030204" pitchFamily="18" charset="0"/>
                <a:ea typeface="Cambria Math" panose="02040503050406030204" pitchFamily="18" charset="0"/>
              </a:rPr>
              <a:t>This project basically deals on automating the tracking of these infiltrators by the UAV’s thus reducing human effort. </a:t>
            </a:r>
          </a:p>
          <a:p>
            <a:pPr>
              <a:buFont typeface="Wingdings" panose="05000000000000000000" pitchFamily="2" charset="2"/>
              <a:buChar char="Ø"/>
            </a:pPr>
            <a:r>
              <a:rPr lang="en-IN" sz="1600" dirty="0">
                <a:latin typeface="Cambria Math" panose="02040503050406030204" pitchFamily="18" charset="0"/>
                <a:ea typeface="Cambria Math" panose="02040503050406030204" pitchFamily="18" charset="0"/>
              </a:rPr>
              <a:t>After the UAV’s track down the targets they hover around them in circles on a given specified radius.</a:t>
            </a:r>
          </a:p>
        </p:txBody>
      </p:sp>
    </p:spTree>
    <p:extLst>
      <p:ext uri="{BB962C8B-B14F-4D97-AF65-F5344CB8AC3E}">
        <p14:creationId xmlns:p14="http://schemas.microsoft.com/office/powerpoint/2010/main" val="1350895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E218737-FD9F-4FFA-B722-5EA7727FA619}"/>
              </a:ext>
            </a:extLst>
          </p:cNvPr>
          <p:cNvSpPr txBox="1"/>
          <p:nvPr/>
        </p:nvSpPr>
        <p:spPr>
          <a:xfrm>
            <a:off x="1247067" y="2669318"/>
            <a:ext cx="3258145" cy="1466850"/>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buFont typeface="Arial"/>
              <a:buChar char="•"/>
            </a:pPr>
            <a:r>
              <a:rPr lang="en-US" b="1" i="1" u="none" strike="noStrike" dirty="0">
                <a:ln w="3175" cmpd="sng">
                  <a:noFill/>
                </a:ln>
                <a:latin typeface="Cambria Math" panose="02040503050406030204" pitchFamily="18" charset="0"/>
                <a:ea typeface="Cambria Math" panose="02040503050406030204" pitchFamily="18" charset="0"/>
              </a:rPr>
              <a:t>Scenario 1</a:t>
            </a:r>
            <a:r>
              <a:rPr lang="en-US" b="0" i="1" u="none" strike="noStrike" dirty="0">
                <a:ln w="3175" cmpd="sng">
                  <a:noFill/>
                </a:ln>
                <a:latin typeface="Cambria Math" panose="02040503050406030204" pitchFamily="18" charset="0"/>
                <a:ea typeface="Cambria Math" panose="02040503050406030204" pitchFamily="18" charset="0"/>
              </a:rPr>
              <a:t>: </a:t>
            </a:r>
            <a:r>
              <a:rPr lang="en-US" sz="1600" b="0" i="1" u="none" strike="noStrike" dirty="0">
                <a:ln w="3175" cmpd="sng">
                  <a:noFill/>
                </a:ln>
                <a:latin typeface="Cambria Math" panose="02040503050406030204" pitchFamily="18" charset="0"/>
                <a:ea typeface="Cambria Math" panose="02040503050406030204" pitchFamily="18" charset="0"/>
              </a:rPr>
              <a:t>Plot for stationary Targets using ode45 solver and </a:t>
            </a:r>
            <a:r>
              <a:rPr lang="en-US" sz="1600" b="0" i="1" u="none" strike="noStrike" dirty="0" err="1">
                <a:ln w="3175" cmpd="sng">
                  <a:noFill/>
                </a:ln>
                <a:latin typeface="Cambria Math" panose="02040503050406030204" pitchFamily="18" charset="0"/>
                <a:ea typeface="Cambria Math" panose="02040503050406030204" pitchFamily="18" charset="0"/>
              </a:rPr>
              <a:t>euler</a:t>
            </a:r>
            <a:r>
              <a:rPr lang="en-US" sz="1600" b="0" i="1" u="none" strike="noStrike" dirty="0">
                <a:ln w="3175" cmpd="sng">
                  <a:noFill/>
                </a:ln>
                <a:latin typeface="Cambria Math" panose="02040503050406030204" pitchFamily="18" charset="0"/>
                <a:ea typeface="Cambria Math" panose="02040503050406030204" pitchFamily="18" charset="0"/>
              </a:rPr>
              <a:t> method respectively </a:t>
            </a:r>
            <a:r>
              <a:rPr lang="en-US" sz="1600" b="0" i="0" u="none" strike="noStrike" dirty="0">
                <a:ln w="3175" cmpd="sng">
                  <a:noFill/>
                </a:ln>
                <a:latin typeface="Cambria Math" panose="02040503050406030204" pitchFamily="18" charset="0"/>
                <a:ea typeface="Cambria Math" panose="02040503050406030204" pitchFamily="18" charset="0"/>
              </a:rPr>
              <a:t>; </a:t>
            </a:r>
            <a:endParaRPr lang="en-US" sz="1600" b="0" dirty="0">
              <a:ln w="3175" cmpd="sng">
                <a:noFill/>
              </a:ln>
              <a:latin typeface="Cambria Math" panose="02040503050406030204" pitchFamily="18" charset="0"/>
              <a:ea typeface="Cambria Math" panose="02040503050406030204" pitchFamily="18" charset="0"/>
            </a:endParaRPr>
          </a:p>
        </p:txBody>
      </p:sp>
      <p:pic>
        <p:nvPicPr>
          <p:cNvPr id="3" name="Picture 8" descr="Chart&#10;&#10;Description automatically generated">
            <a:extLst>
              <a:ext uri="{FF2B5EF4-FFF2-40B4-BE49-F238E27FC236}">
                <a16:creationId xmlns:a16="http://schemas.microsoft.com/office/drawing/2014/main" id="{62B973A3-5602-4416-B783-869D78249B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63871" y="3555141"/>
            <a:ext cx="3258145" cy="2443609"/>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25C51865-EAD0-4C12-9FBF-C3C59E66294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676434" y="683497"/>
            <a:ext cx="3258148" cy="2443611"/>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8C8F9B38-571E-452E-9802-EF4F941F8E7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705979" y="3555140"/>
            <a:ext cx="3258145" cy="2443609"/>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2" name="Picture 6" descr="Chart&#10;&#10;Description automatically generated">
            <a:extLst>
              <a:ext uri="{FF2B5EF4-FFF2-40B4-BE49-F238E27FC236}">
                <a16:creationId xmlns:a16="http://schemas.microsoft.com/office/drawing/2014/main" id="{508B35D3-E922-477A-B1F2-B1F07B1F92D0}"/>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4863868" y="683496"/>
            <a:ext cx="3258148" cy="2443611"/>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781BFD20-3CBF-40DA-AF5E-C5DBFE003493}"/>
              </a:ext>
            </a:extLst>
          </p:cNvPr>
          <p:cNvCxnSpPr>
            <a:cxnSpLocks/>
          </p:cNvCxnSpPr>
          <p:nvPr/>
        </p:nvCxnSpPr>
        <p:spPr>
          <a:xfrm>
            <a:off x="8413997" y="507143"/>
            <a:ext cx="0" cy="5750782"/>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441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1" name="TextBox 10">
            <a:extLst>
              <a:ext uri="{FF2B5EF4-FFF2-40B4-BE49-F238E27FC236}">
                <a16:creationId xmlns:a16="http://schemas.microsoft.com/office/drawing/2014/main" id="{09E41F00-917D-4693-9052-7A72C53541C5}"/>
              </a:ext>
            </a:extLst>
          </p:cNvPr>
          <p:cNvSpPr txBox="1"/>
          <p:nvPr/>
        </p:nvSpPr>
        <p:spPr>
          <a:xfrm>
            <a:off x="1443360" y="2700064"/>
            <a:ext cx="3335147" cy="1447800"/>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buFont typeface="Arial"/>
              <a:buChar char="•"/>
            </a:pPr>
            <a:r>
              <a:rPr lang="en-US" b="1" i="1" u="none" strike="noStrike" dirty="0">
                <a:ln w="3175" cmpd="sng">
                  <a:noFill/>
                </a:ln>
                <a:latin typeface="Cambria Math" panose="02040503050406030204" pitchFamily="18" charset="0"/>
                <a:ea typeface="Cambria Math" panose="02040503050406030204" pitchFamily="18" charset="0"/>
              </a:rPr>
              <a:t>Scenario 2</a:t>
            </a:r>
            <a:r>
              <a:rPr lang="en-US" b="0" i="1" u="none" strike="noStrike" dirty="0">
                <a:ln w="3175" cmpd="sng">
                  <a:noFill/>
                </a:ln>
                <a:latin typeface="Cambria Math" panose="02040503050406030204" pitchFamily="18" charset="0"/>
                <a:ea typeface="Cambria Math" panose="02040503050406030204" pitchFamily="18" charset="0"/>
              </a:rPr>
              <a:t>: </a:t>
            </a:r>
            <a:r>
              <a:rPr lang="en-US" sz="1600" b="0" i="1" u="none" strike="noStrike" dirty="0">
                <a:ln w="3175" cmpd="sng">
                  <a:noFill/>
                </a:ln>
                <a:latin typeface="Cambria Math" panose="02040503050406030204" pitchFamily="18" charset="0"/>
                <a:ea typeface="Cambria Math" panose="02040503050406030204" pitchFamily="18" charset="0"/>
              </a:rPr>
              <a:t>Plot for moving Targets using ode45 solver and </a:t>
            </a:r>
            <a:r>
              <a:rPr lang="en-US" sz="1600" b="0" i="1" u="none" strike="noStrike" dirty="0" err="1">
                <a:ln w="3175" cmpd="sng">
                  <a:noFill/>
                </a:ln>
                <a:latin typeface="Cambria Math" panose="02040503050406030204" pitchFamily="18" charset="0"/>
                <a:ea typeface="Cambria Math" panose="02040503050406030204" pitchFamily="18" charset="0"/>
              </a:rPr>
              <a:t>euler</a:t>
            </a:r>
            <a:r>
              <a:rPr lang="en-US" sz="1600" b="0" i="1" u="none" strike="noStrike" dirty="0">
                <a:ln w="3175" cmpd="sng">
                  <a:noFill/>
                </a:ln>
                <a:latin typeface="Cambria Math" panose="02040503050406030204" pitchFamily="18" charset="0"/>
                <a:ea typeface="Cambria Math" panose="02040503050406030204" pitchFamily="18" charset="0"/>
              </a:rPr>
              <a:t> method respectively </a:t>
            </a:r>
            <a:r>
              <a:rPr lang="en-US" sz="1600" b="0" i="0" u="none" strike="noStrike" dirty="0">
                <a:ln w="3175" cmpd="sng">
                  <a:noFill/>
                </a:ln>
                <a:latin typeface="Cambria Math" panose="02040503050406030204" pitchFamily="18" charset="0"/>
                <a:ea typeface="Cambria Math" panose="02040503050406030204" pitchFamily="18" charset="0"/>
              </a:rPr>
              <a:t>;</a:t>
            </a:r>
            <a:endParaRPr lang="en-US" sz="1600" b="0" dirty="0">
              <a:ln w="3175" cmpd="sng">
                <a:noFill/>
              </a:ln>
              <a:latin typeface="Cambria Math" panose="02040503050406030204" pitchFamily="18" charset="0"/>
              <a:ea typeface="Cambria Math" panose="02040503050406030204" pitchFamily="18" charset="0"/>
            </a:endParaRPr>
          </a:p>
        </p:txBody>
      </p:sp>
      <p:pic>
        <p:nvPicPr>
          <p:cNvPr id="19" name="Picture 2">
            <a:extLst>
              <a:ext uri="{FF2B5EF4-FFF2-40B4-BE49-F238E27FC236}">
                <a16:creationId xmlns:a16="http://schemas.microsoft.com/office/drawing/2014/main" id="{73B25427-C99B-4390-A2B3-C33D310AB2E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38762" y="695396"/>
            <a:ext cx="3259200" cy="2444400"/>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20" name="Picture 4">
            <a:extLst>
              <a:ext uri="{FF2B5EF4-FFF2-40B4-BE49-F238E27FC236}">
                <a16:creationId xmlns:a16="http://schemas.microsoft.com/office/drawing/2014/main" id="{F85E60C0-35D0-4300-839C-A5A2416648D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038762" y="3523633"/>
            <a:ext cx="3259200" cy="2444400"/>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21" name="Picture 8">
            <a:extLst>
              <a:ext uri="{FF2B5EF4-FFF2-40B4-BE49-F238E27FC236}">
                <a16:creationId xmlns:a16="http://schemas.microsoft.com/office/drawing/2014/main" id="{DAD41924-7D71-4A62-BC73-2CA659C78CF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852377" y="3523633"/>
            <a:ext cx="3259200" cy="2444400"/>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22" name="Picture 6">
            <a:extLst>
              <a:ext uri="{FF2B5EF4-FFF2-40B4-BE49-F238E27FC236}">
                <a16:creationId xmlns:a16="http://schemas.microsoft.com/office/drawing/2014/main" id="{D13A1DB4-97D6-44F8-B3F0-8B2975BE1ED1}"/>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852377" y="695396"/>
            <a:ext cx="3259200" cy="2444400"/>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A29DA653-037D-492D-8ADF-3540101C903D}"/>
              </a:ext>
            </a:extLst>
          </p:cNvPr>
          <p:cNvSpPr txBox="1"/>
          <p:nvPr/>
        </p:nvSpPr>
        <p:spPr>
          <a:xfrm>
            <a:off x="2441435" y="1391965"/>
            <a:ext cx="4978303" cy="2616199"/>
          </a:xfrm>
          <a:prstGeom prst="rect">
            <a:avLst/>
          </a:prstGeom>
        </p:spPr>
        <p:txBody>
          <a:bodyPr vert="horz" lIns="91440" tIns="45720" rIns="91440" bIns="45720" rtlCol="0" anchor="b">
            <a:normAutofit/>
          </a:bodyPr>
          <a:lstStyle/>
          <a:p>
            <a:pPr algn="r">
              <a:lnSpc>
                <a:spcPct val="90000"/>
              </a:lnSpc>
              <a:spcBef>
                <a:spcPct val="0"/>
              </a:spcBef>
              <a:spcAft>
                <a:spcPts val="600"/>
              </a:spcAft>
            </a:pPr>
            <a:endParaRPr lang="en-US" sz="4200" b="0" dirty="0">
              <a:ln w="3175" cmpd="sng">
                <a:noFill/>
              </a:ln>
              <a:latin typeface="+mj-lt"/>
              <a:ea typeface="+mj-ea"/>
              <a:cs typeface="+mj-cs"/>
            </a:endParaRPr>
          </a:p>
        </p:txBody>
      </p:sp>
      <p:cxnSp>
        <p:nvCxnSpPr>
          <p:cNvPr id="24" name="Straight Connector 23">
            <a:extLst>
              <a:ext uri="{FF2B5EF4-FFF2-40B4-BE49-F238E27FC236}">
                <a16:creationId xmlns:a16="http://schemas.microsoft.com/office/drawing/2014/main" id="{140DB8D6-E6F5-4046-A2E3-B386CC5C694A}"/>
              </a:ext>
            </a:extLst>
          </p:cNvPr>
          <p:cNvCxnSpPr>
            <a:cxnSpLocks/>
          </p:cNvCxnSpPr>
          <p:nvPr/>
        </p:nvCxnSpPr>
        <p:spPr>
          <a:xfrm>
            <a:off x="8592122" y="564347"/>
            <a:ext cx="0" cy="5621045"/>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984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F2EB61-4E9E-4A3C-AF4A-6D47ED5EE793}"/>
              </a:ext>
            </a:extLst>
          </p:cNvPr>
          <p:cNvSpPr txBox="1"/>
          <p:nvPr/>
        </p:nvSpPr>
        <p:spPr>
          <a:xfrm>
            <a:off x="1152529" y="2870280"/>
            <a:ext cx="3600444" cy="1314450"/>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buFont typeface="Arial"/>
              <a:buChar char="•"/>
            </a:pPr>
            <a:r>
              <a:rPr lang="en-US" b="1" i="1" u="none" strike="noStrike" dirty="0">
                <a:ln w="3175" cmpd="sng">
                  <a:noFill/>
                </a:ln>
                <a:latin typeface="Cambria Math" panose="02040503050406030204" pitchFamily="18" charset="0"/>
                <a:ea typeface="Cambria Math" panose="02040503050406030204" pitchFamily="18" charset="0"/>
              </a:rPr>
              <a:t>Scenario </a:t>
            </a:r>
            <a:r>
              <a:rPr lang="en-US" b="1" i="1" dirty="0">
                <a:ln w="3175" cmpd="sng">
                  <a:noFill/>
                </a:ln>
                <a:latin typeface="Cambria Math" panose="02040503050406030204" pitchFamily="18" charset="0"/>
                <a:ea typeface="Cambria Math" panose="02040503050406030204" pitchFamily="18" charset="0"/>
              </a:rPr>
              <a:t>3</a:t>
            </a:r>
            <a:r>
              <a:rPr lang="en-US" b="0" i="1" u="none" strike="noStrike" dirty="0">
                <a:ln w="3175" cmpd="sng">
                  <a:noFill/>
                </a:ln>
                <a:latin typeface="Cambria Math" panose="02040503050406030204" pitchFamily="18" charset="0"/>
                <a:ea typeface="Cambria Math" panose="02040503050406030204" pitchFamily="18" charset="0"/>
              </a:rPr>
              <a:t>: </a:t>
            </a:r>
            <a:r>
              <a:rPr lang="en-US" sz="1600" b="0" i="1" u="none" strike="noStrike" dirty="0">
                <a:latin typeface="Cambria Math" panose="02040503050406030204" pitchFamily="18" charset="0"/>
                <a:ea typeface="Cambria Math" panose="02040503050406030204" pitchFamily="18" charset="0"/>
              </a:rPr>
              <a:t>Plot for stationary Targets with undetected targets in vehicles - 1,3,5,7 using ode45 solver and </a:t>
            </a:r>
            <a:r>
              <a:rPr lang="en-US" sz="1600" b="0" i="1" u="none" strike="noStrike" dirty="0" err="1">
                <a:latin typeface="Cambria Math" panose="02040503050406030204" pitchFamily="18" charset="0"/>
                <a:ea typeface="Cambria Math" panose="02040503050406030204" pitchFamily="18" charset="0"/>
              </a:rPr>
              <a:t>euler</a:t>
            </a:r>
            <a:r>
              <a:rPr lang="en-US" sz="1600" b="0" i="1" u="none" strike="noStrike" dirty="0">
                <a:latin typeface="Cambria Math" panose="02040503050406030204" pitchFamily="18" charset="0"/>
                <a:ea typeface="Cambria Math" panose="02040503050406030204" pitchFamily="18" charset="0"/>
              </a:rPr>
              <a:t> method respectively </a:t>
            </a:r>
            <a:r>
              <a:rPr lang="en-US" sz="1600" b="0" i="0" u="none" strike="noStrike" dirty="0">
                <a:latin typeface="Cambria Math" panose="02040503050406030204" pitchFamily="18" charset="0"/>
                <a:ea typeface="Cambria Math" panose="02040503050406030204" pitchFamily="18" charset="0"/>
              </a:rPr>
              <a:t>;</a:t>
            </a:r>
            <a:endParaRPr lang="en-US" sz="1600" b="0" dirty="0">
              <a:latin typeface="Cambria Math" panose="02040503050406030204" pitchFamily="18" charset="0"/>
              <a:ea typeface="Cambria Math" panose="02040503050406030204" pitchFamily="18" charset="0"/>
            </a:endParaRPr>
          </a:p>
        </p:txBody>
      </p:sp>
      <p:pic>
        <p:nvPicPr>
          <p:cNvPr id="6153" name="Picture 9">
            <a:extLst>
              <a:ext uri="{FF2B5EF4-FFF2-40B4-BE49-F238E27FC236}">
                <a16:creationId xmlns:a16="http://schemas.microsoft.com/office/drawing/2014/main" id="{C6AB28CC-0FD0-4CFB-88D0-37C4636D6C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692177" y="3527505"/>
            <a:ext cx="3259200" cy="2444400"/>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6148" name="Picture 4" descr="Diagram&#10;&#10;Description automatically generated">
            <a:extLst>
              <a:ext uri="{FF2B5EF4-FFF2-40B4-BE49-F238E27FC236}">
                <a16:creationId xmlns:a16="http://schemas.microsoft.com/office/drawing/2014/main" id="{AA4E64A3-AC52-4414-8C86-CB9F42365F7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58620" y="682711"/>
            <a:ext cx="3258148" cy="2443611"/>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AE50419C-DC98-4C72-9541-4E02A19C3D9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858623" y="3528296"/>
            <a:ext cx="3258145" cy="2443609"/>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65E4A065-1DF4-4697-B68D-6E36CC86070C}"/>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692177" y="682711"/>
            <a:ext cx="3259200" cy="2444400"/>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9F4A6A53-ED10-4F56-A838-1A17458F2B39}"/>
              </a:ext>
            </a:extLst>
          </p:cNvPr>
          <p:cNvCxnSpPr>
            <a:cxnSpLocks/>
          </p:cNvCxnSpPr>
          <p:nvPr/>
        </p:nvCxnSpPr>
        <p:spPr>
          <a:xfrm>
            <a:off x="8404472" y="533400"/>
            <a:ext cx="0" cy="5610225"/>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339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1" name="TextBox 10">
            <a:extLst>
              <a:ext uri="{FF2B5EF4-FFF2-40B4-BE49-F238E27FC236}">
                <a16:creationId xmlns:a16="http://schemas.microsoft.com/office/drawing/2014/main" id="{FE859D34-BA47-4D32-963C-47E7E0AB33FB}"/>
              </a:ext>
            </a:extLst>
          </p:cNvPr>
          <p:cNvSpPr txBox="1"/>
          <p:nvPr/>
        </p:nvSpPr>
        <p:spPr>
          <a:xfrm>
            <a:off x="1372954" y="3032508"/>
            <a:ext cx="3565921" cy="1353353"/>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buFont typeface="Arial"/>
              <a:buChar char="•"/>
            </a:pPr>
            <a:r>
              <a:rPr lang="en-US" b="1" i="1" u="none" strike="noStrike" dirty="0">
                <a:ln w="3175" cmpd="sng">
                  <a:noFill/>
                </a:ln>
                <a:latin typeface="Cambria Math" panose="02040503050406030204" pitchFamily="18" charset="0"/>
                <a:ea typeface="Cambria Math" panose="02040503050406030204" pitchFamily="18" charset="0"/>
              </a:rPr>
              <a:t>Scenario 4</a:t>
            </a:r>
            <a:r>
              <a:rPr lang="en-US" b="0" i="1" u="none" strike="noStrike" dirty="0">
                <a:ln w="3175" cmpd="sng">
                  <a:noFill/>
                </a:ln>
                <a:latin typeface="Cambria Math" panose="02040503050406030204" pitchFamily="18" charset="0"/>
                <a:ea typeface="Cambria Math" panose="02040503050406030204" pitchFamily="18" charset="0"/>
              </a:rPr>
              <a:t>: </a:t>
            </a:r>
            <a:r>
              <a:rPr lang="en-US" sz="1600" b="0" i="1" u="none" strike="noStrike" dirty="0">
                <a:latin typeface="Cambria Math" panose="02040503050406030204" pitchFamily="18" charset="0"/>
                <a:ea typeface="Cambria Math" panose="02040503050406030204" pitchFamily="18" charset="0"/>
              </a:rPr>
              <a:t>Plot for moving Targets with undetected targets in vehicles - 1,3,5,7 using ode45 solver and </a:t>
            </a:r>
            <a:r>
              <a:rPr lang="en-US" sz="1600" b="0" i="1" u="none" strike="noStrike" dirty="0" err="1">
                <a:latin typeface="Cambria Math" panose="02040503050406030204" pitchFamily="18" charset="0"/>
                <a:ea typeface="Cambria Math" panose="02040503050406030204" pitchFamily="18" charset="0"/>
              </a:rPr>
              <a:t>euler</a:t>
            </a:r>
            <a:r>
              <a:rPr lang="en-US" sz="1600" b="0" i="1" u="none" strike="noStrike" dirty="0">
                <a:latin typeface="Cambria Math" panose="02040503050406030204" pitchFamily="18" charset="0"/>
                <a:ea typeface="Cambria Math" panose="02040503050406030204" pitchFamily="18" charset="0"/>
              </a:rPr>
              <a:t> method respectively </a:t>
            </a:r>
            <a:r>
              <a:rPr lang="en-US" sz="1600" b="0" i="0" u="none" strike="noStrike" dirty="0">
                <a:latin typeface="Cambria Math" panose="02040503050406030204" pitchFamily="18" charset="0"/>
                <a:ea typeface="Cambria Math" panose="02040503050406030204" pitchFamily="18" charset="0"/>
              </a:rPr>
              <a:t>;</a:t>
            </a:r>
            <a:endParaRPr lang="en-US" sz="1600" b="0" dirty="0">
              <a:latin typeface="Cambria Math" panose="02040503050406030204" pitchFamily="18" charset="0"/>
              <a:ea typeface="Cambria Math" panose="02040503050406030204" pitchFamily="18" charset="0"/>
            </a:endParaRPr>
          </a:p>
        </p:txBody>
      </p:sp>
      <p:pic>
        <p:nvPicPr>
          <p:cNvPr id="19" name="Picture 7">
            <a:extLst>
              <a:ext uri="{FF2B5EF4-FFF2-40B4-BE49-F238E27FC236}">
                <a16:creationId xmlns:a16="http://schemas.microsoft.com/office/drawing/2014/main" id="{BB87FAF6-C932-4EDC-B1F2-BA79CE7BA22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42618" y="3856228"/>
            <a:ext cx="3259200" cy="2444400"/>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20" name="Picture 6">
            <a:extLst>
              <a:ext uri="{FF2B5EF4-FFF2-40B4-BE49-F238E27FC236}">
                <a16:creationId xmlns:a16="http://schemas.microsoft.com/office/drawing/2014/main" id="{9D812740-128E-4922-B923-2AE4572C752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842618" y="984600"/>
            <a:ext cx="3259200" cy="2444400"/>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21" name="Picture 4">
            <a:extLst>
              <a:ext uri="{FF2B5EF4-FFF2-40B4-BE49-F238E27FC236}">
                <a16:creationId xmlns:a16="http://schemas.microsoft.com/office/drawing/2014/main" id="{1DB45748-E27F-4AEF-9BE2-7D54377076E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015722" y="3856228"/>
            <a:ext cx="3258145" cy="2443609"/>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22" name="Picture 2">
            <a:extLst>
              <a:ext uri="{FF2B5EF4-FFF2-40B4-BE49-F238E27FC236}">
                <a16:creationId xmlns:a16="http://schemas.microsoft.com/office/drawing/2014/main" id="{6CB61170-0061-466C-9004-2384F416FCCD}"/>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15719" y="985389"/>
            <a:ext cx="3258148" cy="2443611"/>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92E8D489-8151-446B-A1D7-F7B868411ED9}"/>
              </a:ext>
            </a:extLst>
          </p:cNvPr>
          <p:cNvSpPr txBox="1"/>
          <p:nvPr/>
        </p:nvSpPr>
        <p:spPr>
          <a:xfrm>
            <a:off x="1270239" y="3281254"/>
            <a:ext cx="6338655" cy="905522"/>
          </a:xfrm>
          <a:prstGeom prst="rect">
            <a:avLst/>
          </a:prstGeom>
        </p:spPr>
        <p:txBody>
          <a:bodyPr vert="horz" lIns="91440" tIns="45720" rIns="91440" bIns="45720" rtlCol="0" anchor="ctr">
            <a:normAutofit/>
          </a:bodyPr>
          <a:lstStyle/>
          <a:p>
            <a:pPr rtl="0">
              <a:spcBef>
                <a:spcPts val="0"/>
              </a:spcBef>
              <a:spcAft>
                <a:spcPts val="0"/>
              </a:spcAft>
            </a:pPr>
            <a:endParaRPr lang="en-US" b="0" dirty="0"/>
          </a:p>
        </p:txBody>
      </p:sp>
      <p:sp>
        <p:nvSpPr>
          <p:cNvPr id="24" name="TextBox 23">
            <a:extLst>
              <a:ext uri="{FF2B5EF4-FFF2-40B4-BE49-F238E27FC236}">
                <a16:creationId xmlns:a16="http://schemas.microsoft.com/office/drawing/2014/main" id="{C6082AAF-B60B-4F50-B337-3579EA5BB61D}"/>
              </a:ext>
            </a:extLst>
          </p:cNvPr>
          <p:cNvSpPr txBox="1"/>
          <p:nvPr/>
        </p:nvSpPr>
        <p:spPr>
          <a:xfrm>
            <a:off x="2343548" y="1681958"/>
            <a:ext cx="4978303" cy="2616199"/>
          </a:xfrm>
          <a:prstGeom prst="rect">
            <a:avLst/>
          </a:prstGeom>
        </p:spPr>
        <p:txBody>
          <a:bodyPr vert="horz" lIns="91440" tIns="45720" rIns="91440" bIns="45720" rtlCol="0" anchor="b">
            <a:normAutofit/>
          </a:bodyPr>
          <a:lstStyle/>
          <a:p>
            <a:pPr algn="r">
              <a:lnSpc>
                <a:spcPct val="90000"/>
              </a:lnSpc>
              <a:spcBef>
                <a:spcPct val="0"/>
              </a:spcBef>
              <a:spcAft>
                <a:spcPts val="600"/>
              </a:spcAft>
            </a:pPr>
            <a:endParaRPr lang="en-US" sz="4200" b="0" dirty="0">
              <a:ln w="3175" cmpd="sng">
                <a:noFill/>
              </a:ln>
              <a:latin typeface="+mj-lt"/>
              <a:ea typeface="+mj-ea"/>
              <a:cs typeface="+mj-cs"/>
            </a:endParaRPr>
          </a:p>
        </p:txBody>
      </p:sp>
      <p:cxnSp>
        <p:nvCxnSpPr>
          <p:cNvPr id="25" name="Straight Connector 24">
            <a:extLst>
              <a:ext uri="{FF2B5EF4-FFF2-40B4-BE49-F238E27FC236}">
                <a16:creationId xmlns:a16="http://schemas.microsoft.com/office/drawing/2014/main" id="{AA79AED4-89FB-43EA-BE3C-2FB6CBDEC745}"/>
              </a:ext>
            </a:extLst>
          </p:cNvPr>
          <p:cNvCxnSpPr>
            <a:cxnSpLocks/>
          </p:cNvCxnSpPr>
          <p:nvPr/>
        </p:nvCxnSpPr>
        <p:spPr>
          <a:xfrm>
            <a:off x="8560910" y="882914"/>
            <a:ext cx="0" cy="5610225"/>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274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E859D34-BA47-4D32-963C-47E7E0AB33FB}"/>
              </a:ext>
            </a:extLst>
          </p:cNvPr>
          <p:cNvSpPr txBox="1"/>
          <p:nvPr/>
        </p:nvSpPr>
        <p:spPr>
          <a:xfrm>
            <a:off x="1084831" y="3147473"/>
            <a:ext cx="4082996" cy="1173084"/>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buFont typeface="Arial"/>
              <a:buChar char="•"/>
            </a:pPr>
            <a:r>
              <a:rPr lang="en-US" b="1" i="1" dirty="0">
                <a:ln w="3175" cmpd="sng">
                  <a:noFill/>
                </a:ln>
                <a:latin typeface="Cambria Math" panose="02040503050406030204" pitchFamily="18" charset="0"/>
                <a:ea typeface="Cambria Math" panose="02040503050406030204" pitchFamily="18" charset="0"/>
              </a:rPr>
              <a:t>Exceptions</a:t>
            </a:r>
            <a:r>
              <a:rPr lang="en-US" b="0" i="1" u="none" strike="noStrike" dirty="0">
                <a:ln w="3175" cmpd="sng">
                  <a:noFill/>
                </a:ln>
                <a:latin typeface="Cambria Math" panose="02040503050406030204" pitchFamily="18" charset="0"/>
                <a:ea typeface="Cambria Math" panose="02040503050406030204" pitchFamily="18" charset="0"/>
              </a:rPr>
              <a:t>: </a:t>
            </a:r>
          </a:p>
          <a:p>
            <a:pPr>
              <a:spcBef>
                <a:spcPct val="20000"/>
              </a:spcBef>
              <a:spcAft>
                <a:spcPts val="600"/>
              </a:spcAft>
              <a:buClr>
                <a:schemeClr val="accent1">
                  <a:lumMod val="75000"/>
                </a:schemeClr>
              </a:buClr>
              <a:buSzPct val="145000"/>
            </a:pPr>
            <a:r>
              <a:rPr lang="en-US" sz="1600" i="1" dirty="0">
                <a:ln w="3175" cmpd="sng">
                  <a:noFill/>
                </a:ln>
                <a:latin typeface="Cambria Math" panose="02040503050406030204" pitchFamily="18" charset="0"/>
                <a:ea typeface="Cambria Math" panose="02040503050406030204" pitchFamily="18" charset="0"/>
              </a:rPr>
              <a:t>Case 1: All points and movement collinear</a:t>
            </a:r>
          </a:p>
          <a:p>
            <a:pPr>
              <a:spcBef>
                <a:spcPct val="20000"/>
              </a:spcBef>
              <a:spcAft>
                <a:spcPts val="600"/>
              </a:spcAft>
              <a:buClr>
                <a:schemeClr val="accent1">
                  <a:lumMod val="75000"/>
                </a:schemeClr>
              </a:buClr>
              <a:buSzPct val="145000"/>
            </a:pPr>
            <a:r>
              <a:rPr lang="en-US" sz="1600" b="0" i="1" dirty="0">
                <a:ln w="3175" cmpd="sng">
                  <a:noFill/>
                </a:ln>
                <a:latin typeface="Cambria Math" panose="02040503050406030204" pitchFamily="18" charset="0"/>
                <a:ea typeface="Cambria Math" panose="02040503050406030204" pitchFamily="18" charset="0"/>
              </a:rPr>
              <a:t>Case 2: Two neighbour vehicles undetected</a:t>
            </a:r>
            <a:endParaRPr lang="en-US" sz="1600" b="0" dirty="0">
              <a:latin typeface="Cambria Math" panose="02040503050406030204" pitchFamily="18" charset="0"/>
              <a:ea typeface="Cambria Math" panose="02040503050406030204" pitchFamily="18" charset="0"/>
            </a:endParaRPr>
          </a:p>
        </p:txBody>
      </p:sp>
      <p:pic>
        <p:nvPicPr>
          <p:cNvPr id="5" name="Picture 4" descr="Chart&#10;&#10;Description automatically generated">
            <a:extLst>
              <a:ext uri="{FF2B5EF4-FFF2-40B4-BE49-F238E27FC236}">
                <a16:creationId xmlns:a16="http://schemas.microsoft.com/office/drawing/2014/main" id="{3B8F5DD2-4043-4F8D-BB5F-EC47254DB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0857" y="1096733"/>
            <a:ext cx="3258145" cy="244360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7" name="Picture 6" descr="Chart&#10;&#10;Description automatically generated">
            <a:extLst>
              <a:ext uri="{FF2B5EF4-FFF2-40B4-BE49-F238E27FC236}">
                <a16:creationId xmlns:a16="http://schemas.microsoft.com/office/drawing/2014/main" id="{D6DE0749-25AE-479F-B124-9D87025FB8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6905" y="3927688"/>
            <a:ext cx="3258145" cy="244360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3" name="Picture 2" descr="Graphical user interface, table, Excel&#10;&#10;Description automatically generated">
            <a:extLst>
              <a:ext uri="{FF2B5EF4-FFF2-40B4-BE49-F238E27FC236}">
                <a16:creationId xmlns:a16="http://schemas.microsoft.com/office/drawing/2014/main" id="{F6885499-B09D-4ADF-9A35-C785D0EDF4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9802" y="3926897"/>
            <a:ext cx="3259200" cy="244440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3" name="TextBox 22">
            <a:extLst>
              <a:ext uri="{FF2B5EF4-FFF2-40B4-BE49-F238E27FC236}">
                <a16:creationId xmlns:a16="http://schemas.microsoft.com/office/drawing/2014/main" id="{92E8D489-8151-446B-A1D7-F7B868411ED9}"/>
              </a:ext>
            </a:extLst>
          </p:cNvPr>
          <p:cNvSpPr txBox="1"/>
          <p:nvPr/>
        </p:nvSpPr>
        <p:spPr>
          <a:xfrm>
            <a:off x="1270239" y="3281254"/>
            <a:ext cx="6338655" cy="905522"/>
          </a:xfrm>
          <a:prstGeom prst="rect">
            <a:avLst/>
          </a:prstGeom>
        </p:spPr>
        <p:txBody>
          <a:bodyPr vert="horz" lIns="91440" tIns="45720" rIns="91440" bIns="45720" rtlCol="0" anchor="ctr">
            <a:normAutofit/>
          </a:bodyPr>
          <a:lstStyle/>
          <a:p>
            <a:pPr rtl="0">
              <a:spcBef>
                <a:spcPts val="0"/>
              </a:spcBef>
              <a:spcAft>
                <a:spcPts val="0"/>
              </a:spcAft>
            </a:pPr>
            <a:endParaRPr lang="en-US" b="0" dirty="0"/>
          </a:p>
        </p:txBody>
      </p:sp>
      <p:cxnSp>
        <p:nvCxnSpPr>
          <p:cNvPr id="26" name="Straight Connector 25">
            <a:extLst>
              <a:ext uri="{FF2B5EF4-FFF2-40B4-BE49-F238E27FC236}">
                <a16:creationId xmlns:a16="http://schemas.microsoft.com/office/drawing/2014/main" id="{A67ED67C-CE68-4759-B763-F52409CF0DC5}"/>
              </a:ext>
            </a:extLst>
          </p:cNvPr>
          <p:cNvCxnSpPr>
            <a:cxnSpLocks/>
          </p:cNvCxnSpPr>
          <p:nvPr/>
        </p:nvCxnSpPr>
        <p:spPr>
          <a:xfrm>
            <a:off x="8702953" y="930726"/>
            <a:ext cx="0" cy="5610225"/>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7" name="Picture 6">
            <a:extLst>
              <a:ext uri="{FF2B5EF4-FFF2-40B4-BE49-F238E27FC236}">
                <a16:creationId xmlns:a16="http://schemas.microsoft.com/office/drawing/2014/main" id="{1A3C9BE7-D4A7-404D-997A-680BDBE86110}"/>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885850" y="1096733"/>
            <a:ext cx="3259200" cy="2444400"/>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585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589CD82-5289-4A59-9AC7-624DFAE10A6A}"/>
              </a:ext>
            </a:extLst>
          </p:cNvPr>
          <p:cNvSpPr>
            <a:spLocks noGrp="1"/>
          </p:cNvSpPr>
          <p:nvPr>
            <p:ph type="title"/>
          </p:nvPr>
        </p:nvSpPr>
        <p:spPr>
          <a:xfrm>
            <a:off x="496111" y="685801"/>
            <a:ext cx="2819179" cy="5105400"/>
          </a:xfrm>
        </p:spPr>
        <p:txBody>
          <a:bodyPr>
            <a:normAutofit/>
          </a:bodyPr>
          <a:lstStyle/>
          <a:p>
            <a:r>
              <a:rPr lang="en-IN" sz="3200" dirty="0">
                <a:solidFill>
                  <a:srgbClr val="FFFFFF"/>
                </a:solidFill>
                <a:latin typeface="Cambria Math" panose="02040503050406030204" pitchFamily="18" charset="0"/>
                <a:ea typeface="Cambria Math" panose="02040503050406030204" pitchFamily="18" charset="0"/>
              </a:rPr>
              <a:t>Future Work</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95C96FE-2055-4F7C-9395-4A3F05A63512}"/>
                  </a:ext>
                </a:extLst>
              </p:cNvPr>
              <p:cNvSpPr>
                <a:spLocks noGrp="1"/>
              </p:cNvSpPr>
              <p:nvPr>
                <p:ph idx="1"/>
              </p:nvPr>
            </p:nvSpPr>
            <p:spPr>
              <a:xfrm>
                <a:off x="4544017" y="876299"/>
                <a:ext cx="7647983" cy="5105400"/>
              </a:xfrm>
            </p:spPr>
            <p:txBody>
              <a:bodyPr>
                <a:normAutofit/>
              </a:bodyPr>
              <a:lstStyle/>
              <a:p>
                <a:r>
                  <a:rPr lang="en-IN" sz="1500" dirty="0">
                    <a:latin typeface="Cambria Math" panose="02040503050406030204" pitchFamily="18" charset="0"/>
                    <a:ea typeface="Cambria Math" panose="02040503050406030204" pitchFamily="18" charset="0"/>
                  </a:rPr>
                  <a:t>Consideration for objects in the travelling path</a:t>
                </a:r>
              </a:p>
              <a:p>
                <a:r>
                  <a:rPr lang="en-IN" sz="1500" dirty="0">
                    <a:latin typeface="Cambria Math" panose="02040503050406030204" pitchFamily="18" charset="0"/>
                    <a:ea typeface="Cambria Math" panose="02040503050406030204" pitchFamily="18" charset="0"/>
                  </a:rPr>
                  <a:t>Auto adjust height from ground on ad-hoc basis (3-D conversion)</a:t>
                </a:r>
              </a:p>
              <a:p>
                <a:r>
                  <a:rPr lang="en-IN" sz="1500" dirty="0">
                    <a:latin typeface="Cambria Math" panose="02040503050406030204" pitchFamily="18" charset="0"/>
                    <a:ea typeface="Cambria Math" panose="02040503050406030204" pitchFamily="18" charset="0"/>
                  </a:rPr>
                  <a:t>Modify the Topology of information exchange for better coverage of undetected targets</a:t>
                </a:r>
              </a:p>
              <a:p>
                <a:pPr marL="0" indent="0">
                  <a:buNone/>
                </a:pPr>
                <a:endParaRPr lang="en-IN" sz="1500" dirty="0">
                  <a:latin typeface="Cambria Math" panose="02040503050406030204" pitchFamily="18" charset="0"/>
                  <a:ea typeface="Cambria Math" panose="02040503050406030204" pitchFamily="18" charset="0"/>
                </a:endParaRPr>
              </a:p>
              <a:p>
                <a:pPr marL="0" indent="0">
                  <a:buNone/>
                </a:pPr>
                <a:r>
                  <a:rPr lang="en-IN" sz="1500" dirty="0">
                    <a:latin typeface="Cambria Math" panose="02040503050406030204" pitchFamily="18" charset="0"/>
                    <a:ea typeface="Cambria Math" panose="02040503050406030204" pitchFamily="18" charset="0"/>
                  </a:rPr>
                  <a:t>Currently we use info exchange in ring topology which is of complexity O(n) will use O(</a:t>
                </a:r>
                <a14:m>
                  <m:oMath xmlns:m="http://schemas.openxmlformats.org/officeDocument/2006/math">
                    <m:sSup>
                      <m:sSupPr>
                        <m:ctrlPr>
                          <a:rPr lang="en-GB" sz="1400" i="1">
                            <a:latin typeface="Cambria Math" panose="02040503050406030204" pitchFamily="18" charset="0"/>
                            <a:ea typeface="Cambria Math" panose="02040503050406030204" pitchFamily="18" charset="0"/>
                            <a:cs typeface="Roboto"/>
                          </a:rPr>
                        </m:ctrlPr>
                      </m:sSupPr>
                      <m:e>
                        <m:r>
                          <a:rPr lang="en-IN" sz="1400" b="0" i="1" smtClean="0">
                            <a:latin typeface="Cambria Math" panose="02040503050406030204" pitchFamily="18" charset="0"/>
                            <a:ea typeface="Cambria Math" panose="02040503050406030204" pitchFamily="18" charset="0"/>
                            <a:cs typeface="Roboto"/>
                          </a:rPr>
                          <m:t>𝑛</m:t>
                        </m:r>
                      </m:e>
                      <m:sup>
                        <m:r>
                          <a:rPr lang="en-IN" sz="1400" b="0" i="1" smtClean="0">
                            <a:latin typeface="Cambria Math" panose="02040503050406030204" pitchFamily="18" charset="0"/>
                            <a:ea typeface="Cambria Math" panose="02040503050406030204" pitchFamily="18" charset="0"/>
                            <a:cs typeface="Roboto"/>
                          </a:rPr>
                          <m:t>2</m:t>
                        </m:r>
                      </m:sup>
                    </m:sSup>
                  </m:oMath>
                </a14:m>
                <a:r>
                  <a:rPr lang="en-IN" sz="1500" dirty="0">
                    <a:latin typeface="Cambria Math" panose="02040503050406030204" pitchFamily="18" charset="0"/>
                    <a:ea typeface="Cambria Math" panose="02040503050406030204" pitchFamily="18" charset="0"/>
                  </a:rPr>
                  <a:t>) so in practical cases we can settle at a midpoint of O(</a:t>
                </a:r>
                <a:r>
                  <a:rPr lang="en-IN" sz="1500" dirty="0" err="1">
                    <a:latin typeface="Cambria Math" panose="02040503050406030204" pitchFamily="18" charset="0"/>
                    <a:ea typeface="Cambria Math" panose="02040503050406030204" pitchFamily="18" charset="0"/>
                  </a:rPr>
                  <a:t>nlogn</a:t>
                </a:r>
                <a:r>
                  <a:rPr lang="en-IN" sz="1500" dirty="0">
                    <a:latin typeface="Cambria Math" panose="02040503050406030204" pitchFamily="18" charset="0"/>
                    <a:ea typeface="Cambria Math" panose="02040503050406030204" pitchFamily="18" charset="0"/>
                  </a:rPr>
                  <a:t>) or O(</a:t>
                </a:r>
                <a14:m>
                  <m:oMath xmlns:m="http://schemas.openxmlformats.org/officeDocument/2006/math">
                    <m:sSup>
                      <m:sSupPr>
                        <m:ctrlPr>
                          <a:rPr lang="en-GB" sz="1600" i="1">
                            <a:latin typeface="Cambria Math" panose="02040503050406030204" pitchFamily="18" charset="0"/>
                            <a:ea typeface="Cambria Math" panose="02040503050406030204" pitchFamily="18" charset="0"/>
                            <a:cs typeface="Roboto"/>
                          </a:rPr>
                        </m:ctrlPr>
                      </m:sSupPr>
                      <m:e>
                        <m:r>
                          <a:rPr lang="en-IN" sz="1600" i="1">
                            <a:latin typeface="Cambria Math" panose="02040503050406030204" pitchFamily="18" charset="0"/>
                            <a:ea typeface="Cambria Math" panose="02040503050406030204" pitchFamily="18" charset="0"/>
                            <a:cs typeface="Roboto"/>
                          </a:rPr>
                          <m:t>𝑛</m:t>
                        </m:r>
                      </m:e>
                      <m:sup>
                        <m:r>
                          <a:rPr lang="en-IN" sz="1600" b="0" i="1" smtClean="0">
                            <a:latin typeface="Cambria Math" panose="02040503050406030204" pitchFamily="18" charset="0"/>
                            <a:ea typeface="Cambria Math" panose="02040503050406030204" pitchFamily="18" charset="0"/>
                            <a:cs typeface="Roboto"/>
                          </a:rPr>
                          <m:t>1.5</m:t>
                        </m:r>
                      </m:sup>
                    </m:sSup>
                  </m:oMath>
                </a14:m>
                <a:r>
                  <a:rPr lang="en-IN" sz="1500" dirty="0">
                    <a:latin typeface="Cambria Math" panose="02040503050406030204" pitchFamily="18" charset="0"/>
                    <a:ea typeface="Cambria Math" panose="02040503050406030204" pitchFamily="18" charset="0"/>
                  </a:rPr>
                  <a:t>).</a:t>
                </a:r>
              </a:p>
            </p:txBody>
          </p:sp>
        </mc:Choice>
        <mc:Fallback>
          <p:sp>
            <p:nvSpPr>
              <p:cNvPr id="3" name="Content Placeholder 2">
                <a:extLst>
                  <a:ext uri="{FF2B5EF4-FFF2-40B4-BE49-F238E27FC236}">
                    <a16:creationId xmlns:a16="http://schemas.microsoft.com/office/drawing/2014/main" id="{095C96FE-2055-4F7C-9395-4A3F05A63512}"/>
                  </a:ext>
                </a:extLst>
              </p:cNvPr>
              <p:cNvSpPr>
                <a:spLocks noGrp="1" noRot="1" noChangeAspect="1" noMove="1" noResize="1" noEditPoints="1" noAdjustHandles="1" noChangeArrowheads="1" noChangeShapeType="1" noTextEdit="1"/>
              </p:cNvSpPr>
              <p:nvPr>
                <p:ph idx="1"/>
              </p:nvPr>
            </p:nvSpPr>
            <p:spPr>
              <a:xfrm>
                <a:off x="4544017" y="876299"/>
                <a:ext cx="7647983" cy="5105400"/>
              </a:xfrm>
              <a:blipFill>
                <a:blip r:embed="rId3"/>
                <a:stretch>
                  <a:fillRect l="-876"/>
                </a:stretch>
              </a:blipFill>
            </p:spPr>
            <p:txBody>
              <a:bodyPr/>
              <a:lstStyle/>
              <a:p>
                <a:r>
                  <a:rPr lang="en-IN">
                    <a:noFill/>
                  </a:rPr>
                  <a:t> </a:t>
                </a:r>
              </a:p>
            </p:txBody>
          </p:sp>
        </mc:Fallback>
      </mc:AlternateContent>
    </p:spTree>
    <p:extLst>
      <p:ext uri="{BB962C8B-B14F-4D97-AF65-F5344CB8AC3E}">
        <p14:creationId xmlns:p14="http://schemas.microsoft.com/office/powerpoint/2010/main" val="1589056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6A5CDF-5060-4884-97A8-A1E7EAA70E8C}"/>
              </a:ext>
            </a:extLst>
          </p:cNvPr>
          <p:cNvSpPr>
            <a:spLocks noGrp="1"/>
          </p:cNvSpPr>
          <p:nvPr>
            <p:ph type="title"/>
          </p:nvPr>
        </p:nvSpPr>
        <p:spPr>
          <a:xfrm>
            <a:off x="1189702" y="1261872"/>
            <a:ext cx="3145536" cy="4334256"/>
          </a:xfrm>
        </p:spPr>
        <p:txBody>
          <a:bodyPr>
            <a:normAutofit/>
          </a:bodyPr>
          <a:lstStyle/>
          <a:p>
            <a:r>
              <a:rPr lang="en-IN" sz="3200" dirty="0">
                <a:latin typeface="Cambria Math" panose="02040503050406030204" pitchFamily="18" charset="0"/>
                <a:ea typeface="Cambria Math" panose="02040503050406030204" pitchFamily="18" charset="0"/>
              </a:rPr>
              <a:t>References</a:t>
            </a:r>
            <a:br>
              <a:rPr lang="en-IN" sz="3200" dirty="0">
                <a:latin typeface="Cambria Math" panose="02040503050406030204" pitchFamily="18" charset="0"/>
                <a:ea typeface="Cambria Math" panose="02040503050406030204" pitchFamily="18" charset="0"/>
              </a:rPr>
            </a:br>
            <a:endParaRPr lang="en-IN" sz="3200" dirty="0">
              <a:latin typeface="Cambria Math" panose="02040503050406030204" pitchFamily="18" charset="0"/>
              <a:ea typeface="Cambria Math" panose="02040503050406030204" pitchFamily="18" charset="0"/>
            </a:endParaRP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F6ADAA2-983D-41CF-BDA4-45184271D74D}"/>
              </a:ext>
            </a:extLst>
          </p:cNvPr>
          <p:cNvSpPr>
            <a:spLocks noGrp="1"/>
          </p:cNvSpPr>
          <p:nvPr>
            <p:ph idx="1"/>
          </p:nvPr>
        </p:nvSpPr>
        <p:spPr>
          <a:xfrm>
            <a:off x="5007932" y="1261873"/>
            <a:ext cx="5951013" cy="4449422"/>
          </a:xfrm>
        </p:spPr>
        <p:txBody>
          <a:bodyPr>
            <a:normAutofit/>
          </a:bodyPr>
          <a:lstStyle/>
          <a:p>
            <a:pPr marR="394970" lvl="0">
              <a:lnSpc>
                <a:spcPct val="114000"/>
              </a:lnSpc>
              <a:spcBef>
                <a:spcPts val="1095"/>
              </a:spcBef>
              <a:spcAft>
                <a:spcPts val="0"/>
              </a:spcAft>
              <a:buFont typeface="Wingdings" panose="05000000000000000000" pitchFamily="2" charset="2"/>
              <a:buChar char="Ø"/>
            </a:pPr>
            <a:r>
              <a:rPr lang="en-IN" sz="1600" dirty="0">
                <a:effectLst/>
                <a:latin typeface="Cambria Math" panose="02040503050406030204" pitchFamily="18" charset="0"/>
                <a:ea typeface="Cambria Math" panose="02040503050406030204" pitchFamily="18" charset="0"/>
              </a:rPr>
              <a:t>L. Shi, R. Zheng, M. Liu and S. Zhang, "Distributed control of cooperative multi-target enclosing by ring-coupled unicycles," 2020 American Control Conference (ACC), Denver, CO, USA, 2020, pp. 3523-3528, doi:10.23919/ACC45564.2020.9147392.</a:t>
            </a:r>
            <a:r>
              <a:rPr lang="en-IN" sz="1600" u="none" strike="noStrike" dirty="0">
                <a:effectLst/>
                <a:latin typeface="Cambria Math" panose="02040503050406030204" pitchFamily="18" charset="0"/>
                <a:ea typeface="Cambria Math" panose="02040503050406030204" pitchFamily="18" charset="0"/>
                <a:cs typeface="Roboto"/>
              </a:rPr>
              <a:t> </a:t>
            </a:r>
            <a:endParaRPr lang="en-IN" sz="1600" dirty="0">
              <a:effectLst/>
              <a:latin typeface="Cambria Math" panose="02040503050406030204" pitchFamily="18" charset="0"/>
              <a:ea typeface="Cambria Math" panose="02040503050406030204" pitchFamily="18" charset="0"/>
            </a:endParaRPr>
          </a:p>
          <a:p>
            <a:pPr marR="394970" lvl="0">
              <a:lnSpc>
                <a:spcPct val="114000"/>
              </a:lnSpc>
              <a:spcBef>
                <a:spcPts val="1095"/>
              </a:spcBef>
              <a:spcAft>
                <a:spcPts val="0"/>
              </a:spcAft>
              <a:buFont typeface="Wingdings" panose="05000000000000000000" pitchFamily="2" charset="2"/>
              <a:buChar char="Ø"/>
            </a:pPr>
            <a:r>
              <a:rPr lang="en-IN" sz="1600" dirty="0" err="1">
                <a:effectLst/>
                <a:latin typeface="Cambria Math" panose="02040503050406030204" pitchFamily="18" charset="0"/>
                <a:ea typeface="Cambria Math" panose="02040503050406030204" pitchFamily="18" charset="0"/>
              </a:rPr>
              <a:t>Ronghao</a:t>
            </a:r>
            <a:r>
              <a:rPr lang="en-IN" sz="1600" dirty="0">
                <a:effectLst/>
                <a:latin typeface="Cambria Math" panose="02040503050406030204" pitchFamily="18" charset="0"/>
                <a:ea typeface="Cambria Math" panose="02040503050406030204" pitchFamily="18" charset="0"/>
              </a:rPr>
              <a:t> Zheng, </a:t>
            </a:r>
            <a:r>
              <a:rPr lang="en-IN" sz="1600" dirty="0" err="1">
                <a:effectLst/>
                <a:latin typeface="Cambria Math" panose="02040503050406030204" pitchFamily="18" charset="0"/>
                <a:ea typeface="Cambria Math" panose="02040503050406030204" pitchFamily="18" charset="0"/>
              </a:rPr>
              <a:t>Zhiyun</a:t>
            </a:r>
            <a:r>
              <a:rPr lang="en-IN" sz="1600" dirty="0">
                <a:effectLst/>
                <a:latin typeface="Cambria Math" panose="02040503050406030204" pitchFamily="18" charset="0"/>
                <a:ea typeface="Cambria Math" panose="02040503050406030204" pitchFamily="18" charset="0"/>
              </a:rPr>
              <a:t> Lin, </a:t>
            </a:r>
            <a:r>
              <a:rPr lang="en-IN" sz="1600" dirty="0" err="1">
                <a:effectLst/>
                <a:latin typeface="Cambria Math" panose="02040503050406030204" pitchFamily="18" charset="0"/>
                <a:ea typeface="Cambria Math" panose="02040503050406030204" pitchFamily="18" charset="0"/>
              </a:rPr>
              <a:t>Minyue</a:t>
            </a:r>
            <a:r>
              <a:rPr lang="en-IN" sz="1600" dirty="0">
                <a:effectLst/>
                <a:latin typeface="Cambria Math" panose="02040503050406030204" pitchFamily="18" charset="0"/>
                <a:ea typeface="Cambria Math" panose="02040503050406030204" pitchFamily="18" charset="0"/>
              </a:rPr>
              <a:t> Fu, Dong Sun, Distributed control for uniform circumnavigation of ring-coupled unicycles, </a:t>
            </a:r>
            <a:r>
              <a:rPr lang="en-IN" sz="1600" dirty="0" err="1">
                <a:effectLst/>
                <a:latin typeface="Cambria Math" panose="02040503050406030204" pitchFamily="18" charset="0"/>
                <a:ea typeface="Cambria Math" panose="02040503050406030204" pitchFamily="18" charset="0"/>
              </a:rPr>
              <a:t>Automatica</a:t>
            </a:r>
            <a:r>
              <a:rPr lang="en-IN" sz="1600" dirty="0">
                <a:effectLst/>
                <a:latin typeface="Cambria Math" panose="02040503050406030204" pitchFamily="18" charset="0"/>
                <a:ea typeface="Cambria Math" panose="02040503050406030204" pitchFamily="18" charset="0"/>
              </a:rPr>
              <a:t>, Volume-53, 2015.</a:t>
            </a:r>
          </a:p>
          <a:p>
            <a:endParaRPr lang="en-IN" sz="1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500315934"/>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A picture containing object, kite&#10;&#10;Description automatically generated">
            <a:extLst>
              <a:ext uri="{FF2B5EF4-FFF2-40B4-BE49-F238E27FC236}">
                <a16:creationId xmlns:a16="http://schemas.microsoft.com/office/drawing/2014/main" id="{EBD54748-6469-4C1A-B661-30FDBB1A26D5}"/>
              </a:ext>
            </a:extLst>
          </p:cNvPr>
          <p:cNvPicPr>
            <a:picLocks noChangeAspect="1"/>
          </p:cNvPicPr>
          <p:nvPr/>
        </p:nvPicPr>
        <p:blipFill rotWithShape="1">
          <a:blip r:embed="rId2">
            <a:alphaModFix amt="40000"/>
          </a:blip>
          <a:srcRect t="9141" b="15859"/>
          <a:stretch/>
        </p:blipFill>
        <p:spPr>
          <a:xfrm>
            <a:off x="20" y="10"/>
            <a:ext cx="12191980" cy="6857990"/>
          </a:xfrm>
          <a:prstGeom prst="rect">
            <a:avLst/>
          </a:prstGeom>
        </p:spPr>
      </p:pic>
      <p:sp>
        <p:nvSpPr>
          <p:cNvPr id="15" name="Title 1">
            <a:extLst>
              <a:ext uri="{FF2B5EF4-FFF2-40B4-BE49-F238E27FC236}">
                <a16:creationId xmlns:a16="http://schemas.microsoft.com/office/drawing/2014/main" id="{EB46D427-967D-40F7-BF24-E6CD4323910B}"/>
              </a:ext>
            </a:extLst>
          </p:cNvPr>
          <p:cNvSpPr txBox="1">
            <a:spLocks noGrp="1"/>
          </p:cNvSpPr>
          <p:nvPr>
            <p:ph type="ctrTitle"/>
          </p:nvPr>
        </p:nvSpPr>
        <p:spPr>
          <a:xfrm>
            <a:off x="4564062" y="2874168"/>
            <a:ext cx="3063875" cy="110966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Cambria Math" panose="02040503050406030204" pitchFamily="18" charset="0"/>
                <a:ea typeface="Cambria Math" panose="02040503050406030204" pitchFamily="18" charset="0"/>
              </a:rPr>
              <a:t>Thank You</a:t>
            </a:r>
          </a:p>
        </p:txBody>
      </p:sp>
    </p:spTree>
    <p:extLst>
      <p:ext uri="{BB962C8B-B14F-4D97-AF65-F5344CB8AC3E}">
        <p14:creationId xmlns:p14="http://schemas.microsoft.com/office/powerpoint/2010/main" val="67369590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9FF75-6146-4C65-9DEE-E76838B7825C}"/>
              </a:ext>
            </a:extLst>
          </p:cNvPr>
          <p:cNvSpPr>
            <a:spLocks noGrp="1"/>
          </p:cNvSpPr>
          <p:nvPr>
            <p:ph type="title"/>
          </p:nvPr>
        </p:nvSpPr>
        <p:spPr>
          <a:xfrm>
            <a:off x="1189702" y="1261872"/>
            <a:ext cx="3145536" cy="4334256"/>
          </a:xfrm>
        </p:spPr>
        <p:txBody>
          <a:bodyPr>
            <a:normAutofit/>
          </a:bodyPr>
          <a:lstStyle/>
          <a:p>
            <a:r>
              <a:rPr lang="en-IN" sz="3200" dirty="0">
                <a:latin typeface="Cambria Math" panose="02040503050406030204" pitchFamily="18" charset="0"/>
                <a:ea typeface="Cambria Math" panose="02040503050406030204" pitchFamily="18" charset="0"/>
              </a:rPr>
              <a:t>Motivation</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903111-D39C-4B0B-ADF8-DE7E80D5B899}"/>
              </a:ext>
            </a:extLst>
          </p:cNvPr>
          <p:cNvSpPr>
            <a:spLocks noGrp="1"/>
          </p:cNvSpPr>
          <p:nvPr>
            <p:ph idx="1"/>
          </p:nvPr>
        </p:nvSpPr>
        <p:spPr>
          <a:xfrm>
            <a:off x="4984167" y="1920240"/>
            <a:ext cx="5951013" cy="3017519"/>
          </a:xfrm>
        </p:spPr>
        <p:txBody>
          <a:bodyPr>
            <a:normAutofit/>
          </a:bodyPr>
          <a:lstStyle/>
          <a:p>
            <a:pPr>
              <a:buFont typeface="Wingdings" panose="05000000000000000000" pitchFamily="2" charset="2"/>
              <a:buChar char="Ø"/>
            </a:pPr>
            <a:r>
              <a:rPr lang="en-IN" sz="1800" dirty="0">
                <a:latin typeface="Cambria Math" panose="02040503050406030204" pitchFamily="18" charset="0"/>
                <a:ea typeface="Cambria Math" panose="02040503050406030204" pitchFamily="18" charset="0"/>
              </a:rPr>
              <a:t> </a:t>
            </a:r>
            <a:r>
              <a:rPr lang="en-IN" sz="1600" dirty="0">
                <a:latin typeface="Cambria Math" panose="02040503050406030204" pitchFamily="18" charset="0"/>
                <a:ea typeface="Cambria Math" panose="02040503050406030204" pitchFamily="18" charset="0"/>
              </a:rPr>
              <a:t>Defence and allied fields</a:t>
            </a:r>
          </a:p>
          <a:p>
            <a:pPr>
              <a:buFont typeface="Wingdings" panose="05000000000000000000" pitchFamily="2" charset="2"/>
              <a:buChar char="Ø"/>
            </a:pPr>
            <a:r>
              <a:rPr lang="en-IN" sz="1600" dirty="0">
                <a:latin typeface="Cambria Math" panose="02040503050406030204" pitchFamily="18" charset="0"/>
                <a:ea typeface="Cambria Math" panose="02040503050406030204" pitchFamily="18" charset="0"/>
              </a:rPr>
              <a:t> Space Research</a:t>
            </a:r>
          </a:p>
          <a:p>
            <a:pPr>
              <a:buFont typeface="Wingdings" panose="05000000000000000000" pitchFamily="2" charset="2"/>
              <a:buChar char="Ø"/>
            </a:pPr>
            <a:r>
              <a:rPr lang="en-IN" sz="1600" dirty="0">
                <a:latin typeface="Cambria Math" panose="02040503050406030204" pitchFamily="18" charset="0"/>
                <a:ea typeface="Cambria Math" panose="02040503050406030204" pitchFamily="18" charset="0"/>
              </a:rPr>
              <a:t> Delivery system </a:t>
            </a:r>
          </a:p>
          <a:p>
            <a:pPr>
              <a:buFont typeface="Wingdings" panose="05000000000000000000" pitchFamily="2" charset="2"/>
              <a:buChar char="Ø"/>
            </a:pPr>
            <a:r>
              <a:rPr lang="en-IN" sz="1600" dirty="0">
                <a:latin typeface="Cambria Math" panose="02040503050406030204" pitchFamily="18" charset="0"/>
                <a:ea typeface="Cambria Math" panose="02040503050406030204" pitchFamily="18" charset="0"/>
              </a:rPr>
              <a:t> Traffic Monitoring</a:t>
            </a:r>
          </a:p>
          <a:p>
            <a:pPr>
              <a:buFont typeface="Wingdings" panose="05000000000000000000" pitchFamily="2" charset="2"/>
              <a:buChar char="Ø"/>
            </a:pPr>
            <a:r>
              <a:rPr lang="en-IN" sz="1600" dirty="0">
                <a:latin typeface="Cambria Math" panose="02040503050406030204" pitchFamily="18" charset="0"/>
                <a:ea typeface="Cambria Math" panose="02040503050406030204" pitchFamily="18" charset="0"/>
              </a:rPr>
              <a:t> And many other fields in which currently humans are being assigned to perform some operation on a target.</a:t>
            </a:r>
          </a:p>
        </p:txBody>
      </p:sp>
    </p:spTree>
    <p:extLst>
      <p:ext uri="{BB962C8B-B14F-4D97-AF65-F5344CB8AC3E}">
        <p14:creationId xmlns:p14="http://schemas.microsoft.com/office/powerpoint/2010/main" val="359865947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A4DF863-2D3A-49BE-A022-008E1DF9D283}"/>
              </a:ext>
            </a:extLst>
          </p:cNvPr>
          <p:cNvSpPr>
            <a:spLocks noGrp="1"/>
          </p:cNvSpPr>
          <p:nvPr>
            <p:ph type="title"/>
          </p:nvPr>
        </p:nvSpPr>
        <p:spPr>
          <a:xfrm>
            <a:off x="496112" y="685801"/>
            <a:ext cx="2743200" cy="5105400"/>
          </a:xfrm>
        </p:spPr>
        <p:txBody>
          <a:bodyPr>
            <a:normAutofit/>
          </a:bodyPr>
          <a:lstStyle/>
          <a:p>
            <a:r>
              <a:rPr lang="en-IN" sz="3200" dirty="0">
                <a:solidFill>
                  <a:schemeClr val="bg1"/>
                </a:solidFill>
                <a:latin typeface="Cambria Math" panose="02040503050406030204" pitchFamily="18" charset="0"/>
                <a:ea typeface="Cambria Math" panose="02040503050406030204" pitchFamily="18" charset="0"/>
              </a:rPr>
              <a:t>Objective</a:t>
            </a:r>
            <a:endParaRPr lang="en-GB" sz="3200" dirty="0">
              <a:solidFill>
                <a:schemeClr val="bg1"/>
              </a:solidFill>
              <a:latin typeface="Cambria Math" panose="02040503050406030204" pitchFamily="18" charset="0"/>
              <a:ea typeface="Cambria Math" panose="02040503050406030204" pitchFamily="18" charset="0"/>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5065F8-52D6-4A2A-B1DD-534C1412D86F}"/>
                  </a:ext>
                </a:extLst>
              </p:cNvPr>
              <p:cNvSpPr>
                <a:spLocks noGrp="1"/>
              </p:cNvSpPr>
              <p:nvPr>
                <p:ph idx="1"/>
              </p:nvPr>
            </p:nvSpPr>
            <p:spPr>
              <a:xfrm>
                <a:off x="4569846" y="1597980"/>
                <a:ext cx="7534414" cy="4296793"/>
              </a:xfrm>
            </p:spPr>
            <p:txBody>
              <a:bodyPr>
                <a:normAutofit fontScale="85000" lnSpcReduction="20000"/>
              </a:bodyPr>
              <a:lstStyle/>
              <a:p>
                <a:pPr marL="0" indent="0">
                  <a:buNone/>
                </a:pPr>
                <a:r>
                  <a:rPr lang="en-GB" sz="1600" dirty="0">
                    <a:effectLst/>
                    <a:latin typeface="Cambria Math" panose="02040503050406030204" pitchFamily="18" charset="0"/>
                    <a:ea typeface="Cambria Math" panose="02040503050406030204" pitchFamily="18" charset="0"/>
                    <a:cs typeface="Roboto"/>
                  </a:rPr>
                  <a:t>Given, N-autonomous unicycle-type vehicles that are allowed to travel in the region of </a:t>
                </a:r>
                <a14:m>
                  <m:oMath xmlns:m="http://schemas.openxmlformats.org/officeDocument/2006/math">
                    <m:sSup>
                      <m:sSupPr>
                        <m:ctrlPr>
                          <a:rPr lang="en-GB" sz="1600" i="1">
                            <a:effectLst/>
                            <a:latin typeface="Cambria Math" panose="02040503050406030204" pitchFamily="18" charset="0"/>
                            <a:ea typeface="Cambria Math" panose="02040503050406030204" pitchFamily="18" charset="0"/>
                            <a:cs typeface="Roboto"/>
                          </a:rPr>
                        </m:ctrlPr>
                      </m:sSupPr>
                      <m:e>
                        <m:r>
                          <a:rPr lang="en-GB" sz="1600" i="1">
                            <a:effectLst/>
                            <a:latin typeface="Cambria Math" panose="02040503050406030204" pitchFamily="18" charset="0"/>
                            <a:ea typeface="Cambria Math" panose="02040503050406030204" pitchFamily="18" charset="0"/>
                            <a:cs typeface="Roboto"/>
                          </a:rPr>
                          <m:t>𝑅</m:t>
                        </m:r>
                      </m:e>
                      <m:sup>
                        <m:r>
                          <a:rPr lang="en-GB" sz="1600" i="1">
                            <a:effectLst/>
                            <a:latin typeface="Cambria Math" panose="02040503050406030204" pitchFamily="18" charset="0"/>
                            <a:ea typeface="Cambria Math" panose="02040503050406030204" pitchFamily="18" charset="0"/>
                            <a:cs typeface="Roboto"/>
                          </a:rPr>
                          <m:t>2</m:t>
                        </m:r>
                      </m:sup>
                    </m:sSup>
                    <m:r>
                      <a:rPr lang="en-IN" sz="1600" b="0" i="1" smtClean="0">
                        <a:effectLst/>
                        <a:latin typeface="Cambria Math" panose="02040503050406030204" pitchFamily="18" charset="0"/>
                        <a:ea typeface="Cambria Math" panose="02040503050406030204" pitchFamily="18" charset="0"/>
                        <a:cs typeface="Roboto"/>
                      </a:rPr>
                      <m:t> </m:t>
                    </m:r>
                    <m:r>
                      <m:rPr>
                        <m:nor/>
                      </m:rPr>
                      <a:rPr lang="en-GB" sz="1600" dirty="0">
                        <a:latin typeface="Cambria Math" panose="02040503050406030204" pitchFamily="18" charset="0"/>
                        <a:ea typeface="Cambria Math" panose="02040503050406030204" pitchFamily="18" charset="0"/>
                        <a:cs typeface="Roboto"/>
                      </a:rPr>
                      <m:t>And</m:t>
                    </m:r>
                    <m:r>
                      <m:rPr>
                        <m:nor/>
                      </m:rPr>
                      <a:rPr lang="en-GB" sz="1600" dirty="0">
                        <a:latin typeface="Cambria Math" panose="02040503050406030204" pitchFamily="18" charset="0"/>
                        <a:ea typeface="Cambria Math" panose="02040503050406030204" pitchFamily="18" charset="0"/>
                        <a:cs typeface="Roboto"/>
                      </a:rPr>
                      <m:t> </m:t>
                    </m:r>
                    <m:r>
                      <m:rPr>
                        <m:nor/>
                      </m:rPr>
                      <a:rPr lang="en-GB" sz="1600" dirty="0">
                        <a:latin typeface="Cambria Math" panose="02040503050406030204" pitchFamily="18" charset="0"/>
                        <a:ea typeface="Cambria Math" panose="02040503050406030204" pitchFamily="18" charset="0"/>
                        <a:cs typeface="Roboto"/>
                      </a:rPr>
                      <m:t>Number</m:t>
                    </m:r>
                    <m:r>
                      <m:rPr>
                        <m:nor/>
                      </m:rPr>
                      <a:rPr lang="en-GB" sz="1600" dirty="0">
                        <a:latin typeface="Cambria Math" panose="02040503050406030204" pitchFamily="18" charset="0"/>
                        <a:ea typeface="Cambria Math" panose="02040503050406030204" pitchFamily="18" charset="0"/>
                        <a:cs typeface="Roboto"/>
                      </a:rPr>
                      <m:t> </m:t>
                    </m:r>
                    <m:r>
                      <m:rPr>
                        <m:nor/>
                      </m:rPr>
                      <a:rPr lang="en-GB" sz="1600" dirty="0">
                        <a:latin typeface="Cambria Math" panose="02040503050406030204" pitchFamily="18" charset="0"/>
                        <a:ea typeface="Cambria Math" panose="02040503050406030204" pitchFamily="18" charset="0"/>
                        <a:cs typeface="Roboto"/>
                      </a:rPr>
                      <m:t>of</m:t>
                    </m:r>
                    <m:r>
                      <m:rPr>
                        <m:nor/>
                      </m:rPr>
                      <a:rPr lang="en-GB" sz="1600" dirty="0">
                        <a:latin typeface="Cambria Math" panose="02040503050406030204" pitchFamily="18" charset="0"/>
                        <a:ea typeface="Cambria Math" panose="02040503050406030204" pitchFamily="18" charset="0"/>
                        <a:cs typeface="Roboto"/>
                      </a:rPr>
                      <m:t> </m:t>
                    </m:r>
                    <m:r>
                      <m:rPr>
                        <m:nor/>
                      </m:rPr>
                      <a:rPr lang="en-GB" sz="1600" dirty="0">
                        <a:latin typeface="Cambria Math" panose="02040503050406030204" pitchFamily="18" charset="0"/>
                        <a:ea typeface="Cambria Math" panose="02040503050406030204" pitchFamily="18" charset="0"/>
                        <a:cs typeface="Roboto"/>
                      </a:rPr>
                      <m:t>targets</m:t>
                    </m:r>
                    <m:r>
                      <m:rPr>
                        <m:nor/>
                      </m:rPr>
                      <a:rPr lang="en-GB" sz="1600" dirty="0">
                        <a:latin typeface="Cambria Math" panose="02040503050406030204" pitchFamily="18" charset="0"/>
                        <a:ea typeface="Cambria Math" panose="02040503050406030204" pitchFamily="18" charset="0"/>
                        <a:cs typeface="Roboto"/>
                      </a:rPr>
                      <m:t> = </m:t>
                    </m:r>
                    <m:r>
                      <m:rPr>
                        <m:nor/>
                      </m:rPr>
                      <a:rPr lang="en-GB" sz="1600" dirty="0">
                        <a:latin typeface="Cambria Math" panose="02040503050406030204" pitchFamily="18" charset="0"/>
                        <a:ea typeface="Cambria Math" panose="02040503050406030204" pitchFamily="18" charset="0"/>
                        <a:cs typeface="Roboto"/>
                      </a:rPr>
                      <m:t>M</m:t>
                    </m:r>
                    <m:r>
                      <m:rPr>
                        <m:nor/>
                      </m:rPr>
                      <a:rPr lang="en-GB" sz="1600" dirty="0">
                        <a:latin typeface="Cambria Math" panose="02040503050406030204" pitchFamily="18" charset="0"/>
                        <a:ea typeface="Cambria Math" panose="02040503050406030204" pitchFamily="18" charset="0"/>
                        <a:cs typeface="Roboto"/>
                      </a:rPr>
                      <m:t>. (</m:t>
                    </m:r>
                    <m:r>
                      <m:rPr>
                        <m:nor/>
                      </m:rPr>
                      <a:rPr lang="en-GB" sz="1600" dirty="0">
                        <a:latin typeface="Cambria Math" panose="02040503050406030204" pitchFamily="18" charset="0"/>
                        <a:ea typeface="Cambria Math" panose="02040503050406030204" pitchFamily="18" charset="0"/>
                        <a:cs typeface="Roboto"/>
                      </a:rPr>
                      <m:t>N</m:t>
                    </m:r>
                    <m:r>
                      <m:rPr>
                        <m:nor/>
                      </m:rPr>
                      <a:rPr lang="en-GB" sz="1600" dirty="0">
                        <a:latin typeface="Cambria Math" panose="02040503050406030204" pitchFamily="18" charset="0"/>
                        <a:ea typeface="Cambria Math" panose="02040503050406030204" pitchFamily="18" charset="0"/>
                        <a:cs typeface="Roboto"/>
                      </a:rPr>
                      <m:t>&gt;=</m:t>
                    </m:r>
                    <m:r>
                      <m:rPr>
                        <m:nor/>
                      </m:rPr>
                      <a:rPr lang="en-GB" sz="1600" dirty="0">
                        <a:latin typeface="Cambria Math" panose="02040503050406030204" pitchFamily="18" charset="0"/>
                        <a:ea typeface="Cambria Math" panose="02040503050406030204" pitchFamily="18" charset="0"/>
                        <a:cs typeface="Roboto"/>
                      </a:rPr>
                      <m:t>M</m:t>
                    </m:r>
                    <m:r>
                      <m:rPr>
                        <m:nor/>
                      </m:rPr>
                      <a:rPr lang="en-GB" sz="1600" dirty="0">
                        <a:latin typeface="Cambria Math" panose="02040503050406030204" pitchFamily="18" charset="0"/>
                        <a:ea typeface="Cambria Math" panose="02040503050406030204" pitchFamily="18" charset="0"/>
                        <a:cs typeface="Roboto"/>
                      </a:rPr>
                      <m:t>)</m:t>
                    </m:r>
                  </m:oMath>
                </a14:m>
                <a:endParaRPr lang="en-GB" sz="1600" dirty="0">
                  <a:latin typeface="Cambria Math" panose="02040503050406030204" pitchFamily="18" charset="0"/>
                  <a:ea typeface="Cambria Math" panose="02040503050406030204" pitchFamily="18" charset="0"/>
                  <a:cs typeface="Roboto"/>
                </a:endParaRPr>
              </a:p>
              <a:p>
                <a:pPr marL="0" indent="0">
                  <a:buNone/>
                </a:pPr>
                <a:endParaRPr lang="en-GB" sz="1600" dirty="0">
                  <a:effectLst/>
                  <a:latin typeface="Cambria Math" panose="02040503050406030204" pitchFamily="18" charset="0"/>
                  <a:ea typeface="Cambria Math" panose="02040503050406030204" pitchFamily="18" charset="0"/>
                  <a:cs typeface="Roboto"/>
                </a:endParaRPr>
              </a:p>
              <a:p>
                <a:pPr>
                  <a:buFont typeface="Wingdings" panose="05000000000000000000" pitchFamily="2" charset="2"/>
                  <a:buChar char="§"/>
                </a:pPr>
                <a:r>
                  <a:rPr lang="en-GB" sz="1600" dirty="0">
                    <a:effectLst/>
                    <a:latin typeface="Cambria Math" panose="02040503050406030204" pitchFamily="18" charset="0"/>
                    <a:ea typeface="Cambria Math" panose="02040503050406030204" pitchFamily="18" charset="0"/>
                    <a:cs typeface="Roboto"/>
                  </a:rPr>
                  <a:t>Our aim is to make all vehicles asymptotically converge to an enclosing pattern </a:t>
                </a:r>
              </a:p>
              <a:p>
                <a:pPr>
                  <a:buFont typeface="Wingdings" panose="05000000000000000000" pitchFamily="2" charset="2"/>
                  <a:buChar char="§"/>
                </a:pPr>
                <a:r>
                  <a:rPr lang="en-GB" sz="1600" dirty="0">
                    <a:latin typeface="Cambria Math" panose="02040503050406030204" pitchFamily="18" charset="0"/>
                    <a:ea typeface="Cambria Math" panose="02040503050406030204" pitchFamily="18" charset="0"/>
                    <a:cs typeface="Roboto"/>
                  </a:rPr>
                  <a:t>W</a:t>
                </a:r>
                <a:r>
                  <a:rPr lang="en-GB" sz="1600" dirty="0">
                    <a:effectLst/>
                    <a:latin typeface="Cambria Math" panose="02040503050406030204" pitchFamily="18" charset="0"/>
                    <a:ea typeface="Cambria Math" panose="02040503050406030204" pitchFamily="18" charset="0"/>
                    <a:cs typeface="Roboto"/>
                  </a:rPr>
                  <a:t>herein each vehicle from the vehicle set V is mapped to a target from the target set T, </a:t>
                </a:r>
                <a:r>
                  <a:rPr lang="en-GB" sz="1600" dirty="0">
                    <a:latin typeface="Cambria Math" panose="02040503050406030204" pitchFamily="18" charset="0"/>
                    <a:ea typeface="Cambria Math" panose="02040503050406030204" pitchFamily="18" charset="0"/>
                    <a:cs typeface="Roboto"/>
                  </a:rPr>
                  <a:t>A</a:t>
                </a:r>
                <a:r>
                  <a:rPr lang="en-GB" sz="1600" dirty="0">
                    <a:effectLst/>
                    <a:latin typeface="Cambria Math" panose="02040503050406030204" pitchFamily="18" charset="0"/>
                    <a:ea typeface="Cambria Math" panose="02040503050406030204" pitchFamily="18" charset="0"/>
                    <a:cs typeface="Roboto"/>
                  </a:rPr>
                  <a:t>round which the vehicle revolves in circular orbits </a:t>
                </a:r>
              </a:p>
              <a:p>
                <a:pPr>
                  <a:buFont typeface="Wingdings" panose="05000000000000000000" pitchFamily="2" charset="2"/>
                  <a:buChar char="§"/>
                </a:pPr>
                <a:r>
                  <a:rPr lang="en-GB" sz="1600" dirty="0">
                    <a:latin typeface="Cambria Math" panose="02040503050406030204" pitchFamily="18" charset="0"/>
                    <a:ea typeface="Cambria Math" panose="02040503050406030204" pitchFamily="18" charset="0"/>
                    <a:cs typeface="Roboto"/>
                  </a:rPr>
                  <a:t>The mapping should be s</a:t>
                </a:r>
                <a:r>
                  <a:rPr lang="en-GB" sz="1600" dirty="0">
                    <a:effectLst/>
                    <a:latin typeface="Cambria Math" panose="02040503050406030204" pitchFamily="18" charset="0"/>
                    <a:ea typeface="Cambria Math" panose="02040503050406030204" pitchFamily="18" charset="0"/>
                    <a:cs typeface="Roboto"/>
                  </a:rPr>
                  <a:t>uch that the all targets are mapped at least to one vehicle</a:t>
                </a:r>
              </a:p>
              <a:p>
                <a:pPr marL="0" indent="0">
                  <a:buNone/>
                </a:pPr>
                <a:endParaRPr lang="en-GB" sz="1600" dirty="0">
                  <a:latin typeface="Cambria Math" panose="02040503050406030204" pitchFamily="18" charset="0"/>
                  <a:ea typeface="Cambria Math" panose="02040503050406030204" pitchFamily="18" charset="0"/>
                  <a:cs typeface="Roboto"/>
                </a:endParaRPr>
              </a:p>
              <a:p>
                <a:pPr marL="4445" marR="386715" indent="0" algn="just">
                  <a:lnSpc>
                    <a:spcPct val="89000"/>
                  </a:lnSpc>
                  <a:spcBef>
                    <a:spcPts val="1060"/>
                  </a:spcBef>
                  <a:spcAft>
                    <a:spcPts val="0"/>
                  </a:spcAft>
                  <a:buNone/>
                </a:pPr>
                <a:r>
                  <a:rPr lang="en-GB" sz="1600" dirty="0">
                    <a:effectLst/>
                    <a:latin typeface="Cambria Math" panose="02040503050406030204" pitchFamily="18" charset="0"/>
                    <a:ea typeface="Cambria Math" panose="02040503050406030204" pitchFamily="18" charset="0"/>
                    <a:cs typeface="Roboto"/>
                  </a:rPr>
                  <a:t>Let’s say there are n-vehicles </a:t>
                </a:r>
              </a:p>
              <a:p>
                <a:pPr marL="290195" marR="386715" algn="just">
                  <a:lnSpc>
                    <a:spcPct val="89000"/>
                  </a:lnSpc>
                  <a:spcBef>
                    <a:spcPts val="1060"/>
                  </a:spcBef>
                  <a:spcAft>
                    <a:spcPts val="0"/>
                  </a:spcAft>
                  <a:buFont typeface="Wingdings" panose="05000000000000000000" pitchFamily="2" charset="2"/>
                  <a:buChar char="Ø"/>
                </a:pPr>
                <a:r>
                  <a:rPr lang="en-GB" sz="1600" i="1" dirty="0">
                    <a:latin typeface="Cambria Math" panose="02040503050406030204" pitchFamily="18" charset="0"/>
                    <a:ea typeface="Cambria Math" panose="02040503050406030204" pitchFamily="18" charset="0"/>
                    <a:cs typeface="Roboto"/>
                  </a:rPr>
                  <a:t> </a:t>
                </a:r>
                <a:r>
                  <a:rPr lang="en-GB" sz="1600" dirty="0">
                    <a:latin typeface="Cambria Math" panose="02040503050406030204" pitchFamily="18" charset="0"/>
                    <a:ea typeface="Cambria Math" panose="02040503050406030204" pitchFamily="18" charset="0"/>
                    <a:cs typeface="Roboto"/>
                  </a:rPr>
                  <a:t>We represent Vehicle-</a:t>
                </a:r>
                <a:r>
                  <a:rPr lang="en-GB" sz="1600" dirty="0" err="1">
                    <a:latin typeface="Cambria Math" panose="02040503050406030204" pitchFamily="18" charset="0"/>
                    <a:ea typeface="Cambria Math" panose="02040503050406030204" pitchFamily="18" charset="0"/>
                    <a:cs typeface="Roboto"/>
                  </a:rPr>
                  <a:t>i</a:t>
                </a:r>
                <a:r>
                  <a:rPr lang="en-GB" sz="1600" dirty="0">
                    <a:latin typeface="Cambria Math" panose="02040503050406030204" pitchFamily="18" charset="0"/>
                    <a:ea typeface="Cambria Math" panose="02040503050406030204" pitchFamily="18" charset="0"/>
                    <a:cs typeface="Roboto"/>
                  </a:rPr>
                  <a:t> as </a:t>
                </a:r>
                <a14:m>
                  <m:oMath xmlns:m="http://schemas.openxmlformats.org/officeDocument/2006/math">
                    <m:sSub>
                      <m:sSubPr>
                        <m:ctrlPr>
                          <a:rPr lang="en-IN" sz="1600" i="1" smtClean="0">
                            <a:latin typeface="Cambria Math" panose="02040503050406030204" pitchFamily="18" charset="0"/>
                            <a:ea typeface="Cambria Math" panose="02040503050406030204" pitchFamily="18" charset="0"/>
                            <a:cs typeface="Roboto"/>
                          </a:rPr>
                        </m:ctrlPr>
                      </m:sSubPr>
                      <m:e>
                        <m:r>
                          <m:rPr>
                            <m:sty m:val="p"/>
                          </m:rPr>
                          <a:rPr lang="en-IN" sz="1600" b="0" i="0" smtClean="0">
                            <a:latin typeface="Cambria Math" panose="02040503050406030204" pitchFamily="18" charset="0"/>
                            <a:ea typeface="Cambria Math" panose="02040503050406030204" pitchFamily="18" charset="0"/>
                            <a:cs typeface="Roboto"/>
                          </a:rPr>
                          <m:t>V</m:t>
                        </m:r>
                      </m:e>
                      <m:sub>
                        <m:r>
                          <m:rPr>
                            <m:sty m:val="p"/>
                          </m:rPr>
                          <a:rPr lang="en-IN" sz="1600" b="0" i="0" smtClean="0">
                            <a:latin typeface="Cambria Math" panose="02040503050406030204" pitchFamily="18" charset="0"/>
                            <a:ea typeface="Cambria Math" panose="02040503050406030204" pitchFamily="18" charset="0"/>
                            <a:cs typeface="Roboto"/>
                          </a:rPr>
                          <m:t>i</m:t>
                        </m:r>
                      </m:sub>
                    </m:sSub>
                    <m:r>
                      <a:rPr lang="en-IN" sz="1600" b="0" i="0" smtClean="0">
                        <a:latin typeface="Cambria Math" panose="02040503050406030204" pitchFamily="18" charset="0"/>
                        <a:ea typeface="Cambria Math" panose="02040503050406030204" pitchFamily="18" charset="0"/>
                        <a:cs typeface="Roboto"/>
                      </a:rPr>
                      <m:t>,</m:t>
                    </m:r>
                  </m:oMath>
                </a14:m>
                <a:r>
                  <a:rPr lang="en-GB" sz="1600" dirty="0">
                    <a:latin typeface="Cambria Math" panose="02040503050406030204" pitchFamily="18" charset="0"/>
                    <a:ea typeface="Cambria Math" panose="02040503050406030204" pitchFamily="18" charset="0"/>
                    <a:cs typeface="Nova Mono"/>
                  </a:rPr>
                  <a:t> </a:t>
                </a:r>
                <a:r>
                  <a:rPr lang="en-GB" sz="1600" dirty="0">
                    <a:latin typeface="Cambria Math" panose="02040503050406030204" pitchFamily="18" charset="0"/>
                    <a:ea typeface="Cambria Math" panose="02040503050406030204" pitchFamily="18" charset="0"/>
                    <a:cs typeface="Roboto"/>
                  </a:rPr>
                  <a:t>having varying Cartesian coordinate </a:t>
                </a:r>
                <a:r>
                  <a:rPr lang="en-IN" sz="1600" dirty="0">
                    <a:latin typeface="Cambria Math" panose="02040503050406030204" pitchFamily="18" charset="0"/>
                    <a:ea typeface="Cambria Math" panose="02040503050406030204" pitchFamily="18" charset="0"/>
                    <a:cs typeface="Roboto"/>
                  </a:rPr>
                  <a:t>(</a:t>
                </a:r>
                <a14:m>
                  <m:oMath xmlns:m="http://schemas.openxmlformats.org/officeDocument/2006/math">
                    <m:sSub>
                      <m:sSubPr>
                        <m:ctrlPr>
                          <a:rPr lang="en-IN" sz="1600" i="1">
                            <a:latin typeface="Cambria Math" panose="02040503050406030204" pitchFamily="18" charset="0"/>
                            <a:ea typeface="Cambria Math" panose="02040503050406030204" pitchFamily="18" charset="0"/>
                            <a:cs typeface="Roboto"/>
                          </a:rPr>
                        </m:ctrlPr>
                      </m:sSubPr>
                      <m:e>
                        <m:r>
                          <a:rPr lang="en-IN" sz="1600" i="1">
                            <a:latin typeface="Cambria Math" panose="02040503050406030204" pitchFamily="18" charset="0"/>
                            <a:ea typeface="Cambria Math" panose="02040503050406030204" pitchFamily="18" charset="0"/>
                            <a:cs typeface="Roboto"/>
                          </a:rPr>
                          <m:t>𝑥</m:t>
                        </m:r>
                      </m:e>
                      <m:sub>
                        <m:r>
                          <a:rPr lang="en-IN" sz="1600" i="1">
                            <a:latin typeface="Cambria Math" panose="02040503050406030204" pitchFamily="18" charset="0"/>
                            <a:ea typeface="Cambria Math" panose="02040503050406030204" pitchFamily="18" charset="0"/>
                            <a:cs typeface="Roboto"/>
                          </a:rPr>
                          <m:t>𝑖</m:t>
                        </m:r>
                      </m:sub>
                    </m:sSub>
                    <m:r>
                      <a:rPr lang="en-IN" sz="1600" i="1">
                        <a:latin typeface="Cambria Math" panose="02040503050406030204" pitchFamily="18" charset="0"/>
                        <a:ea typeface="Cambria Math" panose="02040503050406030204" pitchFamily="18" charset="0"/>
                        <a:cs typeface="Roboto"/>
                      </a:rPr>
                      <m:t> , </m:t>
                    </m:r>
                    <m:sSub>
                      <m:sSubPr>
                        <m:ctrlPr>
                          <a:rPr lang="en-IN" sz="1600" i="1">
                            <a:latin typeface="Cambria Math" panose="02040503050406030204" pitchFamily="18" charset="0"/>
                            <a:ea typeface="Cambria Math" panose="02040503050406030204" pitchFamily="18" charset="0"/>
                            <a:cs typeface="Roboto"/>
                          </a:rPr>
                        </m:ctrlPr>
                      </m:sSubPr>
                      <m:e>
                        <m:r>
                          <a:rPr lang="en-IN" sz="1600" i="1">
                            <a:latin typeface="Cambria Math" panose="02040503050406030204" pitchFamily="18" charset="0"/>
                            <a:ea typeface="Cambria Math" panose="02040503050406030204" pitchFamily="18" charset="0"/>
                            <a:cs typeface="Roboto"/>
                          </a:rPr>
                          <m:t>𝑦</m:t>
                        </m:r>
                      </m:e>
                      <m:sub>
                        <m:r>
                          <a:rPr lang="en-IN" sz="1600" i="1">
                            <a:latin typeface="Cambria Math" panose="02040503050406030204" pitchFamily="18" charset="0"/>
                            <a:ea typeface="Cambria Math" panose="02040503050406030204" pitchFamily="18" charset="0"/>
                            <a:cs typeface="Roboto"/>
                          </a:rPr>
                          <m:t>𝑖</m:t>
                        </m:r>
                      </m:sub>
                    </m:sSub>
                  </m:oMath>
                </a14:m>
                <a:r>
                  <a:rPr lang="en-IN" sz="1600" dirty="0">
                    <a:latin typeface="Cambria Math" panose="02040503050406030204" pitchFamily="18" charset="0"/>
                    <a:ea typeface="Cambria Math" panose="02040503050406030204" pitchFamily="18" charset="0"/>
                    <a:cs typeface="Nova Mono"/>
                  </a:rPr>
                  <a:t>) </a:t>
                </a:r>
                <a:r>
                  <a:rPr lang="en-GB" sz="1600" dirty="0">
                    <a:latin typeface="Cambria Math" panose="02040503050406030204" pitchFamily="18" charset="0"/>
                    <a:ea typeface="Cambria Math" panose="02040503050406030204" pitchFamily="18" charset="0"/>
                    <a:cs typeface="Nova Mono"/>
                  </a:rPr>
                  <a:t>where I </a:t>
                </a:r>
              </a:p>
              <a:p>
                <a:pPr marL="4445" marR="386715" indent="0" algn="just">
                  <a:lnSpc>
                    <a:spcPct val="89000"/>
                  </a:lnSpc>
                  <a:spcBef>
                    <a:spcPts val="1060"/>
                  </a:spcBef>
                  <a:spcAft>
                    <a:spcPts val="0"/>
                  </a:spcAft>
                  <a:buNone/>
                </a:pPr>
                <a:r>
                  <a:rPr lang="en-GB" sz="1600" dirty="0">
                    <a:latin typeface="Cambria Math" panose="02040503050406030204" pitchFamily="18" charset="0"/>
                    <a:ea typeface="Cambria Math" panose="02040503050406030204" pitchFamily="18" charset="0"/>
                    <a:cs typeface="Cambria Math" panose="02040503050406030204" pitchFamily="18" charset="0"/>
                  </a:rPr>
                  <a:t>∈</a:t>
                </a:r>
                <a:r>
                  <a:rPr lang="en-GB" sz="1600" dirty="0">
                    <a:latin typeface="Cambria Math" panose="02040503050406030204" pitchFamily="18" charset="0"/>
                    <a:ea typeface="Cambria Math" panose="02040503050406030204" pitchFamily="18" charset="0"/>
                    <a:cs typeface="Nova Mono"/>
                  </a:rPr>
                  <a:t> {1, 2, 3, 4, . . , N} </a:t>
                </a:r>
                <a:r>
                  <a:rPr lang="en-GB" sz="1600" dirty="0">
                    <a:effectLst/>
                    <a:latin typeface="Cambria Math" panose="02040503050406030204" pitchFamily="18" charset="0"/>
                    <a:ea typeface="Cambria Math" panose="02040503050406030204" pitchFamily="18" charset="0"/>
                    <a:cs typeface="Roboto"/>
                  </a:rPr>
                  <a:t>and </a:t>
                </a:r>
              </a:p>
              <a:p>
                <a:pPr marL="4445" marR="386715" indent="0" algn="just">
                  <a:lnSpc>
                    <a:spcPct val="89000"/>
                  </a:lnSpc>
                  <a:spcBef>
                    <a:spcPts val="1060"/>
                  </a:spcBef>
                  <a:spcAft>
                    <a:spcPts val="0"/>
                  </a:spcAft>
                  <a:buNone/>
                </a:pPr>
                <a:endParaRPr lang="en-GB" sz="1600" dirty="0">
                  <a:effectLst/>
                  <a:latin typeface="Cambria Math" panose="02040503050406030204" pitchFamily="18" charset="0"/>
                  <a:ea typeface="Cambria Math" panose="02040503050406030204" pitchFamily="18" charset="0"/>
                  <a:cs typeface="Roboto"/>
                </a:endParaRPr>
              </a:p>
              <a:p>
                <a:pPr marL="290195" marR="386715" algn="just">
                  <a:lnSpc>
                    <a:spcPct val="89000"/>
                  </a:lnSpc>
                  <a:spcBef>
                    <a:spcPts val="1060"/>
                  </a:spcBef>
                  <a:spcAft>
                    <a:spcPts val="0"/>
                  </a:spcAft>
                  <a:buFont typeface="Wingdings" panose="05000000000000000000" pitchFamily="2" charset="2"/>
                  <a:buChar char="Ø"/>
                </a:pPr>
                <a:r>
                  <a:rPr lang="en-GB" sz="1600" dirty="0">
                    <a:latin typeface="Cambria Math" panose="02040503050406030204" pitchFamily="18" charset="0"/>
                    <a:ea typeface="Cambria Math" panose="02040503050406030204" pitchFamily="18" charset="0"/>
                    <a:cs typeface="Roboto"/>
                  </a:rPr>
                  <a:t> R</a:t>
                </a:r>
                <a:r>
                  <a:rPr lang="en-GB" sz="1600" dirty="0">
                    <a:effectLst/>
                    <a:latin typeface="Cambria Math" panose="02040503050406030204" pitchFamily="18" charset="0"/>
                    <a:ea typeface="Cambria Math" panose="02040503050406030204" pitchFamily="18" charset="0"/>
                    <a:cs typeface="Roboto"/>
                  </a:rPr>
                  <a:t>evolves around Target </a:t>
                </a:r>
                <a14:m>
                  <m:oMath xmlns:m="http://schemas.openxmlformats.org/officeDocument/2006/math">
                    <m:sSub>
                      <m:sSubPr>
                        <m:ctrlPr>
                          <a:rPr lang="en-IN" sz="1600" i="1">
                            <a:latin typeface="Cambria Math" panose="02040503050406030204" pitchFamily="18" charset="0"/>
                            <a:ea typeface="Cambria Math" panose="02040503050406030204" pitchFamily="18" charset="0"/>
                            <a:cs typeface="Roboto"/>
                          </a:rPr>
                        </m:ctrlPr>
                      </m:sSubPr>
                      <m:e>
                        <m:r>
                          <a:rPr lang="en-IN" sz="1600" b="0" i="1" smtClean="0">
                            <a:latin typeface="Cambria Math" panose="02040503050406030204" pitchFamily="18" charset="0"/>
                            <a:ea typeface="Cambria Math" panose="02040503050406030204" pitchFamily="18" charset="0"/>
                            <a:cs typeface="Roboto"/>
                          </a:rPr>
                          <m:t>𝑇</m:t>
                        </m:r>
                      </m:e>
                      <m:sub>
                        <m:r>
                          <a:rPr lang="en-IN" sz="1600" b="0" i="1" smtClean="0">
                            <a:latin typeface="Cambria Math" panose="02040503050406030204" pitchFamily="18" charset="0"/>
                            <a:ea typeface="Cambria Math" panose="02040503050406030204" pitchFamily="18" charset="0"/>
                            <a:cs typeface="Roboto"/>
                          </a:rPr>
                          <m:t>𝑖</m:t>
                        </m:r>
                      </m:sub>
                    </m:sSub>
                  </m:oMath>
                </a14:m>
                <a:r>
                  <a:rPr lang="en-IN" sz="1600" dirty="0">
                    <a:latin typeface="Cambria Math" panose="02040503050406030204" pitchFamily="18" charset="0"/>
                    <a:ea typeface="Cambria Math" panose="02040503050406030204" pitchFamily="18" charset="0"/>
                    <a:cs typeface="Nova Mono"/>
                  </a:rPr>
                  <a:t> </a:t>
                </a:r>
                <a:r>
                  <a:rPr lang="en-GB" sz="1600" dirty="0">
                    <a:effectLst/>
                    <a:latin typeface="Cambria Math" panose="02040503050406030204" pitchFamily="18" charset="0"/>
                    <a:ea typeface="Cambria Math" panose="02040503050406030204" pitchFamily="18" charset="0"/>
                    <a:cs typeface="Roboto"/>
                  </a:rPr>
                  <a:t>having Cartesian coordinate </a:t>
                </a:r>
                <a:r>
                  <a:rPr lang="en-IN" sz="1600" dirty="0">
                    <a:latin typeface="Cambria Math" panose="02040503050406030204" pitchFamily="18" charset="0"/>
                    <a:ea typeface="Cambria Math" panose="02040503050406030204" pitchFamily="18" charset="0"/>
                    <a:cs typeface="Roboto"/>
                  </a:rPr>
                  <a:t>(</a:t>
                </a:r>
                <a14:m>
                  <m:oMath xmlns:m="http://schemas.openxmlformats.org/officeDocument/2006/math">
                    <m:sSub>
                      <m:sSubPr>
                        <m:ctrlPr>
                          <a:rPr lang="en-IN" sz="1600" i="1">
                            <a:latin typeface="Cambria Math" panose="02040503050406030204" pitchFamily="18" charset="0"/>
                            <a:ea typeface="Cambria Math" panose="02040503050406030204" pitchFamily="18" charset="0"/>
                            <a:cs typeface="Roboto"/>
                          </a:rPr>
                        </m:ctrlPr>
                      </m:sSubPr>
                      <m:e>
                        <m:r>
                          <a:rPr lang="en-IN" sz="1600" b="0" i="1" smtClean="0">
                            <a:latin typeface="Cambria Math" panose="02040503050406030204" pitchFamily="18" charset="0"/>
                            <a:ea typeface="Cambria Math" panose="02040503050406030204" pitchFamily="18" charset="0"/>
                            <a:cs typeface="Roboto"/>
                          </a:rPr>
                          <m:t>𝑥</m:t>
                        </m:r>
                        <m:r>
                          <a:rPr lang="en-IN" sz="1600" b="0" i="1" smtClean="0">
                            <a:latin typeface="Cambria Math" panose="02040503050406030204" pitchFamily="18" charset="0"/>
                            <a:ea typeface="Cambria Math" panose="02040503050406030204" pitchFamily="18" charset="0"/>
                            <a:cs typeface="Roboto"/>
                          </a:rPr>
                          <m:t>′</m:t>
                        </m:r>
                      </m:e>
                      <m:sub>
                        <m:r>
                          <a:rPr lang="en-IN" sz="1600" b="0" i="1" smtClean="0">
                            <a:latin typeface="Cambria Math" panose="02040503050406030204" pitchFamily="18" charset="0"/>
                            <a:ea typeface="Cambria Math" panose="02040503050406030204" pitchFamily="18" charset="0"/>
                            <a:cs typeface="Roboto"/>
                          </a:rPr>
                          <m:t>𝑖</m:t>
                        </m:r>
                      </m:sub>
                    </m:sSub>
                    <m:r>
                      <a:rPr lang="en-IN" sz="1600" b="0" i="1" smtClean="0">
                        <a:latin typeface="Cambria Math" panose="02040503050406030204" pitchFamily="18" charset="0"/>
                        <a:ea typeface="Cambria Math" panose="02040503050406030204" pitchFamily="18" charset="0"/>
                        <a:cs typeface="Roboto"/>
                      </a:rPr>
                      <m:t> , </m:t>
                    </m:r>
                    <m:sSub>
                      <m:sSubPr>
                        <m:ctrlPr>
                          <a:rPr lang="en-IN" sz="1600" i="1">
                            <a:latin typeface="Cambria Math" panose="02040503050406030204" pitchFamily="18" charset="0"/>
                            <a:ea typeface="Cambria Math" panose="02040503050406030204" pitchFamily="18" charset="0"/>
                            <a:cs typeface="Roboto"/>
                          </a:rPr>
                        </m:ctrlPr>
                      </m:sSubPr>
                      <m:e>
                        <m:r>
                          <a:rPr lang="en-IN" sz="1600" b="0" i="1" smtClean="0">
                            <a:latin typeface="Cambria Math" panose="02040503050406030204" pitchFamily="18" charset="0"/>
                            <a:ea typeface="Cambria Math" panose="02040503050406030204" pitchFamily="18" charset="0"/>
                            <a:cs typeface="Roboto"/>
                          </a:rPr>
                          <m:t>𝑦</m:t>
                        </m:r>
                        <m:r>
                          <a:rPr lang="en-IN" sz="1600" b="0" i="1" smtClean="0">
                            <a:latin typeface="Cambria Math" panose="02040503050406030204" pitchFamily="18" charset="0"/>
                            <a:ea typeface="Cambria Math" panose="02040503050406030204" pitchFamily="18" charset="0"/>
                            <a:cs typeface="Roboto"/>
                          </a:rPr>
                          <m:t>′</m:t>
                        </m:r>
                      </m:e>
                      <m:sub>
                        <m:r>
                          <a:rPr lang="en-IN" sz="1600" b="0" i="1" smtClean="0">
                            <a:latin typeface="Cambria Math" panose="02040503050406030204" pitchFamily="18" charset="0"/>
                            <a:ea typeface="Cambria Math" panose="02040503050406030204" pitchFamily="18" charset="0"/>
                            <a:cs typeface="Roboto"/>
                          </a:rPr>
                          <m:t>𝑖</m:t>
                        </m:r>
                      </m:sub>
                    </m:sSub>
                  </m:oMath>
                </a14:m>
                <a:r>
                  <a:rPr lang="en-IN" sz="1600" dirty="0">
                    <a:latin typeface="Cambria Math" panose="02040503050406030204" pitchFamily="18" charset="0"/>
                    <a:ea typeface="Cambria Math" panose="02040503050406030204" pitchFamily="18" charset="0"/>
                    <a:cs typeface="Nova Mono"/>
                  </a:rPr>
                  <a:t>)</a:t>
                </a:r>
                <a:endParaRPr lang="en-GB" sz="1600" dirty="0">
                  <a:effectLst/>
                  <a:latin typeface="Cambria Math" panose="02040503050406030204" pitchFamily="18" charset="0"/>
                  <a:ea typeface="Cambria Math" panose="02040503050406030204" pitchFamily="18" charset="0"/>
                  <a:cs typeface="Roboto"/>
                </a:endParaRPr>
              </a:p>
              <a:p>
                <a:pPr marL="4445" marR="386715" indent="0" algn="just">
                  <a:lnSpc>
                    <a:spcPct val="89000"/>
                  </a:lnSpc>
                  <a:spcBef>
                    <a:spcPts val="1060"/>
                  </a:spcBef>
                  <a:spcAft>
                    <a:spcPts val="0"/>
                  </a:spcAft>
                  <a:buNone/>
                </a:pPr>
                <a:endParaRPr lang="en-GB" sz="1600" i="1" dirty="0">
                  <a:latin typeface="Cambria Math" panose="02040503050406030204" pitchFamily="18" charset="0"/>
                  <a:ea typeface="Cambria Math" panose="02040503050406030204" pitchFamily="18" charset="0"/>
                  <a:cs typeface="Roboto"/>
                </a:endParaRPr>
              </a:p>
              <a:p>
                <a:pPr marL="4445" marR="386715" indent="0" algn="just">
                  <a:lnSpc>
                    <a:spcPct val="89000"/>
                  </a:lnSpc>
                  <a:spcBef>
                    <a:spcPts val="1060"/>
                  </a:spcBef>
                  <a:spcAft>
                    <a:spcPts val="0"/>
                  </a:spcAft>
                  <a:buNone/>
                </a:pPr>
                <a:r>
                  <a:rPr lang="en-GB" sz="1600" i="1" dirty="0">
                    <a:effectLst/>
                    <a:latin typeface="Cambria Math" panose="02040503050406030204" pitchFamily="18" charset="0"/>
                    <a:ea typeface="Cambria Math" panose="02040503050406030204" pitchFamily="18" charset="0"/>
                    <a:cs typeface="Roboto"/>
                  </a:rPr>
                  <a:t>Note: Multiple vehicles can revolve around the same target location. </a:t>
                </a:r>
              </a:p>
            </p:txBody>
          </p:sp>
        </mc:Choice>
        <mc:Fallback xmlns="">
          <p:sp>
            <p:nvSpPr>
              <p:cNvPr id="3" name="Content Placeholder 2">
                <a:extLst>
                  <a:ext uri="{FF2B5EF4-FFF2-40B4-BE49-F238E27FC236}">
                    <a16:creationId xmlns:a16="http://schemas.microsoft.com/office/drawing/2014/main" id="{545065F8-52D6-4A2A-B1DD-534C1412D86F}"/>
                  </a:ext>
                </a:extLst>
              </p:cNvPr>
              <p:cNvSpPr>
                <a:spLocks noGrp="1" noRot="1" noChangeAspect="1" noMove="1" noResize="1" noEditPoints="1" noAdjustHandles="1" noChangeArrowheads="1" noChangeShapeType="1" noTextEdit="1"/>
              </p:cNvSpPr>
              <p:nvPr>
                <p:ph idx="1"/>
              </p:nvPr>
            </p:nvSpPr>
            <p:spPr>
              <a:xfrm>
                <a:off x="4569846" y="1597980"/>
                <a:ext cx="7534414" cy="4296793"/>
              </a:xfrm>
              <a:blipFill>
                <a:blip r:embed="rId3"/>
                <a:stretch>
                  <a:fillRect l="-728"/>
                </a:stretch>
              </a:blipFill>
            </p:spPr>
            <p:txBody>
              <a:bodyPr/>
              <a:lstStyle/>
              <a:p>
                <a:r>
                  <a:rPr lang="en-IN">
                    <a:noFill/>
                  </a:rPr>
                  <a:t> </a:t>
                </a:r>
              </a:p>
            </p:txBody>
          </p:sp>
        </mc:Fallback>
      </mc:AlternateContent>
    </p:spTree>
    <p:extLst>
      <p:ext uri="{BB962C8B-B14F-4D97-AF65-F5344CB8AC3E}">
        <p14:creationId xmlns:p14="http://schemas.microsoft.com/office/powerpoint/2010/main" val="3623019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A497-901B-4387-AA84-69EB077F39F7}"/>
              </a:ext>
            </a:extLst>
          </p:cNvPr>
          <p:cNvSpPr>
            <a:spLocks noGrp="1"/>
          </p:cNvSpPr>
          <p:nvPr>
            <p:ph type="title"/>
          </p:nvPr>
        </p:nvSpPr>
        <p:spPr>
          <a:xfrm>
            <a:off x="1524949" y="253999"/>
            <a:ext cx="9544371" cy="795757"/>
          </a:xfrm>
        </p:spPr>
        <p:txBody>
          <a:bodyPr>
            <a:normAutofit/>
          </a:bodyPr>
          <a:lstStyle/>
          <a:p>
            <a:r>
              <a:rPr lang="en-GB" sz="3200" dirty="0">
                <a:latin typeface="Cambria Math" panose="02040503050406030204" pitchFamily="18" charset="0"/>
                <a:ea typeface="Cambria Math" panose="02040503050406030204" pitchFamily="18" charset="0"/>
              </a:rPr>
              <a:t>Problem Formulation</a:t>
            </a:r>
            <a:endParaRPr lang="en-IN" sz="3200" dirty="0">
              <a:latin typeface="Cambria Math" panose="02040503050406030204" pitchFamily="18" charset="0"/>
              <a:ea typeface="Cambria Math" panose="020405030504060302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6F7A99-7714-4476-9E96-AEEB26F4FC5D}"/>
                  </a:ext>
                </a:extLst>
              </p:cNvPr>
              <p:cNvSpPr>
                <a:spLocks noGrp="1"/>
              </p:cNvSpPr>
              <p:nvPr>
                <p:ph idx="1"/>
              </p:nvPr>
            </p:nvSpPr>
            <p:spPr>
              <a:xfrm>
                <a:off x="1388838" y="1292932"/>
                <a:ext cx="10018713" cy="2946671"/>
              </a:xfrm>
            </p:spPr>
            <p:txBody>
              <a:bodyPr>
                <a:noAutofit/>
              </a:bodyPr>
              <a:lstStyle/>
              <a:p>
                <a:pPr marL="4445" marR="386715" indent="0" algn="just">
                  <a:lnSpc>
                    <a:spcPct val="89000"/>
                  </a:lnSpc>
                  <a:spcBef>
                    <a:spcPts val="1060"/>
                  </a:spcBef>
                  <a:spcAft>
                    <a:spcPts val="0"/>
                  </a:spcAft>
                  <a:buNone/>
                </a:pPr>
                <a:r>
                  <a:rPr lang="en-GB" sz="1600" dirty="0">
                    <a:latin typeface="Cambria Math" panose="02040503050406030204" pitchFamily="18" charset="0"/>
                    <a:ea typeface="Cambria Math" panose="02040503050406030204" pitchFamily="18" charset="0"/>
                    <a:cs typeface="Roboto"/>
                  </a:rPr>
                  <a:t>W</a:t>
                </a:r>
                <a:r>
                  <a:rPr lang="en-GB" sz="1600" dirty="0">
                    <a:effectLst/>
                    <a:latin typeface="Cambria Math" panose="02040503050406030204" pitchFamily="18" charset="0"/>
                    <a:ea typeface="Cambria Math" panose="02040503050406030204" pitchFamily="18" charset="0"/>
                    <a:cs typeface="Roboto"/>
                  </a:rPr>
                  <a:t>e define, </a:t>
                </a:r>
                <a:r>
                  <a:rPr lang="en-GB" sz="1600" dirty="0">
                    <a:latin typeface="Cambria Math" panose="02040503050406030204" pitchFamily="18" charset="0"/>
                    <a:ea typeface="Cambria Math" panose="02040503050406030204" pitchFamily="18" charset="0"/>
                  </a:rPr>
                  <a:t> </a:t>
                </a:r>
                <a:r>
                  <a:rPr lang="en-GB" sz="1600" dirty="0" err="1">
                    <a:effectLst/>
                    <a:latin typeface="Cambria Math" panose="02040503050406030204" pitchFamily="18" charset="0"/>
                    <a:ea typeface="Cambria Math" panose="02040503050406030204" pitchFamily="18" charset="0"/>
                    <a:cs typeface="Roboto"/>
                  </a:rPr>
                  <a:t>ψ</a:t>
                </a:r>
                <a:r>
                  <a:rPr lang="en-GB" sz="1600" baseline="-25000" dirty="0" err="1">
                    <a:effectLst/>
                    <a:latin typeface="Cambria Math" panose="02040503050406030204" pitchFamily="18" charset="0"/>
                    <a:ea typeface="Cambria Math" panose="02040503050406030204" pitchFamily="18" charset="0"/>
                    <a:cs typeface="Roboto"/>
                  </a:rPr>
                  <a:t>i</a:t>
                </a:r>
                <a:r>
                  <a:rPr lang="en-GB" sz="1600" dirty="0">
                    <a:effectLst/>
                    <a:latin typeface="Cambria Math" panose="02040503050406030204" pitchFamily="18" charset="0"/>
                    <a:ea typeface="Cambria Math" panose="02040503050406030204" pitchFamily="18" charset="0"/>
                    <a:cs typeface="Roboto"/>
                  </a:rPr>
                  <a:t> = atan2 (</a:t>
                </a:r>
                <a14:m>
                  <m:oMath xmlns:m="http://schemas.openxmlformats.org/officeDocument/2006/math">
                    <m:sSub>
                      <m:sSubPr>
                        <m:ctrlPr>
                          <a:rPr lang="en-IN" sz="1600" i="1">
                            <a:latin typeface="Cambria Math" panose="02040503050406030204" pitchFamily="18" charset="0"/>
                            <a:ea typeface="Cambria Math" panose="02040503050406030204" pitchFamily="18" charset="0"/>
                            <a:cs typeface="Roboto"/>
                          </a:rPr>
                        </m:ctrlPr>
                      </m:sSubPr>
                      <m:e>
                        <m:r>
                          <a:rPr lang="en-IN" sz="1600" b="0" i="1" smtClean="0">
                            <a:latin typeface="Cambria Math" panose="02040503050406030204" pitchFamily="18" charset="0"/>
                            <a:ea typeface="Cambria Math" panose="02040503050406030204" pitchFamily="18" charset="0"/>
                            <a:cs typeface="Roboto"/>
                          </a:rPr>
                          <m:t>𝑦</m:t>
                        </m:r>
                      </m:e>
                      <m:sub>
                        <m:r>
                          <a:rPr lang="en-IN" sz="1600" b="0" i="1" smtClean="0">
                            <a:latin typeface="Cambria Math" panose="02040503050406030204" pitchFamily="18" charset="0"/>
                            <a:ea typeface="Cambria Math" panose="02040503050406030204" pitchFamily="18" charset="0"/>
                            <a:cs typeface="Roboto"/>
                          </a:rPr>
                          <m:t>𝑖</m:t>
                        </m:r>
                        <m:r>
                          <a:rPr lang="en-IN" sz="1600" b="0" i="1" smtClean="0">
                            <a:latin typeface="Cambria Math" panose="02040503050406030204" pitchFamily="18" charset="0"/>
                            <a:ea typeface="Cambria Math" panose="02040503050406030204" pitchFamily="18" charset="0"/>
                            <a:cs typeface="Roboto"/>
                          </a:rPr>
                          <m:t>+1</m:t>
                        </m:r>
                      </m:sub>
                    </m:sSub>
                    <m:r>
                      <a:rPr lang="en-IN" sz="1600" b="0" i="1" smtClean="0">
                        <a:latin typeface="Cambria Math" panose="02040503050406030204" pitchFamily="18" charset="0"/>
                        <a:ea typeface="Cambria Math" panose="02040503050406030204" pitchFamily="18" charset="0"/>
                        <a:cs typeface="Roboto"/>
                      </a:rPr>
                      <m:t>−</m:t>
                    </m:r>
                    <m:sSub>
                      <m:sSubPr>
                        <m:ctrlPr>
                          <a:rPr lang="en-IN" sz="1600" i="1">
                            <a:effectLst/>
                            <a:latin typeface="Cambria Math" panose="02040503050406030204" pitchFamily="18" charset="0"/>
                            <a:ea typeface="Cambria Math" panose="02040503050406030204" pitchFamily="18" charset="0"/>
                            <a:cs typeface="Roboto"/>
                          </a:rPr>
                        </m:ctrlPr>
                      </m:sSubPr>
                      <m:e>
                        <m:r>
                          <a:rPr lang="en-IN" sz="1600" b="0" i="1" smtClean="0">
                            <a:latin typeface="Cambria Math" panose="02040503050406030204" pitchFamily="18" charset="0"/>
                            <a:ea typeface="Cambria Math" panose="02040503050406030204" pitchFamily="18" charset="0"/>
                            <a:cs typeface="Roboto"/>
                          </a:rPr>
                          <m:t>𝑦</m:t>
                        </m:r>
                        <m:r>
                          <a:rPr lang="en-IN" sz="1600" b="0" i="1" smtClean="0">
                            <a:latin typeface="Cambria Math" panose="02040503050406030204" pitchFamily="18" charset="0"/>
                            <a:ea typeface="Cambria Math" panose="02040503050406030204" pitchFamily="18" charset="0"/>
                            <a:cs typeface="Roboto"/>
                          </a:rPr>
                          <m:t>′</m:t>
                        </m:r>
                      </m:e>
                      <m:sub>
                        <m:r>
                          <a:rPr lang="en-IN" sz="1600" b="0" i="1" smtClean="0">
                            <a:effectLst/>
                            <a:latin typeface="Cambria Math" panose="02040503050406030204" pitchFamily="18" charset="0"/>
                            <a:ea typeface="Cambria Math" panose="02040503050406030204" pitchFamily="18" charset="0"/>
                            <a:cs typeface="Roboto"/>
                          </a:rPr>
                          <m:t>𝑖</m:t>
                        </m:r>
                        <m:r>
                          <a:rPr lang="en-IN" sz="1600" b="0" i="1" smtClean="0">
                            <a:effectLst/>
                            <a:latin typeface="Cambria Math" panose="02040503050406030204" pitchFamily="18" charset="0"/>
                            <a:ea typeface="Cambria Math" panose="02040503050406030204" pitchFamily="18" charset="0"/>
                            <a:cs typeface="Roboto"/>
                          </a:rPr>
                          <m:t>+1</m:t>
                        </m:r>
                      </m:sub>
                    </m:sSub>
                    <m:r>
                      <a:rPr lang="en-IN" sz="1600" b="0" i="1" smtClean="0">
                        <a:effectLst/>
                        <a:latin typeface="Cambria Math" panose="02040503050406030204" pitchFamily="18" charset="0"/>
                        <a:ea typeface="Cambria Math" panose="02040503050406030204" pitchFamily="18" charset="0"/>
                        <a:cs typeface="Roboto"/>
                      </a:rPr>
                      <m:t>, </m:t>
                    </m:r>
                    <m:sSub>
                      <m:sSubPr>
                        <m:ctrlPr>
                          <a:rPr lang="en-IN" sz="1600" i="1">
                            <a:latin typeface="Cambria Math" panose="02040503050406030204" pitchFamily="18" charset="0"/>
                            <a:ea typeface="Cambria Math" panose="02040503050406030204" pitchFamily="18" charset="0"/>
                            <a:cs typeface="Roboto"/>
                          </a:rPr>
                        </m:ctrlPr>
                      </m:sSubPr>
                      <m:e>
                        <m:r>
                          <a:rPr lang="en-IN" sz="1600" b="0" i="1" smtClean="0">
                            <a:latin typeface="Cambria Math" panose="02040503050406030204" pitchFamily="18" charset="0"/>
                            <a:ea typeface="Cambria Math" panose="02040503050406030204" pitchFamily="18" charset="0"/>
                            <a:cs typeface="Roboto"/>
                          </a:rPr>
                          <m:t>𝑥</m:t>
                        </m:r>
                      </m:e>
                      <m:sub>
                        <m:r>
                          <a:rPr lang="en-IN" sz="1600" b="0" i="1" smtClean="0">
                            <a:latin typeface="Cambria Math" panose="02040503050406030204" pitchFamily="18" charset="0"/>
                            <a:ea typeface="Cambria Math" panose="02040503050406030204" pitchFamily="18" charset="0"/>
                            <a:cs typeface="Roboto"/>
                          </a:rPr>
                          <m:t>𝑖</m:t>
                        </m:r>
                        <m:r>
                          <a:rPr lang="en-IN" sz="1600" b="0" i="1" smtClean="0">
                            <a:latin typeface="Cambria Math" panose="02040503050406030204" pitchFamily="18" charset="0"/>
                            <a:ea typeface="Cambria Math" panose="02040503050406030204" pitchFamily="18" charset="0"/>
                            <a:cs typeface="Roboto"/>
                          </a:rPr>
                          <m:t>+1</m:t>
                        </m:r>
                      </m:sub>
                    </m:sSub>
                    <m:r>
                      <a:rPr lang="en-IN" sz="1600" b="0" i="1" smtClean="0">
                        <a:latin typeface="Cambria Math" panose="02040503050406030204" pitchFamily="18" charset="0"/>
                        <a:ea typeface="Cambria Math" panose="02040503050406030204" pitchFamily="18" charset="0"/>
                        <a:cs typeface="Roboto"/>
                      </a:rPr>
                      <m:t>−</m:t>
                    </m:r>
                    <m:sSub>
                      <m:sSubPr>
                        <m:ctrlPr>
                          <a:rPr lang="en-IN" sz="1600" i="1">
                            <a:latin typeface="Cambria Math" panose="02040503050406030204" pitchFamily="18" charset="0"/>
                            <a:ea typeface="Cambria Math" panose="02040503050406030204" pitchFamily="18" charset="0"/>
                            <a:cs typeface="Roboto"/>
                          </a:rPr>
                        </m:ctrlPr>
                      </m:sSubPr>
                      <m:e>
                        <m:r>
                          <a:rPr lang="en-IN" sz="1600" b="0" i="1" smtClean="0">
                            <a:latin typeface="Cambria Math" panose="02040503050406030204" pitchFamily="18" charset="0"/>
                            <a:ea typeface="Cambria Math" panose="02040503050406030204" pitchFamily="18" charset="0"/>
                            <a:cs typeface="Roboto"/>
                          </a:rPr>
                          <m:t>𝑥</m:t>
                        </m:r>
                        <m:r>
                          <a:rPr lang="en-IN" sz="1600" b="0" i="1" smtClean="0">
                            <a:latin typeface="Cambria Math" panose="02040503050406030204" pitchFamily="18" charset="0"/>
                            <a:ea typeface="Cambria Math" panose="02040503050406030204" pitchFamily="18" charset="0"/>
                            <a:cs typeface="Roboto"/>
                          </a:rPr>
                          <m:t>′</m:t>
                        </m:r>
                      </m:e>
                      <m:sub>
                        <m:r>
                          <a:rPr lang="en-IN" sz="1600" b="0" i="1" smtClean="0">
                            <a:latin typeface="Cambria Math" panose="02040503050406030204" pitchFamily="18" charset="0"/>
                            <a:ea typeface="Cambria Math" panose="02040503050406030204" pitchFamily="18" charset="0"/>
                            <a:cs typeface="Roboto"/>
                          </a:rPr>
                          <m:t>𝑖</m:t>
                        </m:r>
                        <m:r>
                          <a:rPr lang="en-IN" sz="1600" b="0" i="1" smtClean="0">
                            <a:latin typeface="Cambria Math" panose="02040503050406030204" pitchFamily="18" charset="0"/>
                            <a:ea typeface="Cambria Math" panose="02040503050406030204" pitchFamily="18" charset="0"/>
                            <a:cs typeface="Roboto"/>
                          </a:rPr>
                          <m:t>+1</m:t>
                        </m:r>
                      </m:sub>
                    </m:sSub>
                  </m:oMath>
                </a14:m>
                <a:r>
                  <a:rPr lang="en-GB" sz="1600" dirty="0">
                    <a:effectLst/>
                    <a:latin typeface="Cambria Math" panose="02040503050406030204" pitchFamily="18" charset="0"/>
                    <a:ea typeface="Cambria Math" panose="02040503050406030204" pitchFamily="18" charset="0"/>
                    <a:cs typeface="Nova Mono"/>
                  </a:rPr>
                  <a:t>) − atan2</a:t>
                </a:r>
                <a:r>
                  <a:rPr lang="en-GB" sz="1600" dirty="0">
                    <a:latin typeface="Cambria Math" panose="02040503050406030204" pitchFamily="18" charset="0"/>
                    <a:ea typeface="Cambria Math" panose="02040503050406030204" pitchFamily="18" charset="0"/>
                    <a:cs typeface="Roboto"/>
                  </a:rPr>
                  <a:t> ( </a:t>
                </a:r>
                <a14:m>
                  <m:oMath xmlns:m="http://schemas.openxmlformats.org/officeDocument/2006/math">
                    <m:sSub>
                      <m:sSubPr>
                        <m:ctrlPr>
                          <a:rPr lang="en-IN" sz="1600" i="1">
                            <a:latin typeface="Cambria Math" panose="02040503050406030204" pitchFamily="18" charset="0"/>
                            <a:ea typeface="Cambria Math" panose="02040503050406030204" pitchFamily="18" charset="0"/>
                            <a:cs typeface="Roboto"/>
                          </a:rPr>
                        </m:ctrlPr>
                      </m:sSubPr>
                      <m:e>
                        <m:r>
                          <a:rPr lang="en-IN" sz="1600" b="0" i="1" smtClean="0">
                            <a:latin typeface="Cambria Math" panose="02040503050406030204" pitchFamily="18" charset="0"/>
                            <a:ea typeface="Cambria Math" panose="02040503050406030204" pitchFamily="18" charset="0"/>
                            <a:cs typeface="Roboto"/>
                          </a:rPr>
                          <m:t>𝑦</m:t>
                        </m:r>
                      </m:e>
                      <m:sub>
                        <m:r>
                          <a:rPr lang="en-IN" sz="1600" b="0" i="1" smtClean="0">
                            <a:latin typeface="Cambria Math" panose="02040503050406030204" pitchFamily="18" charset="0"/>
                            <a:ea typeface="Cambria Math" panose="02040503050406030204" pitchFamily="18" charset="0"/>
                            <a:cs typeface="Roboto"/>
                          </a:rPr>
                          <m:t>𝑖</m:t>
                        </m:r>
                      </m:sub>
                    </m:sSub>
                    <m:r>
                      <a:rPr lang="en-IN" sz="1600" b="0" i="1" smtClean="0">
                        <a:latin typeface="Cambria Math" panose="02040503050406030204" pitchFamily="18" charset="0"/>
                        <a:ea typeface="Cambria Math" panose="02040503050406030204" pitchFamily="18" charset="0"/>
                        <a:cs typeface="Roboto"/>
                      </a:rPr>
                      <m:t>−</m:t>
                    </m:r>
                    <m:sSub>
                      <m:sSubPr>
                        <m:ctrlPr>
                          <a:rPr lang="en-IN" sz="1600" i="1">
                            <a:latin typeface="Cambria Math" panose="02040503050406030204" pitchFamily="18" charset="0"/>
                            <a:ea typeface="Cambria Math" panose="02040503050406030204" pitchFamily="18" charset="0"/>
                            <a:cs typeface="Roboto"/>
                          </a:rPr>
                        </m:ctrlPr>
                      </m:sSubPr>
                      <m:e>
                        <m:r>
                          <a:rPr lang="en-IN" sz="1600" b="0" i="1" smtClean="0">
                            <a:latin typeface="Cambria Math" panose="02040503050406030204" pitchFamily="18" charset="0"/>
                            <a:ea typeface="Cambria Math" panose="02040503050406030204" pitchFamily="18" charset="0"/>
                            <a:cs typeface="Roboto"/>
                          </a:rPr>
                          <m:t>𝑦</m:t>
                        </m:r>
                        <m:r>
                          <a:rPr lang="en-IN" sz="1600" b="0" i="1" smtClean="0">
                            <a:latin typeface="Cambria Math" panose="02040503050406030204" pitchFamily="18" charset="0"/>
                            <a:ea typeface="Cambria Math" panose="02040503050406030204" pitchFamily="18" charset="0"/>
                            <a:cs typeface="Roboto"/>
                          </a:rPr>
                          <m:t>′</m:t>
                        </m:r>
                      </m:e>
                      <m:sub>
                        <m:r>
                          <a:rPr lang="en-IN" sz="1600" b="0" i="1" smtClean="0">
                            <a:latin typeface="Cambria Math" panose="02040503050406030204" pitchFamily="18" charset="0"/>
                            <a:ea typeface="Cambria Math" panose="02040503050406030204" pitchFamily="18" charset="0"/>
                            <a:cs typeface="Roboto"/>
                          </a:rPr>
                          <m:t>𝑖</m:t>
                        </m:r>
                      </m:sub>
                    </m:sSub>
                    <m:r>
                      <a:rPr lang="en-IN" sz="1600" b="0" i="1" smtClean="0">
                        <a:latin typeface="Cambria Math" panose="02040503050406030204" pitchFamily="18" charset="0"/>
                        <a:ea typeface="Cambria Math" panose="02040503050406030204" pitchFamily="18" charset="0"/>
                        <a:cs typeface="Roboto"/>
                      </a:rPr>
                      <m:t>, </m:t>
                    </m:r>
                    <m:sSub>
                      <m:sSubPr>
                        <m:ctrlPr>
                          <a:rPr lang="en-IN" sz="1600" i="1">
                            <a:latin typeface="Cambria Math" panose="02040503050406030204" pitchFamily="18" charset="0"/>
                            <a:ea typeface="Cambria Math" panose="02040503050406030204" pitchFamily="18" charset="0"/>
                            <a:cs typeface="Roboto"/>
                          </a:rPr>
                        </m:ctrlPr>
                      </m:sSubPr>
                      <m:e>
                        <m:r>
                          <a:rPr lang="en-IN" sz="1600" b="0" i="1" smtClean="0">
                            <a:latin typeface="Cambria Math" panose="02040503050406030204" pitchFamily="18" charset="0"/>
                            <a:ea typeface="Cambria Math" panose="02040503050406030204" pitchFamily="18" charset="0"/>
                            <a:cs typeface="Roboto"/>
                          </a:rPr>
                          <m:t>𝑥</m:t>
                        </m:r>
                      </m:e>
                      <m:sub>
                        <m:r>
                          <a:rPr lang="en-IN" sz="1600" b="0" i="1" smtClean="0">
                            <a:latin typeface="Cambria Math" panose="02040503050406030204" pitchFamily="18" charset="0"/>
                            <a:ea typeface="Cambria Math" panose="02040503050406030204" pitchFamily="18" charset="0"/>
                            <a:cs typeface="Roboto"/>
                          </a:rPr>
                          <m:t>𝑖</m:t>
                        </m:r>
                      </m:sub>
                    </m:sSub>
                    <m:r>
                      <a:rPr lang="en-IN" sz="1600" b="0" i="1" smtClean="0">
                        <a:latin typeface="Cambria Math" panose="02040503050406030204" pitchFamily="18" charset="0"/>
                        <a:ea typeface="Cambria Math" panose="02040503050406030204" pitchFamily="18" charset="0"/>
                        <a:cs typeface="Roboto"/>
                      </a:rPr>
                      <m:t>−</m:t>
                    </m:r>
                    <m:sSub>
                      <m:sSubPr>
                        <m:ctrlPr>
                          <a:rPr lang="en-IN" sz="1600" i="1">
                            <a:latin typeface="Cambria Math" panose="02040503050406030204" pitchFamily="18" charset="0"/>
                            <a:ea typeface="Cambria Math" panose="02040503050406030204" pitchFamily="18" charset="0"/>
                            <a:cs typeface="Roboto"/>
                          </a:rPr>
                        </m:ctrlPr>
                      </m:sSubPr>
                      <m:e>
                        <m:r>
                          <a:rPr lang="en-IN" sz="1600" b="0" i="1" smtClean="0">
                            <a:latin typeface="Cambria Math" panose="02040503050406030204" pitchFamily="18" charset="0"/>
                            <a:ea typeface="Cambria Math" panose="02040503050406030204" pitchFamily="18" charset="0"/>
                            <a:cs typeface="Roboto"/>
                          </a:rPr>
                          <m:t>𝑥</m:t>
                        </m:r>
                        <m:r>
                          <a:rPr lang="en-IN" sz="1600" b="0" i="1" smtClean="0">
                            <a:latin typeface="Cambria Math" panose="02040503050406030204" pitchFamily="18" charset="0"/>
                            <a:ea typeface="Cambria Math" panose="02040503050406030204" pitchFamily="18" charset="0"/>
                            <a:cs typeface="Roboto"/>
                          </a:rPr>
                          <m:t>′</m:t>
                        </m:r>
                      </m:e>
                      <m:sub>
                        <m:r>
                          <a:rPr lang="en-IN" sz="1600" b="0" i="1" smtClean="0">
                            <a:latin typeface="Cambria Math" panose="02040503050406030204" pitchFamily="18" charset="0"/>
                            <a:ea typeface="Cambria Math" panose="02040503050406030204" pitchFamily="18" charset="0"/>
                            <a:cs typeface="Roboto"/>
                          </a:rPr>
                          <m:t>𝑖</m:t>
                        </m:r>
                      </m:sub>
                    </m:sSub>
                  </m:oMath>
                </a14:m>
                <a:r>
                  <a:rPr lang="en-GB" sz="1600" dirty="0">
                    <a:latin typeface="Cambria Math" panose="02040503050406030204" pitchFamily="18" charset="0"/>
                    <a:ea typeface="Cambria Math" panose="02040503050406030204" pitchFamily="18" charset="0"/>
                    <a:cs typeface="Nova Mono"/>
                  </a:rPr>
                  <a:t>)</a:t>
                </a:r>
                <a:r>
                  <a:rPr lang="en-GB" sz="1600" dirty="0">
                    <a:latin typeface="Cambria Math" panose="02040503050406030204" pitchFamily="18" charset="0"/>
                    <a:ea typeface="Cambria Math" panose="02040503050406030204" pitchFamily="18" charset="0"/>
                  </a:rPr>
                  <a:t>  </a:t>
                </a:r>
                <a:r>
                  <a:rPr lang="en-GB" sz="1600" dirty="0">
                    <a:latin typeface="Cambria Math" panose="02040503050406030204" pitchFamily="18" charset="0"/>
                    <a:ea typeface="Cambria Math" panose="02040503050406030204" pitchFamily="18" charset="0"/>
                    <a:cs typeface="Roboto"/>
                  </a:rPr>
                  <a:t>where</a:t>
                </a:r>
                <a:r>
                  <a:rPr lang="en-GB" sz="1600" dirty="0">
                    <a:effectLst/>
                    <a:latin typeface="Cambria Math" panose="02040503050406030204" pitchFamily="18" charset="0"/>
                    <a:ea typeface="Cambria Math" panose="02040503050406030204" pitchFamily="18" charset="0"/>
                    <a:cs typeface="Roboto"/>
                  </a:rPr>
                  <a:t> </a:t>
                </a:r>
                <a:r>
                  <a:rPr lang="en-GB" sz="1600" dirty="0" err="1">
                    <a:effectLst/>
                    <a:latin typeface="Cambria Math" panose="02040503050406030204" pitchFamily="18" charset="0"/>
                    <a:ea typeface="Cambria Math" panose="02040503050406030204" pitchFamily="18" charset="0"/>
                    <a:cs typeface="Roboto"/>
                  </a:rPr>
                  <a:t>ψ</a:t>
                </a:r>
                <a:r>
                  <a:rPr lang="en-GB" sz="1600" baseline="-25000" dirty="0" err="1">
                    <a:effectLst/>
                    <a:latin typeface="Cambria Math" panose="02040503050406030204" pitchFamily="18" charset="0"/>
                    <a:ea typeface="Cambria Math" panose="02040503050406030204" pitchFamily="18" charset="0"/>
                    <a:cs typeface="Roboto"/>
                  </a:rPr>
                  <a:t>i</a:t>
                </a:r>
                <a:r>
                  <a:rPr lang="en-GB" sz="1600" baseline="-25000" dirty="0">
                    <a:effectLst/>
                    <a:latin typeface="Cambria Math" panose="02040503050406030204" pitchFamily="18" charset="0"/>
                    <a:ea typeface="Cambria Math" panose="02040503050406030204" pitchFamily="18" charset="0"/>
                    <a:cs typeface="Roboto"/>
                  </a:rPr>
                  <a:t> </a:t>
                </a:r>
                <a:r>
                  <a:rPr lang="en-GB" sz="1600" dirty="0">
                    <a:effectLst/>
                    <a:latin typeface="Cambria Math" panose="02040503050406030204" pitchFamily="18" charset="0"/>
                    <a:ea typeface="Cambria Math" panose="02040503050406030204" pitchFamily="18" charset="0"/>
                    <a:cs typeface="Cambria Math" panose="02040503050406030204" pitchFamily="18" charset="0"/>
                  </a:rPr>
                  <a:t>∈</a:t>
                </a:r>
                <a:r>
                  <a:rPr lang="en-GB" sz="1600" dirty="0">
                    <a:effectLst/>
                    <a:latin typeface="Cambria Math" panose="02040503050406030204" pitchFamily="18" charset="0"/>
                    <a:ea typeface="Cambria Math" panose="02040503050406030204" pitchFamily="18" charset="0"/>
                    <a:cs typeface="___WRD_EMBED_SUB_45"/>
                  </a:rPr>
                  <a:t>​</a:t>
                </a:r>
                <a:r>
                  <a:rPr lang="en-GB" sz="1600" dirty="0">
                    <a:effectLst/>
                    <a:latin typeface="Cambria Math" panose="02040503050406030204" pitchFamily="18" charset="0"/>
                    <a:ea typeface="Cambria Math" panose="02040503050406030204" pitchFamily="18" charset="0"/>
                    <a:cs typeface="Nova Mono"/>
                  </a:rPr>
                  <a:t> [0, 2</a:t>
                </a:r>
                <a:r>
                  <a:rPr lang="en-GB" sz="1600" dirty="0">
                    <a:effectLst/>
                    <a:latin typeface="Cambria Math" panose="02040503050406030204" pitchFamily="18" charset="0"/>
                    <a:ea typeface="Cambria Math" panose="02040503050406030204" pitchFamily="18" charset="0"/>
                    <a:cs typeface="___WRD_EMBED_SUB_45"/>
                  </a:rPr>
                  <a:t>π</a:t>
                </a:r>
                <a:r>
                  <a:rPr lang="en-GB" sz="1600" dirty="0">
                    <a:effectLst/>
                    <a:latin typeface="Cambria Math" panose="02040503050406030204" pitchFamily="18" charset="0"/>
                    <a:ea typeface="Cambria Math" panose="02040503050406030204" pitchFamily="18" charset="0"/>
                    <a:cs typeface="Nova Mono"/>
                  </a:rPr>
                  <a:t>) </a:t>
                </a:r>
              </a:p>
              <a:p>
                <a:pPr marL="4445" marR="386715" indent="0" algn="just">
                  <a:lnSpc>
                    <a:spcPct val="89000"/>
                  </a:lnSpc>
                  <a:spcBef>
                    <a:spcPts val="1060"/>
                  </a:spcBef>
                  <a:spcAft>
                    <a:spcPts val="0"/>
                  </a:spcAft>
                  <a:buNone/>
                </a:pPr>
                <a:r>
                  <a:rPr lang="en-IN" sz="1600" dirty="0">
                    <a:effectLst/>
                    <a:latin typeface="Cambria Math" panose="02040503050406030204" pitchFamily="18" charset="0"/>
                    <a:ea typeface="Cambria Math" panose="02040503050406030204" pitchFamily="18" charset="0"/>
                    <a:cs typeface="Roboto"/>
                  </a:rPr>
                  <a:t>We can frame our problem as:</a:t>
                </a:r>
              </a:p>
              <a:p>
                <a:pPr marL="0" indent="0">
                  <a:lnSpc>
                    <a:spcPct val="115000"/>
                  </a:lnSpc>
                  <a:spcBef>
                    <a:spcPts val="1460"/>
                  </a:spcBef>
                  <a:spcAft>
                    <a:spcPts val="0"/>
                  </a:spcAft>
                  <a:buNone/>
                </a:pPr>
                <a:r>
                  <a:rPr lang="en-IN" sz="1600" dirty="0">
                    <a:effectLst/>
                    <a:latin typeface="Cambria Math" panose="02040503050406030204" pitchFamily="18" charset="0"/>
                    <a:ea typeface="Cambria Math" panose="02040503050406030204" pitchFamily="18" charset="0"/>
                    <a:cs typeface="Roboto"/>
                  </a:rPr>
                  <a:t>		1. </a:t>
                </a:r>
                <a:r>
                  <a:rPr lang="en-IN" sz="1600" dirty="0" err="1">
                    <a:effectLst/>
                    <a:latin typeface="Cambria Math" panose="02040503050406030204" pitchFamily="18" charset="0"/>
                    <a:ea typeface="Cambria Math" panose="02040503050406030204" pitchFamily="18" charset="0"/>
                    <a:cs typeface="Roboto"/>
                  </a:rPr>
                  <a:t>limit</a:t>
                </a:r>
                <a:r>
                  <a:rPr lang="en-IN" sz="1600" baseline="-25000" dirty="0" err="1">
                    <a:effectLst/>
                    <a:latin typeface="Cambria Math" panose="02040503050406030204" pitchFamily="18" charset="0"/>
                    <a:ea typeface="Cambria Math" panose="02040503050406030204" pitchFamily="18" charset="0"/>
                    <a:cs typeface="Nova Mono"/>
                  </a:rPr>
                  <a:t>t</a:t>
                </a:r>
                <a:r>
                  <a:rPr lang="en-IN" sz="1600" baseline="-25000" dirty="0">
                    <a:effectLst/>
                    <a:latin typeface="Cambria Math" panose="02040503050406030204" pitchFamily="18" charset="0"/>
                    <a:ea typeface="Cambria Math" panose="02040503050406030204" pitchFamily="18" charset="0"/>
                  </a:rPr>
                  <a:t>→</a:t>
                </a:r>
                <a:r>
                  <a:rPr lang="en-IN" sz="1600" baseline="-25000" dirty="0">
                    <a:effectLst/>
                    <a:latin typeface="Cambria Math" panose="02040503050406030204" pitchFamily="18" charset="0"/>
                    <a:ea typeface="Cambria Math" panose="02040503050406030204" pitchFamily="18" charset="0"/>
                    <a:cs typeface="___WRD_EMBED_SUB_45"/>
                  </a:rPr>
                  <a:t>∞</a:t>
                </a:r>
                <a:r>
                  <a:rPr lang="en-IN" sz="1600" baseline="-25000" dirty="0">
                    <a:effectLst/>
                    <a:latin typeface="Cambria Math" panose="02040503050406030204" pitchFamily="18" charset="0"/>
                    <a:ea typeface="Cambria Math" panose="02040503050406030204" pitchFamily="18" charset="0"/>
                    <a:cs typeface="Nova Mono"/>
                  </a:rPr>
                  <a:t> </a:t>
                </a:r>
                <a:r>
                  <a:rPr lang="en-IN" sz="1600" dirty="0">
                    <a:effectLst/>
                    <a:latin typeface="Cambria Math" panose="02040503050406030204" pitchFamily="18" charset="0"/>
                    <a:ea typeface="Cambria Math" panose="02040503050406030204" pitchFamily="18" charset="0"/>
                    <a:cs typeface="Roboto"/>
                  </a:rPr>
                  <a:t>||(</a:t>
                </a:r>
                <a14:m>
                  <m:oMath xmlns:m="http://schemas.openxmlformats.org/officeDocument/2006/math">
                    <m:sSub>
                      <m:sSubPr>
                        <m:ctrlPr>
                          <a:rPr lang="en-IN" sz="1600" i="1">
                            <a:effectLst/>
                            <a:latin typeface="Cambria Math" panose="02040503050406030204" pitchFamily="18" charset="0"/>
                            <a:ea typeface="Cambria Math" panose="02040503050406030204" pitchFamily="18" charset="0"/>
                            <a:cs typeface="Roboto"/>
                          </a:rPr>
                        </m:ctrlPr>
                      </m:sSubPr>
                      <m:e>
                        <m:r>
                          <a:rPr lang="en-IN" sz="1600" i="1">
                            <a:effectLst/>
                            <a:latin typeface="Cambria Math" panose="02040503050406030204" pitchFamily="18" charset="0"/>
                            <a:ea typeface="Cambria Math" panose="02040503050406030204" pitchFamily="18" charset="0"/>
                            <a:cs typeface="Roboto"/>
                          </a:rPr>
                          <m:t>𝑥</m:t>
                        </m:r>
                      </m:e>
                      <m:sub>
                        <m:r>
                          <a:rPr lang="en-IN" sz="1600" i="1">
                            <a:effectLst/>
                            <a:latin typeface="Cambria Math" panose="02040503050406030204" pitchFamily="18" charset="0"/>
                            <a:ea typeface="Cambria Math" panose="02040503050406030204" pitchFamily="18" charset="0"/>
                            <a:cs typeface="Roboto"/>
                          </a:rPr>
                          <m:t>𝑖</m:t>
                        </m:r>
                      </m:sub>
                    </m:sSub>
                    <m:r>
                      <a:rPr lang="en-IN" sz="1600" i="1">
                        <a:effectLst/>
                        <a:latin typeface="Cambria Math" panose="02040503050406030204" pitchFamily="18" charset="0"/>
                        <a:ea typeface="Cambria Math" panose="02040503050406030204" pitchFamily="18" charset="0"/>
                        <a:cs typeface="Roboto"/>
                      </a:rPr>
                      <m:t> , </m:t>
                    </m:r>
                    <m:sSub>
                      <m:sSubPr>
                        <m:ctrlPr>
                          <a:rPr lang="en-IN" sz="1600" i="1">
                            <a:effectLst/>
                            <a:latin typeface="Cambria Math" panose="02040503050406030204" pitchFamily="18" charset="0"/>
                            <a:ea typeface="Cambria Math" panose="02040503050406030204" pitchFamily="18" charset="0"/>
                            <a:cs typeface="Roboto"/>
                          </a:rPr>
                        </m:ctrlPr>
                      </m:sSubPr>
                      <m:e>
                        <m:r>
                          <a:rPr lang="en-IN" sz="1600" i="1">
                            <a:effectLst/>
                            <a:latin typeface="Cambria Math" panose="02040503050406030204" pitchFamily="18" charset="0"/>
                            <a:ea typeface="Cambria Math" panose="02040503050406030204" pitchFamily="18" charset="0"/>
                            <a:cs typeface="Roboto"/>
                          </a:rPr>
                          <m:t>𝑦</m:t>
                        </m:r>
                      </m:e>
                      <m:sub>
                        <m:r>
                          <a:rPr lang="en-IN" sz="1600" i="1">
                            <a:effectLst/>
                            <a:latin typeface="Cambria Math" panose="02040503050406030204" pitchFamily="18" charset="0"/>
                            <a:ea typeface="Cambria Math" panose="02040503050406030204" pitchFamily="18" charset="0"/>
                            <a:cs typeface="Roboto"/>
                          </a:rPr>
                          <m:t>𝑖</m:t>
                        </m:r>
                      </m:sub>
                    </m:sSub>
                  </m:oMath>
                </a14:m>
                <a:r>
                  <a:rPr lang="en-IN" sz="1600" dirty="0">
                    <a:effectLst/>
                    <a:latin typeface="Cambria Math" panose="02040503050406030204" pitchFamily="18" charset="0"/>
                    <a:ea typeface="Cambria Math" panose="02040503050406030204" pitchFamily="18" charset="0"/>
                    <a:cs typeface="Nova Mono"/>
                  </a:rPr>
                  <a:t>) – </a:t>
                </a:r>
                <a:r>
                  <a:rPr lang="en-IN" sz="1600" dirty="0">
                    <a:latin typeface="Cambria Math" panose="02040503050406030204" pitchFamily="18" charset="0"/>
                    <a:ea typeface="Cambria Math" panose="02040503050406030204" pitchFamily="18" charset="0"/>
                    <a:cs typeface="Roboto"/>
                  </a:rPr>
                  <a:t>(</a:t>
                </a:r>
                <a14:m>
                  <m:oMath xmlns:m="http://schemas.openxmlformats.org/officeDocument/2006/math">
                    <m:sSub>
                      <m:sSubPr>
                        <m:ctrlPr>
                          <a:rPr lang="en-IN" sz="1600" i="1">
                            <a:latin typeface="Cambria Math" panose="02040503050406030204" pitchFamily="18" charset="0"/>
                            <a:ea typeface="Cambria Math" panose="02040503050406030204" pitchFamily="18" charset="0"/>
                            <a:cs typeface="Roboto"/>
                          </a:rPr>
                        </m:ctrlPr>
                      </m:sSubPr>
                      <m:e>
                        <m:r>
                          <a:rPr lang="en-IN" sz="1600" i="1">
                            <a:latin typeface="Cambria Math" panose="02040503050406030204" pitchFamily="18" charset="0"/>
                            <a:ea typeface="Cambria Math" panose="02040503050406030204" pitchFamily="18" charset="0"/>
                            <a:cs typeface="Roboto"/>
                          </a:rPr>
                          <m:t>𝑥</m:t>
                        </m:r>
                        <m:r>
                          <a:rPr lang="en-IN" sz="1600" b="0" i="1" smtClean="0">
                            <a:latin typeface="Cambria Math" panose="02040503050406030204" pitchFamily="18" charset="0"/>
                            <a:ea typeface="Cambria Math" panose="02040503050406030204" pitchFamily="18" charset="0"/>
                            <a:cs typeface="Roboto"/>
                          </a:rPr>
                          <m:t>′</m:t>
                        </m:r>
                      </m:e>
                      <m:sub>
                        <m:r>
                          <a:rPr lang="en-IN" sz="1600" i="1">
                            <a:latin typeface="Cambria Math" panose="02040503050406030204" pitchFamily="18" charset="0"/>
                            <a:ea typeface="Cambria Math" panose="02040503050406030204" pitchFamily="18" charset="0"/>
                            <a:cs typeface="Roboto"/>
                          </a:rPr>
                          <m:t>𝑖</m:t>
                        </m:r>
                      </m:sub>
                    </m:sSub>
                    <m:r>
                      <a:rPr lang="en-IN" sz="1600" i="1">
                        <a:latin typeface="Cambria Math" panose="02040503050406030204" pitchFamily="18" charset="0"/>
                        <a:ea typeface="Cambria Math" panose="02040503050406030204" pitchFamily="18" charset="0"/>
                        <a:cs typeface="Roboto"/>
                      </a:rPr>
                      <m:t> , </m:t>
                    </m:r>
                    <m:sSub>
                      <m:sSubPr>
                        <m:ctrlPr>
                          <a:rPr lang="en-IN" sz="1600" i="1">
                            <a:latin typeface="Cambria Math" panose="02040503050406030204" pitchFamily="18" charset="0"/>
                            <a:ea typeface="Cambria Math" panose="02040503050406030204" pitchFamily="18" charset="0"/>
                            <a:cs typeface="Roboto"/>
                          </a:rPr>
                        </m:ctrlPr>
                      </m:sSubPr>
                      <m:e>
                        <m:r>
                          <a:rPr lang="en-IN" sz="1600" i="1">
                            <a:latin typeface="Cambria Math" panose="02040503050406030204" pitchFamily="18" charset="0"/>
                            <a:ea typeface="Cambria Math" panose="02040503050406030204" pitchFamily="18" charset="0"/>
                            <a:cs typeface="Roboto"/>
                          </a:rPr>
                          <m:t>𝑦</m:t>
                        </m:r>
                        <m:r>
                          <a:rPr lang="en-IN" sz="1600" b="0" i="1" smtClean="0">
                            <a:latin typeface="Cambria Math" panose="02040503050406030204" pitchFamily="18" charset="0"/>
                            <a:ea typeface="Cambria Math" panose="02040503050406030204" pitchFamily="18" charset="0"/>
                            <a:cs typeface="Roboto"/>
                          </a:rPr>
                          <m:t>′</m:t>
                        </m:r>
                      </m:e>
                      <m:sub>
                        <m:r>
                          <a:rPr lang="en-IN" sz="1600" i="1">
                            <a:latin typeface="Cambria Math" panose="02040503050406030204" pitchFamily="18" charset="0"/>
                            <a:ea typeface="Cambria Math" panose="02040503050406030204" pitchFamily="18" charset="0"/>
                            <a:cs typeface="Roboto"/>
                          </a:rPr>
                          <m:t>𝑖</m:t>
                        </m:r>
                      </m:sub>
                    </m:sSub>
                  </m:oMath>
                </a14:m>
                <a:r>
                  <a:rPr lang="en-IN" sz="1600" dirty="0">
                    <a:latin typeface="Cambria Math" panose="02040503050406030204" pitchFamily="18" charset="0"/>
                    <a:ea typeface="Cambria Math" panose="02040503050406030204" pitchFamily="18" charset="0"/>
                    <a:cs typeface="Nova Mono"/>
                  </a:rPr>
                  <a:t>) </a:t>
                </a:r>
                <a:r>
                  <a:rPr lang="en-IN" sz="1600" dirty="0">
                    <a:effectLst/>
                    <a:latin typeface="Cambria Math" panose="02040503050406030204" pitchFamily="18" charset="0"/>
                    <a:ea typeface="Cambria Math" panose="02040503050406030204" pitchFamily="18" charset="0"/>
                    <a:cs typeface="Roboto"/>
                  </a:rPr>
                  <a:t>|| = </a:t>
                </a:r>
                <a14:m>
                  <m:oMath xmlns:m="http://schemas.openxmlformats.org/officeDocument/2006/math">
                    <m:sSub>
                      <m:sSubPr>
                        <m:ctrlPr>
                          <a:rPr lang="en-IN" sz="1600" i="1" smtClean="0">
                            <a:latin typeface="Cambria Math" panose="02040503050406030204" pitchFamily="18" charset="0"/>
                            <a:ea typeface="Cambria Math" panose="02040503050406030204" pitchFamily="18" charset="0"/>
                            <a:cs typeface="Roboto"/>
                          </a:rPr>
                        </m:ctrlPr>
                      </m:sSubPr>
                      <m:e>
                        <m:r>
                          <a:rPr lang="en-IN" sz="1600" b="0" i="1" smtClean="0">
                            <a:latin typeface="Cambria Math" panose="02040503050406030204" pitchFamily="18" charset="0"/>
                            <a:ea typeface="Cambria Math" panose="02040503050406030204" pitchFamily="18" charset="0"/>
                            <a:cs typeface="Roboto"/>
                          </a:rPr>
                          <m:t>𝑟</m:t>
                        </m:r>
                      </m:e>
                      <m:sub>
                        <m:r>
                          <a:rPr lang="en-IN" sz="1600" i="1">
                            <a:latin typeface="Cambria Math" panose="02040503050406030204" pitchFamily="18" charset="0"/>
                            <a:ea typeface="Cambria Math" panose="02040503050406030204" pitchFamily="18" charset="0"/>
                            <a:cs typeface="Roboto"/>
                          </a:rPr>
                          <m:t>𝑖</m:t>
                        </m:r>
                      </m:sub>
                    </m:sSub>
                    <m:r>
                      <a:rPr lang="en-IN" sz="1600" i="1">
                        <a:latin typeface="Cambria Math" panose="02040503050406030204" pitchFamily="18" charset="0"/>
                        <a:ea typeface="Cambria Math" panose="02040503050406030204" pitchFamily="18" charset="0"/>
                        <a:cs typeface="Roboto"/>
                      </a:rPr>
                      <m:t> </m:t>
                    </m:r>
                  </m:oMath>
                </a14:m>
                <a:r>
                  <a:rPr lang="en-IN" sz="1600" dirty="0">
                    <a:effectLst/>
                    <a:latin typeface="Cambria Math" panose="02040503050406030204" pitchFamily="18" charset="0"/>
                    <a:ea typeface="Cambria Math" panose="02040503050406030204" pitchFamily="18" charset="0"/>
                    <a:cs typeface="Roboto"/>
                  </a:rPr>
                  <a:t> </a:t>
                </a:r>
                <a:endParaRPr lang="en-IN" sz="1600" dirty="0">
                  <a:effectLst/>
                  <a:latin typeface="Cambria Math" panose="02040503050406030204" pitchFamily="18" charset="0"/>
                  <a:ea typeface="Cambria Math" panose="02040503050406030204" pitchFamily="18" charset="0"/>
                </a:endParaRPr>
              </a:p>
              <a:p>
                <a:pPr marL="0" indent="0">
                  <a:lnSpc>
                    <a:spcPct val="115000"/>
                  </a:lnSpc>
                  <a:spcBef>
                    <a:spcPts val="1095"/>
                  </a:spcBef>
                  <a:spcAft>
                    <a:spcPts val="0"/>
                  </a:spcAft>
                  <a:buNone/>
                </a:pPr>
                <a:r>
                  <a:rPr lang="en-IN" sz="1600" dirty="0">
                    <a:effectLst/>
                    <a:latin typeface="Cambria Math" panose="02040503050406030204" pitchFamily="18" charset="0"/>
                    <a:ea typeface="Cambria Math" panose="02040503050406030204" pitchFamily="18" charset="0"/>
                    <a:cs typeface="Roboto"/>
                  </a:rPr>
                  <a:t>		2</a:t>
                </a:r>
                <a:r>
                  <a:rPr lang="en-IN" sz="1600" dirty="0">
                    <a:latin typeface="Cambria Math" panose="02040503050406030204" pitchFamily="18" charset="0"/>
                    <a:ea typeface="Cambria Math" panose="02040503050406030204" pitchFamily="18" charset="0"/>
                    <a:cs typeface="Roboto"/>
                  </a:rPr>
                  <a:t>. </a:t>
                </a:r>
                <a:r>
                  <a:rPr lang="en-IN" sz="1600" dirty="0" err="1">
                    <a:effectLst/>
                    <a:latin typeface="Cambria Math" panose="02040503050406030204" pitchFamily="18" charset="0"/>
                    <a:ea typeface="Cambria Math" panose="02040503050406030204" pitchFamily="18" charset="0"/>
                    <a:cs typeface="Roboto"/>
                  </a:rPr>
                  <a:t>limit</a:t>
                </a:r>
                <a:r>
                  <a:rPr lang="en-IN" sz="1600" baseline="-25000" dirty="0" err="1">
                    <a:effectLst/>
                    <a:latin typeface="Cambria Math" panose="02040503050406030204" pitchFamily="18" charset="0"/>
                    <a:ea typeface="Cambria Math" panose="02040503050406030204" pitchFamily="18" charset="0"/>
                    <a:cs typeface="Nova Mono"/>
                  </a:rPr>
                  <a:t>t</a:t>
                </a:r>
                <a:r>
                  <a:rPr lang="en-IN" sz="1600" baseline="-25000" dirty="0">
                    <a:effectLst/>
                    <a:latin typeface="Cambria Math" panose="02040503050406030204" pitchFamily="18" charset="0"/>
                    <a:ea typeface="Cambria Math" panose="02040503050406030204" pitchFamily="18" charset="0"/>
                  </a:rPr>
                  <a:t>→</a:t>
                </a:r>
                <a:r>
                  <a:rPr lang="en-IN" sz="1600" baseline="-25000" dirty="0">
                    <a:effectLst/>
                    <a:latin typeface="Cambria Math" panose="02040503050406030204" pitchFamily="18" charset="0"/>
                    <a:ea typeface="Cambria Math" panose="02040503050406030204" pitchFamily="18" charset="0"/>
                    <a:cs typeface="___WRD_EMBED_SUB_45"/>
                  </a:rPr>
                  <a:t>∞</a:t>
                </a:r>
                <a:r>
                  <a:rPr lang="en-IN" sz="1600" dirty="0">
                    <a:effectLst/>
                    <a:latin typeface="Cambria Math" panose="02040503050406030204" pitchFamily="18" charset="0"/>
                    <a:ea typeface="Cambria Math" panose="02040503050406030204" pitchFamily="18" charset="0"/>
                    <a:cs typeface="Roboto"/>
                  </a:rPr>
                  <a:t> </a:t>
                </a:r>
                <a14:m>
                  <m:oMath xmlns:m="http://schemas.openxmlformats.org/officeDocument/2006/math">
                    <m:sSub>
                      <m:sSubPr>
                        <m:ctrlPr>
                          <a:rPr lang="en-IN" sz="1600" i="1">
                            <a:effectLst/>
                            <a:latin typeface="Cambria Math" panose="02040503050406030204" pitchFamily="18" charset="0"/>
                            <a:ea typeface="Cambria Math" panose="02040503050406030204" pitchFamily="18" charset="0"/>
                            <a:cs typeface="Roboto"/>
                          </a:rPr>
                        </m:ctrlPr>
                      </m:sSubPr>
                      <m:e>
                        <m:r>
                          <a:rPr lang="en-IN" sz="1600" i="1">
                            <a:effectLst/>
                            <a:latin typeface="Cambria Math" panose="02040503050406030204" pitchFamily="18" charset="0"/>
                            <a:ea typeface="Cambria Math" panose="02040503050406030204" pitchFamily="18" charset="0"/>
                            <a:cs typeface="Roboto"/>
                          </a:rPr>
                          <m:t>𝜔</m:t>
                        </m:r>
                      </m:e>
                      <m:sub>
                        <m:r>
                          <a:rPr lang="en-IN" sz="1600" i="1">
                            <a:effectLst/>
                            <a:latin typeface="Cambria Math" panose="02040503050406030204" pitchFamily="18" charset="0"/>
                            <a:ea typeface="Cambria Math" panose="02040503050406030204" pitchFamily="18" charset="0"/>
                            <a:cs typeface="Roboto"/>
                          </a:rPr>
                          <m:t>𝑖</m:t>
                        </m:r>
                      </m:sub>
                    </m:sSub>
                  </m:oMath>
                </a14:m>
                <a:r>
                  <a:rPr lang="en-IN" sz="1600" dirty="0">
                    <a:effectLst/>
                    <a:latin typeface="Cambria Math" panose="02040503050406030204" pitchFamily="18" charset="0"/>
                    <a:ea typeface="Cambria Math" panose="02040503050406030204" pitchFamily="18" charset="0"/>
                    <a:cs typeface="Roboto"/>
                  </a:rPr>
                  <a:t> = </a:t>
                </a:r>
                <a14:m>
                  <m:oMath xmlns:m="http://schemas.openxmlformats.org/officeDocument/2006/math">
                    <m:acc>
                      <m:accPr>
                        <m:chr m:val="̅"/>
                        <m:ctrlPr>
                          <a:rPr lang="en-IN" sz="1600" i="1">
                            <a:effectLst/>
                            <a:latin typeface="Cambria Math" panose="02040503050406030204" pitchFamily="18" charset="0"/>
                            <a:ea typeface="Cambria Math" panose="02040503050406030204" pitchFamily="18" charset="0"/>
                            <a:cs typeface="Roboto"/>
                          </a:rPr>
                        </m:ctrlPr>
                      </m:accPr>
                      <m:e>
                        <m:r>
                          <a:rPr lang="en-IN" sz="1600" i="1">
                            <a:effectLst/>
                            <a:latin typeface="Cambria Math" panose="02040503050406030204" pitchFamily="18" charset="0"/>
                            <a:ea typeface="Cambria Math" panose="02040503050406030204" pitchFamily="18" charset="0"/>
                            <a:cs typeface="Roboto"/>
                          </a:rPr>
                          <m:t>𝜔</m:t>
                        </m:r>
                      </m:e>
                    </m:acc>
                  </m:oMath>
                </a14:m>
                <a:endParaRPr lang="en-IN" sz="1600" dirty="0">
                  <a:effectLst/>
                  <a:latin typeface="Cambria Math" panose="02040503050406030204" pitchFamily="18" charset="0"/>
                  <a:ea typeface="Cambria Math" panose="02040503050406030204" pitchFamily="18" charset="0"/>
                </a:endParaRPr>
              </a:p>
              <a:p>
                <a:pPr marL="0" indent="0">
                  <a:lnSpc>
                    <a:spcPct val="115000"/>
                  </a:lnSpc>
                  <a:spcBef>
                    <a:spcPts val="1095"/>
                  </a:spcBef>
                  <a:spcAft>
                    <a:spcPts val="0"/>
                  </a:spcAft>
                  <a:buNone/>
                </a:pPr>
                <a:r>
                  <a:rPr lang="en-IN" sz="1600" dirty="0">
                    <a:effectLst/>
                    <a:latin typeface="Cambria Math" panose="02040503050406030204" pitchFamily="18" charset="0"/>
                    <a:ea typeface="Cambria Math" panose="02040503050406030204" pitchFamily="18" charset="0"/>
                    <a:cs typeface="Roboto"/>
                  </a:rPr>
                  <a:t>		3. </a:t>
                </a:r>
                <a:r>
                  <a:rPr lang="en-IN" sz="1600" dirty="0" err="1">
                    <a:effectLst/>
                    <a:latin typeface="Cambria Math" panose="02040503050406030204" pitchFamily="18" charset="0"/>
                    <a:ea typeface="Cambria Math" panose="02040503050406030204" pitchFamily="18" charset="0"/>
                    <a:cs typeface="Roboto"/>
                  </a:rPr>
                  <a:t>limit</a:t>
                </a:r>
                <a:r>
                  <a:rPr lang="en-IN" sz="1600" baseline="-25000" dirty="0" err="1">
                    <a:effectLst/>
                    <a:latin typeface="Cambria Math" panose="02040503050406030204" pitchFamily="18" charset="0"/>
                    <a:ea typeface="Cambria Math" panose="02040503050406030204" pitchFamily="18" charset="0"/>
                    <a:cs typeface="Nova Mono"/>
                  </a:rPr>
                  <a:t>t</a:t>
                </a:r>
                <a:r>
                  <a:rPr lang="en-IN" sz="1600" baseline="-25000" dirty="0">
                    <a:effectLst/>
                    <a:latin typeface="Cambria Math" panose="02040503050406030204" pitchFamily="18" charset="0"/>
                    <a:ea typeface="Cambria Math" panose="02040503050406030204" pitchFamily="18" charset="0"/>
                  </a:rPr>
                  <a:t>→</a:t>
                </a:r>
                <a:r>
                  <a:rPr lang="en-IN" sz="1600" baseline="-25000" dirty="0">
                    <a:effectLst/>
                    <a:latin typeface="Cambria Math" panose="02040503050406030204" pitchFamily="18" charset="0"/>
                    <a:ea typeface="Cambria Math" panose="02040503050406030204" pitchFamily="18" charset="0"/>
                    <a:cs typeface="___WRD_EMBED_SUB_45"/>
                  </a:rPr>
                  <a:t>∞</a:t>
                </a:r>
                <a:r>
                  <a:rPr lang="en-IN" sz="1600" dirty="0">
                    <a:effectLst/>
                    <a:latin typeface="Cambria Math" panose="02040503050406030204" pitchFamily="18" charset="0"/>
                    <a:ea typeface="Cambria Math" panose="02040503050406030204" pitchFamily="18" charset="0"/>
                    <a:cs typeface="Roboto"/>
                  </a:rPr>
                  <a:t> v</a:t>
                </a:r>
                <a:r>
                  <a:rPr lang="en-IN" sz="1600" baseline="-25000" dirty="0">
                    <a:effectLst/>
                    <a:latin typeface="Cambria Math" panose="02040503050406030204" pitchFamily="18" charset="0"/>
                    <a:ea typeface="Cambria Math" panose="02040503050406030204" pitchFamily="18" charset="0"/>
                    <a:cs typeface="Roboto"/>
                  </a:rPr>
                  <a:t>i </a:t>
                </a:r>
                <a:r>
                  <a:rPr lang="en-IN" sz="1600" dirty="0">
                    <a:effectLst/>
                    <a:latin typeface="Cambria Math" panose="02040503050406030204" pitchFamily="18" charset="0"/>
                    <a:ea typeface="Cambria Math" panose="02040503050406030204" pitchFamily="18" charset="0"/>
                    <a:cs typeface="Roboto"/>
                  </a:rPr>
                  <a:t>/ </a:t>
                </a:r>
                <a14:m>
                  <m:oMath xmlns:m="http://schemas.openxmlformats.org/officeDocument/2006/math">
                    <m:sSub>
                      <m:sSubPr>
                        <m:ctrlPr>
                          <a:rPr lang="en-IN" sz="1600" i="1">
                            <a:effectLst/>
                            <a:latin typeface="Cambria Math" panose="02040503050406030204" pitchFamily="18" charset="0"/>
                            <a:ea typeface="Cambria Math" panose="02040503050406030204" pitchFamily="18" charset="0"/>
                            <a:cs typeface="Roboto"/>
                          </a:rPr>
                        </m:ctrlPr>
                      </m:sSubPr>
                      <m:e>
                        <m:r>
                          <a:rPr lang="en-IN" sz="1600" i="1">
                            <a:effectLst/>
                            <a:latin typeface="Cambria Math" panose="02040503050406030204" pitchFamily="18" charset="0"/>
                            <a:ea typeface="Cambria Math" panose="02040503050406030204" pitchFamily="18" charset="0"/>
                            <a:cs typeface="Roboto"/>
                          </a:rPr>
                          <m:t>𝑟</m:t>
                        </m:r>
                      </m:e>
                      <m:sub>
                        <m:r>
                          <a:rPr lang="en-IN" sz="1600" i="1">
                            <a:effectLst/>
                            <a:latin typeface="Cambria Math" panose="02040503050406030204" pitchFamily="18" charset="0"/>
                            <a:ea typeface="Cambria Math" panose="02040503050406030204" pitchFamily="18" charset="0"/>
                            <a:cs typeface="Roboto"/>
                          </a:rPr>
                          <m:t>𝑖</m:t>
                        </m:r>
                      </m:sub>
                    </m:sSub>
                  </m:oMath>
                </a14:m>
                <a:r>
                  <a:rPr lang="en-IN" sz="1600" dirty="0">
                    <a:effectLst/>
                    <a:latin typeface="Cambria Math" panose="02040503050406030204" pitchFamily="18" charset="0"/>
                    <a:ea typeface="Cambria Math" panose="02040503050406030204" pitchFamily="18" charset="0"/>
                    <a:cs typeface="Roboto"/>
                  </a:rPr>
                  <a:t> = </a:t>
                </a:r>
                <a14:m>
                  <m:oMath xmlns:m="http://schemas.openxmlformats.org/officeDocument/2006/math">
                    <m:acc>
                      <m:accPr>
                        <m:chr m:val="̅"/>
                        <m:ctrlPr>
                          <a:rPr lang="en-IN" sz="1600" i="1">
                            <a:effectLst/>
                            <a:latin typeface="Cambria Math" panose="02040503050406030204" pitchFamily="18" charset="0"/>
                            <a:ea typeface="Cambria Math" panose="02040503050406030204" pitchFamily="18" charset="0"/>
                            <a:cs typeface="Roboto"/>
                          </a:rPr>
                        </m:ctrlPr>
                      </m:accPr>
                      <m:e>
                        <m:r>
                          <a:rPr lang="en-IN" sz="1600" i="1">
                            <a:effectLst/>
                            <a:latin typeface="Cambria Math" panose="02040503050406030204" pitchFamily="18" charset="0"/>
                            <a:ea typeface="Cambria Math" panose="02040503050406030204" pitchFamily="18" charset="0"/>
                            <a:cs typeface="Roboto"/>
                          </a:rPr>
                          <m:t>𝑣</m:t>
                        </m:r>
                      </m:e>
                    </m:acc>
                  </m:oMath>
                </a14:m>
                <a:endParaRPr lang="en-IN" sz="1600" dirty="0">
                  <a:effectLst/>
                  <a:latin typeface="Cambria Math" panose="02040503050406030204" pitchFamily="18" charset="0"/>
                  <a:ea typeface="Cambria Math" panose="02040503050406030204" pitchFamily="18" charset="0"/>
                </a:endParaRPr>
              </a:p>
              <a:p>
                <a:pPr marL="0" indent="0">
                  <a:lnSpc>
                    <a:spcPct val="115000"/>
                  </a:lnSpc>
                  <a:spcBef>
                    <a:spcPts val="1095"/>
                  </a:spcBef>
                  <a:spcAft>
                    <a:spcPts val="0"/>
                  </a:spcAft>
                  <a:buNone/>
                </a:pPr>
                <a:r>
                  <a:rPr lang="en-IN" sz="1600" dirty="0">
                    <a:effectLst/>
                    <a:latin typeface="Cambria Math" panose="02040503050406030204" pitchFamily="18" charset="0"/>
                    <a:ea typeface="Cambria Math" panose="02040503050406030204" pitchFamily="18" charset="0"/>
                    <a:cs typeface="Roboto"/>
                  </a:rPr>
                  <a:t>		4</a:t>
                </a:r>
                <a:r>
                  <a:rPr lang="en-IN" sz="1600" dirty="0">
                    <a:latin typeface="Cambria Math" panose="02040503050406030204" pitchFamily="18" charset="0"/>
                    <a:ea typeface="Cambria Math" panose="02040503050406030204" pitchFamily="18" charset="0"/>
                    <a:cs typeface="Roboto"/>
                  </a:rPr>
                  <a:t>.</a:t>
                </a:r>
                <a:r>
                  <a:rPr lang="en-IN" sz="1600" dirty="0">
                    <a:effectLst/>
                    <a:latin typeface="Cambria Math" panose="02040503050406030204" pitchFamily="18" charset="0"/>
                    <a:ea typeface="Cambria Math" panose="02040503050406030204" pitchFamily="18" charset="0"/>
                    <a:cs typeface="Roboto"/>
                  </a:rPr>
                  <a:t> </a:t>
                </a:r>
                <a:r>
                  <a:rPr lang="en-IN" sz="1600" dirty="0" err="1">
                    <a:effectLst/>
                    <a:latin typeface="Cambria Math" panose="02040503050406030204" pitchFamily="18" charset="0"/>
                    <a:ea typeface="Cambria Math" panose="02040503050406030204" pitchFamily="18" charset="0"/>
                    <a:cs typeface="Roboto"/>
                  </a:rPr>
                  <a:t>limit</a:t>
                </a:r>
                <a:r>
                  <a:rPr lang="en-IN" sz="1600" baseline="-25000" dirty="0" err="1">
                    <a:effectLst/>
                    <a:latin typeface="Cambria Math" panose="02040503050406030204" pitchFamily="18" charset="0"/>
                    <a:ea typeface="Cambria Math" panose="02040503050406030204" pitchFamily="18" charset="0"/>
                    <a:cs typeface="Nova Mono"/>
                  </a:rPr>
                  <a:t>t</a:t>
                </a:r>
                <a:r>
                  <a:rPr lang="en-IN" sz="1600" baseline="-25000" dirty="0">
                    <a:effectLst/>
                    <a:latin typeface="Cambria Math" panose="02040503050406030204" pitchFamily="18" charset="0"/>
                    <a:ea typeface="Cambria Math" panose="02040503050406030204" pitchFamily="18" charset="0"/>
                  </a:rPr>
                  <a:t>→</a:t>
                </a:r>
                <a:r>
                  <a:rPr lang="en-IN" sz="1600" baseline="-25000" dirty="0">
                    <a:effectLst/>
                    <a:latin typeface="Cambria Math" panose="02040503050406030204" pitchFamily="18" charset="0"/>
                    <a:ea typeface="Cambria Math" panose="02040503050406030204" pitchFamily="18" charset="0"/>
                    <a:cs typeface="___WRD_EMBED_SUB_45"/>
                  </a:rPr>
                  <a:t>∞</a:t>
                </a:r>
                <a:r>
                  <a:rPr lang="en-IN" sz="1600" dirty="0">
                    <a:effectLst/>
                    <a:latin typeface="Cambria Math" panose="02040503050406030204" pitchFamily="18" charset="0"/>
                    <a:ea typeface="Cambria Math" panose="02040503050406030204" pitchFamily="18" charset="0"/>
                    <a:cs typeface="Roboto"/>
                  </a:rPr>
                  <a:t> </a:t>
                </a:r>
                <a14:m>
                  <m:oMath xmlns:m="http://schemas.openxmlformats.org/officeDocument/2006/math">
                    <m:sSub>
                      <m:sSubPr>
                        <m:ctrlPr>
                          <a:rPr lang="en-IN" sz="1600" i="1">
                            <a:effectLst/>
                            <a:latin typeface="Cambria Math" panose="02040503050406030204" pitchFamily="18" charset="0"/>
                            <a:ea typeface="Cambria Math" panose="02040503050406030204" pitchFamily="18" charset="0"/>
                            <a:cs typeface="Roboto"/>
                          </a:rPr>
                        </m:ctrlPr>
                      </m:sSubPr>
                      <m:e>
                        <m:r>
                          <a:rPr lang="en-IN" sz="1600" i="1">
                            <a:effectLst/>
                            <a:latin typeface="Cambria Math" panose="02040503050406030204" pitchFamily="18" charset="0"/>
                            <a:ea typeface="Cambria Math" panose="02040503050406030204" pitchFamily="18" charset="0"/>
                            <a:cs typeface="Roboto"/>
                          </a:rPr>
                          <m:t>𝜓</m:t>
                        </m:r>
                      </m:e>
                      <m:sub>
                        <m:r>
                          <a:rPr lang="en-IN" sz="1600" i="1">
                            <a:effectLst/>
                            <a:latin typeface="Cambria Math" panose="02040503050406030204" pitchFamily="18" charset="0"/>
                            <a:ea typeface="Cambria Math" panose="02040503050406030204" pitchFamily="18" charset="0"/>
                            <a:cs typeface="Roboto"/>
                          </a:rPr>
                          <m:t>1</m:t>
                        </m:r>
                      </m:sub>
                    </m:sSub>
                    <m:r>
                      <a:rPr lang="en-IN" sz="1600" i="1">
                        <a:effectLst/>
                        <a:latin typeface="Cambria Math" panose="02040503050406030204" pitchFamily="18" charset="0"/>
                        <a:ea typeface="Cambria Math" panose="02040503050406030204" pitchFamily="18" charset="0"/>
                        <a:cs typeface="Roboto"/>
                      </a:rPr>
                      <m:t>=</m:t>
                    </m:r>
                    <m:acc>
                      <m:accPr>
                        <m:chr m:val="̅"/>
                        <m:ctrlPr>
                          <a:rPr lang="en-IN" sz="1600" i="1">
                            <a:effectLst/>
                            <a:latin typeface="Cambria Math" panose="02040503050406030204" pitchFamily="18" charset="0"/>
                            <a:ea typeface="Cambria Math" panose="02040503050406030204" pitchFamily="18" charset="0"/>
                            <a:cs typeface="Roboto"/>
                          </a:rPr>
                        </m:ctrlPr>
                      </m:accPr>
                      <m:e>
                        <m:r>
                          <a:rPr lang="en-IN" sz="1600" i="1">
                            <a:effectLst/>
                            <a:latin typeface="Cambria Math" panose="02040503050406030204" pitchFamily="18" charset="0"/>
                            <a:ea typeface="Cambria Math" panose="02040503050406030204" pitchFamily="18" charset="0"/>
                            <a:cs typeface="Roboto"/>
                          </a:rPr>
                          <m:t>𝜓</m:t>
                        </m:r>
                      </m:e>
                    </m:acc>
                  </m:oMath>
                </a14:m>
                <a:endParaRPr lang="en-IN" sz="1600" dirty="0">
                  <a:effectLst/>
                  <a:latin typeface="Cambria Math" panose="02040503050406030204" pitchFamily="18" charset="0"/>
                  <a:ea typeface="Cambria Math" panose="02040503050406030204" pitchFamily="18" charset="0"/>
                  <a:cs typeface="Roboto"/>
                </a:endParaRPr>
              </a:p>
              <a:p>
                <a:pPr marL="0" indent="0">
                  <a:lnSpc>
                    <a:spcPct val="115000"/>
                  </a:lnSpc>
                  <a:spcBef>
                    <a:spcPts val="1095"/>
                  </a:spcBef>
                  <a:spcAft>
                    <a:spcPts val="0"/>
                  </a:spcAft>
                  <a:buNone/>
                </a:pPr>
                <a:r>
                  <a:rPr lang="en-IN" sz="1600" dirty="0">
                    <a:effectLst/>
                    <a:latin typeface="Cambria Math" panose="02040503050406030204" pitchFamily="18" charset="0"/>
                    <a:ea typeface="Cambria Math" panose="02040503050406030204" pitchFamily="18" charset="0"/>
                    <a:cs typeface="Roboto"/>
                  </a:rPr>
                  <a:t>where</a:t>
                </a:r>
                <a14:m>
                  <m:oMath xmlns:m="http://schemas.openxmlformats.org/officeDocument/2006/math">
                    <m:r>
                      <a:rPr lang="en-IN" sz="1600" i="1">
                        <a:effectLst/>
                        <a:latin typeface="Cambria Math" panose="02040503050406030204" pitchFamily="18" charset="0"/>
                        <a:ea typeface="Cambria Math" panose="02040503050406030204" pitchFamily="18" charset="0"/>
                        <a:cs typeface="Roboto"/>
                      </a:rPr>
                      <m:t> </m:t>
                    </m:r>
                    <m:acc>
                      <m:accPr>
                        <m:chr m:val="̅"/>
                        <m:ctrlPr>
                          <a:rPr lang="en-IN" sz="1600" i="1">
                            <a:effectLst/>
                            <a:latin typeface="Cambria Math" panose="02040503050406030204" pitchFamily="18" charset="0"/>
                            <a:ea typeface="Cambria Math" panose="02040503050406030204" pitchFamily="18" charset="0"/>
                            <a:cs typeface="Roboto"/>
                          </a:rPr>
                        </m:ctrlPr>
                      </m:accPr>
                      <m:e>
                        <m:r>
                          <a:rPr lang="en-IN" sz="1600" i="1">
                            <a:effectLst/>
                            <a:latin typeface="Cambria Math" panose="02040503050406030204" pitchFamily="18" charset="0"/>
                            <a:ea typeface="Cambria Math" panose="02040503050406030204" pitchFamily="18" charset="0"/>
                            <a:cs typeface="Roboto"/>
                          </a:rPr>
                          <m:t>𝑣</m:t>
                        </m:r>
                      </m:e>
                    </m:acc>
                  </m:oMath>
                </a14:m>
                <a:r>
                  <a:rPr lang="en-IN" sz="1600" dirty="0">
                    <a:effectLst/>
                    <a:latin typeface="Cambria Math" panose="02040503050406030204" pitchFamily="18" charset="0"/>
                    <a:ea typeface="Cambria Math" panose="02040503050406030204" pitchFamily="18" charset="0"/>
                    <a:cs typeface="Roboto"/>
                  </a:rPr>
                  <a:t> and </a:t>
                </a:r>
                <a14:m>
                  <m:oMath xmlns:m="http://schemas.openxmlformats.org/officeDocument/2006/math">
                    <m:acc>
                      <m:accPr>
                        <m:chr m:val="̅"/>
                        <m:ctrlPr>
                          <a:rPr lang="en-IN" sz="1600" i="1">
                            <a:effectLst/>
                            <a:latin typeface="Cambria Math" panose="02040503050406030204" pitchFamily="18" charset="0"/>
                            <a:ea typeface="Cambria Math" panose="02040503050406030204" pitchFamily="18" charset="0"/>
                            <a:cs typeface="Roboto"/>
                          </a:rPr>
                        </m:ctrlPr>
                      </m:accPr>
                      <m:e>
                        <m:r>
                          <a:rPr lang="en-IN" sz="1600" i="1">
                            <a:effectLst/>
                            <a:latin typeface="Cambria Math" panose="02040503050406030204" pitchFamily="18" charset="0"/>
                            <a:ea typeface="Cambria Math" panose="02040503050406030204" pitchFamily="18" charset="0"/>
                            <a:cs typeface="Roboto"/>
                          </a:rPr>
                          <m:t>𝜔</m:t>
                        </m:r>
                      </m:e>
                    </m:acc>
                  </m:oMath>
                </a14:m>
                <a:r>
                  <a:rPr lang="en-IN" sz="1600" dirty="0">
                    <a:effectLst/>
                    <a:latin typeface="Cambria Math" panose="02040503050406030204" pitchFamily="18" charset="0"/>
                    <a:ea typeface="Cambria Math" panose="02040503050406030204" pitchFamily="18" charset="0"/>
                    <a:cs typeface="Roboto"/>
                  </a:rPr>
                  <a:t> are some constants and </a:t>
                </a:r>
                <a14:m>
                  <m:oMath xmlns:m="http://schemas.openxmlformats.org/officeDocument/2006/math">
                    <m:acc>
                      <m:accPr>
                        <m:chr m:val="̅"/>
                        <m:ctrlPr>
                          <a:rPr lang="en-IN" sz="1600" i="1">
                            <a:latin typeface="Cambria Math" panose="02040503050406030204" pitchFamily="18" charset="0"/>
                            <a:ea typeface="Cambria Math" panose="02040503050406030204" pitchFamily="18" charset="0"/>
                            <a:cs typeface="Roboto"/>
                          </a:rPr>
                        </m:ctrlPr>
                      </m:accPr>
                      <m:e>
                        <m:r>
                          <a:rPr lang="en-IN" sz="1600" i="1">
                            <a:latin typeface="Cambria Math" panose="02040503050406030204" pitchFamily="18" charset="0"/>
                            <a:ea typeface="Cambria Math" panose="02040503050406030204" pitchFamily="18" charset="0"/>
                            <a:cs typeface="Roboto"/>
                          </a:rPr>
                          <m:t>𝜓</m:t>
                        </m:r>
                      </m:e>
                    </m:acc>
                    <m:r>
                      <a:rPr lang="en-IN" sz="1600" i="1">
                        <a:latin typeface="Cambria Math" panose="02040503050406030204" pitchFamily="18" charset="0"/>
                        <a:ea typeface="Cambria Math" panose="02040503050406030204" pitchFamily="18" charset="0"/>
                        <a:cs typeface="Roboto"/>
                      </a:rPr>
                      <m:t> </m:t>
                    </m:r>
                  </m:oMath>
                </a14:m>
                <a:r>
                  <a:rPr lang="en-IN" sz="1600" dirty="0">
                    <a:effectLst/>
                    <a:latin typeface="Cambria Math" panose="02040503050406030204" pitchFamily="18" charset="0"/>
                    <a:ea typeface="Cambria Math" panose="02040503050406030204" pitchFamily="18" charset="0"/>
                    <a:cs typeface="Cardo"/>
                  </a:rPr>
                  <a:t>= 2dπ/N for some d </a:t>
                </a:r>
                <a:r>
                  <a:rPr lang="en-IN" sz="1600" dirty="0">
                    <a:effectLst/>
                    <a:latin typeface="Cambria Math" panose="02040503050406030204" pitchFamily="18" charset="0"/>
                    <a:ea typeface="Cambria Math" panose="02040503050406030204" pitchFamily="18" charset="0"/>
                    <a:cs typeface="Cambria Math" panose="02040503050406030204" pitchFamily="18" charset="0"/>
                  </a:rPr>
                  <a:t>∈</a:t>
                </a:r>
                <a:r>
                  <a:rPr lang="en-IN" sz="1600" dirty="0">
                    <a:effectLst/>
                    <a:latin typeface="Cambria Math" panose="02040503050406030204" pitchFamily="18" charset="0"/>
                    <a:ea typeface="Cambria Math" panose="02040503050406030204" pitchFamily="18" charset="0"/>
                    <a:cs typeface="___WRD_EMBED_SUB_45"/>
                  </a:rPr>
                  <a:t>​</a:t>
                </a:r>
                <a:r>
                  <a:rPr lang="en-IN" sz="1600" dirty="0">
                    <a:effectLst/>
                    <a:latin typeface="Cambria Math" panose="02040503050406030204" pitchFamily="18" charset="0"/>
                    <a:ea typeface="Cambria Math" panose="02040503050406030204" pitchFamily="18" charset="0"/>
                    <a:cs typeface="Cardo"/>
                  </a:rPr>
                  <a:t> {1, 2, . . ., N-1}.</a:t>
                </a:r>
                <a:endParaRPr lang="en-IN" sz="1600" dirty="0">
                  <a:effectLst/>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6C6F7A99-7714-4476-9E96-AEEB26F4FC5D}"/>
                  </a:ext>
                </a:extLst>
              </p:cNvPr>
              <p:cNvSpPr>
                <a:spLocks noGrp="1" noRot="1" noChangeAspect="1" noMove="1" noResize="1" noEditPoints="1" noAdjustHandles="1" noChangeArrowheads="1" noChangeShapeType="1" noTextEdit="1"/>
              </p:cNvSpPr>
              <p:nvPr>
                <p:ph idx="1"/>
              </p:nvPr>
            </p:nvSpPr>
            <p:spPr>
              <a:xfrm>
                <a:off x="1388838" y="1292932"/>
                <a:ext cx="10018713" cy="2946671"/>
              </a:xfrm>
              <a:blipFill>
                <a:blip r:embed="rId2"/>
                <a:stretch>
                  <a:fillRect l="-365"/>
                </a:stretch>
              </a:blipFill>
            </p:spPr>
            <p:txBody>
              <a:bodyPr/>
              <a:lstStyle/>
              <a:p>
                <a:r>
                  <a:rPr lang="en-IN">
                    <a:noFill/>
                  </a:rPr>
                  <a:t> </a:t>
                </a:r>
              </a:p>
            </p:txBody>
          </p:sp>
        </mc:Fallback>
      </mc:AlternateContent>
      <p:sp>
        <p:nvSpPr>
          <p:cNvPr id="8" name="Flowchart: Connector 7">
            <a:extLst>
              <a:ext uri="{FF2B5EF4-FFF2-40B4-BE49-F238E27FC236}">
                <a16:creationId xmlns:a16="http://schemas.microsoft.com/office/drawing/2014/main" id="{6F3E34B4-83FA-43F4-B1C1-3A977B366D59}"/>
              </a:ext>
            </a:extLst>
          </p:cNvPr>
          <p:cNvSpPr/>
          <p:nvPr/>
        </p:nvSpPr>
        <p:spPr>
          <a:xfrm>
            <a:off x="8783320" y="3808491"/>
            <a:ext cx="2286000" cy="2306321"/>
          </a:xfrm>
          <a:prstGeom prst="flowChartConnector">
            <a:avLst/>
          </a:prstGeom>
          <a:noFill/>
          <a:ln w="158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642196B0-C754-41A5-89AE-421761BFD067}"/>
              </a:ext>
            </a:extLst>
          </p:cNvPr>
          <p:cNvSpPr txBox="1"/>
          <p:nvPr/>
        </p:nvSpPr>
        <p:spPr>
          <a:xfrm>
            <a:off x="9906000" y="4717058"/>
            <a:ext cx="101600" cy="369332"/>
          </a:xfrm>
          <a:prstGeom prst="rect">
            <a:avLst/>
          </a:prstGeom>
          <a:noFill/>
          <a:ln>
            <a:noFill/>
          </a:ln>
        </p:spPr>
        <p:txBody>
          <a:bodyPr wrap="square">
            <a:spAutoFit/>
          </a:bodyPr>
          <a:lstStyle/>
          <a:p>
            <a:pPr algn="ctr"/>
            <a:r>
              <a:rPr lang="en-IN" sz="1800" b="1" dirty="0">
                <a:effectLst/>
                <a:ea typeface="Cardo"/>
                <a:cs typeface="Cardo"/>
              </a:rPr>
              <a:t>.</a:t>
            </a:r>
            <a:endParaRPr lang="en-IN" b="1"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B450E04-F671-4605-AC4F-2F550ADAB289}"/>
                  </a:ext>
                </a:extLst>
              </p:cNvPr>
              <p:cNvSpPr txBox="1"/>
              <p:nvPr/>
            </p:nvSpPr>
            <p:spPr>
              <a:xfrm>
                <a:off x="9514840" y="4963279"/>
                <a:ext cx="883920" cy="246221"/>
              </a:xfrm>
              <a:prstGeom prst="rect">
                <a:avLst/>
              </a:prstGeom>
              <a:noFill/>
            </p:spPr>
            <p:txBody>
              <a:bodyPr wrap="square">
                <a:spAutoFit/>
              </a:bodyPr>
              <a:lstStyle/>
              <a:p>
                <a:pPr algn="ctr"/>
                <a:r>
                  <a:rPr lang="en-IN" sz="1000" dirty="0">
                    <a:effectLst/>
                    <a:ea typeface="Nova Mono"/>
                    <a:cs typeface="Nova Mono"/>
                  </a:rPr>
                  <a:t>(</a:t>
                </a:r>
                <a14:m>
                  <m:oMath xmlns:m="http://schemas.openxmlformats.org/officeDocument/2006/math">
                    <m:sSub>
                      <m:sSubPr>
                        <m:ctrlPr>
                          <a:rPr lang="en-IN" sz="1000" i="1">
                            <a:effectLst/>
                            <a:latin typeface="Cambria Math" panose="02040503050406030204" pitchFamily="18" charset="0"/>
                            <a:ea typeface="Roboto"/>
                            <a:cs typeface="Roboto"/>
                          </a:rPr>
                        </m:ctrlPr>
                      </m:sSubPr>
                      <m:e>
                        <m:r>
                          <a:rPr lang="en-IN" sz="1000" i="1">
                            <a:effectLst/>
                            <a:latin typeface="Cambria Math" panose="02040503050406030204" pitchFamily="18" charset="0"/>
                            <a:ea typeface="Roboto"/>
                            <a:cs typeface="Roboto"/>
                          </a:rPr>
                          <m:t>𝑥</m:t>
                        </m:r>
                        <m:r>
                          <a:rPr lang="en-IN" sz="1000" b="0" i="1" smtClean="0">
                            <a:effectLst/>
                            <a:latin typeface="Cambria Math" panose="02040503050406030204" pitchFamily="18" charset="0"/>
                            <a:ea typeface="Roboto"/>
                            <a:cs typeface="Roboto"/>
                          </a:rPr>
                          <m:t>′</m:t>
                        </m:r>
                      </m:e>
                      <m:sub>
                        <m:r>
                          <a:rPr lang="en-IN" sz="1000" b="0" i="1" smtClean="0">
                            <a:effectLst/>
                            <a:latin typeface="Cambria Math" panose="02040503050406030204" pitchFamily="18" charset="0"/>
                            <a:ea typeface="Roboto"/>
                            <a:cs typeface="Roboto"/>
                          </a:rPr>
                          <m:t>𝑖</m:t>
                        </m:r>
                      </m:sub>
                    </m:sSub>
                    <m:r>
                      <a:rPr lang="en-IN" sz="1000" i="1">
                        <a:effectLst/>
                        <a:latin typeface="Cambria Math" panose="02040503050406030204" pitchFamily="18" charset="0"/>
                        <a:ea typeface="Roboto"/>
                        <a:cs typeface="Roboto"/>
                      </a:rPr>
                      <m:t> ,</m:t>
                    </m:r>
                    <m:sSub>
                      <m:sSubPr>
                        <m:ctrlPr>
                          <a:rPr lang="en-IN" sz="1000" i="1">
                            <a:effectLst/>
                            <a:latin typeface="Cambria Math" panose="02040503050406030204" pitchFamily="18" charset="0"/>
                            <a:ea typeface="Roboto"/>
                            <a:cs typeface="Roboto"/>
                          </a:rPr>
                        </m:ctrlPr>
                      </m:sSubPr>
                      <m:e>
                        <m:r>
                          <a:rPr lang="en-IN" sz="1000" i="1">
                            <a:effectLst/>
                            <a:latin typeface="Cambria Math" panose="02040503050406030204" pitchFamily="18" charset="0"/>
                            <a:ea typeface="Roboto"/>
                            <a:cs typeface="Roboto"/>
                          </a:rPr>
                          <m:t>𝑦</m:t>
                        </m:r>
                        <m:r>
                          <a:rPr lang="en-IN" sz="1000" b="0" i="1" smtClean="0">
                            <a:effectLst/>
                            <a:latin typeface="Cambria Math" panose="02040503050406030204" pitchFamily="18" charset="0"/>
                            <a:ea typeface="Roboto"/>
                            <a:cs typeface="Roboto"/>
                          </a:rPr>
                          <m:t>′</m:t>
                        </m:r>
                      </m:e>
                      <m:sub>
                        <m:r>
                          <a:rPr lang="en-IN" sz="1000" b="0" i="1" smtClean="0">
                            <a:effectLst/>
                            <a:latin typeface="Cambria Math" panose="02040503050406030204" pitchFamily="18" charset="0"/>
                            <a:ea typeface="Roboto"/>
                            <a:cs typeface="Roboto"/>
                          </a:rPr>
                          <m:t>𝑖</m:t>
                        </m:r>
                      </m:sub>
                    </m:sSub>
                  </m:oMath>
                </a14:m>
                <a:r>
                  <a:rPr lang="en-IN" sz="1000" dirty="0">
                    <a:effectLst/>
                    <a:ea typeface="Roboto"/>
                    <a:cs typeface="Roboto"/>
                  </a:rPr>
                  <a:t>)</a:t>
                </a:r>
                <a:endParaRPr lang="en-IN" sz="1000" dirty="0"/>
              </a:p>
            </p:txBody>
          </p:sp>
        </mc:Choice>
        <mc:Fallback>
          <p:sp>
            <p:nvSpPr>
              <p:cNvPr id="12" name="TextBox 11">
                <a:extLst>
                  <a:ext uri="{FF2B5EF4-FFF2-40B4-BE49-F238E27FC236}">
                    <a16:creationId xmlns:a16="http://schemas.microsoft.com/office/drawing/2014/main" id="{CB450E04-F671-4605-AC4F-2F550ADAB289}"/>
                  </a:ext>
                </a:extLst>
              </p:cNvPr>
              <p:cNvSpPr txBox="1">
                <a:spLocks noRot="1" noChangeAspect="1" noMove="1" noResize="1" noEditPoints="1" noAdjustHandles="1" noChangeArrowheads="1" noChangeShapeType="1" noTextEdit="1"/>
              </p:cNvSpPr>
              <p:nvPr/>
            </p:nvSpPr>
            <p:spPr>
              <a:xfrm>
                <a:off x="9514840" y="4963279"/>
                <a:ext cx="883920" cy="246221"/>
              </a:xfrm>
              <a:prstGeom prst="rect">
                <a:avLst/>
              </a:prstGeom>
              <a:blipFill>
                <a:blip r:embed="rId3"/>
                <a:stretch>
                  <a:fillRect b="-14634"/>
                </a:stretch>
              </a:blipFill>
            </p:spPr>
            <p:txBody>
              <a:bodyPr/>
              <a:lstStyle/>
              <a:p>
                <a:r>
                  <a:rPr lang="en-IN">
                    <a:noFill/>
                  </a:rPr>
                  <a:t> </a:t>
                </a:r>
              </a:p>
            </p:txBody>
          </p:sp>
        </mc:Fallback>
      </mc:AlternateContent>
      <p:cxnSp>
        <p:nvCxnSpPr>
          <p:cNvPr id="14" name="Straight Arrow Connector 13">
            <a:extLst>
              <a:ext uri="{FF2B5EF4-FFF2-40B4-BE49-F238E27FC236}">
                <a16:creationId xmlns:a16="http://schemas.microsoft.com/office/drawing/2014/main" id="{64AA46A9-83F0-4C9F-8774-BA71A6CB795D}"/>
              </a:ext>
            </a:extLst>
          </p:cNvPr>
          <p:cNvCxnSpPr>
            <a:cxnSpLocks/>
            <a:stCxn id="12" idx="0"/>
            <a:endCxn id="8" idx="7"/>
          </p:cNvCxnSpPr>
          <p:nvPr/>
        </p:nvCxnSpPr>
        <p:spPr>
          <a:xfrm flipV="1">
            <a:off x="9956800" y="4146244"/>
            <a:ext cx="777743" cy="81703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4099DF6-023A-406D-852E-65461B653202}"/>
              </a:ext>
            </a:extLst>
          </p:cNvPr>
          <p:cNvSpPr txBox="1"/>
          <p:nvPr/>
        </p:nvSpPr>
        <p:spPr>
          <a:xfrm>
            <a:off x="10167710" y="4298598"/>
            <a:ext cx="355921" cy="246221"/>
          </a:xfrm>
          <a:prstGeom prst="rect">
            <a:avLst/>
          </a:prstGeom>
          <a:noFill/>
        </p:spPr>
        <p:txBody>
          <a:bodyPr wrap="square">
            <a:spAutoFit/>
          </a:bodyPr>
          <a:lstStyle/>
          <a:p>
            <a:pPr algn="ctr"/>
            <a:r>
              <a:rPr lang="en-IN" sz="1000" dirty="0" err="1">
                <a:effectLst/>
                <a:ea typeface="Roboto"/>
                <a:cs typeface="Roboto"/>
              </a:rPr>
              <a:t>r</a:t>
            </a:r>
            <a:r>
              <a:rPr lang="en-IN" sz="1000" baseline="-25000" dirty="0" err="1">
                <a:effectLst/>
                <a:ea typeface="Roboto"/>
                <a:cs typeface="Roboto"/>
              </a:rPr>
              <a:t>i</a:t>
            </a:r>
            <a:endParaRPr lang="en-IN" sz="1000" dirty="0"/>
          </a:p>
        </p:txBody>
      </p:sp>
      <p:cxnSp>
        <p:nvCxnSpPr>
          <p:cNvPr id="23" name="Straight Connector 22">
            <a:extLst>
              <a:ext uri="{FF2B5EF4-FFF2-40B4-BE49-F238E27FC236}">
                <a16:creationId xmlns:a16="http://schemas.microsoft.com/office/drawing/2014/main" id="{81A88B3B-7AEF-4485-9800-E2CAE4E20DEC}"/>
              </a:ext>
            </a:extLst>
          </p:cNvPr>
          <p:cNvCxnSpPr>
            <a:cxnSpLocks/>
            <a:stCxn id="8" idx="2"/>
            <a:endCxn id="8" idx="6"/>
          </p:cNvCxnSpPr>
          <p:nvPr/>
        </p:nvCxnSpPr>
        <p:spPr>
          <a:xfrm>
            <a:off x="8783320" y="4961652"/>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EA55A6F-B7ED-412F-8997-EBC4936A2994}"/>
                  </a:ext>
                </a:extLst>
              </p:cNvPr>
              <p:cNvSpPr txBox="1"/>
              <p:nvPr/>
            </p:nvSpPr>
            <p:spPr>
              <a:xfrm>
                <a:off x="10523631" y="3962174"/>
                <a:ext cx="883920" cy="246221"/>
              </a:xfrm>
              <a:prstGeom prst="rect">
                <a:avLst/>
              </a:prstGeom>
              <a:noFill/>
            </p:spPr>
            <p:txBody>
              <a:bodyPr wrap="square">
                <a:spAutoFit/>
              </a:bodyPr>
              <a:lstStyle/>
              <a:p>
                <a:pPr algn="ctr"/>
                <a:r>
                  <a:rPr lang="en-IN" sz="1000" dirty="0">
                    <a:effectLst/>
                    <a:ea typeface="Nova Mono"/>
                    <a:cs typeface="Nova Mono"/>
                  </a:rPr>
                  <a:t>(</a:t>
                </a:r>
                <a14:m>
                  <m:oMath xmlns:m="http://schemas.openxmlformats.org/officeDocument/2006/math">
                    <m:sSub>
                      <m:sSubPr>
                        <m:ctrlPr>
                          <a:rPr lang="en-IN" sz="1000" i="1">
                            <a:effectLst/>
                            <a:latin typeface="Cambria Math" panose="02040503050406030204" pitchFamily="18" charset="0"/>
                            <a:ea typeface="Roboto"/>
                            <a:cs typeface="Roboto"/>
                          </a:rPr>
                        </m:ctrlPr>
                      </m:sSubPr>
                      <m:e>
                        <m:r>
                          <a:rPr lang="en-IN" sz="1000" i="1">
                            <a:effectLst/>
                            <a:latin typeface="Cambria Math" panose="02040503050406030204" pitchFamily="18" charset="0"/>
                            <a:ea typeface="Roboto"/>
                            <a:cs typeface="Roboto"/>
                          </a:rPr>
                          <m:t>𝑥</m:t>
                        </m:r>
                      </m:e>
                      <m:sub>
                        <m:r>
                          <a:rPr lang="en-IN" sz="1000" b="0" i="1" smtClean="0">
                            <a:effectLst/>
                            <a:latin typeface="Cambria Math" panose="02040503050406030204" pitchFamily="18" charset="0"/>
                            <a:ea typeface="Roboto"/>
                            <a:cs typeface="Roboto"/>
                          </a:rPr>
                          <m:t>𝑖</m:t>
                        </m:r>
                      </m:sub>
                    </m:sSub>
                    <m:r>
                      <a:rPr lang="en-IN" sz="1000" i="1">
                        <a:effectLst/>
                        <a:latin typeface="Cambria Math" panose="02040503050406030204" pitchFamily="18" charset="0"/>
                        <a:ea typeface="Roboto"/>
                        <a:cs typeface="Roboto"/>
                      </a:rPr>
                      <m:t> ,</m:t>
                    </m:r>
                    <m:sSub>
                      <m:sSubPr>
                        <m:ctrlPr>
                          <a:rPr lang="en-IN" sz="1000" i="1">
                            <a:effectLst/>
                            <a:latin typeface="Cambria Math" panose="02040503050406030204" pitchFamily="18" charset="0"/>
                            <a:ea typeface="Roboto"/>
                            <a:cs typeface="Roboto"/>
                          </a:rPr>
                        </m:ctrlPr>
                      </m:sSubPr>
                      <m:e>
                        <m:r>
                          <a:rPr lang="en-IN" sz="1000" i="1">
                            <a:effectLst/>
                            <a:latin typeface="Cambria Math" panose="02040503050406030204" pitchFamily="18" charset="0"/>
                            <a:ea typeface="Roboto"/>
                            <a:cs typeface="Roboto"/>
                          </a:rPr>
                          <m:t>𝑦</m:t>
                        </m:r>
                      </m:e>
                      <m:sub>
                        <m:r>
                          <a:rPr lang="en-IN" sz="1000" b="0" i="1" smtClean="0">
                            <a:effectLst/>
                            <a:latin typeface="Cambria Math" panose="02040503050406030204" pitchFamily="18" charset="0"/>
                            <a:ea typeface="Roboto"/>
                            <a:cs typeface="Roboto"/>
                          </a:rPr>
                          <m:t>𝑖</m:t>
                        </m:r>
                      </m:sub>
                    </m:sSub>
                  </m:oMath>
                </a14:m>
                <a:r>
                  <a:rPr lang="en-IN" sz="1000" dirty="0">
                    <a:effectLst/>
                    <a:ea typeface="Roboto"/>
                    <a:cs typeface="Roboto"/>
                  </a:rPr>
                  <a:t>)</a:t>
                </a:r>
                <a:endParaRPr lang="en-IN" sz="1000" dirty="0"/>
              </a:p>
            </p:txBody>
          </p:sp>
        </mc:Choice>
        <mc:Fallback xmlns="">
          <p:sp>
            <p:nvSpPr>
              <p:cNvPr id="35" name="TextBox 34">
                <a:extLst>
                  <a:ext uri="{FF2B5EF4-FFF2-40B4-BE49-F238E27FC236}">
                    <a16:creationId xmlns:a16="http://schemas.microsoft.com/office/drawing/2014/main" id="{CEA55A6F-B7ED-412F-8997-EBC4936A2994}"/>
                  </a:ext>
                </a:extLst>
              </p:cNvPr>
              <p:cNvSpPr txBox="1">
                <a:spLocks noRot="1" noChangeAspect="1" noMove="1" noResize="1" noEditPoints="1" noAdjustHandles="1" noChangeArrowheads="1" noChangeShapeType="1" noTextEdit="1"/>
              </p:cNvSpPr>
              <p:nvPr/>
            </p:nvSpPr>
            <p:spPr>
              <a:xfrm>
                <a:off x="10523631" y="3962174"/>
                <a:ext cx="883920" cy="246221"/>
              </a:xfrm>
              <a:prstGeom prst="rect">
                <a:avLst/>
              </a:prstGeom>
              <a:blipFill>
                <a:blip r:embed="rId4"/>
                <a:stretch>
                  <a:fillRect b="-15000"/>
                </a:stretch>
              </a:blipFill>
            </p:spPr>
            <p:txBody>
              <a:bodyPr/>
              <a:lstStyle/>
              <a:p>
                <a:r>
                  <a:rPr lang="en-IN">
                    <a:noFill/>
                  </a:rPr>
                  <a:t> </a:t>
                </a:r>
              </a:p>
            </p:txBody>
          </p:sp>
        </mc:Fallback>
      </mc:AlternateContent>
      <p:sp>
        <p:nvSpPr>
          <p:cNvPr id="36" name="Flowchart: Connector 35">
            <a:extLst>
              <a:ext uri="{FF2B5EF4-FFF2-40B4-BE49-F238E27FC236}">
                <a16:creationId xmlns:a16="http://schemas.microsoft.com/office/drawing/2014/main" id="{AAFDD5C0-7658-4176-8052-5EF06AAE6440}"/>
              </a:ext>
            </a:extLst>
          </p:cNvPr>
          <p:cNvSpPr/>
          <p:nvPr/>
        </p:nvSpPr>
        <p:spPr>
          <a:xfrm>
            <a:off x="8102600" y="3117612"/>
            <a:ext cx="3708400" cy="3688080"/>
          </a:xfrm>
          <a:prstGeom prst="flowChartConnector">
            <a:avLst/>
          </a:prstGeom>
          <a:noFill/>
          <a:ln w="158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7" name="Straight Arrow Connector 36">
            <a:extLst>
              <a:ext uri="{FF2B5EF4-FFF2-40B4-BE49-F238E27FC236}">
                <a16:creationId xmlns:a16="http://schemas.microsoft.com/office/drawing/2014/main" id="{C555CEFE-16C6-4E18-88A8-AEA6AE7C0936}"/>
              </a:ext>
            </a:extLst>
          </p:cNvPr>
          <p:cNvCxnSpPr>
            <a:cxnSpLocks/>
            <a:stCxn id="12" idx="0"/>
            <a:endCxn id="36" idx="0"/>
          </p:cNvCxnSpPr>
          <p:nvPr/>
        </p:nvCxnSpPr>
        <p:spPr>
          <a:xfrm flipV="1">
            <a:off x="9956800" y="3117612"/>
            <a:ext cx="0" cy="184566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93907ED-840C-43D2-AB84-C452CB373FC7}"/>
              </a:ext>
            </a:extLst>
          </p:cNvPr>
          <p:cNvSpPr txBox="1"/>
          <p:nvPr/>
        </p:nvSpPr>
        <p:spPr>
          <a:xfrm>
            <a:off x="9906000" y="3323442"/>
            <a:ext cx="355921" cy="246221"/>
          </a:xfrm>
          <a:prstGeom prst="rect">
            <a:avLst/>
          </a:prstGeom>
          <a:noFill/>
        </p:spPr>
        <p:txBody>
          <a:bodyPr wrap="square">
            <a:spAutoFit/>
          </a:bodyPr>
          <a:lstStyle/>
          <a:p>
            <a:pPr algn="ctr"/>
            <a:r>
              <a:rPr lang="en-IN" sz="1000" dirty="0">
                <a:effectLst/>
                <a:ea typeface="Roboto"/>
                <a:cs typeface="Roboto"/>
              </a:rPr>
              <a:t>r</a:t>
            </a:r>
            <a:r>
              <a:rPr lang="en-IN" sz="1000" baseline="-25000" dirty="0">
                <a:effectLst/>
                <a:ea typeface="Roboto"/>
                <a:cs typeface="Roboto"/>
              </a:rPr>
              <a:t>i+1</a:t>
            </a:r>
            <a:endParaRPr lang="en-IN" sz="1000" dirty="0"/>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77A664B-EF0C-46EC-ABEB-214B462B8DF6}"/>
                  </a:ext>
                </a:extLst>
              </p:cNvPr>
              <p:cNvSpPr txBox="1"/>
              <p:nvPr/>
            </p:nvSpPr>
            <p:spPr>
              <a:xfrm>
                <a:off x="9565640" y="2840180"/>
                <a:ext cx="883920" cy="246221"/>
              </a:xfrm>
              <a:prstGeom prst="rect">
                <a:avLst/>
              </a:prstGeom>
              <a:noFill/>
            </p:spPr>
            <p:txBody>
              <a:bodyPr wrap="square">
                <a:spAutoFit/>
              </a:bodyPr>
              <a:lstStyle/>
              <a:p>
                <a:pPr algn="ctr"/>
                <a:r>
                  <a:rPr lang="en-IN" sz="1000" dirty="0">
                    <a:effectLst/>
                    <a:ea typeface="Nova Mono"/>
                    <a:cs typeface="Nova Mono"/>
                  </a:rPr>
                  <a:t>(</a:t>
                </a:r>
                <a14:m>
                  <m:oMath xmlns:m="http://schemas.openxmlformats.org/officeDocument/2006/math">
                    <m:sSub>
                      <m:sSubPr>
                        <m:ctrlPr>
                          <a:rPr lang="en-IN" sz="1000" i="1">
                            <a:effectLst/>
                            <a:latin typeface="Cambria Math" panose="02040503050406030204" pitchFamily="18" charset="0"/>
                            <a:ea typeface="Roboto"/>
                            <a:cs typeface="Roboto"/>
                          </a:rPr>
                        </m:ctrlPr>
                      </m:sSubPr>
                      <m:e>
                        <m:r>
                          <a:rPr lang="en-IN" sz="1000" i="1">
                            <a:effectLst/>
                            <a:latin typeface="Cambria Math" panose="02040503050406030204" pitchFamily="18" charset="0"/>
                            <a:ea typeface="Roboto"/>
                            <a:cs typeface="Roboto"/>
                          </a:rPr>
                          <m:t>𝑥</m:t>
                        </m:r>
                      </m:e>
                      <m:sub>
                        <m:r>
                          <a:rPr lang="en-IN" sz="1000" b="0" i="1" smtClean="0">
                            <a:effectLst/>
                            <a:latin typeface="Cambria Math" panose="02040503050406030204" pitchFamily="18" charset="0"/>
                            <a:ea typeface="Roboto"/>
                            <a:cs typeface="Roboto"/>
                          </a:rPr>
                          <m:t>𝑖</m:t>
                        </m:r>
                        <m:r>
                          <a:rPr lang="en-IN" sz="1000" b="0" i="1" smtClean="0">
                            <a:effectLst/>
                            <a:latin typeface="Cambria Math" panose="02040503050406030204" pitchFamily="18" charset="0"/>
                            <a:ea typeface="Roboto"/>
                            <a:cs typeface="Roboto"/>
                          </a:rPr>
                          <m:t>+1</m:t>
                        </m:r>
                      </m:sub>
                    </m:sSub>
                    <m:r>
                      <a:rPr lang="en-IN" sz="1000" i="1">
                        <a:effectLst/>
                        <a:latin typeface="Cambria Math" panose="02040503050406030204" pitchFamily="18" charset="0"/>
                        <a:ea typeface="Roboto"/>
                        <a:cs typeface="Roboto"/>
                      </a:rPr>
                      <m:t> ,</m:t>
                    </m:r>
                    <m:sSub>
                      <m:sSubPr>
                        <m:ctrlPr>
                          <a:rPr lang="en-IN" sz="1000" i="1">
                            <a:effectLst/>
                            <a:latin typeface="Cambria Math" panose="02040503050406030204" pitchFamily="18" charset="0"/>
                            <a:ea typeface="Roboto"/>
                            <a:cs typeface="Roboto"/>
                          </a:rPr>
                        </m:ctrlPr>
                      </m:sSubPr>
                      <m:e>
                        <m:r>
                          <a:rPr lang="en-IN" sz="1000" i="1">
                            <a:effectLst/>
                            <a:latin typeface="Cambria Math" panose="02040503050406030204" pitchFamily="18" charset="0"/>
                            <a:ea typeface="Roboto"/>
                            <a:cs typeface="Roboto"/>
                          </a:rPr>
                          <m:t>𝑦</m:t>
                        </m:r>
                      </m:e>
                      <m:sub>
                        <m:r>
                          <a:rPr lang="en-IN" sz="1000" b="0" i="1" smtClean="0">
                            <a:effectLst/>
                            <a:latin typeface="Cambria Math" panose="02040503050406030204" pitchFamily="18" charset="0"/>
                            <a:ea typeface="Roboto"/>
                            <a:cs typeface="Roboto"/>
                          </a:rPr>
                          <m:t>𝑖</m:t>
                        </m:r>
                        <m:r>
                          <a:rPr lang="en-IN" sz="1000" b="0" i="1" smtClean="0">
                            <a:effectLst/>
                            <a:latin typeface="Cambria Math" panose="02040503050406030204" pitchFamily="18" charset="0"/>
                            <a:ea typeface="Roboto"/>
                            <a:cs typeface="Roboto"/>
                          </a:rPr>
                          <m:t>+1</m:t>
                        </m:r>
                      </m:sub>
                    </m:sSub>
                  </m:oMath>
                </a14:m>
                <a:r>
                  <a:rPr lang="en-IN" sz="1000" dirty="0">
                    <a:effectLst/>
                    <a:ea typeface="Roboto"/>
                    <a:cs typeface="Roboto"/>
                  </a:rPr>
                  <a:t>)</a:t>
                </a:r>
                <a:endParaRPr lang="en-IN" sz="1000" dirty="0"/>
              </a:p>
            </p:txBody>
          </p:sp>
        </mc:Choice>
        <mc:Fallback xmlns="">
          <p:sp>
            <p:nvSpPr>
              <p:cNvPr id="43" name="TextBox 42">
                <a:extLst>
                  <a:ext uri="{FF2B5EF4-FFF2-40B4-BE49-F238E27FC236}">
                    <a16:creationId xmlns:a16="http://schemas.microsoft.com/office/drawing/2014/main" id="{D77A664B-EF0C-46EC-ABEB-214B462B8DF6}"/>
                  </a:ext>
                </a:extLst>
              </p:cNvPr>
              <p:cNvSpPr txBox="1">
                <a:spLocks noRot="1" noChangeAspect="1" noMove="1" noResize="1" noEditPoints="1" noAdjustHandles="1" noChangeArrowheads="1" noChangeShapeType="1" noTextEdit="1"/>
              </p:cNvSpPr>
              <p:nvPr/>
            </p:nvSpPr>
            <p:spPr>
              <a:xfrm>
                <a:off x="9565640" y="2840180"/>
                <a:ext cx="883920" cy="246221"/>
              </a:xfrm>
              <a:prstGeom prst="rect">
                <a:avLst/>
              </a:prstGeom>
              <a:blipFill>
                <a:blip r:embed="rId5"/>
                <a:stretch>
                  <a:fillRect b="-15000"/>
                </a:stretch>
              </a:blipFill>
            </p:spPr>
            <p:txBody>
              <a:bodyPr/>
              <a:lstStyle/>
              <a:p>
                <a:r>
                  <a:rPr lang="en-IN">
                    <a:noFill/>
                  </a:rPr>
                  <a:t> </a:t>
                </a:r>
              </a:p>
            </p:txBody>
          </p:sp>
        </mc:Fallback>
      </mc:AlternateContent>
    </p:spTree>
    <p:extLst>
      <p:ext uri="{BB962C8B-B14F-4D97-AF65-F5344CB8AC3E}">
        <p14:creationId xmlns:p14="http://schemas.microsoft.com/office/powerpoint/2010/main" val="1120700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5" name="Title 1">
            <a:extLst>
              <a:ext uri="{FF2B5EF4-FFF2-40B4-BE49-F238E27FC236}">
                <a16:creationId xmlns:a16="http://schemas.microsoft.com/office/drawing/2014/main" id="{1761CA5B-5BA5-49DA-ADD4-13E2C3C7BA9C}"/>
              </a:ext>
            </a:extLst>
          </p:cNvPr>
          <p:cNvSpPr>
            <a:spLocks noGrp="1"/>
          </p:cNvSpPr>
          <p:nvPr>
            <p:ph type="title"/>
          </p:nvPr>
        </p:nvSpPr>
        <p:spPr>
          <a:xfrm>
            <a:off x="1622930" y="690737"/>
            <a:ext cx="10018713" cy="616256"/>
          </a:xfrm>
        </p:spPr>
        <p:txBody>
          <a:bodyPr>
            <a:normAutofit/>
          </a:bodyPr>
          <a:lstStyle/>
          <a:p>
            <a:r>
              <a:rPr lang="en-IN" sz="3200" dirty="0">
                <a:latin typeface="Cambria Math" panose="02040503050406030204" pitchFamily="18" charset="0"/>
                <a:ea typeface="Cambria Math" panose="02040503050406030204" pitchFamily="18" charset="0"/>
              </a:rPr>
              <a:t>Why a Control system?</a:t>
            </a:r>
          </a:p>
        </p:txBody>
      </p:sp>
      <p:sp>
        <p:nvSpPr>
          <p:cNvPr id="46" name="Content Placeholder 2">
            <a:extLst>
              <a:ext uri="{FF2B5EF4-FFF2-40B4-BE49-F238E27FC236}">
                <a16:creationId xmlns:a16="http://schemas.microsoft.com/office/drawing/2014/main" id="{811415AD-5BAE-462B-B985-BDD29D31A89E}"/>
              </a:ext>
            </a:extLst>
          </p:cNvPr>
          <p:cNvSpPr>
            <a:spLocks noGrp="1"/>
          </p:cNvSpPr>
          <p:nvPr>
            <p:ph idx="1"/>
          </p:nvPr>
        </p:nvSpPr>
        <p:spPr>
          <a:xfrm>
            <a:off x="1622930" y="1583846"/>
            <a:ext cx="10405350" cy="2237640"/>
          </a:xfrm>
        </p:spPr>
        <p:txBody>
          <a:bodyPr>
            <a:normAutofit/>
          </a:bodyPr>
          <a:lstStyle/>
          <a:p>
            <a:pPr>
              <a:buFont typeface="Wingdings" panose="05000000000000000000" pitchFamily="2" charset="2"/>
              <a:buChar char="Ø"/>
            </a:pPr>
            <a:r>
              <a:rPr lang="en-IN" sz="1600" dirty="0">
                <a:latin typeface="Cambria Math" panose="02040503050406030204" pitchFamily="18" charset="0"/>
                <a:ea typeface="Cambria Math" panose="02040503050406030204" pitchFamily="18" charset="0"/>
              </a:rPr>
              <a:t>Each time the location of the vehicle is updated it is again fed as the input until it reaches the required state.</a:t>
            </a:r>
          </a:p>
          <a:p>
            <a:pPr>
              <a:buFont typeface="Wingdings" panose="05000000000000000000" pitchFamily="2" charset="2"/>
              <a:buChar char="Ø"/>
            </a:pPr>
            <a:r>
              <a:rPr lang="en-IN" sz="1600" dirty="0">
                <a:latin typeface="Cambria Math" panose="02040503050406030204" pitchFamily="18" charset="0"/>
                <a:ea typeface="Cambria Math" panose="02040503050406030204" pitchFamily="18" charset="0"/>
              </a:rPr>
              <a:t> Hence, The given is system is perfectly modelled by a control system.</a:t>
            </a:r>
          </a:p>
          <a:p>
            <a:pPr>
              <a:buFont typeface="Wingdings" panose="05000000000000000000" pitchFamily="2" charset="2"/>
              <a:buChar char="Ø"/>
            </a:pPr>
            <a:r>
              <a:rPr lang="en-IN" sz="1600" dirty="0">
                <a:latin typeface="Cambria Math" panose="02040503050406030204" pitchFamily="18" charset="0"/>
                <a:ea typeface="Cambria Math" panose="02040503050406030204" pitchFamily="18" charset="0"/>
              </a:rPr>
              <a:t> Now that what can be the control law for such a system?</a:t>
            </a:r>
          </a:p>
        </p:txBody>
      </p:sp>
      <p:sp>
        <p:nvSpPr>
          <p:cNvPr id="47" name="Rectangle 46">
            <a:extLst>
              <a:ext uri="{FF2B5EF4-FFF2-40B4-BE49-F238E27FC236}">
                <a16:creationId xmlns:a16="http://schemas.microsoft.com/office/drawing/2014/main" id="{7082D365-6EBB-488A-B57B-1695339B9A69}"/>
              </a:ext>
            </a:extLst>
          </p:cNvPr>
          <p:cNvSpPr/>
          <p:nvPr/>
        </p:nvSpPr>
        <p:spPr>
          <a:xfrm>
            <a:off x="6613615" y="4440274"/>
            <a:ext cx="2077374" cy="578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Controller</a:t>
            </a:r>
          </a:p>
        </p:txBody>
      </p:sp>
      <p:sp>
        <p:nvSpPr>
          <p:cNvPr id="48" name="Rectangle 47">
            <a:extLst>
              <a:ext uri="{FF2B5EF4-FFF2-40B4-BE49-F238E27FC236}">
                <a16:creationId xmlns:a16="http://schemas.microsoft.com/office/drawing/2014/main" id="{DFD0F77C-2766-4653-938F-7F12B7472C96}"/>
              </a:ext>
            </a:extLst>
          </p:cNvPr>
          <p:cNvSpPr/>
          <p:nvPr/>
        </p:nvSpPr>
        <p:spPr>
          <a:xfrm>
            <a:off x="6613615" y="5622527"/>
            <a:ext cx="2077374" cy="578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Feedback</a:t>
            </a:r>
          </a:p>
        </p:txBody>
      </p:sp>
      <p:cxnSp>
        <p:nvCxnSpPr>
          <p:cNvPr id="49" name="Straight Arrow Connector 48">
            <a:extLst>
              <a:ext uri="{FF2B5EF4-FFF2-40B4-BE49-F238E27FC236}">
                <a16:creationId xmlns:a16="http://schemas.microsoft.com/office/drawing/2014/main" id="{993EA6F8-C934-4ED7-A4DF-535D08A3E53E}"/>
              </a:ext>
            </a:extLst>
          </p:cNvPr>
          <p:cNvCxnSpPr>
            <a:cxnSpLocks/>
          </p:cNvCxnSpPr>
          <p:nvPr/>
        </p:nvCxnSpPr>
        <p:spPr>
          <a:xfrm>
            <a:off x="5150442" y="4707392"/>
            <a:ext cx="141313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0957E2C-C50C-4084-BE68-286506D50963}"/>
              </a:ext>
            </a:extLst>
          </p:cNvPr>
          <p:cNvCxnSpPr>
            <a:cxnSpLocks/>
          </p:cNvCxnSpPr>
          <p:nvPr/>
        </p:nvCxnSpPr>
        <p:spPr>
          <a:xfrm>
            <a:off x="8757920" y="4678083"/>
            <a:ext cx="128108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1CDD127B-47FB-43D2-83C5-9B8C36F2FFA9}"/>
              </a:ext>
            </a:extLst>
          </p:cNvPr>
          <p:cNvSpPr/>
          <p:nvPr/>
        </p:nvSpPr>
        <p:spPr>
          <a:xfrm>
            <a:off x="10075226" y="4361779"/>
            <a:ext cx="2077374" cy="57852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Output</a:t>
            </a:r>
          </a:p>
        </p:txBody>
      </p:sp>
      <p:sp>
        <p:nvSpPr>
          <p:cNvPr id="52" name="Flowchart: Connector 51">
            <a:extLst>
              <a:ext uri="{FF2B5EF4-FFF2-40B4-BE49-F238E27FC236}">
                <a16:creationId xmlns:a16="http://schemas.microsoft.com/office/drawing/2014/main" id="{395C20BE-CF4C-4E72-8106-5B2D6347E8FE}"/>
              </a:ext>
            </a:extLst>
          </p:cNvPr>
          <p:cNvSpPr/>
          <p:nvPr/>
        </p:nvSpPr>
        <p:spPr>
          <a:xfrm>
            <a:off x="4590315" y="4474479"/>
            <a:ext cx="457007" cy="46582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p>
        </p:txBody>
      </p:sp>
      <p:cxnSp>
        <p:nvCxnSpPr>
          <p:cNvPr id="53" name="Connector: Elbow 52">
            <a:extLst>
              <a:ext uri="{FF2B5EF4-FFF2-40B4-BE49-F238E27FC236}">
                <a16:creationId xmlns:a16="http://schemas.microsoft.com/office/drawing/2014/main" id="{9BA27774-43E8-4408-B068-D00A8703B5B7}"/>
              </a:ext>
            </a:extLst>
          </p:cNvPr>
          <p:cNvCxnSpPr>
            <a:cxnSpLocks/>
            <a:endCxn id="52" idx="4"/>
          </p:cNvCxnSpPr>
          <p:nvPr/>
        </p:nvCxnSpPr>
        <p:spPr>
          <a:xfrm rot="10800000">
            <a:off x="4818820" y="4940305"/>
            <a:ext cx="1727865" cy="1002234"/>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71813B77-5243-4DEA-B348-2F650653B8D2}"/>
              </a:ext>
            </a:extLst>
          </p:cNvPr>
          <p:cNvCxnSpPr>
            <a:cxnSpLocks/>
          </p:cNvCxnSpPr>
          <p:nvPr/>
        </p:nvCxnSpPr>
        <p:spPr>
          <a:xfrm rot="5400000">
            <a:off x="8543400" y="4888108"/>
            <a:ext cx="1268950" cy="839911"/>
          </a:xfrm>
          <a:prstGeom prst="bentConnector3">
            <a:avLst>
              <a:gd name="adj1" fmla="val 9954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CCD5C54A-1678-408D-93EA-20B845D2C99F}"/>
              </a:ext>
            </a:extLst>
          </p:cNvPr>
          <p:cNvSpPr/>
          <p:nvPr/>
        </p:nvSpPr>
        <p:spPr>
          <a:xfrm>
            <a:off x="1340837" y="4461450"/>
            <a:ext cx="2077374" cy="57852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a:t>
            </a:r>
          </a:p>
        </p:txBody>
      </p:sp>
      <p:cxnSp>
        <p:nvCxnSpPr>
          <p:cNvPr id="56" name="Straight Arrow Connector 55">
            <a:extLst>
              <a:ext uri="{FF2B5EF4-FFF2-40B4-BE49-F238E27FC236}">
                <a16:creationId xmlns:a16="http://schemas.microsoft.com/office/drawing/2014/main" id="{B971BA93-A9E8-4F4B-8A52-3B8A304DFD07}"/>
              </a:ext>
            </a:extLst>
          </p:cNvPr>
          <p:cNvCxnSpPr>
            <a:cxnSpLocks/>
          </p:cNvCxnSpPr>
          <p:nvPr/>
        </p:nvCxnSpPr>
        <p:spPr>
          <a:xfrm>
            <a:off x="3527883" y="4729537"/>
            <a:ext cx="102134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152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1" name="Freeform: Shape 10">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4"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0" name="Title 1">
            <a:extLst>
              <a:ext uri="{FF2B5EF4-FFF2-40B4-BE49-F238E27FC236}">
                <a16:creationId xmlns:a16="http://schemas.microsoft.com/office/drawing/2014/main" id="{6B401DF8-487D-4A0D-B369-E423AA0BAED6}"/>
              </a:ext>
            </a:extLst>
          </p:cNvPr>
          <p:cNvSpPr>
            <a:spLocks noGrp="1"/>
          </p:cNvSpPr>
          <p:nvPr>
            <p:ph type="title"/>
          </p:nvPr>
        </p:nvSpPr>
        <p:spPr>
          <a:xfrm>
            <a:off x="1783625" y="701349"/>
            <a:ext cx="10018713" cy="564102"/>
          </a:xfrm>
        </p:spPr>
        <p:txBody>
          <a:bodyPr>
            <a:noAutofit/>
          </a:bodyPr>
          <a:lstStyle/>
          <a:p>
            <a:r>
              <a:rPr lang="en-IN" sz="3200" dirty="0">
                <a:latin typeface="Cambria Math" panose="02040503050406030204" pitchFamily="18" charset="0"/>
                <a:ea typeface="Cambria Math" panose="02040503050406030204" pitchFamily="18" charset="0"/>
              </a:rPr>
              <a:t>Schematic Process</a:t>
            </a:r>
          </a:p>
        </p:txBody>
      </p:sp>
      <p:sp>
        <p:nvSpPr>
          <p:cNvPr id="21" name="Rectangle: Rounded Corners 20">
            <a:extLst>
              <a:ext uri="{FF2B5EF4-FFF2-40B4-BE49-F238E27FC236}">
                <a16:creationId xmlns:a16="http://schemas.microsoft.com/office/drawing/2014/main" id="{77945ABD-ADFB-4EAD-823E-404F42071C84}"/>
              </a:ext>
            </a:extLst>
          </p:cNvPr>
          <p:cNvSpPr/>
          <p:nvPr/>
        </p:nvSpPr>
        <p:spPr>
          <a:xfrm>
            <a:off x="1747198" y="2108887"/>
            <a:ext cx="2334263" cy="8788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Controller Synthesis</a:t>
            </a:r>
          </a:p>
        </p:txBody>
      </p:sp>
      <p:sp>
        <p:nvSpPr>
          <p:cNvPr id="22" name="Rectangle: Rounded Corners 21">
            <a:extLst>
              <a:ext uri="{FF2B5EF4-FFF2-40B4-BE49-F238E27FC236}">
                <a16:creationId xmlns:a16="http://schemas.microsoft.com/office/drawing/2014/main" id="{C894774A-E3DE-41D4-8613-FF6016BB85A0}"/>
              </a:ext>
            </a:extLst>
          </p:cNvPr>
          <p:cNvSpPr/>
          <p:nvPr/>
        </p:nvSpPr>
        <p:spPr>
          <a:xfrm>
            <a:off x="5248524" y="2108887"/>
            <a:ext cx="2610035" cy="87509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Controller Analysis</a:t>
            </a:r>
          </a:p>
        </p:txBody>
      </p:sp>
      <p:sp>
        <p:nvSpPr>
          <p:cNvPr id="23" name="Rectangle: Rounded Corners 22">
            <a:extLst>
              <a:ext uri="{FF2B5EF4-FFF2-40B4-BE49-F238E27FC236}">
                <a16:creationId xmlns:a16="http://schemas.microsoft.com/office/drawing/2014/main" id="{A2D1499C-985C-41AD-BC99-6E1E7C77DD7A}"/>
              </a:ext>
            </a:extLst>
          </p:cNvPr>
          <p:cNvSpPr/>
          <p:nvPr/>
        </p:nvSpPr>
        <p:spPr>
          <a:xfrm>
            <a:off x="8785927" y="2108887"/>
            <a:ext cx="3294313" cy="87888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Enclosing Undetected Targets</a:t>
            </a:r>
          </a:p>
        </p:txBody>
      </p:sp>
      <p:sp>
        <p:nvSpPr>
          <p:cNvPr id="24" name="Flowchart: Terminator 23">
            <a:extLst>
              <a:ext uri="{FF2B5EF4-FFF2-40B4-BE49-F238E27FC236}">
                <a16:creationId xmlns:a16="http://schemas.microsoft.com/office/drawing/2014/main" id="{53BC96A6-D87C-469C-856B-AAA821E14A77}"/>
              </a:ext>
            </a:extLst>
          </p:cNvPr>
          <p:cNvSpPr/>
          <p:nvPr/>
        </p:nvSpPr>
        <p:spPr>
          <a:xfrm>
            <a:off x="1747199" y="4375282"/>
            <a:ext cx="2560858" cy="941033"/>
          </a:xfrm>
          <a:prstGeom prst="flowChartTerminato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a:t>Boundedness Analysis</a:t>
            </a:r>
            <a:endParaRPr lang="en-IN" dirty="0"/>
          </a:p>
        </p:txBody>
      </p:sp>
      <p:sp>
        <p:nvSpPr>
          <p:cNvPr id="25" name="Flowchart: Terminator 24">
            <a:extLst>
              <a:ext uri="{FF2B5EF4-FFF2-40B4-BE49-F238E27FC236}">
                <a16:creationId xmlns:a16="http://schemas.microsoft.com/office/drawing/2014/main" id="{5BEB0870-817F-4462-9858-CBAD54CC17BF}"/>
              </a:ext>
            </a:extLst>
          </p:cNvPr>
          <p:cNvSpPr/>
          <p:nvPr/>
        </p:nvSpPr>
        <p:spPr>
          <a:xfrm>
            <a:off x="5273114" y="4375282"/>
            <a:ext cx="2560858" cy="941033"/>
          </a:xfrm>
          <a:prstGeom prst="flowChartTerminator">
            <a:avLst/>
          </a:pr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dirty="0"/>
          </a:p>
          <a:p>
            <a:pPr algn="ctr"/>
            <a:r>
              <a:rPr lang="en-IN" dirty="0"/>
              <a:t>Equilibrium Analysis</a:t>
            </a:r>
          </a:p>
          <a:p>
            <a:pPr algn="ctr"/>
            <a:endParaRPr lang="en-IN" dirty="0"/>
          </a:p>
        </p:txBody>
      </p:sp>
      <p:sp>
        <p:nvSpPr>
          <p:cNvPr id="26" name="Flowchart: Terminator 25">
            <a:extLst>
              <a:ext uri="{FF2B5EF4-FFF2-40B4-BE49-F238E27FC236}">
                <a16:creationId xmlns:a16="http://schemas.microsoft.com/office/drawing/2014/main" id="{13C3DE46-5BCC-4E80-8658-35ECF76A70CD}"/>
              </a:ext>
            </a:extLst>
          </p:cNvPr>
          <p:cNvSpPr/>
          <p:nvPr/>
        </p:nvSpPr>
        <p:spPr>
          <a:xfrm>
            <a:off x="8941071" y="4375283"/>
            <a:ext cx="2560858" cy="941033"/>
          </a:xfrm>
          <a:prstGeom prst="flowChartTermina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dirty="0"/>
          </a:p>
          <a:p>
            <a:pPr algn="ctr"/>
            <a:r>
              <a:rPr lang="en-IN" dirty="0"/>
              <a:t>Stability Analysis</a:t>
            </a:r>
          </a:p>
          <a:p>
            <a:pPr algn="ctr"/>
            <a:endParaRPr lang="en-IN" dirty="0"/>
          </a:p>
        </p:txBody>
      </p:sp>
      <p:cxnSp>
        <p:nvCxnSpPr>
          <p:cNvPr id="27" name="Straight Arrow Connector 26">
            <a:extLst>
              <a:ext uri="{FF2B5EF4-FFF2-40B4-BE49-F238E27FC236}">
                <a16:creationId xmlns:a16="http://schemas.microsoft.com/office/drawing/2014/main" id="{2F18D8DA-D020-491E-B95B-7E67CEFBFD0F}"/>
              </a:ext>
            </a:extLst>
          </p:cNvPr>
          <p:cNvCxnSpPr>
            <a:cxnSpLocks/>
            <a:endCxn id="22" idx="1"/>
          </p:cNvCxnSpPr>
          <p:nvPr/>
        </p:nvCxnSpPr>
        <p:spPr>
          <a:xfrm flipV="1">
            <a:off x="4152389" y="2546436"/>
            <a:ext cx="1096135" cy="21810"/>
          </a:xfrm>
          <a:prstGeom prst="straightConnector1">
            <a:avLst/>
          </a:prstGeom>
          <a:ln w="571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D6FC57C-47AE-4C93-912F-BDE7F1511055}"/>
              </a:ext>
            </a:extLst>
          </p:cNvPr>
          <p:cNvCxnSpPr>
            <a:cxnSpLocks/>
            <a:endCxn id="23" idx="1"/>
          </p:cNvCxnSpPr>
          <p:nvPr/>
        </p:nvCxnSpPr>
        <p:spPr>
          <a:xfrm>
            <a:off x="7904993" y="2544540"/>
            <a:ext cx="880934" cy="3792"/>
          </a:xfrm>
          <a:prstGeom prst="straightConnector1">
            <a:avLst/>
          </a:prstGeom>
          <a:ln w="571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9D9BB527-66D7-4C23-A717-9C0F8E2FB6DC}"/>
              </a:ext>
            </a:extLst>
          </p:cNvPr>
          <p:cNvCxnSpPr>
            <a:cxnSpLocks/>
          </p:cNvCxnSpPr>
          <p:nvPr/>
        </p:nvCxnSpPr>
        <p:spPr>
          <a:xfrm rot="5400000">
            <a:off x="4096832" y="1918574"/>
            <a:ext cx="1387506" cy="3525913"/>
          </a:xfrm>
          <a:prstGeom prst="bentConnector3">
            <a:avLst/>
          </a:prstGeom>
          <a:ln w="571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0D44E2B4-323B-48F4-B6BC-5DBBFEAD38B9}"/>
              </a:ext>
            </a:extLst>
          </p:cNvPr>
          <p:cNvCxnSpPr>
            <a:cxnSpLocks/>
            <a:stCxn id="22" idx="2"/>
            <a:endCxn id="26" idx="0"/>
          </p:cNvCxnSpPr>
          <p:nvPr/>
        </p:nvCxnSpPr>
        <p:spPr>
          <a:xfrm rot="16200000" flipH="1">
            <a:off x="7691872" y="1845654"/>
            <a:ext cx="1391299" cy="3667958"/>
          </a:xfrm>
          <a:prstGeom prst="bentConnector3">
            <a:avLst>
              <a:gd name="adj1" fmla="val 50000"/>
            </a:avLst>
          </a:prstGeom>
          <a:ln w="571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F5D03259-182F-46BB-921E-3CACB6C65007}"/>
              </a:ext>
            </a:extLst>
          </p:cNvPr>
          <p:cNvCxnSpPr>
            <a:cxnSpLocks/>
            <a:stCxn id="22" idx="2"/>
            <a:endCxn id="25" idx="0"/>
          </p:cNvCxnSpPr>
          <p:nvPr/>
        </p:nvCxnSpPr>
        <p:spPr>
          <a:xfrm rot="16200000" flipH="1">
            <a:off x="5857893" y="3679632"/>
            <a:ext cx="1391298" cy="1"/>
          </a:xfrm>
          <a:prstGeom prst="bentConnector3">
            <a:avLst/>
          </a:prstGeom>
          <a:ln w="571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015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C1F722D-966B-4FD1-A573-FBD94EBF53DA}"/>
                  </a:ext>
                </a:extLst>
              </p:cNvPr>
              <p:cNvSpPr>
                <a:spLocks noGrp="1"/>
              </p:cNvSpPr>
              <p:nvPr>
                <p:ph idx="1"/>
              </p:nvPr>
            </p:nvSpPr>
            <p:spPr>
              <a:xfrm>
                <a:off x="1702661" y="1725067"/>
                <a:ext cx="10224226" cy="4257744"/>
              </a:xfrm>
            </p:spPr>
            <p:txBody>
              <a:bodyPr anchor="ctr">
                <a:noAutofit/>
              </a:bodyPr>
              <a:lstStyle/>
              <a:p>
                <a:pPr>
                  <a:lnSpc>
                    <a:spcPct val="90000"/>
                  </a:lnSpc>
                </a:pPr>
                <a:r>
                  <a:rPr lang="en-GB" sz="1600" dirty="0">
                    <a:latin typeface="Cambria Math" panose="02040503050406030204" pitchFamily="18" charset="0"/>
                    <a:ea typeface="Cambria Math" panose="02040503050406030204" pitchFamily="18" charset="0"/>
                    <a:cs typeface="Roboto"/>
                  </a:rPr>
                  <a:t>Non-holonomic system: System that is path dependent </a:t>
                </a:r>
                <a:endParaRPr lang="en-GB" sz="1600" dirty="0">
                  <a:effectLst/>
                  <a:latin typeface="Cambria Math" panose="02040503050406030204" pitchFamily="18" charset="0"/>
                  <a:ea typeface="Cambria Math" panose="02040503050406030204" pitchFamily="18" charset="0"/>
                  <a:cs typeface="Roboto"/>
                </a:endParaRPr>
              </a:p>
              <a:p>
                <a:pPr>
                  <a:lnSpc>
                    <a:spcPct val="90000"/>
                  </a:lnSpc>
                </a:pPr>
                <a:r>
                  <a:rPr lang="en-GB" sz="1600" dirty="0">
                    <a:effectLst/>
                    <a:latin typeface="Cambria Math" panose="02040503050406030204" pitchFamily="18" charset="0"/>
                    <a:ea typeface="Cambria Math" panose="02040503050406030204" pitchFamily="18" charset="0"/>
                    <a:cs typeface="Roboto"/>
                  </a:rPr>
                  <a:t>The kinematic model for each vehicle V</a:t>
                </a:r>
                <a:r>
                  <a:rPr lang="en-GB" sz="1600" baseline="-25000" dirty="0">
                    <a:effectLst/>
                    <a:latin typeface="Cambria Math" panose="02040503050406030204" pitchFamily="18" charset="0"/>
                    <a:ea typeface="Cambria Math" panose="02040503050406030204" pitchFamily="18" charset="0"/>
                    <a:cs typeface="Roboto"/>
                  </a:rPr>
                  <a:t>i </a:t>
                </a:r>
                <a:r>
                  <a:rPr lang="en-GB" sz="1600" dirty="0">
                    <a:effectLst/>
                    <a:latin typeface="Cambria Math" panose="02040503050406030204" pitchFamily="18" charset="0"/>
                    <a:ea typeface="Cambria Math" panose="02040503050406030204" pitchFamily="18" charset="0"/>
                    <a:cs typeface="Roboto"/>
                  </a:rPr>
                  <a:t>(of unicycle-type) with nonholonomic constraints:</a:t>
                </a:r>
                <a:endParaRPr lang="en-GB" sz="1600" dirty="0">
                  <a:effectLst/>
                  <a:latin typeface="Cambria Math" panose="02040503050406030204" pitchFamily="18" charset="0"/>
                  <a:ea typeface="Cambria Math" panose="02040503050406030204" pitchFamily="18" charset="0"/>
                </a:endParaRPr>
              </a:p>
              <a:p>
                <a:pPr marL="0" indent="0" algn="ctr">
                  <a:lnSpc>
                    <a:spcPct val="90000"/>
                  </a:lnSpc>
                  <a:buNone/>
                </a:pPr>
                <a14:m>
                  <m:oMath xmlns:m="http://schemas.openxmlformats.org/officeDocument/2006/math">
                    <m:f>
                      <m:fPr>
                        <m:ctrlPr>
                          <a:rPr lang="en-GB" sz="1600" i="1">
                            <a:effectLst/>
                            <a:latin typeface="Cambria Math" panose="02040503050406030204" pitchFamily="18" charset="0"/>
                            <a:ea typeface="Cambria Math" panose="02040503050406030204" pitchFamily="18" charset="0"/>
                            <a:cs typeface="Roboto"/>
                          </a:rPr>
                        </m:ctrlPr>
                      </m:fPr>
                      <m:num>
                        <m:r>
                          <a:rPr lang="en-GB" sz="1600" i="1">
                            <a:effectLst/>
                            <a:latin typeface="Cambria Math" panose="02040503050406030204" pitchFamily="18" charset="0"/>
                            <a:ea typeface="Cambria Math" panose="02040503050406030204" pitchFamily="18" charset="0"/>
                            <a:cs typeface="Roboto"/>
                          </a:rPr>
                          <m:t>𝑑</m:t>
                        </m:r>
                      </m:num>
                      <m:den>
                        <m:r>
                          <a:rPr lang="en-GB" sz="1600" i="1">
                            <a:effectLst/>
                            <a:latin typeface="Cambria Math" panose="02040503050406030204" pitchFamily="18" charset="0"/>
                            <a:ea typeface="Cambria Math" panose="02040503050406030204" pitchFamily="18" charset="0"/>
                            <a:cs typeface="Roboto"/>
                          </a:rPr>
                          <m:t>𝑑𝑡</m:t>
                        </m:r>
                      </m:den>
                    </m:f>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𝑥</m:t>
                        </m:r>
                      </m:e>
                      <m:sub>
                        <m:r>
                          <a:rPr lang="en-GB" sz="1600" i="1">
                            <a:effectLst/>
                            <a:latin typeface="Cambria Math" panose="02040503050406030204" pitchFamily="18" charset="0"/>
                            <a:ea typeface="Cambria Math" panose="02040503050406030204" pitchFamily="18" charset="0"/>
                            <a:cs typeface="Roboto"/>
                          </a:rPr>
                          <m:t>𝑖</m:t>
                        </m:r>
                      </m:sub>
                    </m:sSub>
                    <m:r>
                      <a:rPr lang="en-GB" sz="1600" i="1">
                        <a:effectLst/>
                        <a:latin typeface="Cambria Math" panose="02040503050406030204" pitchFamily="18" charset="0"/>
                        <a:ea typeface="Cambria Math" panose="02040503050406030204" pitchFamily="18" charset="0"/>
                        <a:cs typeface="Roboto"/>
                      </a:rPr>
                      <m:t>=</m:t>
                    </m:r>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𝑣</m:t>
                        </m:r>
                      </m:e>
                      <m:sub>
                        <m:r>
                          <a:rPr lang="en-GB" sz="1600" i="1">
                            <a:effectLst/>
                            <a:latin typeface="Cambria Math" panose="02040503050406030204" pitchFamily="18" charset="0"/>
                            <a:ea typeface="Cambria Math" panose="02040503050406030204" pitchFamily="18" charset="0"/>
                            <a:cs typeface="Roboto"/>
                          </a:rPr>
                          <m:t>𝑖</m:t>
                        </m:r>
                      </m:sub>
                    </m:sSub>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 </m:t>
                        </m:r>
                        <m:r>
                          <a:rPr lang="en-GB" sz="1600" i="1">
                            <a:effectLst/>
                            <a:latin typeface="Cambria Math" panose="02040503050406030204" pitchFamily="18" charset="0"/>
                            <a:ea typeface="Cambria Math" panose="02040503050406030204" pitchFamily="18" charset="0"/>
                            <a:cs typeface="Roboto"/>
                          </a:rPr>
                          <m:t>𝑐𝑜𝑠</m:t>
                        </m:r>
                        <m:r>
                          <a:rPr lang="en-GB" sz="1600" i="1">
                            <a:effectLst/>
                            <a:latin typeface="Cambria Math" panose="02040503050406030204" pitchFamily="18" charset="0"/>
                            <a:ea typeface="Cambria Math" panose="02040503050406030204" pitchFamily="18" charset="0"/>
                            <a:cs typeface="Roboto"/>
                          </a:rPr>
                          <m:t>𝜃</m:t>
                        </m:r>
                      </m:e>
                      <m:sub>
                        <m:r>
                          <a:rPr lang="en-GB" sz="1600" i="1">
                            <a:effectLst/>
                            <a:latin typeface="Cambria Math" panose="02040503050406030204" pitchFamily="18" charset="0"/>
                            <a:ea typeface="Cambria Math" panose="02040503050406030204" pitchFamily="18" charset="0"/>
                            <a:cs typeface="Roboto"/>
                          </a:rPr>
                          <m:t>𝑖</m:t>
                        </m:r>
                      </m:sub>
                    </m:sSub>
                    <m:r>
                      <a:rPr lang="en-GB" sz="1600" i="1">
                        <a:effectLst/>
                        <a:latin typeface="Cambria Math" panose="02040503050406030204" pitchFamily="18" charset="0"/>
                        <a:ea typeface="Cambria Math" panose="02040503050406030204" pitchFamily="18" charset="0"/>
                        <a:cs typeface="Roboto"/>
                      </a:rPr>
                      <m:t>         </m:t>
                    </m:r>
                    <m:f>
                      <m:fPr>
                        <m:ctrlPr>
                          <a:rPr lang="en-GB" sz="1600" i="1">
                            <a:effectLst/>
                            <a:latin typeface="Cambria Math" panose="02040503050406030204" pitchFamily="18" charset="0"/>
                            <a:ea typeface="Cambria Math" panose="02040503050406030204" pitchFamily="18" charset="0"/>
                            <a:cs typeface="Roboto"/>
                          </a:rPr>
                        </m:ctrlPr>
                      </m:fPr>
                      <m:num>
                        <m:r>
                          <a:rPr lang="en-GB" sz="1600" i="1">
                            <a:effectLst/>
                            <a:latin typeface="Cambria Math" panose="02040503050406030204" pitchFamily="18" charset="0"/>
                            <a:ea typeface="Cambria Math" panose="02040503050406030204" pitchFamily="18" charset="0"/>
                            <a:cs typeface="Roboto"/>
                          </a:rPr>
                          <m:t>𝑑</m:t>
                        </m:r>
                      </m:num>
                      <m:den>
                        <m:r>
                          <a:rPr lang="en-GB" sz="1600" i="1">
                            <a:effectLst/>
                            <a:latin typeface="Cambria Math" panose="02040503050406030204" pitchFamily="18" charset="0"/>
                            <a:ea typeface="Cambria Math" panose="02040503050406030204" pitchFamily="18" charset="0"/>
                            <a:cs typeface="Roboto"/>
                          </a:rPr>
                          <m:t>𝑑𝑡</m:t>
                        </m:r>
                      </m:den>
                    </m:f>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𝑦</m:t>
                        </m:r>
                      </m:e>
                      <m:sub>
                        <m:r>
                          <a:rPr lang="en-GB" sz="1600" i="1">
                            <a:effectLst/>
                            <a:latin typeface="Cambria Math" panose="02040503050406030204" pitchFamily="18" charset="0"/>
                            <a:ea typeface="Cambria Math" panose="02040503050406030204" pitchFamily="18" charset="0"/>
                            <a:cs typeface="Roboto"/>
                          </a:rPr>
                          <m:t>𝑖</m:t>
                        </m:r>
                      </m:sub>
                    </m:sSub>
                    <m:r>
                      <a:rPr lang="en-GB" sz="1600" i="1">
                        <a:effectLst/>
                        <a:latin typeface="Cambria Math" panose="02040503050406030204" pitchFamily="18" charset="0"/>
                        <a:ea typeface="Cambria Math" panose="02040503050406030204" pitchFamily="18" charset="0"/>
                        <a:cs typeface="Roboto"/>
                      </a:rPr>
                      <m:t>=</m:t>
                    </m:r>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𝑣</m:t>
                        </m:r>
                      </m:e>
                      <m:sub>
                        <m:r>
                          <a:rPr lang="en-GB" sz="1600" i="1">
                            <a:effectLst/>
                            <a:latin typeface="Cambria Math" panose="02040503050406030204" pitchFamily="18" charset="0"/>
                            <a:ea typeface="Cambria Math" panose="02040503050406030204" pitchFamily="18" charset="0"/>
                            <a:cs typeface="Roboto"/>
                          </a:rPr>
                          <m:t>𝑖</m:t>
                        </m:r>
                      </m:sub>
                    </m:sSub>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 </m:t>
                        </m:r>
                        <m:r>
                          <a:rPr lang="en-GB" sz="1600" i="1">
                            <a:effectLst/>
                            <a:latin typeface="Cambria Math" panose="02040503050406030204" pitchFamily="18" charset="0"/>
                            <a:ea typeface="Cambria Math" panose="02040503050406030204" pitchFamily="18" charset="0"/>
                            <a:cs typeface="Roboto"/>
                          </a:rPr>
                          <m:t>𝑠𝑖𝑛</m:t>
                        </m:r>
                        <m:r>
                          <a:rPr lang="en-GB" sz="1600" i="1">
                            <a:effectLst/>
                            <a:latin typeface="Cambria Math" panose="02040503050406030204" pitchFamily="18" charset="0"/>
                            <a:ea typeface="Cambria Math" panose="02040503050406030204" pitchFamily="18" charset="0"/>
                            <a:cs typeface="Roboto"/>
                          </a:rPr>
                          <m:t>𝜃</m:t>
                        </m:r>
                      </m:e>
                      <m:sub>
                        <m:r>
                          <a:rPr lang="en-GB" sz="1600" i="1">
                            <a:effectLst/>
                            <a:latin typeface="Cambria Math" panose="02040503050406030204" pitchFamily="18" charset="0"/>
                            <a:ea typeface="Cambria Math" panose="02040503050406030204" pitchFamily="18" charset="0"/>
                            <a:cs typeface="Roboto"/>
                          </a:rPr>
                          <m:t>𝑖</m:t>
                        </m:r>
                      </m:sub>
                    </m:sSub>
                  </m:oMath>
                </a14:m>
                <a:r>
                  <a:rPr lang="en-GB" sz="1600" dirty="0">
                    <a:effectLst/>
                    <a:latin typeface="Cambria Math" panose="02040503050406030204" pitchFamily="18" charset="0"/>
                    <a:ea typeface="Cambria Math" panose="02040503050406030204" pitchFamily="18" charset="0"/>
                    <a:cs typeface="Roboto"/>
                  </a:rPr>
                  <a:t>        </a:t>
                </a:r>
                <a14:m>
                  <m:oMath xmlns:m="http://schemas.openxmlformats.org/officeDocument/2006/math">
                    <m:f>
                      <m:fPr>
                        <m:ctrlPr>
                          <a:rPr lang="en-GB" sz="1600" i="1">
                            <a:effectLst/>
                            <a:latin typeface="Cambria Math" panose="02040503050406030204" pitchFamily="18" charset="0"/>
                            <a:ea typeface="Cambria Math" panose="02040503050406030204" pitchFamily="18" charset="0"/>
                            <a:cs typeface="Roboto"/>
                          </a:rPr>
                        </m:ctrlPr>
                      </m:fPr>
                      <m:num>
                        <m:r>
                          <a:rPr lang="en-GB" sz="1600" i="1">
                            <a:effectLst/>
                            <a:latin typeface="Cambria Math" panose="02040503050406030204" pitchFamily="18" charset="0"/>
                            <a:ea typeface="Cambria Math" panose="02040503050406030204" pitchFamily="18" charset="0"/>
                            <a:cs typeface="Roboto"/>
                          </a:rPr>
                          <m:t>𝑑</m:t>
                        </m:r>
                      </m:num>
                      <m:den>
                        <m:r>
                          <a:rPr lang="en-GB" sz="1600" i="1">
                            <a:effectLst/>
                            <a:latin typeface="Cambria Math" panose="02040503050406030204" pitchFamily="18" charset="0"/>
                            <a:ea typeface="Cambria Math" panose="02040503050406030204" pitchFamily="18" charset="0"/>
                            <a:cs typeface="Roboto"/>
                          </a:rPr>
                          <m:t>𝑑𝑡</m:t>
                        </m:r>
                      </m:den>
                    </m:f>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rPr>
                          <m:t>𝜃</m:t>
                        </m:r>
                      </m:e>
                      <m:sub>
                        <m:r>
                          <a:rPr lang="en-GB" sz="1600" i="1">
                            <a:effectLst/>
                            <a:latin typeface="Cambria Math" panose="02040503050406030204" pitchFamily="18" charset="0"/>
                            <a:ea typeface="Cambria Math" panose="02040503050406030204" pitchFamily="18" charset="0"/>
                            <a:cs typeface="Roboto"/>
                          </a:rPr>
                          <m:t>𝑖</m:t>
                        </m:r>
                      </m:sub>
                    </m:sSub>
                    <m:r>
                      <a:rPr lang="en-GB" sz="1600" i="1">
                        <a:effectLst/>
                        <a:latin typeface="Cambria Math" panose="02040503050406030204" pitchFamily="18" charset="0"/>
                        <a:ea typeface="Cambria Math" panose="02040503050406030204" pitchFamily="18" charset="0"/>
                        <a:cs typeface="Roboto"/>
                      </a:rPr>
                      <m:t>=</m:t>
                    </m:r>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𝑣</m:t>
                        </m:r>
                      </m:e>
                      <m:sub>
                        <m:r>
                          <a:rPr lang="en-GB" sz="1600" i="1">
                            <a:effectLst/>
                            <a:latin typeface="Cambria Math" panose="02040503050406030204" pitchFamily="18" charset="0"/>
                            <a:ea typeface="Cambria Math" panose="02040503050406030204" pitchFamily="18" charset="0"/>
                            <a:cs typeface="Roboto"/>
                          </a:rPr>
                          <m:t>𝑖</m:t>
                        </m:r>
                      </m:sub>
                    </m:sSub>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 </m:t>
                        </m:r>
                        <m:r>
                          <a:rPr lang="en-GB" sz="1600" i="1">
                            <a:effectLst/>
                            <a:latin typeface="Cambria Math" panose="02040503050406030204" pitchFamily="18" charset="0"/>
                            <a:ea typeface="Cambria Math" panose="02040503050406030204" pitchFamily="18" charset="0"/>
                            <a:cs typeface="Roboto"/>
                          </a:rPr>
                          <m:t>𝜔</m:t>
                        </m:r>
                      </m:e>
                      <m:sub>
                        <m:r>
                          <a:rPr lang="en-GB" sz="1600" i="1">
                            <a:effectLst/>
                            <a:latin typeface="Cambria Math" panose="02040503050406030204" pitchFamily="18" charset="0"/>
                            <a:ea typeface="Cambria Math" panose="02040503050406030204" pitchFamily="18" charset="0"/>
                            <a:cs typeface="Roboto"/>
                          </a:rPr>
                          <m:t>𝑖</m:t>
                        </m:r>
                      </m:sub>
                    </m:sSub>
                  </m:oMath>
                </a14:m>
                <a:endParaRPr lang="en-GB" sz="1600" dirty="0">
                  <a:latin typeface="Cambria Math" panose="02040503050406030204" pitchFamily="18" charset="0"/>
                  <a:ea typeface="Cambria Math" panose="02040503050406030204" pitchFamily="18" charset="0"/>
                </a:endParaRPr>
              </a:p>
              <a:p>
                <a:r>
                  <a:rPr lang="en-IN" sz="1600" dirty="0">
                    <a:latin typeface="Cambria Math" panose="02040503050406030204" pitchFamily="18" charset="0"/>
                    <a:ea typeface="Cambria Math" panose="02040503050406030204" pitchFamily="18" charset="0"/>
                  </a:rPr>
                  <a:t>We can see that changes in (</a:t>
                </a:r>
                <a:r>
                  <a:rPr lang="en-IN" sz="1600" dirty="0" err="1">
                    <a:latin typeface="Cambria Math" panose="02040503050406030204" pitchFamily="18" charset="0"/>
                    <a:ea typeface="Cambria Math" panose="02040503050406030204" pitchFamily="18" charset="0"/>
                  </a:rPr>
                  <a:t>x,y</a:t>
                </a:r>
                <a:r>
                  <a:rPr lang="en-IN" sz="1600" dirty="0">
                    <a:latin typeface="Cambria Math" panose="02040503050406030204" pitchFamily="18" charset="0"/>
                    <a:ea typeface="Cambria Math" panose="02040503050406030204" pitchFamily="18" charset="0"/>
                  </a:rPr>
                  <a:t>) can be controlled using the values of (</a:t>
                </a:r>
                <a:r>
                  <a:rPr lang="en-IN" sz="1600" dirty="0" err="1">
                    <a:latin typeface="Cambria Math" panose="02040503050406030204" pitchFamily="18" charset="0"/>
                    <a:ea typeface="Cambria Math" panose="02040503050406030204" pitchFamily="18" charset="0"/>
                  </a:rPr>
                  <a:t>v,w</a:t>
                </a:r>
                <a:r>
                  <a:rPr lang="en-IN" sz="1600" dirty="0">
                    <a:latin typeface="Cambria Math" panose="02040503050406030204" pitchFamily="18" charset="0"/>
                    <a:ea typeface="Cambria Math" panose="02040503050406030204" pitchFamily="18" charset="0"/>
                  </a:rPr>
                  <a:t>). Hence we shall consider, v &amp; w as are </a:t>
                </a:r>
                <a:r>
                  <a:rPr lang="en-IN" sz="1600" i="1" dirty="0">
                    <a:latin typeface="Cambria Math" panose="02040503050406030204" pitchFamily="18" charset="0"/>
                    <a:ea typeface="Cambria Math" panose="02040503050406030204" pitchFamily="18" charset="0"/>
                  </a:rPr>
                  <a:t>control parameters</a:t>
                </a:r>
                <a:r>
                  <a:rPr lang="en-IN" sz="1600" dirty="0">
                    <a:latin typeface="Cambria Math" panose="02040503050406030204" pitchFamily="18" charset="0"/>
                    <a:ea typeface="Cambria Math" panose="02040503050406030204" pitchFamily="18" charset="0"/>
                  </a:rPr>
                  <a:t>.</a:t>
                </a:r>
              </a:p>
              <a:p>
                <a:r>
                  <a:rPr lang="en-IN" sz="1600" dirty="0">
                    <a:latin typeface="Cambria Math" panose="02040503050406030204" pitchFamily="18" charset="0"/>
                    <a:ea typeface="Cambria Math" panose="02040503050406030204" pitchFamily="18" charset="0"/>
                  </a:rPr>
                  <a:t>Viewing the problem one might intuitively say the relative position of the vehicle wrt target becomes a fixed loci (circle) regardless of whether the target is moving or not.</a:t>
                </a:r>
              </a:p>
              <a:p>
                <a:r>
                  <a:rPr lang="en-IN" sz="1600" dirty="0">
                    <a:latin typeface="Cambria Math" panose="02040503050406030204" pitchFamily="18" charset="0"/>
                    <a:ea typeface="Cambria Math" panose="02040503050406030204" pitchFamily="18" charset="0"/>
                  </a:rPr>
                  <a:t>So, one might suggest a control law wherein only the relative position between the target and vehicle matters. </a:t>
                </a:r>
              </a:p>
              <a:p>
                <a:pPr marL="0" indent="0" algn="ctr">
                  <a:buNone/>
                </a:pPr>
                <a14:m>
                  <m:oMath xmlns:m="http://schemas.openxmlformats.org/officeDocument/2006/math">
                    <m:d>
                      <m:dPr>
                        <m:begChr m:val="["/>
                        <m:endChr m:val="]"/>
                        <m:ctrlPr>
                          <a:rPr lang="en-GB" sz="1600" i="1" smtClean="0">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GB" sz="1600" i="1">
                                <a:effectLst/>
                                <a:latin typeface="Cambria Math" panose="02040503050406030204" pitchFamily="18" charset="0"/>
                                <a:ea typeface="Cambria Math" panose="02040503050406030204" pitchFamily="18" charset="0"/>
                              </a:rPr>
                            </m:ctrlPr>
                          </m:eqArrPr>
                          <m:e>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𝑣</m:t>
                                </m:r>
                              </m:e>
                              <m:sub>
                                <m:r>
                                  <a:rPr lang="en-GB" sz="1600" i="1">
                                    <a:effectLst/>
                                    <a:latin typeface="Cambria Math" panose="02040503050406030204" pitchFamily="18" charset="0"/>
                                    <a:ea typeface="Cambria Math" panose="02040503050406030204" pitchFamily="18" charset="0"/>
                                  </a:rPr>
                                  <m:t>𝑖</m:t>
                                </m:r>
                              </m:sub>
                            </m:sSub>
                          </m:e>
                          <m:e>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𝜔</m:t>
                                </m:r>
                              </m:e>
                              <m:sub>
                                <m:r>
                                  <a:rPr lang="en-GB" sz="1600" i="1">
                                    <a:effectLst/>
                                    <a:latin typeface="Cambria Math" panose="02040503050406030204" pitchFamily="18" charset="0"/>
                                    <a:ea typeface="Cambria Math" panose="02040503050406030204" pitchFamily="18" charset="0"/>
                                  </a:rPr>
                                  <m:t>𝑖</m:t>
                                </m:r>
                              </m:sub>
                            </m:sSub>
                          </m:e>
                        </m:eqArr>
                      </m:e>
                    </m:d>
                    <m:r>
                      <a:rPr lang="en-GB" sz="1600" i="1">
                        <a:effectLst/>
                        <a:latin typeface="Cambria Math" panose="02040503050406030204" pitchFamily="18" charset="0"/>
                        <a:ea typeface="Cambria Math" panose="02040503050406030204" pitchFamily="18" charset="0"/>
                      </a:rPr>
                      <m:t>=  </m:t>
                    </m:r>
                    <m:d>
                      <m:dPr>
                        <m:begChr m:val="["/>
                        <m:endChr m:val="]"/>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𝑘</m:t>
                                  </m:r>
                                </m:e>
                                <m:sub>
                                  <m:r>
                                    <a:rPr lang="en-GB" sz="1600" i="1">
                                      <a:effectLst/>
                                      <a:latin typeface="Cambria Math" panose="02040503050406030204" pitchFamily="18" charset="0"/>
                                      <a:ea typeface="Cambria Math" panose="02040503050406030204" pitchFamily="18" charset="0"/>
                                    </a:rPr>
                                    <m:t>𝑣</m:t>
                                  </m:r>
                                </m:sub>
                              </m:sSub>
                            </m:e>
                            <m:e>
                              <m:r>
                                <a:rPr lang="en-GB" sz="1600" i="1">
                                  <a:effectLst/>
                                  <a:latin typeface="Cambria Math" panose="02040503050406030204" pitchFamily="18" charset="0"/>
                                  <a:ea typeface="Cambria Math" panose="02040503050406030204" pitchFamily="18" charset="0"/>
                                </a:rPr>
                                <m:t>0</m:t>
                              </m:r>
                            </m:e>
                          </m:mr>
                          <m:mr>
                            <m:e>
                              <m:r>
                                <a:rPr lang="en-GB" sz="1600" i="1">
                                  <a:effectLst/>
                                  <a:latin typeface="Cambria Math" panose="02040503050406030204" pitchFamily="18" charset="0"/>
                                  <a:ea typeface="Cambria Math" panose="02040503050406030204" pitchFamily="18" charset="0"/>
                                </a:rPr>
                                <m:t>0</m:t>
                              </m:r>
                            </m:e>
                            <m:e>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𝑘</m:t>
                                  </m:r>
                                </m:e>
                                <m:sub>
                                  <m:r>
                                    <a:rPr lang="en-GB" sz="1600" i="1">
                                      <a:effectLst/>
                                      <a:latin typeface="Cambria Math" panose="02040503050406030204" pitchFamily="18" charset="0"/>
                                      <a:ea typeface="Cambria Math" panose="02040503050406030204" pitchFamily="18" charset="0"/>
                                    </a:rPr>
                                    <m:t>𝑤</m:t>
                                  </m:r>
                                </m:sub>
                              </m:sSub>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𝛿</m:t>
                                  </m:r>
                                </m:e>
                                <m:sub>
                                  <m:r>
                                    <a:rPr lang="en-GB" sz="1600" i="1">
                                      <a:effectLst/>
                                      <a:latin typeface="Cambria Math" panose="02040503050406030204" pitchFamily="18" charset="0"/>
                                      <a:ea typeface="Cambria Math" panose="02040503050406030204" pitchFamily="18" charset="0"/>
                                    </a:rPr>
                                    <m:t>𝑖</m:t>
                                  </m:r>
                                </m:sub>
                              </m:sSub>
                            </m:e>
                          </m:mr>
                        </m:m>
                      </m:e>
                    </m:d>
                    <m:d>
                      <m:dPr>
                        <m:begChr m:val="["/>
                        <m:endChr m:val="]"/>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dPr>
                      <m:e>
                        <m:d>
                          <m:dPr>
                            <m:ctrlPr>
                              <a:rPr lang="en-GB" sz="1600" i="1" smtClean="0">
                                <a:effectLst/>
                                <a:latin typeface="Cambria Math" panose="02040503050406030204" pitchFamily="18" charset="0"/>
                                <a:ea typeface="Cambria Math" panose="02040503050406030204" pitchFamily="18" charset="0"/>
                              </a:rPr>
                            </m:ctrlPr>
                          </m:dPr>
                          <m:e>
                            <m:r>
                              <a:rPr lang="en-GB" sz="1600" i="1">
                                <a:effectLst/>
                                <a:latin typeface="Cambria Math" panose="02040503050406030204" pitchFamily="18" charset="0"/>
                                <a:ea typeface="Cambria Math" panose="02040503050406030204" pitchFamily="18" charset="0"/>
                              </a:rPr>
                              <m:t>𝑎</m:t>
                            </m:r>
                          </m:e>
                        </m:d>
                        <m:sSubSup>
                          <m:sSubSupPr>
                            <m:ctrlPr>
                              <a:rPr lang="en-GB" sz="160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GB" sz="1600" i="1">
                                <a:effectLst/>
                                <a:latin typeface="Cambria Math" panose="02040503050406030204" pitchFamily="18" charset="0"/>
                                <a:ea typeface="Cambria Math" panose="02040503050406030204" pitchFamily="18" charset="0"/>
                              </a:rPr>
                              <m:t>𝜇</m:t>
                            </m:r>
                          </m:e>
                          <m:sub>
                            <m:r>
                              <a:rPr lang="en-IN" sz="1600" b="0" i="1" smtClean="0">
                                <a:effectLst/>
                                <a:latin typeface="Cambria Math" panose="02040503050406030204" pitchFamily="18" charset="0"/>
                                <a:ea typeface="Cambria Math" panose="02040503050406030204" pitchFamily="18" charset="0"/>
                              </a:rPr>
                              <m:t>𝑏</m:t>
                            </m:r>
                          </m:sub>
                          <m:sup>
                            <m:d>
                              <m:dPr>
                                <m:ctrlPr>
                                  <a:rPr lang="en-GB" sz="1600" i="1">
                                    <a:effectLst/>
                                    <a:latin typeface="Cambria Math" panose="02040503050406030204" pitchFamily="18" charset="0"/>
                                    <a:ea typeface="Cambria Math" panose="02040503050406030204" pitchFamily="18" charset="0"/>
                                  </a:rPr>
                                </m:ctrlPr>
                              </m:dPr>
                              <m:e>
                                <m:r>
                                  <a:rPr lang="en-GB" sz="1600" i="1">
                                    <a:effectLst/>
                                    <a:latin typeface="Cambria Math" panose="02040503050406030204" pitchFamily="18" charset="0"/>
                                    <a:ea typeface="Cambria Math" panose="02040503050406030204" pitchFamily="18" charset="0"/>
                                  </a:rPr>
                                  <m:t>𝑖</m:t>
                                </m:r>
                              </m:e>
                            </m:d>
                          </m:sup>
                        </m:sSubSup>
                      </m:e>
                    </m:d>
                  </m:oMath>
                </a14:m>
                <a:r>
                  <a:rPr lang="en-GB" sz="1600" dirty="0">
                    <a:latin typeface="Cambria Math" panose="02040503050406030204" pitchFamily="18" charset="0"/>
                    <a:ea typeface="Cambria Math" panose="02040503050406030204" pitchFamily="18" charset="0"/>
                  </a:rPr>
                  <a:t>  where, </a:t>
                </a:r>
                <a14:m>
                  <m:oMath xmlns:m="http://schemas.openxmlformats.org/officeDocument/2006/math">
                    <m:sSubSup>
                      <m:sSubSupPr>
                        <m:ctrlPr>
                          <a:rPr lang="en-GB"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en-GB" sz="1600" i="1">
                            <a:latin typeface="Cambria Math" panose="02040503050406030204" pitchFamily="18" charset="0"/>
                            <a:ea typeface="Cambria Math" panose="02040503050406030204" pitchFamily="18" charset="0"/>
                          </a:rPr>
                          <m:t>𝜇</m:t>
                        </m:r>
                      </m:e>
                      <m:sub>
                        <m:r>
                          <a:rPr lang="en-IN" sz="1600" b="0" i="1" smtClean="0">
                            <a:latin typeface="Cambria Math" panose="02040503050406030204" pitchFamily="18" charset="0"/>
                            <a:ea typeface="Cambria Math" panose="02040503050406030204" pitchFamily="18" charset="0"/>
                          </a:rPr>
                          <m:t>𝑏</m:t>
                        </m:r>
                      </m:sub>
                      <m:sup>
                        <m:d>
                          <m:dPr>
                            <m:ctrlPr>
                              <a:rPr lang="en-GB" sz="1600" i="1">
                                <a:latin typeface="Cambria Math" panose="02040503050406030204" pitchFamily="18" charset="0"/>
                                <a:ea typeface="Cambria Math" panose="02040503050406030204" pitchFamily="18" charset="0"/>
                              </a:rPr>
                            </m:ctrlPr>
                          </m:dPr>
                          <m:e>
                            <m:r>
                              <a:rPr lang="en-GB" sz="1600" i="1">
                                <a:latin typeface="Cambria Math" panose="02040503050406030204" pitchFamily="18" charset="0"/>
                                <a:ea typeface="Cambria Math" panose="02040503050406030204" pitchFamily="18" charset="0"/>
                              </a:rPr>
                              <m:t>𝑖</m:t>
                            </m:r>
                          </m:e>
                        </m:d>
                      </m:sup>
                    </m:sSubSup>
                  </m:oMath>
                </a14:m>
                <a:r>
                  <a:rPr lang="en-GB" sz="1600" dirty="0">
                    <a:latin typeface="Cambria Math" panose="02040503050406030204" pitchFamily="18" charset="0"/>
                    <a:ea typeface="Cambria Math" panose="02040503050406030204" pitchFamily="18" charset="0"/>
                  </a:rPr>
                  <a:t>= </a:t>
                </a:r>
                <a14:m>
                  <m:oMath xmlns:m="http://schemas.openxmlformats.org/officeDocument/2006/math">
                    <m:r>
                      <a:rPr lang="en-GB" sz="1600" i="1">
                        <a:latin typeface="Cambria Math" panose="02040503050406030204" pitchFamily="18" charset="0"/>
                        <a:ea typeface="Cambria Math" panose="02040503050406030204" pitchFamily="18" charset="0"/>
                      </a:rPr>
                      <m:t>𝑅</m:t>
                    </m:r>
                    <m:d>
                      <m:dPr>
                        <m:ctrlPr>
                          <a:rPr lang="en-IN" sz="1600" i="1">
                            <a:latin typeface="Cambria Math" panose="02040503050406030204" pitchFamily="18" charset="0"/>
                            <a:ea typeface="Cambria Math" panose="02040503050406030204" pitchFamily="18" charset="0"/>
                          </a:rPr>
                        </m:ctrlPr>
                      </m:dPr>
                      <m:e>
                        <m:acc>
                          <m:accPr>
                            <m:chr m:val="̃"/>
                            <m:ctrlPr>
                              <a:rPr lang="en-IN" sz="1600" i="1">
                                <a:latin typeface="Cambria Math" panose="02040503050406030204" pitchFamily="18" charset="0"/>
                                <a:ea typeface="Cambria Math" panose="02040503050406030204" pitchFamily="18" charset="0"/>
                              </a:rPr>
                            </m:ctrlPr>
                          </m:accPr>
                          <m:e>
                            <m:sSub>
                              <m:sSubPr>
                                <m:ctrlPr>
                                  <a:rPr lang="en-IN"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𝜃</m:t>
                                </m:r>
                              </m:e>
                              <m:sub>
                                <m:r>
                                  <a:rPr lang="en-GB" sz="1600" i="1">
                                    <a:latin typeface="Cambria Math" panose="02040503050406030204" pitchFamily="18" charset="0"/>
                                    <a:ea typeface="Cambria Math" panose="02040503050406030204" pitchFamily="18" charset="0"/>
                                  </a:rPr>
                                  <m:t>𝑖</m:t>
                                </m:r>
                              </m:sub>
                            </m:sSub>
                          </m:e>
                        </m:acc>
                      </m:e>
                    </m:d>
                    <m:d>
                      <m:dPr>
                        <m:begChr m:val="["/>
                        <m:endChr m:val="]"/>
                        <m:ctrlPr>
                          <a:rPr lang="en-IN" sz="1600" i="1">
                            <a:latin typeface="Cambria Math" panose="02040503050406030204" pitchFamily="18" charset="0"/>
                            <a:ea typeface="Cambria Math" panose="02040503050406030204" pitchFamily="18" charset="0"/>
                          </a:rPr>
                        </m:ctrlPr>
                      </m:dPr>
                      <m:e>
                        <m:eqArr>
                          <m:eqArrPr>
                            <m:ctrlPr>
                              <a:rPr lang="en-IN" sz="1600" i="1">
                                <a:latin typeface="Cambria Math" panose="02040503050406030204" pitchFamily="18" charset="0"/>
                                <a:ea typeface="Cambria Math" panose="02040503050406030204" pitchFamily="18" charset="0"/>
                              </a:rPr>
                            </m:ctrlPr>
                          </m:eqArrPr>
                          <m:e>
                            <m:acc>
                              <m:accPr>
                                <m:chr m:val="̌"/>
                                <m:ctrlPr>
                                  <a:rPr lang="en-IN" sz="1600" i="1">
                                    <a:latin typeface="Cambria Math" panose="02040503050406030204" pitchFamily="18" charset="0"/>
                                    <a:ea typeface="Cambria Math" panose="02040503050406030204" pitchFamily="18" charset="0"/>
                                  </a:rPr>
                                </m:ctrlPr>
                              </m:accPr>
                              <m:e>
                                <m:sSub>
                                  <m:sSubPr>
                                    <m:ctrlPr>
                                      <a:rPr lang="en-IN" sz="1600" i="1" smtClean="0">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𝑥</m:t>
                                    </m:r>
                                  </m:e>
                                  <m:sub>
                                    <m:r>
                                      <a:rPr lang="en-IN" sz="1600" i="1">
                                        <a:latin typeface="Cambria Math" panose="02040503050406030204" pitchFamily="18" charset="0"/>
                                        <a:ea typeface="Cambria Math" panose="02040503050406030204" pitchFamily="18" charset="0"/>
                                      </a:rPr>
                                      <m:t>𝑖</m:t>
                                    </m:r>
                                  </m:sub>
                                </m:sSub>
                              </m:e>
                            </m:acc>
                            <m:r>
                              <a:rPr lang="en-IN" sz="1600" b="0" i="1" smtClean="0">
                                <a:latin typeface="Cambria Math" panose="02040503050406030204" pitchFamily="18" charset="0"/>
                                <a:ea typeface="Cambria Math" panose="02040503050406030204" pitchFamily="18" charset="0"/>
                              </a:rPr>
                              <m:t>−</m:t>
                            </m:r>
                            <m:sSub>
                              <m:sSubPr>
                                <m:ctrlPr>
                                  <a:rPr lang="en-IN" sz="1600" i="1">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𝑥</m:t>
                                </m:r>
                              </m:e>
                              <m:sub>
                                <m:r>
                                  <a:rPr lang="en-IN" sz="1600" i="1">
                                    <a:latin typeface="Cambria Math" panose="02040503050406030204" pitchFamily="18" charset="0"/>
                                    <a:ea typeface="Cambria Math" panose="02040503050406030204" pitchFamily="18" charset="0"/>
                                  </a:rPr>
                                  <m:t>𝑖</m:t>
                                </m:r>
                              </m:sub>
                            </m:sSub>
                          </m:e>
                          <m:e>
                            <m:acc>
                              <m:accPr>
                                <m:chr m:val="̃"/>
                                <m:ctrlPr>
                                  <a:rPr lang="en-IN" sz="1600" i="1">
                                    <a:latin typeface="Cambria Math" panose="02040503050406030204" pitchFamily="18" charset="0"/>
                                    <a:ea typeface="Cambria Math" panose="02040503050406030204" pitchFamily="18" charset="0"/>
                                  </a:rPr>
                                </m:ctrlPr>
                              </m:accPr>
                              <m:e>
                                <m:sSub>
                                  <m:sSubPr>
                                    <m:ctrlPr>
                                      <a:rPr lang="en-IN" sz="1600" i="1">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𝑦</m:t>
                                    </m:r>
                                  </m:e>
                                  <m:sub>
                                    <m:r>
                                      <a:rPr lang="en-IN" sz="1600" i="1">
                                        <a:latin typeface="Cambria Math" panose="02040503050406030204" pitchFamily="18" charset="0"/>
                                        <a:ea typeface="Cambria Math" panose="02040503050406030204" pitchFamily="18" charset="0"/>
                                      </a:rPr>
                                      <m:t>𝑖</m:t>
                                    </m:r>
                                  </m:sub>
                                </m:sSub>
                              </m:e>
                            </m:acc>
                            <m:r>
                              <a:rPr lang="en-IN" sz="1600" b="0" i="1" smtClean="0">
                                <a:latin typeface="Cambria Math" panose="02040503050406030204" pitchFamily="18" charset="0"/>
                                <a:ea typeface="Cambria Math" panose="02040503050406030204" pitchFamily="18" charset="0"/>
                              </a:rPr>
                              <m:t>−</m:t>
                            </m:r>
                            <m:sSub>
                              <m:sSubPr>
                                <m:ctrlPr>
                                  <a:rPr lang="en-IN" sz="1600" i="1">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𝑦</m:t>
                                </m:r>
                              </m:e>
                              <m:sub>
                                <m:r>
                                  <a:rPr lang="en-IN" sz="1600" i="1">
                                    <a:latin typeface="Cambria Math" panose="02040503050406030204" pitchFamily="18" charset="0"/>
                                    <a:ea typeface="Cambria Math" panose="02040503050406030204" pitchFamily="18" charset="0"/>
                                  </a:rPr>
                                  <m:t>𝑖</m:t>
                                </m:r>
                              </m:sub>
                            </m:sSub>
                          </m:e>
                        </m:eqArr>
                      </m:e>
                    </m:d>
                    <m:r>
                      <a:rPr lang="en-IN" sz="1600" b="0" i="1" smtClean="0">
                        <a:latin typeface="Cambria Math" panose="02040503050406030204" pitchFamily="18" charset="0"/>
                        <a:ea typeface="Cambria Math" panose="02040503050406030204" pitchFamily="18" charset="0"/>
                      </a:rPr>
                      <m:t> </m:t>
                    </m:r>
                    <m:r>
                      <a:rPr lang="en-IN" sz="1600" b="0" i="1" smtClean="0">
                        <a:latin typeface="Cambria Math" panose="02040503050406030204" pitchFamily="18" charset="0"/>
                        <a:ea typeface="Cambria Math" panose="02040503050406030204" pitchFamily="18" charset="0"/>
                      </a:rPr>
                      <m:t>𝑎𝑛𝑑</m:t>
                    </m:r>
                    <m:r>
                      <a:rPr lang="en-IN" sz="1600" b="0" i="1" smtClean="0">
                        <a:latin typeface="Cambria Math" panose="02040503050406030204" pitchFamily="18" charset="0"/>
                        <a:ea typeface="Cambria Math" panose="02040503050406030204" pitchFamily="18" charset="0"/>
                      </a:rPr>
                      <m:t> </m:t>
                    </m:r>
                    <m:r>
                      <a:rPr lang="en-GB" sz="1600" i="1">
                        <a:latin typeface="Cambria Math" panose="02040503050406030204" pitchFamily="18" charset="0"/>
                        <a:ea typeface="Cambria Math" panose="02040503050406030204" pitchFamily="18" charset="0"/>
                      </a:rPr>
                      <m:t>𝑅</m:t>
                    </m:r>
                    <m:d>
                      <m:dPr>
                        <m:ctrlPr>
                          <a:rPr lang="en-IN" sz="1600" i="1">
                            <a:latin typeface="Cambria Math" panose="02040503050406030204" pitchFamily="18" charset="0"/>
                            <a:ea typeface="Cambria Math" panose="02040503050406030204" pitchFamily="18" charset="0"/>
                          </a:rPr>
                        </m:ctrlPr>
                      </m:dPr>
                      <m:e>
                        <m:acc>
                          <m:accPr>
                            <m:chr m:val="̃"/>
                            <m:ctrlPr>
                              <a:rPr lang="en-IN" sz="1600" i="1">
                                <a:latin typeface="Cambria Math" panose="02040503050406030204" pitchFamily="18" charset="0"/>
                                <a:ea typeface="Cambria Math" panose="02040503050406030204" pitchFamily="18" charset="0"/>
                              </a:rPr>
                            </m:ctrlPr>
                          </m:accPr>
                          <m:e>
                            <m:sSub>
                              <m:sSubPr>
                                <m:ctrlPr>
                                  <a:rPr lang="en-IN"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𝜃</m:t>
                                </m:r>
                              </m:e>
                              <m:sub>
                                <m:r>
                                  <a:rPr lang="en-GB" sz="1600" i="1">
                                    <a:latin typeface="Cambria Math" panose="02040503050406030204" pitchFamily="18" charset="0"/>
                                    <a:ea typeface="Cambria Math" panose="02040503050406030204" pitchFamily="18" charset="0"/>
                                  </a:rPr>
                                  <m:t>𝑖</m:t>
                                </m:r>
                              </m:sub>
                            </m:sSub>
                          </m:e>
                        </m:acc>
                      </m:e>
                    </m:d>
                    <m:r>
                      <a:rPr lang="en-IN" sz="1600" b="0" i="1" smtClean="0">
                        <a:latin typeface="Cambria Math" panose="02040503050406030204" pitchFamily="18" charset="0"/>
                        <a:ea typeface="Cambria Math" panose="02040503050406030204" pitchFamily="18" charset="0"/>
                      </a:rPr>
                      <m:t>=</m:t>
                    </m:r>
                  </m:oMath>
                </a14:m>
                <a:r>
                  <a:rPr lang="en-GB" sz="16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d>
                      <m:dPr>
                        <m:begChr m:val="["/>
                        <m:endChr m:val="]"/>
                        <m:ctrlPr>
                          <a:rPr lang="en-GB" sz="1600" i="1">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en-GB" sz="1600" i="1">
                                <a:latin typeface="Cambria Math" panose="02040503050406030204" pitchFamily="18" charset="0"/>
                                <a:ea typeface="Cambria Math" panose="02040503050406030204" pitchFamily="18" charset="0"/>
                                <a:cs typeface="Times New Roman" panose="02020603050405020304" pitchFamily="18" charset="0"/>
                              </a:rPr>
                            </m:ctrlPr>
                          </m:mPr>
                          <m:mr>
                            <m:e>
                              <m:func>
                                <m:funcPr>
                                  <m:ctrlPr>
                                    <a:rPr lang="en-IN" sz="1600" b="0" i="1" smtClean="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brk m:alnAt="7"/>
                                    </m:rPr>
                                    <a:rPr lang="en-IN" sz="1600" b="0" i="0" smtClean="0">
                                      <a:latin typeface="Cambria Math" panose="02040503050406030204" pitchFamily="18" charset="0"/>
                                      <a:ea typeface="Cambria Math" panose="02040503050406030204" pitchFamily="18" charset="0"/>
                                      <a:cs typeface="Times New Roman" panose="02020603050405020304" pitchFamily="18" charset="0"/>
                                    </a:rPr>
                                    <m:t>c</m:t>
                                  </m:r>
                                  <m:r>
                                    <m:rPr>
                                      <m:sty m:val="p"/>
                                    </m:rPr>
                                    <a:rPr lang="en-IN" sz="1600" b="0" i="0" smtClean="0">
                                      <a:latin typeface="Cambria Math" panose="02040503050406030204" pitchFamily="18" charset="0"/>
                                      <a:ea typeface="Cambria Math" panose="02040503050406030204" pitchFamily="18" charset="0"/>
                                      <a:cs typeface="Times New Roman" panose="02020603050405020304" pitchFamily="18" charset="0"/>
                                    </a:rPr>
                                    <m:t>os</m:t>
                                  </m:r>
                                </m:fName>
                                <m:e>
                                  <m:sSub>
                                    <m:sSubPr>
                                      <m:ctrlPr>
                                        <a:rPr lang="en-IN"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𝜃</m:t>
                                      </m:r>
                                    </m:e>
                                    <m:sub>
                                      <m:r>
                                        <a:rPr lang="en-GB" sz="1600" i="1">
                                          <a:latin typeface="Cambria Math" panose="02040503050406030204" pitchFamily="18" charset="0"/>
                                          <a:ea typeface="Cambria Math" panose="02040503050406030204" pitchFamily="18" charset="0"/>
                                        </a:rPr>
                                        <m:t>𝑖</m:t>
                                      </m:r>
                                    </m:sub>
                                  </m:sSub>
                                </m:e>
                              </m:func>
                            </m:e>
                            <m:e>
                              <m:func>
                                <m:funcPr>
                                  <m:ctrlPr>
                                    <a:rPr lang="en-IN" sz="16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IN" sz="1600" b="0" i="0" smtClean="0">
                                      <a:latin typeface="Cambria Math" panose="02040503050406030204" pitchFamily="18" charset="0"/>
                                      <a:ea typeface="Cambria Math" panose="02040503050406030204" pitchFamily="18" charset="0"/>
                                      <a:cs typeface="Times New Roman" panose="02020603050405020304" pitchFamily="18" charset="0"/>
                                    </a:rPr>
                                    <m:t>sin</m:t>
                                  </m:r>
                                </m:fName>
                                <m:e>
                                  <m:sSub>
                                    <m:sSubPr>
                                      <m:ctrlPr>
                                        <a:rPr lang="en-IN"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𝜃</m:t>
                                      </m:r>
                                    </m:e>
                                    <m:sub>
                                      <m:r>
                                        <a:rPr lang="en-GB" sz="1600" i="1">
                                          <a:latin typeface="Cambria Math" panose="02040503050406030204" pitchFamily="18" charset="0"/>
                                          <a:ea typeface="Cambria Math" panose="02040503050406030204" pitchFamily="18" charset="0"/>
                                        </a:rPr>
                                        <m:t>𝑖</m:t>
                                      </m:r>
                                    </m:sub>
                                  </m:sSub>
                                </m:e>
                              </m:func>
                            </m:e>
                          </m:mr>
                          <m:mr>
                            <m:e>
                              <m:func>
                                <m:funcPr>
                                  <m:ctrlPr>
                                    <a:rPr lang="en-IN" sz="1600" i="1">
                                      <a:latin typeface="Cambria Math" panose="02040503050406030204" pitchFamily="18" charset="0"/>
                                      <a:ea typeface="Cambria Math" panose="02040503050406030204" pitchFamily="18" charset="0"/>
                                      <a:cs typeface="Times New Roman" panose="02020603050405020304" pitchFamily="18" charset="0"/>
                                    </a:rPr>
                                  </m:ctrlPr>
                                </m:funcPr>
                                <m:fName>
                                  <m:r>
                                    <a:rPr lang="en-IN" sz="1600" b="0" i="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IN" sz="1600">
                                      <a:latin typeface="Cambria Math" panose="02040503050406030204" pitchFamily="18" charset="0"/>
                                      <a:ea typeface="Cambria Math" panose="02040503050406030204" pitchFamily="18" charset="0"/>
                                      <a:cs typeface="Times New Roman" panose="02020603050405020304" pitchFamily="18" charset="0"/>
                                    </a:rPr>
                                    <m:t>sin</m:t>
                                  </m:r>
                                </m:fName>
                                <m:e>
                                  <m:sSub>
                                    <m:sSubPr>
                                      <m:ctrlPr>
                                        <a:rPr lang="en-IN"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𝜃</m:t>
                                      </m:r>
                                    </m:e>
                                    <m:sub>
                                      <m:r>
                                        <a:rPr lang="en-GB" sz="1600" i="1">
                                          <a:latin typeface="Cambria Math" panose="02040503050406030204" pitchFamily="18" charset="0"/>
                                          <a:ea typeface="Cambria Math" panose="02040503050406030204" pitchFamily="18" charset="0"/>
                                        </a:rPr>
                                        <m:t>𝑖</m:t>
                                      </m:r>
                                    </m:sub>
                                  </m:sSub>
                                </m:e>
                              </m:func>
                            </m:e>
                            <m:e>
                              <m:func>
                                <m:funcPr>
                                  <m:ctrlPr>
                                    <a:rPr lang="en-IN" sz="16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brk m:alnAt="7"/>
                                    </m:rPr>
                                    <a:rPr lang="en-IN" sz="1600">
                                      <a:latin typeface="Cambria Math" panose="02040503050406030204" pitchFamily="18" charset="0"/>
                                      <a:ea typeface="Cambria Math" panose="02040503050406030204" pitchFamily="18" charset="0"/>
                                      <a:cs typeface="Times New Roman" panose="02020603050405020304" pitchFamily="18" charset="0"/>
                                    </a:rPr>
                                    <m:t>c</m:t>
                                  </m:r>
                                  <m:r>
                                    <m:rPr>
                                      <m:sty m:val="p"/>
                                    </m:rPr>
                                    <a:rPr lang="en-IN" sz="1600">
                                      <a:latin typeface="Cambria Math" panose="02040503050406030204" pitchFamily="18" charset="0"/>
                                      <a:ea typeface="Cambria Math" panose="02040503050406030204" pitchFamily="18" charset="0"/>
                                      <a:cs typeface="Times New Roman" panose="02020603050405020304" pitchFamily="18" charset="0"/>
                                    </a:rPr>
                                    <m:t>os</m:t>
                                  </m:r>
                                </m:fName>
                                <m:e>
                                  <m:sSub>
                                    <m:sSubPr>
                                      <m:ctrlPr>
                                        <a:rPr lang="en-IN"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𝜃</m:t>
                                      </m:r>
                                    </m:e>
                                    <m:sub>
                                      <m:r>
                                        <a:rPr lang="en-GB" sz="1600" i="1">
                                          <a:latin typeface="Cambria Math" panose="02040503050406030204" pitchFamily="18" charset="0"/>
                                          <a:ea typeface="Cambria Math" panose="02040503050406030204" pitchFamily="18" charset="0"/>
                                        </a:rPr>
                                        <m:t>𝑖</m:t>
                                      </m:r>
                                    </m:sub>
                                  </m:sSub>
                                </m:e>
                              </m:func>
                            </m:e>
                          </m:mr>
                        </m:m>
                      </m:e>
                    </m:d>
                  </m:oMath>
                </a14:m>
                <a:endParaRPr lang="en-GB" sz="1600" dirty="0">
                  <a:latin typeface="Cambria Math" panose="02040503050406030204" pitchFamily="18" charset="0"/>
                  <a:ea typeface="Cambria Math" panose="02040503050406030204" pitchFamily="18" charset="0"/>
                </a:endParaRPr>
              </a:p>
              <a:p>
                <a:r>
                  <a:rPr lang="en-GB" sz="1600" dirty="0">
                    <a:effectLst/>
                    <a:latin typeface="Cambria Math" panose="02040503050406030204" pitchFamily="18" charset="0"/>
                    <a:ea typeface="Cambria Math" panose="02040503050406030204" pitchFamily="18" charset="0"/>
                    <a:cs typeface="Roboto"/>
                  </a:rPr>
                  <a:t>Where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𝑘</m:t>
                        </m:r>
                      </m:e>
                      <m:sub>
                        <m:r>
                          <a:rPr lang="en-GB" sz="1600" i="1">
                            <a:effectLst/>
                            <a:latin typeface="Cambria Math" panose="02040503050406030204" pitchFamily="18" charset="0"/>
                            <a:ea typeface="Cambria Math" panose="02040503050406030204" pitchFamily="18" charset="0"/>
                            <a:cs typeface="Roboto"/>
                          </a:rPr>
                          <m:t>𝑣</m:t>
                        </m:r>
                      </m:sub>
                    </m:sSub>
                  </m:oMath>
                </a14:m>
                <a:r>
                  <a:rPr lang="en-GB" sz="1600" dirty="0">
                    <a:effectLst/>
                    <a:latin typeface="Cambria Math" panose="02040503050406030204" pitchFamily="18" charset="0"/>
                    <a:ea typeface="Cambria Math" panose="02040503050406030204" pitchFamily="18" charset="0"/>
                    <a:cs typeface="Roboto"/>
                  </a:rPr>
                  <a:t> and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Roboto"/>
                          </a:rPr>
                        </m:ctrlPr>
                      </m:sSubPr>
                      <m:e>
                        <m:r>
                          <a:rPr lang="en-GB" sz="1600" i="1">
                            <a:effectLst/>
                            <a:latin typeface="Cambria Math" panose="02040503050406030204" pitchFamily="18" charset="0"/>
                            <a:ea typeface="Cambria Math" panose="02040503050406030204" pitchFamily="18" charset="0"/>
                            <a:cs typeface="Roboto"/>
                          </a:rPr>
                          <m:t>𝑘</m:t>
                        </m:r>
                      </m:e>
                      <m:sub>
                        <m:r>
                          <a:rPr lang="en-GB" sz="1600" i="1">
                            <a:effectLst/>
                            <a:latin typeface="Cambria Math" panose="02040503050406030204" pitchFamily="18" charset="0"/>
                            <a:ea typeface="Cambria Math" panose="02040503050406030204" pitchFamily="18" charset="0"/>
                            <a:cs typeface="Roboto"/>
                          </a:rPr>
                          <m:t>𝜔</m:t>
                        </m:r>
                      </m:sub>
                    </m:sSub>
                  </m:oMath>
                </a14:m>
                <a:r>
                  <a:rPr lang="en-GB" sz="1600" dirty="0">
                    <a:effectLst/>
                    <a:latin typeface="Cambria Math" panose="02040503050406030204" pitchFamily="18" charset="0"/>
                    <a:ea typeface="Cambria Math" panose="02040503050406030204" pitchFamily="18" charset="0"/>
                    <a:cs typeface="Roboto"/>
                  </a:rPr>
                  <a:t> are the positive control gains and </a:t>
                </a:r>
                <a:r>
                  <a:rPr lang="en-GB" sz="1600" dirty="0">
                    <a:latin typeface="Cambria Math" panose="02040503050406030204" pitchFamily="18" charset="0"/>
                    <a:ea typeface="Cambria Math" panose="02040503050406030204" pitchFamily="18" charset="0"/>
                    <a:cs typeface="Roboto"/>
                  </a:rPr>
                  <a:t>shall</a:t>
                </a:r>
                <a:r>
                  <a:rPr lang="en-GB" sz="1600" dirty="0">
                    <a:effectLst/>
                    <a:latin typeface="Cambria Math" panose="02040503050406030204" pitchFamily="18" charset="0"/>
                    <a:ea typeface="Cambria Math" panose="02040503050406030204" pitchFamily="18" charset="0"/>
                    <a:cs typeface="Roboto"/>
                  </a:rPr>
                  <a:t> be the same for every vehicle and </a:t>
                </a:r>
                <a14:m>
                  <m:oMath xmlns:m="http://schemas.openxmlformats.org/officeDocument/2006/math">
                    <m:sSub>
                      <m:sSubPr>
                        <m:ctrlPr>
                          <a:rPr lang="en-GB"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mbria Math" panose="02040503050406030204" pitchFamily="18" charset="0"/>
                          </a:rPr>
                          <m:t>𝛿</m:t>
                        </m:r>
                      </m:e>
                      <m:sub>
                        <m:r>
                          <a:rPr lang="en-GB" sz="1600" i="1">
                            <a:effectLst/>
                            <a:latin typeface="Cambria Math" panose="02040503050406030204" pitchFamily="18" charset="0"/>
                            <a:ea typeface="Cambria Math" panose="02040503050406030204" pitchFamily="18" charset="0"/>
                          </a:rPr>
                          <m:t>𝑖</m:t>
                        </m:r>
                      </m:sub>
                    </m:sSub>
                    <m:r>
                      <a:rPr lang="en-GB" sz="1600" i="1">
                        <a:effectLst/>
                        <a:latin typeface="Cambria Math" panose="02040503050406030204" pitchFamily="18" charset="0"/>
                        <a:ea typeface="Cambria Math" panose="02040503050406030204" pitchFamily="18" charset="0"/>
                        <a:cs typeface="Times New Roman" panose="02020603050405020304" pitchFamily="18" charset="0"/>
                      </a:rPr>
                      <m:t> </m:t>
                    </m:r>
                  </m:oMath>
                </a14:m>
                <a:r>
                  <a:rPr lang="en-GB" sz="1600" dirty="0">
                    <a:effectLst/>
                    <a:latin typeface="Cambria Math" panose="02040503050406030204" pitchFamily="18" charset="0"/>
                    <a:ea typeface="Cambria Math" panose="02040503050406030204" pitchFamily="18" charset="0"/>
                    <a:cs typeface="Roboto"/>
                  </a:rPr>
                  <a:t>is a positive design parameter used for controlling the radius of vehicle encircling the target.</a:t>
                </a:r>
                <a:endParaRPr lang="en-GB" sz="1600"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CC1F722D-966B-4FD1-A573-FBD94EBF53DA}"/>
                  </a:ext>
                </a:extLst>
              </p:cNvPr>
              <p:cNvSpPr>
                <a:spLocks noGrp="1" noRot="1" noChangeAspect="1" noMove="1" noResize="1" noEditPoints="1" noAdjustHandles="1" noChangeArrowheads="1" noChangeShapeType="1" noTextEdit="1"/>
              </p:cNvSpPr>
              <p:nvPr>
                <p:ph idx="1"/>
              </p:nvPr>
            </p:nvSpPr>
            <p:spPr>
              <a:xfrm>
                <a:off x="1702661" y="1725067"/>
                <a:ext cx="10224226" cy="4257744"/>
              </a:xfrm>
              <a:blipFill>
                <a:blip r:embed="rId3"/>
                <a:stretch>
                  <a:fillRect l="-715" r="-417"/>
                </a:stretch>
              </a:blipFill>
            </p:spPr>
            <p:txBody>
              <a:bodyPr/>
              <a:lstStyle/>
              <a:p>
                <a:r>
                  <a:rPr lang="en-IN">
                    <a:noFill/>
                  </a:rPr>
                  <a:t> </a:t>
                </a:r>
              </a:p>
            </p:txBody>
          </p:sp>
        </mc:Fallback>
      </mc:AlternateContent>
      <p:sp>
        <p:nvSpPr>
          <p:cNvPr id="19" name="Title 1">
            <a:extLst>
              <a:ext uri="{FF2B5EF4-FFF2-40B4-BE49-F238E27FC236}">
                <a16:creationId xmlns:a16="http://schemas.microsoft.com/office/drawing/2014/main" id="{9AD12C6F-78D6-48CF-BE6D-33F8CAF39940}"/>
              </a:ext>
            </a:extLst>
          </p:cNvPr>
          <p:cNvSpPr>
            <a:spLocks noGrp="1"/>
          </p:cNvSpPr>
          <p:nvPr>
            <p:ph type="title"/>
          </p:nvPr>
        </p:nvSpPr>
        <p:spPr>
          <a:xfrm>
            <a:off x="2305430" y="631674"/>
            <a:ext cx="6213476" cy="738378"/>
          </a:xfrm>
        </p:spPr>
        <p:txBody>
          <a:bodyPr>
            <a:normAutofit/>
          </a:bodyPr>
          <a:lstStyle/>
          <a:p>
            <a:r>
              <a:rPr lang="en-IN" sz="3200" dirty="0">
                <a:latin typeface="Cambria Math" panose="02040503050406030204" pitchFamily="18" charset="0"/>
                <a:ea typeface="Cambria Math" panose="02040503050406030204" pitchFamily="18" charset="0"/>
              </a:rPr>
              <a:t>Idea for control law</a:t>
            </a:r>
          </a:p>
        </p:txBody>
      </p:sp>
      <p:cxnSp>
        <p:nvCxnSpPr>
          <p:cNvPr id="6" name="Straight Arrow Connector 5">
            <a:extLst>
              <a:ext uri="{FF2B5EF4-FFF2-40B4-BE49-F238E27FC236}">
                <a16:creationId xmlns:a16="http://schemas.microsoft.com/office/drawing/2014/main" id="{1049478F-F9FC-4BAC-96CB-3BFE4CA9EE40}"/>
              </a:ext>
            </a:extLst>
          </p:cNvPr>
          <p:cNvCxnSpPr>
            <a:cxnSpLocks/>
          </p:cNvCxnSpPr>
          <p:nvPr/>
        </p:nvCxnSpPr>
        <p:spPr>
          <a:xfrm flipV="1">
            <a:off x="9721049" y="1300580"/>
            <a:ext cx="745021" cy="32403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D715BD7-A623-4923-8E84-ACE9C8ECA6D0}"/>
              </a:ext>
            </a:extLst>
          </p:cNvPr>
          <p:cNvCxnSpPr>
            <a:cxnSpLocks/>
          </p:cNvCxnSpPr>
          <p:nvPr/>
        </p:nvCxnSpPr>
        <p:spPr>
          <a:xfrm flipV="1">
            <a:off x="9721049" y="1589104"/>
            <a:ext cx="1578428" cy="355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AB201D4-899B-4779-9720-85B5C6F78679}"/>
              </a:ext>
            </a:extLst>
          </p:cNvPr>
          <p:cNvCxnSpPr>
            <a:cxnSpLocks/>
          </p:cNvCxnSpPr>
          <p:nvPr/>
        </p:nvCxnSpPr>
        <p:spPr>
          <a:xfrm flipV="1">
            <a:off x="9721049" y="616658"/>
            <a:ext cx="0" cy="100795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Arc 27">
            <a:extLst>
              <a:ext uri="{FF2B5EF4-FFF2-40B4-BE49-F238E27FC236}">
                <a16:creationId xmlns:a16="http://schemas.microsoft.com/office/drawing/2014/main" id="{AC778908-23DB-42BC-BFC5-D743F3C7BA2D}"/>
              </a:ext>
            </a:extLst>
          </p:cNvPr>
          <p:cNvSpPr/>
          <p:nvPr/>
        </p:nvSpPr>
        <p:spPr>
          <a:xfrm>
            <a:off x="9907905" y="1543050"/>
            <a:ext cx="45719" cy="129189"/>
          </a:xfrm>
          <a:prstGeom prst="arc">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F2090FA-B75F-4737-B0EA-71537B48247D}"/>
                  </a:ext>
                </a:extLst>
              </p:cNvPr>
              <p:cNvSpPr txBox="1"/>
              <p:nvPr/>
            </p:nvSpPr>
            <p:spPr>
              <a:xfrm flipH="1">
                <a:off x="9971620" y="1444675"/>
                <a:ext cx="45720" cy="21544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GB" sz="800" i="1" smtClean="0">
                              <a:effectLst/>
                              <a:latin typeface="Cambria Math" panose="02040503050406030204" pitchFamily="18" charset="0"/>
                              <a:ea typeface="Roboto"/>
                              <a:cs typeface="Roboto"/>
                            </a:rPr>
                          </m:ctrlPr>
                        </m:sSubPr>
                        <m:e>
                          <m:r>
                            <a:rPr lang="en-GB" sz="800" i="1">
                              <a:effectLst/>
                              <a:latin typeface="Cambria Math" panose="02040503050406030204" pitchFamily="18" charset="0"/>
                              <a:ea typeface="Arial" panose="020B0604020202020204" pitchFamily="34" charset="0"/>
                            </a:rPr>
                            <m:t>𝜃</m:t>
                          </m:r>
                        </m:e>
                        <m:sub>
                          <m:r>
                            <a:rPr lang="en-GB" sz="800" i="1">
                              <a:effectLst/>
                              <a:latin typeface="Cambria Math" panose="02040503050406030204" pitchFamily="18" charset="0"/>
                              <a:ea typeface="Roboto"/>
                              <a:cs typeface="Roboto"/>
                            </a:rPr>
                            <m:t>𝑖</m:t>
                          </m:r>
                        </m:sub>
                      </m:sSub>
                    </m:oMath>
                  </m:oMathPara>
                </a14:m>
                <a:endParaRPr lang="en-IN" sz="800" dirty="0"/>
              </a:p>
            </p:txBody>
          </p:sp>
        </mc:Choice>
        <mc:Fallback xmlns="">
          <p:sp>
            <p:nvSpPr>
              <p:cNvPr id="30" name="TextBox 29">
                <a:extLst>
                  <a:ext uri="{FF2B5EF4-FFF2-40B4-BE49-F238E27FC236}">
                    <a16:creationId xmlns:a16="http://schemas.microsoft.com/office/drawing/2014/main" id="{AF2090FA-B75F-4737-B0EA-71537B48247D}"/>
                  </a:ext>
                </a:extLst>
              </p:cNvPr>
              <p:cNvSpPr txBox="1">
                <a:spLocks noRot="1" noChangeAspect="1" noMove="1" noResize="1" noEditPoints="1" noAdjustHandles="1" noChangeArrowheads="1" noChangeShapeType="1" noTextEdit="1"/>
              </p:cNvSpPr>
              <p:nvPr/>
            </p:nvSpPr>
            <p:spPr>
              <a:xfrm flipH="1">
                <a:off x="9971620" y="1444675"/>
                <a:ext cx="45720" cy="215444"/>
              </a:xfrm>
              <a:prstGeom prst="rect">
                <a:avLst/>
              </a:prstGeom>
              <a:blipFill>
                <a:blip r:embed="rId4"/>
                <a:stretch>
                  <a:fillRect l="-42857" r="-20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5839A9B-EC5B-446B-A76F-3A3D3090B589}"/>
                  </a:ext>
                </a:extLst>
              </p:cNvPr>
              <p:cNvSpPr txBox="1"/>
              <p:nvPr/>
            </p:nvSpPr>
            <p:spPr>
              <a:xfrm>
                <a:off x="9422443" y="1571322"/>
                <a:ext cx="367352" cy="3483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GB" sz="800" i="1" smtClean="0">
                              <a:effectLst/>
                              <a:latin typeface="Cambria Math" panose="02040503050406030204" pitchFamily="18" charset="0"/>
                              <a:ea typeface="Roboto"/>
                              <a:cs typeface="Roboto"/>
                            </a:rPr>
                          </m:ctrlPr>
                        </m:sSubPr>
                        <m:e>
                          <m:r>
                            <a:rPr lang="en-IN" sz="800" b="0" i="1" smtClean="0">
                              <a:effectLst/>
                              <a:latin typeface="Cambria Math" panose="02040503050406030204" pitchFamily="18" charset="0"/>
                              <a:ea typeface="Roboto"/>
                              <a:cs typeface="Roboto"/>
                            </a:rPr>
                            <m:t>(</m:t>
                          </m:r>
                          <m:r>
                            <a:rPr lang="en-GB" sz="800" i="1">
                              <a:effectLst/>
                              <a:latin typeface="Cambria Math" panose="02040503050406030204" pitchFamily="18" charset="0"/>
                              <a:ea typeface="Roboto"/>
                              <a:cs typeface="Roboto"/>
                            </a:rPr>
                            <m:t>𝑥</m:t>
                          </m:r>
                        </m:e>
                        <m:sub>
                          <m:r>
                            <a:rPr lang="en-GB" sz="800" i="1">
                              <a:effectLst/>
                              <a:latin typeface="Cambria Math" panose="02040503050406030204" pitchFamily="18" charset="0"/>
                              <a:ea typeface="Roboto"/>
                              <a:cs typeface="Roboto"/>
                            </a:rPr>
                            <m:t>𝑖</m:t>
                          </m:r>
                        </m:sub>
                      </m:sSub>
                      <m:r>
                        <a:rPr lang="en-IN" sz="800" b="0" i="1" smtClean="0">
                          <a:effectLst/>
                          <a:latin typeface="Cambria Math" panose="02040503050406030204" pitchFamily="18" charset="0"/>
                          <a:ea typeface="Roboto"/>
                          <a:cs typeface="Roboto"/>
                        </a:rPr>
                        <m:t>,</m:t>
                      </m:r>
                      <m:sSub>
                        <m:sSubPr>
                          <m:ctrlPr>
                            <a:rPr lang="en-GB" sz="800" i="1" smtClean="0">
                              <a:latin typeface="Cambria Math" panose="02040503050406030204" pitchFamily="18" charset="0"/>
                              <a:ea typeface="Roboto"/>
                              <a:cs typeface="Roboto"/>
                            </a:rPr>
                          </m:ctrlPr>
                        </m:sSubPr>
                        <m:e>
                          <m:r>
                            <a:rPr lang="en-IN" sz="800" b="0" i="1" smtClean="0">
                              <a:latin typeface="Cambria Math" panose="02040503050406030204" pitchFamily="18" charset="0"/>
                              <a:ea typeface="Roboto"/>
                              <a:cs typeface="Roboto"/>
                            </a:rPr>
                            <m:t>𝑦</m:t>
                          </m:r>
                        </m:e>
                        <m:sub>
                          <m:r>
                            <a:rPr lang="en-GB" sz="800" i="1">
                              <a:latin typeface="Cambria Math" panose="02040503050406030204" pitchFamily="18" charset="0"/>
                              <a:ea typeface="Roboto"/>
                              <a:cs typeface="Roboto"/>
                            </a:rPr>
                            <m:t>𝑖</m:t>
                          </m:r>
                        </m:sub>
                      </m:sSub>
                      <m:r>
                        <a:rPr lang="en-IN" sz="800" b="0" i="1" smtClean="0">
                          <a:latin typeface="Cambria Math" panose="02040503050406030204" pitchFamily="18" charset="0"/>
                          <a:ea typeface="Roboto"/>
                          <a:cs typeface="Roboto"/>
                        </a:rPr>
                        <m:t>)</m:t>
                      </m:r>
                    </m:oMath>
                  </m:oMathPara>
                </a14:m>
                <a:endParaRPr lang="en-IN" sz="800" dirty="0"/>
              </a:p>
              <a:p>
                <a:endParaRPr lang="en-IN" sz="800" dirty="0"/>
              </a:p>
            </p:txBody>
          </p:sp>
        </mc:Choice>
        <mc:Fallback xmlns="">
          <p:sp>
            <p:nvSpPr>
              <p:cNvPr id="32" name="TextBox 31">
                <a:extLst>
                  <a:ext uri="{FF2B5EF4-FFF2-40B4-BE49-F238E27FC236}">
                    <a16:creationId xmlns:a16="http://schemas.microsoft.com/office/drawing/2014/main" id="{05839A9B-EC5B-446B-A76F-3A3D3090B589}"/>
                  </a:ext>
                </a:extLst>
              </p:cNvPr>
              <p:cNvSpPr txBox="1">
                <a:spLocks noRot="1" noChangeAspect="1" noMove="1" noResize="1" noEditPoints="1" noAdjustHandles="1" noChangeArrowheads="1" noChangeShapeType="1" noTextEdit="1"/>
              </p:cNvSpPr>
              <p:nvPr/>
            </p:nvSpPr>
            <p:spPr>
              <a:xfrm>
                <a:off x="9422443" y="1571322"/>
                <a:ext cx="367352" cy="348365"/>
              </a:xfrm>
              <a:prstGeom prst="rect">
                <a:avLst/>
              </a:prstGeom>
              <a:blipFill>
                <a:blip r:embed="rId5"/>
                <a:stretch>
                  <a:fillRect r="-18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3AF515E-FB46-4D2F-A7F0-8CED72FB05D8}"/>
                  </a:ext>
                </a:extLst>
              </p:cNvPr>
              <p:cNvSpPr txBox="1"/>
              <p:nvPr/>
            </p:nvSpPr>
            <p:spPr>
              <a:xfrm>
                <a:off x="10227392" y="1552397"/>
                <a:ext cx="573659" cy="2154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800" i="1" smtClean="0">
                              <a:latin typeface="Cambria Math" panose="02040503050406030204" pitchFamily="18" charset="0"/>
                              <a:ea typeface="Cambria Math" panose="02040503050406030204" pitchFamily="18" charset="0"/>
                            </a:rPr>
                          </m:ctrlPr>
                        </m:sSubPr>
                        <m:e>
                          <m:r>
                            <a:rPr lang="en-IN" sz="800" i="1">
                              <a:latin typeface="Cambria Math" panose="02040503050406030204" pitchFamily="18" charset="0"/>
                              <a:ea typeface="Cambria Math" panose="02040503050406030204" pitchFamily="18" charset="0"/>
                            </a:rPr>
                            <m:t>𝑥</m:t>
                          </m:r>
                        </m:e>
                        <m:sub>
                          <m:r>
                            <a:rPr lang="en-IN" sz="800" i="1">
                              <a:latin typeface="Cambria Math" panose="02040503050406030204" pitchFamily="18" charset="0"/>
                              <a:ea typeface="Cambria Math" panose="02040503050406030204" pitchFamily="18" charset="0"/>
                            </a:rPr>
                            <m:t>𝑖</m:t>
                          </m:r>
                        </m:sub>
                      </m:sSub>
                      <m:r>
                        <a:rPr lang="en-IN" sz="800" b="0" i="1" smtClean="0">
                          <a:latin typeface="Cambria Math" panose="02040503050406030204" pitchFamily="18" charset="0"/>
                          <a:ea typeface="Cambria Math" panose="02040503050406030204" pitchFamily="18" charset="0"/>
                        </a:rPr>
                        <m:t>−</m:t>
                      </m:r>
                      <m:acc>
                        <m:accPr>
                          <m:chr m:val="̌"/>
                          <m:ctrlPr>
                            <a:rPr lang="en-IN" sz="800" i="1">
                              <a:latin typeface="Cambria Math" panose="02040503050406030204" pitchFamily="18" charset="0"/>
                              <a:ea typeface="Cambria Math" panose="02040503050406030204" pitchFamily="18" charset="0"/>
                            </a:rPr>
                          </m:ctrlPr>
                        </m:accPr>
                        <m:e>
                          <m:sSub>
                            <m:sSubPr>
                              <m:ctrlPr>
                                <a:rPr lang="en-IN" sz="800" i="1" smtClean="0">
                                  <a:latin typeface="Cambria Math" panose="02040503050406030204" pitchFamily="18" charset="0"/>
                                  <a:ea typeface="Cambria Math" panose="02040503050406030204" pitchFamily="18" charset="0"/>
                                </a:rPr>
                              </m:ctrlPr>
                            </m:sSubPr>
                            <m:e>
                              <m:r>
                                <a:rPr lang="en-IN" sz="800" i="1">
                                  <a:latin typeface="Cambria Math" panose="02040503050406030204" pitchFamily="18" charset="0"/>
                                  <a:ea typeface="Cambria Math" panose="02040503050406030204" pitchFamily="18" charset="0"/>
                                </a:rPr>
                                <m:t>𝑥</m:t>
                              </m:r>
                            </m:e>
                            <m:sub>
                              <m:r>
                                <a:rPr lang="en-IN" sz="800" i="1">
                                  <a:latin typeface="Cambria Math" panose="02040503050406030204" pitchFamily="18" charset="0"/>
                                  <a:ea typeface="Cambria Math" panose="02040503050406030204" pitchFamily="18" charset="0"/>
                                </a:rPr>
                                <m:t>𝑖</m:t>
                              </m:r>
                            </m:sub>
                          </m:sSub>
                        </m:e>
                      </m:acc>
                    </m:oMath>
                  </m:oMathPara>
                </a14:m>
                <a:endParaRPr lang="en-IN" sz="800" dirty="0"/>
              </a:p>
            </p:txBody>
          </p:sp>
        </mc:Choice>
        <mc:Fallback xmlns="">
          <p:sp>
            <p:nvSpPr>
              <p:cNvPr id="34" name="TextBox 33">
                <a:extLst>
                  <a:ext uri="{FF2B5EF4-FFF2-40B4-BE49-F238E27FC236}">
                    <a16:creationId xmlns:a16="http://schemas.microsoft.com/office/drawing/2014/main" id="{23AF515E-FB46-4D2F-A7F0-8CED72FB05D8}"/>
                  </a:ext>
                </a:extLst>
              </p:cNvPr>
              <p:cNvSpPr txBox="1">
                <a:spLocks noRot="1" noChangeAspect="1" noMove="1" noResize="1" noEditPoints="1" noAdjustHandles="1" noChangeArrowheads="1" noChangeShapeType="1" noTextEdit="1"/>
              </p:cNvSpPr>
              <p:nvPr/>
            </p:nvSpPr>
            <p:spPr>
              <a:xfrm>
                <a:off x="10227392" y="1552397"/>
                <a:ext cx="573659" cy="215444"/>
              </a:xfrm>
              <a:prstGeom prst="rect">
                <a:avLst/>
              </a:prstGeom>
              <a:blipFill>
                <a:blip r:embed="rId6"/>
                <a:stretch>
                  <a:fillRect r="-1170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95ED597-79E9-42E5-A049-A8BE5EFC3598}"/>
                  </a:ext>
                </a:extLst>
              </p:cNvPr>
              <p:cNvSpPr txBox="1"/>
              <p:nvPr/>
            </p:nvSpPr>
            <p:spPr>
              <a:xfrm>
                <a:off x="9256395" y="1000863"/>
                <a:ext cx="533400" cy="2154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800" i="1" smtClean="0">
                              <a:latin typeface="Cambria Math" panose="02040503050406030204" pitchFamily="18" charset="0"/>
                              <a:ea typeface="Cambria Math" panose="02040503050406030204" pitchFamily="18" charset="0"/>
                            </a:rPr>
                          </m:ctrlPr>
                        </m:sSubPr>
                        <m:e>
                          <m:r>
                            <a:rPr lang="en-IN" sz="800" b="0" i="1" smtClean="0">
                              <a:latin typeface="Cambria Math" panose="02040503050406030204" pitchFamily="18" charset="0"/>
                              <a:ea typeface="Cambria Math" panose="02040503050406030204" pitchFamily="18" charset="0"/>
                            </a:rPr>
                            <m:t>𝑦</m:t>
                          </m:r>
                        </m:e>
                        <m:sub>
                          <m:r>
                            <a:rPr lang="en-IN" sz="800" i="1">
                              <a:latin typeface="Cambria Math" panose="02040503050406030204" pitchFamily="18" charset="0"/>
                              <a:ea typeface="Cambria Math" panose="02040503050406030204" pitchFamily="18" charset="0"/>
                            </a:rPr>
                            <m:t>𝑖</m:t>
                          </m:r>
                        </m:sub>
                      </m:sSub>
                      <m:r>
                        <a:rPr lang="en-IN" sz="800" b="0" i="1" smtClean="0">
                          <a:latin typeface="Cambria Math" panose="02040503050406030204" pitchFamily="18" charset="0"/>
                          <a:ea typeface="Cambria Math" panose="02040503050406030204" pitchFamily="18" charset="0"/>
                        </a:rPr>
                        <m:t>−</m:t>
                      </m:r>
                      <m:acc>
                        <m:accPr>
                          <m:chr m:val="̃"/>
                          <m:ctrlPr>
                            <a:rPr lang="en-IN" sz="800" i="1">
                              <a:latin typeface="Cambria Math" panose="02040503050406030204" pitchFamily="18" charset="0"/>
                              <a:ea typeface="Cambria Math" panose="02040503050406030204" pitchFamily="18" charset="0"/>
                            </a:rPr>
                          </m:ctrlPr>
                        </m:accPr>
                        <m:e>
                          <m:sSub>
                            <m:sSubPr>
                              <m:ctrlPr>
                                <a:rPr lang="en-IN" sz="800" i="1">
                                  <a:latin typeface="Cambria Math" panose="02040503050406030204" pitchFamily="18" charset="0"/>
                                  <a:ea typeface="Cambria Math" panose="02040503050406030204" pitchFamily="18" charset="0"/>
                                </a:rPr>
                              </m:ctrlPr>
                            </m:sSubPr>
                            <m:e>
                              <m:r>
                                <a:rPr lang="en-IN" sz="800" i="1">
                                  <a:latin typeface="Cambria Math" panose="02040503050406030204" pitchFamily="18" charset="0"/>
                                  <a:ea typeface="Cambria Math" panose="02040503050406030204" pitchFamily="18" charset="0"/>
                                </a:rPr>
                                <m:t>𝑦</m:t>
                              </m:r>
                            </m:e>
                            <m:sub>
                              <m:r>
                                <a:rPr lang="en-IN" sz="800" i="1">
                                  <a:latin typeface="Cambria Math" panose="02040503050406030204" pitchFamily="18" charset="0"/>
                                  <a:ea typeface="Cambria Math" panose="02040503050406030204" pitchFamily="18" charset="0"/>
                                </a:rPr>
                                <m:t>𝑖</m:t>
                              </m:r>
                            </m:sub>
                          </m:sSub>
                        </m:e>
                      </m:acc>
                    </m:oMath>
                  </m:oMathPara>
                </a14:m>
                <a:endParaRPr lang="en-IN" sz="800" dirty="0"/>
              </a:p>
            </p:txBody>
          </p:sp>
        </mc:Choice>
        <mc:Fallback xmlns="">
          <p:sp>
            <p:nvSpPr>
              <p:cNvPr id="37" name="TextBox 36">
                <a:extLst>
                  <a:ext uri="{FF2B5EF4-FFF2-40B4-BE49-F238E27FC236}">
                    <a16:creationId xmlns:a16="http://schemas.microsoft.com/office/drawing/2014/main" id="{995ED597-79E9-42E5-A049-A8BE5EFC3598}"/>
                  </a:ext>
                </a:extLst>
              </p:cNvPr>
              <p:cNvSpPr txBox="1">
                <a:spLocks noRot="1" noChangeAspect="1" noMove="1" noResize="1" noEditPoints="1" noAdjustHandles="1" noChangeArrowheads="1" noChangeShapeType="1" noTextEdit="1"/>
              </p:cNvSpPr>
              <p:nvPr/>
            </p:nvSpPr>
            <p:spPr>
              <a:xfrm>
                <a:off x="9256395" y="1000863"/>
                <a:ext cx="533400" cy="215444"/>
              </a:xfrm>
              <a:prstGeom prst="rect">
                <a:avLst/>
              </a:prstGeom>
              <a:blipFill>
                <a:blip r:embed="rId7"/>
                <a:stretch>
                  <a:fillRect r="-17045"/>
                </a:stretch>
              </a:blipFill>
            </p:spPr>
            <p:txBody>
              <a:bodyPr/>
              <a:lstStyle/>
              <a:p>
                <a:r>
                  <a:rPr lang="en-IN">
                    <a:noFill/>
                  </a:rPr>
                  <a:t> </a:t>
                </a:r>
              </a:p>
            </p:txBody>
          </p:sp>
        </mc:Fallback>
      </mc:AlternateContent>
    </p:spTree>
    <p:extLst>
      <p:ext uri="{BB962C8B-B14F-4D97-AF65-F5344CB8AC3E}">
        <p14:creationId xmlns:p14="http://schemas.microsoft.com/office/powerpoint/2010/main" val="61165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57"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59"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61" name="Freeform: Shape 60">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 name="Title 1">
            <a:extLst>
              <a:ext uri="{FF2B5EF4-FFF2-40B4-BE49-F238E27FC236}">
                <a16:creationId xmlns:a16="http://schemas.microsoft.com/office/drawing/2014/main" id="{248A70DA-BBEC-4027-91A4-B385F04506B8}"/>
              </a:ext>
            </a:extLst>
          </p:cNvPr>
          <p:cNvSpPr>
            <a:spLocks noGrp="1"/>
          </p:cNvSpPr>
          <p:nvPr>
            <p:ph type="title"/>
          </p:nvPr>
        </p:nvSpPr>
        <p:spPr>
          <a:xfrm>
            <a:off x="8341910" y="1023257"/>
            <a:ext cx="3650065" cy="4767943"/>
          </a:xfrm>
          <a:effectLst/>
        </p:spPr>
        <p:txBody>
          <a:bodyPr anchor="ctr">
            <a:normAutofit/>
          </a:bodyPr>
          <a:lstStyle/>
          <a:p>
            <a:pPr algn="l"/>
            <a:r>
              <a:rPr lang="en-IN" sz="3200" dirty="0">
                <a:latin typeface="Cambria Math" panose="02040503050406030204" pitchFamily="18" charset="0"/>
                <a:ea typeface="Cambria Math" panose="02040503050406030204" pitchFamily="18" charset="0"/>
              </a:rPr>
              <a:t>Idea for control law</a:t>
            </a:r>
            <a:br>
              <a:rPr lang="en-IN" sz="3200" dirty="0">
                <a:latin typeface="Cambria Math" panose="02040503050406030204" pitchFamily="18" charset="0"/>
                <a:ea typeface="Cambria Math" panose="02040503050406030204" pitchFamily="18" charset="0"/>
              </a:rPr>
            </a:br>
            <a:r>
              <a:rPr lang="en-IN" sz="3200" dirty="0">
                <a:latin typeface="Cambria Math" panose="02040503050406030204" pitchFamily="18" charset="0"/>
                <a:ea typeface="Cambria Math" panose="02040503050406030204" pitchFamily="18" charset="0"/>
              </a:rPr>
              <a:t>(contd.)</a:t>
            </a:r>
          </a:p>
        </p:txBody>
      </p:sp>
      <p:sp>
        <p:nvSpPr>
          <p:cNvPr id="63" name="Freeform: Shape 62">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148EE399-057C-499A-BB3D-36D364EF5855}"/>
              </a:ext>
            </a:extLst>
          </p:cNvPr>
          <p:cNvSpPr>
            <a:spLocks noGrp="1"/>
          </p:cNvSpPr>
          <p:nvPr>
            <p:ph idx="1"/>
          </p:nvPr>
        </p:nvSpPr>
        <p:spPr>
          <a:xfrm>
            <a:off x="381883" y="1599771"/>
            <a:ext cx="6184964" cy="2856708"/>
          </a:xfrm>
        </p:spPr>
        <p:txBody>
          <a:bodyPr anchor="ctr">
            <a:normAutofit/>
          </a:bodyPr>
          <a:lstStyle/>
          <a:p>
            <a:pPr>
              <a:lnSpc>
                <a:spcPct val="90000"/>
              </a:lnSpc>
              <a:buFont typeface="Wingdings" panose="05000000000000000000" pitchFamily="2" charset="2"/>
              <a:buChar char="Ø"/>
            </a:pPr>
            <a:r>
              <a:rPr lang="en-GB" sz="1600" dirty="0">
                <a:effectLst/>
                <a:latin typeface="Cambria Math" panose="02040503050406030204" pitchFamily="18" charset="0"/>
                <a:ea typeface="Cambria Math" panose="02040503050406030204" pitchFamily="18" charset="0"/>
                <a:cs typeface="Roboto"/>
              </a:rPr>
              <a:t>Using the previous idea we will not be able to cover in such cases.</a:t>
            </a:r>
          </a:p>
          <a:p>
            <a:pPr>
              <a:lnSpc>
                <a:spcPct val="90000"/>
              </a:lnSpc>
              <a:buFont typeface="Wingdings" panose="05000000000000000000" pitchFamily="2" charset="2"/>
              <a:buChar char="Ø"/>
            </a:pPr>
            <a:r>
              <a:rPr lang="en-GB" sz="1600" dirty="0">
                <a:latin typeface="Cambria Math" panose="02040503050406030204" pitchFamily="18" charset="0"/>
                <a:ea typeface="Cambria Math" panose="02040503050406030204" pitchFamily="18" charset="0"/>
                <a:cs typeface="Roboto"/>
              </a:rPr>
              <a:t>So, we slightly modify our previous idea.</a:t>
            </a:r>
            <a:endParaRPr lang="en-GB" sz="1600" dirty="0">
              <a:effectLst/>
              <a:latin typeface="Cambria Math" panose="02040503050406030204" pitchFamily="18" charset="0"/>
              <a:ea typeface="Cambria Math" panose="02040503050406030204" pitchFamily="18" charset="0"/>
              <a:cs typeface="Roboto"/>
            </a:endParaRPr>
          </a:p>
          <a:p>
            <a:pPr>
              <a:lnSpc>
                <a:spcPct val="90000"/>
              </a:lnSpc>
              <a:buFont typeface="Wingdings" panose="05000000000000000000" pitchFamily="2" charset="2"/>
              <a:buChar char="Ø"/>
            </a:pPr>
            <a:r>
              <a:rPr lang="en-GB" sz="1600" dirty="0">
                <a:latin typeface="Cambria Math" panose="02040503050406030204" pitchFamily="18" charset="0"/>
                <a:ea typeface="Cambria Math" panose="02040503050406030204" pitchFamily="18" charset="0"/>
                <a:cs typeface="Roboto"/>
              </a:rPr>
              <a:t>We consider the location of a target is not just known to the vehicle revolving around it but to its neighbour vehicle as well or in other words each vehicle knows the information about its Target and its neighbours target.</a:t>
            </a:r>
            <a:endParaRPr lang="en-GB" sz="1600" dirty="0">
              <a:effectLst/>
              <a:latin typeface="Cambria Math" panose="02040503050406030204" pitchFamily="18" charset="0"/>
              <a:ea typeface="Cambria Math" panose="02040503050406030204" pitchFamily="18" charset="0"/>
              <a:cs typeface="Roboto"/>
            </a:endParaRPr>
          </a:p>
          <a:p>
            <a:pPr>
              <a:lnSpc>
                <a:spcPct val="90000"/>
              </a:lnSpc>
              <a:buFont typeface="Wingdings" panose="05000000000000000000" pitchFamily="2" charset="2"/>
              <a:buChar char="Ø"/>
            </a:pPr>
            <a:r>
              <a:rPr lang="en-GB" sz="1600" dirty="0">
                <a:effectLst/>
                <a:latin typeface="Cambria Math" panose="02040503050406030204" pitchFamily="18" charset="0"/>
                <a:ea typeface="Cambria Math" panose="02040503050406030204" pitchFamily="18" charset="0"/>
                <a:cs typeface="Roboto"/>
              </a:rPr>
              <a:t>Hence for the vehicle V</a:t>
            </a:r>
            <a:r>
              <a:rPr lang="en-GB" sz="1600" baseline="-25000" dirty="0">
                <a:effectLst/>
                <a:latin typeface="Cambria Math" panose="02040503050406030204" pitchFamily="18" charset="0"/>
                <a:ea typeface="Cambria Math" panose="02040503050406030204" pitchFamily="18" charset="0"/>
                <a:cs typeface="Roboto"/>
              </a:rPr>
              <a:t>i </a:t>
            </a:r>
            <a:r>
              <a:rPr lang="en-GB" sz="1600" dirty="0">
                <a:effectLst/>
                <a:latin typeface="Cambria Math" panose="02040503050406030204" pitchFamily="18" charset="0"/>
                <a:ea typeface="Cambria Math" panose="02040503050406030204" pitchFamily="18" charset="0"/>
                <a:cs typeface="Roboto"/>
              </a:rPr>
              <a:t>, V</a:t>
            </a:r>
            <a:r>
              <a:rPr lang="en-GB" sz="1600" baseline="-25000" dirty="0">
                <a:effectLst/>
                <a:latin typeface="Cambria Math" panose="02040503050406030204" pitchFamily="18" charset="0"/>
                <a:ea typeface="Cambria Math" panose="02040503050406030204" pitchFamily="18" charset="0"/>
                <a:cs typeface="Roboto"/>
              </a:rPr>
              <a:t>i+1 </a:t>
            </a:r>
            <a:r>
              <a:rPr lang="en-GB" sz="1600" dirty="0">
                <a:effectLst/>
                <a:latin typeface="Cambria Math" panose="02040503050406030204" pitchFamily="18" charset="0"/>
                <a:ea typeface="Cambria Math" panose="02040503050406030204" pitchFamily="18" charset="0"/>
                <a:cs typeface="Roboto"/>
              </a:rPr>
              <a:t>is called V</a:t>
            </a:r>
            <a:r>
              <a:rPr lang="en-GB" sz="1600" baseline="-25000" dirty="0">
                <a:effectLst/>
                <a:latin typeface="Cambria Math" panose="02040503050406030204" pitchFamily="18" charset="0"/>
                <a:ea typeface="Cambria Math" panose="02040503050406030204" pitchFamily="18" charset="0"/>
                <a:cs typeface="Roboto"/>
              </a:rPr>
              <a:t>i</a:t>
            </a:r>
            <a:r>
              <a:rPr lang="en-GB" sz="1600" dirty="0">
                <a:effectLst/>
                <a:latin typeface="Cambria Math" panose="02040503050406030204" pitchFamily="18" charset="0"/>
                <a:ea typeface="Cambria Math" panose="02040503050406030204" pitchFamily="18" charset="0"/>
                <a:cs typeface="Roboto"/>
              </a:rPr>
              <a:t>’s neighbour and is considered as an information source. </a:t>
            </a:r>
          </a:p>
          <a:p>
            <a:pPr>
              <a:lnSpc>
                <a:spcPct val="90000"/>
              </a:lnSpc>
              <a:buFont typeface="Wingdings" panose="05000000000000000000" pitchFamily="2" charset="2"/>
              <a:buChar char="Ø"/>
            </a:pPr>
            <a:r>
              <a:rPr lang="en-GB" sz="1600" dirty="0">
                <a:effectLst/>
                <a:latin typeface="Cambria Math" panose="02040503050406030204" pitchFamily="18" charset="0"/>
                <a:ea typeface="Cambria Math" panose="02040503050406030204" pitchFamily="18" charset="0"/>
                <a:cs typeface="Roboto"/>
              </a:rPr>
              <a:t>The vehicles interact with each and form a directed ring topology hence we can have knowledge of V</a:t>
            </a:r>
            <a:r>
              <a:rPr lang="en-GB" sz="1600" baseline="-25000" dirty="0">
                <a:effectLst/>
                <a:latin typeface="Cambria Math" panose="02040503050406030204" pitchFamily="18" charset="0"/>
                <a:ea typeface="Cambria Math" panose="02040503050406030204" pitchFamily="18" charset="0"/>
                <a:cs typeface="Roboto"/>
              </a:rPr>
              <a:t>i+1 </a:t>
            </a:r>
            <a:r>
              <a:rPr lang="en-GB" sz="1600" dirty="0">
                <a:effectLst/>
                <a:latin typeface="Cambria Math" panose="02040503050406030204" pitchFamily="18" charset="0"/>
                <a:ea typeface="Cambria Math" panose="02040503050406030204" pitchFamily="18" charset="0"/>
                <a:cs typeface="Roboto"/>
              </a:rPr>
              <a:t>in V</a:t>
            </a:r>
            <a:r>
              <a:rPr lang="en-GB" sz="1600" baseline="-25000" dirty="0">
                <a:effectLst/>
                <a:latin typeface="Cambria Math" panose="02040503050406030204" pitchFamily="18" charset="0"/>
                <a:ea typeface="Cambria Math" panose="02040503050406030204" pitchFamily="18" charset="0"/>
                <a:cs typeface="Roboto"/>
              </a:rPr>
              <a:t>i</a:t>
            </a:r>
            <a:r>
              <a:rPr lang="en-GB" sz="1600" dirty="0">
                <a:effectLst/>
                <a:latin typeface="Cambria Math" panose="02040503050406030204" pitchFamily="18" charset="0"/>
                <a:ea typeface="Cambria Math" panose="02040503050406030204" pitchFamily="18" charset="0"/>
                <a:cs typeface="Roboto"/>
              </a:rPr>
              <a:t>. </a:t>
            </a:r>
          </a:p>
        </p:txBody>
      </p:sp>
      <p:sp>
        <p:nvSpPr>
          <p:cNvPr id="56" name="TextBox 55">
            <a:extLst>
              <a:ext uri="{FF2B5EF4-FFF2-40B4-BE49-F238E27FC236}">
                <a16:creationId xmlns:a16="http://schemas.microsoft.com/office/drawing/2014/main" id="{AE08FA0B-9F1D-4600-A37B-DA44C5DB57B9}"/>
              </a:ext>
            </a:extLst>
          </p:cNvPr>
          <p:cNvSpPr txBox="1"/>
          <p:nvPr/>
        </p:nvSpPr>
        <p:spPr>
          <a:xfrm>
            <a:off x="380385" y="852441"/>
            <a:ext cx="6802503" cy="341632"/>
          </a:xfrm>
          <a:prstGeom prst="rect">
            <a:avLst/>
          </a:prstGeom>
          <a:noFill/>
        </p:spPr>
        <p:txBody>
          <a:bodyPr wrap="square">
            <a:spAutoFit/>
          </a:bodyPr>
          <a:lstStyle/>
          <a:p>
            <a:pPr marL="0" indent="0">
              <a:lnSpc>
                <a:spcPct val="90000"/>
              </a:lnSpc>
              <a:buNone/>
            </a:pPr>
            <a:r>
              <a:rPr lang="en-IN" sz="1800" dirty="0">
                <a:latin typeface="Cambria Math" panose="02040503050406030204" pitchFamily="18" charset="0"/>
                <a:ea typeface="Cambria Math" panose="02040503050406030204" pitchFamily="18" charset="0"/>
              </a:rPr>
              <a:t>What will happen if a vehicle is not able to detect its target location?</a:t>
            </a:r>
          </a:p>
        </p:txBody>
      </p:sp>
      <p:sp>
        <p:nvSpPr>
          <p:cNvPr id="5" name="Flowchart: Connector 4">
            <a:extLst>
              <a:ext uri="{FF2B5EF4-FFF2-40B4-BE49-F238E27FC236}">
                <a16:creationId xmlns:a16="http://schemas.microsoft.com/office/drawing/2014/main" id="{B20C21DE-E1C5-4184-A06E-85E69DCBD059}"/>
              </a:ext>
            </a:extLst>
          </p:cNvPr>
          <p:cNvSpPr/>
          <p:nvPr/>
        </p:nvSpPr>
        <p:spPr>
          <a:xfrm>
            <a:off x="911844" y="5406501"/>
            <a:ext cx="603681" cy="59905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mbria Math" panose="02040503050406030204" pitchFamily="18" charset="0"/>
                <a:ea typeface="Cambria Math" panose="02040503050406030204" pitchFamily="18" charset="0"/>
                <a:cs typeface="Roboto"/>
              </a:rPr>
              <a:t>V</a:t>
            </a:r>
            <a:r>
              <a:rPr lang="en-GB" baseline="-25000" dirty="0">
                <a:latin typeface="Cambria Math" panose="02040503050406030204" pitchFamily="18" charset="0"/>
                <a:ea typeface="Cambria Math" panose="02040503050406030204" pitchFamily="18" charset="0"/>
                <a:cs typeface="Roboto"/>
              </a:rPr>
              <a:t>1</a:t>
            </a:r>
            <a:endParaRPr lang="en-IN" dirty="0"/>
          </a:p>
        </p:txBody>
      </p:sp>
      <p:sp>
        <p:nvSpPr>
          <p:cNvPr id="64" name="Flowchart: Connector 63">
            <a:extLst>
              <a:ext uri="{FF2B5EF4-FFF2-40B4-BE49-F238E27FC236}">
                <a16:creationId xmlns:a16="http://schemas.microsoft.com/office/drawing/2014/main" id="{3B824390-C825-4C36-9DD9-152A434BC193}"/>
              </a:ext>
            </a:extLst>
          </p:cNvPr>
          <p:cNvSpPr/>
          <p:nvPr/>
        </p:nvSpPr>
        <p:spPr>
          <a:xfrm>
            <a:off x="2014764" y="4525050"/>
            <a:ext cx="603681" cy="59905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mbria Math" panose="02040503050406030204" pitchFamily="18" charset="0"/>
                <a:ea typeface="Cambria Math" panose="02040503050406030204" pitchFamily="18" charset="0"/>
                <a:cs typeface="Roboto"/>
              </a:rPr>
              <a:t>V</a:t>
            </a:r>
            <a:r>
              <a:rPr lang="en-GB" baseline="-25000" dirty="0">
                <a:latin typeface="Cambria Math" panose="02040503050406030204" pitchFamily="18" charset="0"/>
                <a:ea typeface="Cambria Math" panose="02040503050406030204" pitchFamily="18" charset="0"/>
                <a:cs typeface="Roboto"/>
              </a:rPr>
              <a:t>2</a:t>
            </a:r>
            <a:endParaRPr lang="en-IN" dirty="0"/>
          </a:p>
        </p:txBody>
      </p:sp>
      <p:sp>
        <p:nvSpPr>
          <p:cNvPr id="71" name="Flowchart: Connector 70">
            <a:extLst>
              <a:ext uri="{FF2B5EF4-FFF2-40B4-BE49-F238E27FC236}">
                <a16:creationId xmlns:a16="http://schemas.microsoft.com/office/drawing/2014/main" id="{0E3FCCC4-4158-45E8-BEF5-841CC94904AD}"/>
              </a:ext>
            </a:extLst>
          </p:cNvPr>
          <p:cNvSpPr/>
          <p:nvPr/>
        </p:nvSpPr>
        <p:spPr>
          <a:xfrm>
            <a:off x="3589826" y="4525050"/>
            <a:ext cx="603681" cy="59905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mbria Math" panose="02040503050406030204" pitchFamily="18" charset="0"/>
                <a:ea typeface="Cambria Math" panose="02040503050406030204" pitchFamily="18" charset="0"/>
                <a:cs typeface="Roboto"/>
              </a:rPr>
              <a:t>V</a:t>
            </a:r>
            <a:r>
              <a:rPr lang="en-GB" baseline="-25000" dirty="0">
                <a:latin typeface="Cambria Math" panose="02040503050406030204" pitchFamily="18" charset="0"/>
                <a:ea typeface="Cambria Math" panose="02040503050406030204" pitchFamily="18" charset="0"/>
                <a:cs typeface="Roboto"/>
              </a:rPr>
              <a:t>3</a:t>
            </a:r>
            <a:endParaRPr lang="en-IN" dirty="0"/>
          </a:p>
        </p:txBody>
      </p:sp>
      <p:sp>
        <p:nvSpPr>
          <p:cNvPr id="72" name="Flowchart: Connector 71">
            <a:extLst>
              <a:ext uri="{FF2B5EF4-FFF2-40B4-BE49-F238E27FC236}">
                <a16:creationId xmlns:a16="http://schemas.microsoft.com/office/drawing/2014/main" id="{BC75D31B-B40E-458E-BBDE-F68A92BB10F4}"/>
              </a:ext>
            </a:extLst>
          </p:cNvPr>
          <p:cNvSpPr/>
          <p:nvPr/>
        </p:nvSpPr>
        <p:spPr>
          <a:xfrm>
            <a:off x="2020854" y="6121821"/>
            <a:ext cx="603681" cy="59905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mbria Math" panose="02040503050406030204" pitchFamily="18" charset="0"/>
                <a:ea typeface="Cambria Math" panose="02040503050406030204" pitchFamily="18" charset="0"/>
                <a:cs typeface="Roboto"/>
              </a:rPr>
              <a:t>V</a:t>
            </a:r>
            <a:r>
              <a:rPr lang="en-GB" baseline="-25000" dirty="0">
                <a:latin typeface="Cambria Math" panose="02040503050406030204" pitchFamily="18" charset="0"/>
                <a:ea typeface="Cambria Math" panose="02040503050406030204" pitchFamily="18" charset="0"/>
                <a:cs typeface="Roboto"/>
              </a:rPr>
              <a:t>6</a:t>
            </a:r>
            <a:endParaRPr lang="en-IN" dirty="0"/>
          </a:p>
        </p:txBody>
      </p:sp>
      <p:sp>
        <p:nvSpPr>
          <p:cNvPr id="73" name="Flowchart: Connector 72">
            <a:extLst>
              <a:ext uri="{FF2B5EF4-FFF2-40B4-BE49-F238E27FC236}">
                <a16:creationId xmlns:a16="http://schemas.microsoft.com/office/drawing/2014/main" id="{628C0757-5FD0-4996-B201-D24D487056B8}"/>
              </a:ext>
            </a:extLst>
          </p:cNvPr>
          <p:cNvSpPr/>
          <p:nvPr/>
        </p:nvSpPr>
        <p:spPr>
          <a:xfrm>
            <a:off x="3559608" y="6121821"/>
            <a:ext cx="603681" cy="59905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mbria Math" panose="02040503050406030204" pitchFamily="18" charset="0"/>
                <a:ea typeface="Cambria Math" panose="02040503050406030204" pitchFamily="18" charset="0"/>
                <a:cs typeface="Roboto"/>
              </a:rPr>
              <a:t>V</a:t>
            </a:r>
            <a:r>
              <a:rPr lang="en-GB" baseline="-25000" dirty="0">
                <a:latin typeface="Cambria Math" panose="02040503050406030204" pitchFamily="18" charset="0"/>
                <a:ea typeface="Cambria Math" panose="02040503050406030204" pitchFamily="18" charset="0"/>
                <a:cs typeface="Roboto"/>
              </a:rPr>
              <a:t>5</a:t>
            </a:r>
            <a:endParaRPr lang="en-IN" dirty="0"/>
          </a:p>
        </p:txBody>
      </p:sp>
      <p:cxnSp>
        <p:nvCxnSpPr>
          <p:cNvPr id="74" name="Straight Arrow Connector 73">
            <a:extLst>
              <a:ext uri="{FF2B5EF4-FFF2-40B4-BE49-F238E27FC236}">
                <a16:creationId xmlns:a16="http://schemas.microsoft.com/office/drawing/2014/main" id="{E6116B42-F104-461A-8E00-D1EE5CB1D99D}"/>
              </a:ext>
            </a:extLst>
          </p:cNvPr>
          <p:cNvCxnSpPr>
            <a:cxnSpLocks/>
            <a:stCxn id="5" idx="7"/>
            <a:endCxn id="64" idx="2"/>
          </p:cNvCxnSpPr>
          <p:nvPr/>
        </p:nvCxnSpPr>
        <p:spPr>
          <a:xfrm flipV="1">
            <a:off x="1427118" y="4824579"/>
            <a:ext cx="587646" cy="669652"/>
          </a:xfrm>
          <a:prstGeom prst="straightConnector1">
            <a:avLst/>
          </a:prstGeom>
          <a:ln w="57150">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9211FE4-4696-4662-9E3E-6E242FAE87BE}"/>
              </a:ext>
            </a:extLst>
          </p:cNvPr>
          <p:cNvCxnSpPr>
            <a:cxnSpLocks/>
            <a:stCxn id="64" idx="6"/>
            <a:endCxn id="71" idx="2"/>
          </p:cNvCxnSpPr>
          <p:nvPr/>
        </p:nvCxnSpPr>
        <p:spPr>
          <a:xfrm>
            <a:off x="2618445" y="4824579"/>
            <a:ext cx="971381" cy="0"/>
          </a:xfrm>
          <a:prstGeom prst="straightConnector1">
            <a:avLst/>
          </a:prstGeom>
          <a:ln w="57150">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C3F7F5A-429E-4956-8E88-D34FEE1414A1}"/>
              </a:ext>
            </a:extLst>
          </p:cNvPr>
          <p:cNvCxnSpPr>
            <a:cxnSpLocks/>
            <a:stCxn id="72" idx="2"/>
            <a:endCxn id="5" idx="5"/>
          </p:cNvCxnSpPr>
          <p:nvPr/>
        </p:nvCxnSpPr>
        <p:spPr>
          <a:xfrm flipH="1" flipV="1">
            <a:off x="1427118" y="5917829"/>
            <a:ext cx="593736" cy="503521"/>
          </a:xfrm>
          <a:prstGeom prst="straightConnector1">
            <a:avLst/>
          </a:prstGeom>
          <a:ln w="57150">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E9A75AF-A0EB-4B1E-AD95-76CB863CD74E}"/>
              </a:ext>
            </a:extLst>
          </p:cNvPr>
          <p:cNvCxnSpPr>
            <a:cxnSpLocks/>
            <a:stCxn id="73" idx="2"/>
            <a:endCxn id="72" idx="6"/>
          </p:cNvCxnSpPr>
          <p:nvPr/>
        </p:nvCxnSpPr>
        <p:spPr>
          <a:xfrm flipH="1">
            <a:off x="2624535" y="6421350"/>
            <a:ext cx="935073" cy="0"/>
          </a:xfrm>
          <a:prstGeom prst="straightConnector1">
            <a:avLst/>
          </a:prstGeom>
          <a:ln w="57150">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F289B9F-25AD-4307-B37C-68C3437BC9F3}"/>
              </a:ext>
            </a:extLst>
          </p:cNvPr>
          <p:cNvCxnSpPr>
            <a:cxnSpLocks/>
            <a:stCxn id="71" idx="6"/>
            <a:endCxn id="90" idx="1"/>
          </p:cNvCxnSpPr>
          <p:nvPr/>
        </p:nvCxnSpPr>
        <p:spPr>
          <a:xfrm>
            <a:off x="4193507" y="4824579"/>
            <a:ext cx="697693" cy="558360"/>
          </a:xfrm>
          <a:prstGeom prst="straightConnector1">
            <a:avLst/>
          </a:prstGeom>
          <a:ln w="57150">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Flowchart: Connector 89">
            <a:extLst>
              <a:ext uri="{FF2B5EF4-FFF2-40B4-BE49-F238E27FC236}">
                <a16:creationId xmlns:a16="http://schemas.microsoft.com/office/drawing/2014/main" id="{2B090CE9-5FAA-4011-A539-DA70560FE2B1}"/>
              </a:ext>
            </a:extLst>
          </p:cNvPr>
          <p:cNvSpPr/>
          <p:nvPr/>
        </p:nvSpPr>
        <p:spPr>
          <a:xfrm>
            <a:off x="4802793" y="5295209"/>
            <a:ext cx="603681" cy="59905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mbria Math" panose="02040503050406030204" pitchFamily="18" charset="0"/>
                <a:ea typeface="Cambria Math" panose="02040503050406030204" pitchFamily="18" charset="0"/>
                <a:cs typeface="Roboto"/>
              </a:rPr>
              <a:t>V</a:t>
            </a:r>
            <a:r>
              <a:rPr lang="en-GB" baseline="-25000" dirty="0">
                <a:latin typeface="Cambria Math" panose="02040503050406030204" pitchFamily="18" charset="0"/>
                <a:ea typeface="Cambria Math" panose="02040503050406030204" pitchFamily="18" charset="0"/>
                <a:cs typeface="Roboto"/>
              </a:rPr>
              <a:t>4</a:t>
            </a:r>
            <a:endParaRPr lang="en-IN" dirty="0"/>
          </a:p>
        </p:txBody>
      </p:sp>
      <p:cxnSp>
        <p:nvCxnSpPr>
          <p:cNvPr id="95" name="Straight Arrow Connector 94">
            <a:extLst>
              <a:ext uri="{FF2B5EF4-FFF2-40B4-BE49-F238E27FC236}">
                <a16:creationId xmlns:a16="http://schemas.microsoft.com/office/drawing/2014/main" id="{8CF6466B-E722-4EF3-99EF-387DDF38A3DD}"/>
              </a:ext>
            </a:extLst>
          </p:cNvPr>
          <p:cNvCxnSpPr>
            <a:cxnSpLocks/>
            <a:stCxn id="90" idx="3"/>
            <a:endCxn id="73" idx="6"/>
          </p:cNvCxnSpPr>
          <p:nvPr/>
        </p:nvCxnSpPr>
        <p:spPr>
          <a:xfrm flipH="1">
            <a:off x="4163289" y="5806537"/>
            <a:ext cx="727911" cy="614813"/>
          </a:xfrm>
          <a:prstGeom prst="straightConnector1">
            <a:avLst/>
          </a:prstGeom>
          <a:ln w="57150">
            <a:solidFill>
              <a:schemeClr val="bg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203906"/>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2207</Words>
  <Application>Microsoft Office PowerPoint</Application>
  <PresentationFormat>Widescreen</PresentationFormat>
  <Paragraphs>181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Corbel</vt:lpstr>
      <vt:lpstr>Wingdings</vt:lpstr>
      <vt:lpstr>Parallax</vt:lpstr>
      <vt:lpstr>Multi Vehicle – Multi Target Coordination and Control </vt:lpstr>
      <vt:lpstr>Introduction</vt:lpstr>
      <vt:lpstr>Motivation</vt:lpstr>
      <vt:lpstr>Objective</vt:lpstr>
      <vt:lpstr>Problem Formulation</vt:lpstr>
      <vt:lpstr>Why a Control system?</vt:lpstr>
      <vt:lpstr>Schematic Process</vt:lpstr>
      <vt:lpstr>Idea for control law</vt:lpstr>
      <vt:lpstr>Idea for control law (contd.)</vt:lpstr>
      <vt:lpstr>Controller Synthesis</vt:lpstr>
      <vt:lpstr>Virtual Vehicle</vt:lpstr>
      <vt:lpstr>Boundary Analysis</vt:lpstr>
      <vt:lpstr>Equilibrium Formations</vt:lpstr>
      <vt:lpstr>Stability Analysis </vt:lpstr>
      <vt:lpstr>Asymptotic Stability Criteria</vt:lpstr>
      <vt:lpstr>Enclosing undetected targets without actual information exchange </vt:lpstr>
      <vt:lpstr>Modification in Design</vt:lpstr>
      <vt:lpstr>Algorithm for control design </vt:lpstr>
      <vt:lpstr>RESULTS</vt:lpstr>
      <vt:lpstr>PowerPoint Presentation</vt:lpstr>
      <vt:lpstr>PowerPoint Presentation</vt:lpstr>
      <vt:lpstr>PowerPoint Presentation</vt:lpstr>
      <vt:lpstr>PowerPoint Presentation</vt:lpstr>
      <vt:lpstr>PowerPoint Presentation</vt:lpstr>
      <vt:lpstr>Future Work</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Vehicle – Multi Target Coordination and Control </dc:title>
  <dc:creator>Sandeep Narayan</dc:creator>
  <cp:lastModifiedBy>Sandeep Narayan</cp:lastModifiedBy>
  <cp:revision>9</cp:revision>
  <dcterms:created xsi:type="dcterms:W3CDTF">2020-11-21T04:28:11Z</dcterms:created>
  <dcterms:modified xsi:type="dcterms:W3CDTF">2020-11-21T09:46:17Z</dcterms:modified>
</cp:coreProperties>
</file>