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solidFill>
            <a:schemeClr val="tx1"/>
          </a:solidFill>
        </a:ln>
        <a:effectLst/>
        <a:sp3d>
          <a:contourClr>
            <a:schemeClr val="tx1"/>
          </a:contourClr>
        </a:sp3d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crideros positivos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812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125E-3"/>
                  <c:y val="-4.5128165767479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124999999999428E-3"/>
                  <c:y val="-1.8051266306991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01106710517671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729100483608997E-17"/>
                  <c:y val="-7.860118321075884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3749999999998852E-3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40625E-2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9.3749999999998852E-3"/>
                  <c:y val="-1.5794858018617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0.33333333333333331</c:v>
                </c:pt>
                <c:pt idx="1">
                  <c:v>0.66666666666666663</c:v>
                </c:pt>
                <c:pt idx="2">
                  <c:v>0</c:v>
                </c:pt>
                <c:pt idx="3">
                  <c:v>1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393856"/>
        <c:axId val="65393296"/>
        <c:axId val="0"/>
      </c:bar3DChart>
      <c:catAx>
        <c:axId val="65393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393296"/>
        <c:crosses val="autoZero"/>
        <c:auto val="0"/>
        <c:lblAlgn val="ctr"/>
        <c:lblOffset val="100"/>
        <c:noMultiLvlLbl val="0"/>
      </c:catAx>
      <c:valAx>
        <c:axId val="653932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5393856"/>
        <c:crossesAt val="4195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334712045932063E-2"/>
          <c:y val="2.7965907616816218E-2"/>
          <c:w val="0.97454296760110704"/>
          <c:h val="0.79750801142178118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crideros positivos 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38100" cap="rnd">
                <a:solidFill>
                  <a:srgbClr val="C00000"/>
                </a:solidFill>
                <a:round/>
              </a:ln>
              <a:effectLst/>
            </c:spPr>
          </c:dPt>
          <c:dLbls>
            <c:dLbl>
              <c:idx val="0"/>
              <c:layout>
                <c:manualLayout>
                  <c:x val="-4.0717763887482869E-2"/>
                  <c:y val="-7.0551358778773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426693213403459E-2"/>
                  <c:y val="-3.50210434946934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124999999999428E-3"/>
                  <c:y val="-1.8051266306991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930585768294017E-2"/>
                  <c:y val="-3.3050618092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729100483608997E-17"/>
                  <c:y val="-7.860118321075884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974266886170966E-2"/>
                  <c:y val="-1.6080897343298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3664705614009835E-2"/>
                  <c:y val="-2.1165607819083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026868861273107E-2"/>
                  <c:y val="-2.34218980463502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C0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0.33333333333333331</c:v>
                </c:pt>
                <c:pt idx="1">
                  <c:v>0.66666666666666663</c:v>
                </c:pt>
                <c:pt idx="2">
                  <c:v>0</c:v>
                </c:pt>
                <c:pt idx="3">
                  <c:v>1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04208"/>
        <c:axId val="151104768"/>
      </c:lineChart>
      <c:catAx>
        <c:axId val="1511042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1104768"/>
        <c:crosses val="autoZero"/>
        <c:auto val="0"/>
        <c:lblAlgn val="ctr"/>
        <c:lblOffset val="100"/>
        <c:noMultiLvlLbl val="0"/>
      </c:catAx>
      <c:valAx>
        <c:axId val="1511047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104208"/>
        <c:crossesAt val="4195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solidFill>
            <a:schemeClr val="tx1"/>
          </a:solidFill>
        </a:ln>
        <a:effectLst/>
        <a:sp3d>
          <a:contourClr>
            <a:schemeClr val="tx1"/>
          </a:contourClr>
        </a:sp3d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criaderos potenciales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6874999999999859E-3"/>
                  <c:y val="-6.76922486512186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12499999999994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2499999999999886E-2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812499999999885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6.249999999999885E-3"/>
                  <c:y val="-2.2564082883739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0.66666666666666663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  <c:pt idx="5">
                  <c:v>1</c:v>
                </c:pt>
                <c:pt idx="6">
                  <c:v>0.33333333333333331</c:v>
                </c:pt>
                <c:pt idx="7">
                  <c:v>0.33333333333333331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1107008"/>
        <c:axId val="151107568"/>
        <c:axId val="0"/>
      </c:bar3DChart>
      <c:catAx>
        <c:axId val="1511070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1107568"/>
        <c:crosses val="autoZero"/>
        <c:auto val="0"/>
        <c:lblAlgn val="ctr"/>
        <c:lblOffset val="100"/>
        <c:noMultiLvlLbl val="0"/>
      </c:catAx>
      <c:valAx>
        <c:axId val="1511075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107008"/>
        <c:crossesAt val="4195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334712045932063E-2"/>
          <c:y val="0.21101548474506784"/>
          <c:w val="0.91332681578286656"/>
          <c:h val="0.64872097511134319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criaderos potenciales 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4.707860577967346E-2"/>
                  <c:y val="-4.83047495199552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6165186699734772E-2"/>
                  <c:y val="2.7965907616816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7077853754619666E-2"/>
                  <c:y val="-4.32200390441705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4498394695559126E-2"/>
                  <c:y val="3.050826285470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411437762970889E-2"/>
                  <c:y val="-3.55929733304933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2211754413319498E-3"/>
                  <c:y val="-9.400831467765881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9.4965146329246183E-3"/>
                  <c:y val="-7.627065713677150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0.66666666666666663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  <c:pt idx="5">
                  <c:v>1</c:v>
                </c:pt>
                <c:pt idx="6">
                  <c:v>0.33333333333333331</c:v>
                </c:pt>
                <c:pt idx="7">
                  <c:v>0.33333333333333331</c:v>
                </c:pt>
              </c:numCache>
            </c:numRef>
          </c:val>
          <c:smooth val="1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04736272"/>
        <c:axId val="304736832"/>
      </c:lineChart>
      <c:catAx>
        <c:axId val="304736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4736832"/>
        <c:crosses val="autoZero"/>
        <c:auto val="0"/>
        <c:lblAlgn val="ctr"/>
        <c:lblOffset val="100"/>
        <c:noMultiLvlLbl val="0"/>
      </c:catAx>
      <c:valAx>
        <c:axId val="3047368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4736272"/>
        <c:crossesAt val="41958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solidFill>
            <a:schemeClr val="tx1"/>
          </a:solidFill>
        </a:ln>
        <a:effectLst/>
        <a:sp3d>
          <a:contourClr>
            <a:schemeClr val="tx1"/>
          </a:contourClr>
        </a:sp3d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crideros positivos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812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125E-3"/>
                  <c:y val="-4.5128165767479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124999999999428E-3"/>
                  <c:y val="-1.8051266306991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729100483608997E-17"/>
                  <c:y val="-7.860118321075884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3749999999998852E-3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40625E-2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9.3749999999998852E-3"/>
                  <c:y val="-1.5794858018617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0.33333333333333331</c:v>
                </c:pt>
                <c:pt idx="1">
                  <c:v>0.66666666666666663</c:v>
                </c:pt>
                <c:pt idx="2">
                  <c:v>0</c:v>
                </c:pt>
                <c:pt idx="3">
                  <c:v>1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Lugares con criaderos potenciales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6874999999999859E-3"/>
                  <c:y val="-6.76922486512186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12499999999994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2499999999999886E-2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812499999999885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6.249999999999885E-3"/>
                  <c:y val="-2.2564082883739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Hoja1!$C$2:$C$9</c:f>
              <c:numCache>
                <c:formatCode>0%</c:formatCode>
                <c:ptCount val="8"/>
                <c:pt idx="0">
                  <c:v>0.66666666666666663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  <c:pt idx="5">
                  <c:v>1</c:v>
                </c:pt>
                <c:pt idx="6">
                  <c:v>0.33333333333333331</c:v>
                </c:pt>
                <c:pt idx="7">
                  <c:v>0.33333333333333331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4739632"/>
        <c:axId val="304740192"/>
        <c:axId val="0"/>
      </c:bar3DChart>
      <c:catAx>
        <c:axId val="3047396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4740192"/>
        <c:crosses val="autoZero"/>
        <c:auto val="0"/>
        <c:lblAlgn val="ctr"/>
        <c:lblOffset val="100"/>
        <c:noMultiLvlLbl val="0"/>
      </c:catAx>
      <c:valAx>
        <c:axId val="304740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4739632"/>
        <c:crossesAt val="41958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29459918705174"/>
          <c:y val="0.83514968266602185"/>
          <c:w val="0.54974776974699013"/>
          <c:h val="0.149596185906623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Lugares con crideros positivos 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812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125E-3"/>
                  <c:y val="-4.5128165767479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124999999999428E-3"/>
                  <c:y val="-1.8051266306991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501149364643825E-2"/>
                  <c:y val="-3.0508262854708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669424091864126E-2"/>
                  <c:y val="3.22646900088241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3749999999998852E-3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40625E-2"/>
                  <c:y val="-1.3538449730243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9.3749999999998852E-3"/>
                  <c:y val="-1.5794858018617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0.33333333333333331</c:v>
                </c:pt>
                <c:pt idx="1">
                  <c:v>0.66666666666666663</c:v>
                </c:pt>
                <c:pt idx="2">
                  <c:v>0</c:v>
                </c:pt>
                <c:pt idx="3">
                  <c:v>1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Lugares con criaderos potenciales 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6874999999999859E-3"/>
                  <c:y val="-6.76922486512186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1669800104391051E-2"/>
                  <c:y val="-2.2881197141031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500263208768848E-2"/>
                  <c:y val="2.7965907616816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1669048079337202E-2"/>
                  <c:y val="-3.0508262854708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8124999999998855E-3"/>
                  <c:y val="-4.5128165767479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6.249999999999885E-3"/>
                  <c:y val="-2.2564082883739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m/d/yyyy</c:formatCode>
                <c:ptCount val="8"/>
                <c:pt idx="0">
                  <c:v>41958</c:v>
                </c:pt>
                <c:pt idx="1">
                  <c:v>41965</c:v>
                </c:pt>
                <c:pt idx="2">
                  <c:v>41967</c:v>
                </c:pt>
                <c:pt idx="3">
                  <c:v>41969</c:v>
                </c:pt>
                <c:pt idx="4">
                  <c:v>41978</c:v>
                </c:pt>
                <c:pt idx="5">
                  <c:v>41986</c:v>
                </c:pt>
                <c:pt idx="6">
                  <c:v>42014</c:v>
                </c:pt>
                <c:pt idx="7">
                  <c:v>42025</c:v>
                </c:pt>
              </c:numCache>
            </c:numRef>
          </c:cat>
          <c:val>
            <c:numRef>
              <c:f>Hoja1!$C$2:$C$9</c:f>
              <c:numCache>
                <c:formatCode>0%</c:formatCode>
                <c:ptCount val="8"/>
                <c:pt idx="0">
                  <c:v>0.66666666666666663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  <c:pt idx="5">
                  <c:v>1</c:v>
                </c:pt>
                <c:pt idx="6">
                  <c:v>0.33333333333333331</c:v>
                </c:pt>
                <c:pt idx="7">
                  <c:v>0.33333333333333331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95808"/>
        <c:axId val="151096368"/>
      </c:lineChart>
      <c:catAx>
        <c:axId val="151095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1096368"/>
        <c:crosses val="autoZero"/>
        <c:auto val="0"/>
        <c:lblAlgn val="ctr"/>
        <c:lblOffset val="100"/>
        <c:noMultiLvlLbl val="0"/>
      </c:catAx>
      <c:valAx>
        <c:axId val="151096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095808"/>
        <c:crossesAt val="41958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8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77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0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2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7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20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4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9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64D4-0923-4D31-8CE3-2BB06D3CC98C}" type="datetimeFigureOut">
              <a:rPr lang="es-ES" smtClean="0"/>
              <a:t>07/02/2015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E81E-9849-44CF-A797-A68038FAFA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36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426122406"/>
              </p:ext>
            </p:extLst>
          </p:nvPr>
        </p:nvGraphicFramePr>
        <p:xfrm>
          <a:off x="2407755" y="1448972"/>
          <a:ext cx="8325894" cy="49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07755" y="0"/>
            <a:ext cx="60609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</a:t>
            </a:r>
          </a:p>
          <a:p>
            <a:r>
              <a:rPr lang="es-ES" sz="2800" dirty="0" smtClean="0">
                <a:solidFill>
                  <a:srgbClr val="C00000"/>
                </a:solidFill>
              </a:rPr>
              <a:t>Lugares con criaderos positivos  </a:t>
            </a:r>
            <a:endParaRPr lang="es-E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91738264"/>
              </p:ext>
            </p:extLst>
          </p:nvPr>
        </p:nvGraphicFramePr>
        <p:xfrm>
          <a:off x="1749656" y="1111348"/>
          <a:ext cx="8702639" cy="499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774709" y="0"/>
            <a:ext cx="7777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</a:t>
            </a:r>
          </a:p>
          <a:p>
            <a:r>
              <a:rPr lang="es-ES" sz="2800" dirty="0">
                <a:solidFill>
                  <a:srgbClr val="C00000"/>
                </a:solidFill>
              </a:rPr>
              <a:t>Lugares con criaderos positivos  </a:t>
            </a:r>
          </a:p>
          <a:p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val="18544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898295195"/>
              </p:ext>
            </p:extLst>
          </p:nvPr>
        </p:nvGraphicFramePr>
        <p:xfrm>
          <a:off x="2031010" y="1997612"/>
          <a:ext cx="7619427" cy="447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92160" y="229840"/>
            <a:ext cx="5160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</a:t>
            </a:r>
            <a:endParaRPr lang="es-ES" sz="3600" dirty="0" smtClean="0">
              <a:solidFill>
                <a:srgbClr val="C00000"/>
              </a:solidFill>
            </a:endParaRPr>
          </a:p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</a:rPr>
              <a:t>Lugares con criaderos potenciales  </a:t>
            </a:r>
            <a:endParaRPr lang="es-E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183610877"/>
              </p:ext>
            </p:extLst>
          </p:nvPr>
        </p:nvGraphicFramePr>
        <p:xfrm>
          <a:off x="2030558" y="1758460"/>
          <a:ext cx="7253667" cy="405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07755" y="229840"/>
            <a:ext cx="5202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</a:t>
            </a:r>
          </a:p>
          <a:p>
            <a:r>
              <a:rPr lang="es-ES" sz="2800" dirty="0">
                <a:solidFill>
                  <a:schemeClr val="accent2">
                    <a:lumMod val="75000"/>
                  </a:schemeClr>
                </a:solidFill>
              </a:rPr>
              <a:t>Lugares con criaderos potenciales  </a:t>
            </a:r>
          </a:p>
          <a:p>
            <a:r>
              <a:rPr lang="es-ES" sz="3600" dirty="0" smtClean="0"/>
              <a:t>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9239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/>
          </p:nvPr>
        </p:nvGraphicFramePr>
        <p:xfrm>
          <a:off x="2031010" y="1477108"/>
          <a:ext cx="7619427" cy="499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07755" y="229840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635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15159396"/>
              </p:ext>
            </p:extLst>
          </p:nvPr>
        </p:nvGraphicFramePr>
        <p:xfrm>
          <a:off x="2407755" y="1069145"/>
          <a:ext cx="7619427" cy="499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07755" y="229840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Barrio La Quinta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70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90</Words>
  <Application>Microsoft Office PowerPoint</Application>
  <PresentationFormat>Panorámica</PresentationFormat>
  <Paragraphs>66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Harold</dc:creator>
  <cp:lastModifiedBy>Harold</cp:lastModifiedBy>
  <cp:revision>17</cp:revision>
  <dcterms:created xsi:type="dcterms:W3CDTF">2015-02-07T22:42:05Z</dcterms:created>
  <dcterms:modified xsi:type="dcterms:W3CDTF">2015-02-08T04:40:13Z</dcterms:modified>
</cp:coreProperties>
</file>