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82" r:id="rId4"/>
    <p:sldId id="257" r:id="rId5"/>
    <p:sldId id="260" r:id="rId6"/>
    <p:sldId id="261" r:id="rId7"/>
    <p:sldId id="28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0" r:id="rId19"/>
    <p:sldId id="273" r:id="rId20"/>
    <p:sldId id="281" r:id="rId21"/>
    <p:sldId id="275" r:id="rId22"/>
    <p:sldId id="276" r:id="rId23"/>
    <p:sldId id="277" r:id="rId24"/>
    <p:sldId id="278" r:id="rId25"/>
    <p:sldId id="279" r:id="rId26"/>
    <p:sldId id="258" r:id="rId27"/>
    <p:sldId id="280" r:id="rId28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B1E1-FD65-D344-8245-3F09915DF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357AA-1E92-0247-9DA0-252A47479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CD769-5218-D147-A867-2BA15B53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5FC5-D7B8-3846-86E3-AE0D10CAC71A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3285F-4FFA-7F40-8FEB-1CEDE7E0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E59F9-345E-F842-B1A4-789EFC68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CE7A-A06B-C040-94F0-35DA991F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4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DC9A-639D-1A46-A214-153C248E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07C09-8D64-0645-9DF6-60C522644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91F77-9928-A545-8F38-8364E424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5FC5-D7B8-3846-86E3-AE0D10CAC71A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6A351-5F98-A844-9034-36F61E5B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46A23-E1E6-1446-81BF-B2A5E618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CE7A-A06B-C040-94F0-35DA991F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8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C2ECD-4BE7-3E4F-8411-4FAF7C868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F6858-46A0-8449-9E53-A15AA806F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4D794-C25E-C946-A737-FABC8D20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5FC5-D7B8-3846-86E3-AE0D10CAC71A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9017D-377A-464B-B17D-C4DA82E9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C0A1D-4482-D941-B2F0-7D1C2974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CE7A-A06B-C040-94F0-35DA991F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0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2353-718E-E14C-8A20-BE908EFF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976A-3A04-3A45-8C43-70D0C1F98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D514-627B-3547-9193-35D5EDE4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5FC5-D7B8-3846-86E3-AE0D10CAC71A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CDFEE-2F4F-874C-8B39-86508144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0BB5F-9811-664C-BA73-75351ABA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CE7A-A06B-C040-94F0-35DA991F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8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A7BD-3079-8C4D-9FC2-71DE20FA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DDD83-FCC5-D549-8A79-EF1A85FCA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BDABE-8AAA-434A-9CBD-5B1CCE21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5FC5-D7B8-3846-86E3-AE0D10CAC71A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9404B-A52E-1043-AE8C-4A63D30B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D1618-434E-194F-8349-249457CA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CE7A-A06B-C040-94F0-35DA991F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1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C45F-DD85-4B42-B761-5266785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C9749-7F69-0947-AA4B-9A342AC40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BF7F1-34C2-F542-BF6C-6B306CA33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09ADC-2F17-0E4B-9B2F-4EEA91E6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5FC5-D7B8-3846-86E3-AE0D10CAC71A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C3B4A-2AB0-5841-A738-F3F605EB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1113D-58DB-094D-B33C-9DA6EA28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CE7A-A06B-C040-94F0-35DA991F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8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C392-DF3A-B64D-8691-DE0FBBD1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368DB-7D53-DA49-B4D4-4C44B6744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B04DB-2F26-E44E-8AD0-B267FF231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52252-64FD-6F47-94E0-1CDEDC739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2A3D8-2F9E-9346-812A-575A6E15C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F073D-2F96-BE43-9C2C-B25980CC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5FC5-D7B8-3846-86E3-AE0D10CAC71A}" type="datetimeFigureOut">
              <a:rPr lang="en-US" smtClean="0"/>
              <a:t>7/29/22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2EE2D-8788-9149-B1B0-0733D404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66C59-230A-E547-B2A3-CC092D56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CE7A-A06B-C040-94F0-35DA991F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9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82E4-93B9-1743-8D1C-CDBEBFE3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5ED9F-8EA7-1848-BC8C-F96C68D3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5FC5-D7B8-3846-86E3-AE0D10CAC71A}" type="datetimeFigureOut">
              <a:rPr lang="en-US" smtClean="0"/>
              <a:t>7/29/22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CF4A5-8455-0047-A0FF-C2462420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425B7-14CC-034A-9346-3D0B8B99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CE7A-A06B-C040-94F0-35DA991F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2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D1DD99-BB08-1A43-8864-D4F8C57B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5FC5-D7B8-3846-86E3-AE0D10CAC71A}" type="datetimeFigureOut">
              <a:rPr lang="en-US" smtClean="0"/>
              <a:t>7/29/22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C0779-F1B3-D74E-81E6-347CC7BC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0B1B5-F5C7-7442-A27F-FEF464F3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CE7A-A06B-C040-94F0-35DA991F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1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0597-8E0D-CB48-98CA-FB3F8891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E2806-9DA8-CF43-93C7-714DBAB62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ECD9B-7D78-9745-B0D8-907A718ED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D435D-409C-4545-88D5-F8D0A653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5FC5-D7B8-3846-86E3-AE0D10CAC71A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8C43E-F6F7-8248-A33F-62E25E2A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C3DB-6A75-3A49-BEE2-74EAD529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CE7A-A06B-C040-94F0-35DA991F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2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5163-BA31-1D48-807D-91CFC422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CF66AB-2B8E-EA4C-851E-16CE6FA5D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0FC32-6A4E-7546-95C3-44EF13DB1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5CA0F-80BD-C14C-8E01-24B2F0F16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5FC5-D7B8-3846-86E3-AE0D10CAC71A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66343-7C52-CC4D-8674-6D304255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CA3DB-ECB9-8647-8F57-7F52EF06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CE7A-A06B-C040-94F0-35DA991F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3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B6905-D268-D840-AA1C-04449B75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BB5ED-755D-EC43-8A90-230A5CBC9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6F447-83AA-2E4C-9DB1-E7AA2ACD2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95FC5-D7B8-3846-86E3-AE0D10CAC71A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732FE-CAD1-AB46-9C2F-55D70A465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547A6-5F71-3F46-B70D-44E9410DC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3CE7A-A06B-C040-94F0-35DA991F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5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user_guide/text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ali.hurriyetoglu@gmail.com" TargetMode="External"/><Relationship Id="rId2" Type="http://schemas.openxmlformats.org/officeDocument/2006/relationships/hyperlink" Target="mailto:Ali.hurriyetoglu@dh.huc.knaw.n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28D2-6ACF-6044-B7F9-DF75CD3A5A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Pandas – Text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2F4BE-AD32-D745-91F6-96DA8A83A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July 29, 2022 - Text mining and Natural Language Processing for Computational Social Sciences</a:t>
            </a:r>
          </a:p>
          <a:p>
            <a:r>
              <a:rPr lang="en-US" dirty="0"/>
              <a:t>Ali Hürriyetoğlu, KNAW Humanities Cluster </a:t>
            </a:r>
            <a:r>
              <a:rPr lang="en-US" dirty="0" err="1"/>
              <a:t>DHLab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41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6EED-8D31-DB49-A0A9-E539F092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column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6139-9B8C-C04E-A81F-F4CFFF62A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df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columns</a:t>
            </a:r>
            <a:r>
              <a:rPr lang="en-US" dirty="0"/>
              <a:t> = </a:t>
            </a:r>
            <a:r>
              <a:rPr lang="en-US" dirty="0" err="1">
                <a:effectLst/>
              </a:rPr>
              <a:t>df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str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strip</a:t>
            </a:r>
            <a:r>
              <a:rPr lang="en-US" dirty="0">
                <a:effectLst/>
              </a:rPr>
              <a:t>()</a:t>
            </a:r>
            <a:r>
              <a:rPr lang="en-US" dirty="0"/>
              <a:t>.</a:t>
            </a:r>
            <a:r>
              <a:rPr lang="en-US" dirty="0" err="1">
                <a:effectLst/>
              </a:rPr>
              <a:t>str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lower</a:t>
            </a:r>
            <a:r>
              <a:rPr lang="en-US" dirty="0">
                <a:effectLst/>
              </a:rPr>
              <a:t>()</a:t>
            </a:r>
            <a:r>
              <a:rPr lang="en-US" dirty="0"/>
              <a:t>.</a:t>
            </a:r>
            <a:r>
              <a:rPr lang="en-US" dirty="0" err="1">
                <a:effectLst/>
              </a:rPr>
              <a:t>str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replace</a:t>
            </a:r>
            <a:r>
              <a:rPr lang="en-US" dirty="0">
                <a:effectLst/>
              </a:rPr>
              <a:t>(</a:t>
            </a:r>
            <a:r>
              <a:rPr lang="en-US" dirty="0"/>
              <a:t>' '</a:t>
            </a:r>
            <a:r>
              <a:rPr lang="en-US" dirty="0">
                <a:effectLst/>
              </a:rPr>
              <a:t>,</a:t>
            </a:r>
            <a:r>
              <a:rPr lang="en-US" dirty="0"/>
              <a:t> '_'</a:t>
            </a:r>
            <a:r>
              <a:rPr lang="en-US" dirty="0">
                <a:effectLst/>
              </a:rPr>
              <a:t>)</a:t>
            </a:r>
            <a:endParaRPr lang="en-US" dirty="0"/>
          </a:p>
          <a:p>
            <a:r>
              <a:rPr lang="en-US" dirty="0" err="1"/>
              <a:t>column_a</a:t>
            </a:r>
            <a:r>
              <a:rPr lang="en-US" dirty="0"/>
              <a:t> </a:t>
            </a:r>
            <a:r>
              <a:rPr lang="en-US" dirty="0" err="1"/>
              <a:t>column_b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0 0.469112 -0.282863 </a:t>
            </a:r>
          </a:p>
          <a:p>
            <a:pPr marL="457200" lvl="1" indent="0">
              <a:buNone/>
            </a:pPr>
            <a:r>
              <a:rPr lang="en-US" dirty="0"/>
              <a:t>1 -1.509059 -1.135632 </a:t>
            </a:r>
          </a:p>
          <a:p>
            <a:pPr marL="457200" lvl="1" indent="0">
              <a:buNone/>
            </a:pPr>
            <a:r>
              <a:rPr lang="en-US" dirty="0"/>
              <a:t>2 1.212112 -0.173215</a:t>
            </a:r>
          </a:p>
        </p:txBody>
      </p:sp>
    </p:spTree>
    <p:extLst>
      <p:ext uri="{BB962C8B-B14F-4D97-AF65-F5344CB8AC3E}">
        <p14:creationId xmlns:p14="http://schemas.microsoft.com/office/powerpoint/2010/main" val="320029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70BD-2FF7-E243-AEA1-F83CAA3C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94BEA-389E-4142-BE6E-6D1F74E02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 [30]: </a:t>
            </a:r>
            <a:r>
              <a:rPr lang="en-US" dirty="0">
                <a:effectLst/>
              </a:rPr>
              <a:t>s2</a:t>
            </a:r>
            <a:r>
              <a:rPr lang="en-US" dirty="0"/>
              <a:t> = </a:t>
            </a:r>
            <a:r>
              <a:rPr lang="en-US" dirty="0" err="1">
                <a:effectLst/>
              </a:rPr>
              <a:t>pd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Series</a:t>
            </a:r>
            <a:r>
              <a:rPr lang="en-US" dirty="0">
                <a:effectLst/>
              </a:rPr>
              <a:t>([</a:t>
            </a:r>
            <a:r>
              <a:rPr lang="en-US" dirty="0"/>
              <a:t>'</a:t>
            </a:r>
            <a:r>
              <a:rPr lang="en-US" dirty="0" err="1"/>
              <a:t>a_b_c</a:t>
            </a:r>
            <a:r>
              <a:rPr lang="en-US" dirty="0"/>
              <a:t>'</a:t>
            </a:r>
            <a:r>
              <a:rPr lang="en-US" dirty="0">
                <a:effectLst/>
              </a:rPr>
              <a:t>,</a:t>
            </a:r>
            <a:r>
              <a:rPr lang="en-US" dirty="0"/>
              <a:t> '</a:t>
            </a:r>
            <a:r>
              <a:rPr lang="en-US" dirty="0" err="1"/>
              <a:t>c_d_e</a:t>
            </a:r>
            <a:r>
              <a:rPr lang="en-US" dirty="0"/>
              <a:t>'</a:t>
            </a:r>
            <a:r>
              <a:rPr lang="en-US" dirty="0">
                <a:effectLst/>
              </a:rPr>
              <a:t>,</a:t>
            </a:r>
            <a:r>
              <a:rPr lang="en-US" dirty="0"/>
              <a:t> '</a:t>
            </a:r>
            <a:r>
              <a:rPr lang="en-US" dirty="0" err="1"/>
              <a:t>f_g_h</a:t>
            </a:r>
            <a:r>
              <a:rPr lang="en-US" dirty="0"/>
              <a:t>'</a:t>
            </a:r>
            <a:r>
              <a:rPr lang="en-US" dirty="0">
                <a:effectLst/>
              </a:rPr>
              <a:t>],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dtype</a:t>
            </a:r>
            <a:r>
              <a:rPr lang="en-US" dirty="0"/>
              <a:t>="string"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</a:p>
          <a:p>
            <a:r>
              <a:rPr lang="en-US" b="1" dirty="0"/>
              <a:t>In [31]: </a:t>
            </a:r>
            <a:r>
              <a:rPr lang="en-US" dirty="0">
                <a:effectLst/>
              </a:rPr>
              <a:t>s2</a:t>
            </a:r>
            <a:r>
              <a:rPr lang="en-US" dirty="0"/>
              <a:t>.</a:t>
            </a:r>
            <a:r>
              <a:rPr lang="en-US" dirty="0">
                <a:effectLst/>
              </a:rPr>
              <a:t>str</a:t>
            </a:r>
            <a:r>
              <a:rPr lang="en-US" dirty="0"/>
              <a:t>.</a:t>
            </a:r>
            <a:r>
              <a:rPr lang="en-US" dirty="0">
                <a:effectLst/>
              </a:rPr>
              <a:t>split(</a:t>
            </a:r>
            <a:r>
              <a:rPr lang="en-US" dirty="0"/>
              <a:t>'_’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</a:p>
          <a:p>
            <a:r>
              <a:rPr lang="en-US" b="1" dirty="0"/>
              <a:t>Out[31]: </a:t>
            </a:r>
          </a:p>
          <a:p>
            <a:pPr marL="457200" lvl="1" indent="0">
              <a:buNone/>
            </a:pPr>
            <a:r>
              <a:rPr lang="en-US" dirty="0"/>
              <a:t>0 [a, b, c] </a:t>
            </a:r>
          </a:p>
          <a:p>
            <a:pPr marL="457200" lvl="1" indent="0">
              <a:buNone/>
            </a:pPr>
            <a:r>
              <a:rPr lang="en-US" dirty="0"/>
              <a:t>1 [c, d, e] </a:t>
            </a:r>
          </a:p>
          <a:p>
            <a:pPr marL="457200" lvl="1" indent="0">
              <a:buNone/>
            </a:pPr>
            <a:r>
              <a:rPr lang="en-US" dirty="0"/>
              <a:t>2 [f, g, h] </a:t>
            </a:r>
          </a:p>
          <a:p>
            <a:pPr marL="457200" lvl="1" indent="0">
              <a:buNone/>
            </a:pPr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</p:spTree>
    <p:extLst>
      <p:ext uri="{BB962C8B-B14F-4D97-AF65-F5344CB8AC3E}">
        <p14:creationId xmlns:p14="http://schemas.microsoft.com/office/powerpoint/2010/main" val="297670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9C1F-45D8-8B43-9B54-B35F9F7B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DAD5C-F22F-E343-BBCB-C93845D55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 [32]: </a:t>
            </a:r>
            <a:r>
              <a:rPr lang="en-US" dirty="0">
                <a:effectLst/>
              </a:rPr>
              <a:t>s2</a:t>
            </a:r>
            <a:r>
              <a:rPr lang="en-US" dirty="0"/>
              <a:t>.</a:t>
            </a:r>
            <a:r>
              <a:rPr lang="en-US" dirty="0">
                <a:effectLst/>
              </a:rPr>
              <a:t>str</a:t>
            </a:r>
            <a:r>
              <a:rPr lang="en-US" dirty="0"/>
              <a:t>.</a:t>
            </a:r>
            <a:r>
              <a:rPr lang="en-US" dirty="0">
                <a:effectLst/>
              </a:rPr>
              <a:t>split(</a:t>
            </a:r>
            <a:r>
              <a:rPr lang="en-US" dirty="0"/>
              <a:t>'_'</a:t>
            </a:r>
            <a:r>
              <a:rPr lang="en-US" dirty="0">
                <a:effectLst/>
              </a:rPr>
              <a:t>)</a:t>
            </a:r>
            <a:r>
              <a:rPr lang="en-US" dirty="0"/>
              <a:t>.</a:t>
            </a:r>
            <a:r>
              <a:rPr lang="en-US" dirty="0" err="1">
                <a:effectLst/>
              </a:rPr>
              <a:t>str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get</a:t>
            </a:r>
            <a:r>
              <a:rPr lang="en-US" dirty="0">
                <a:effectLst/>
              </a:rPr>
              <a:t>(</a:t>
            </a:r>
            <a:r>
              <a:rPr lang="en-US" dirty="0"/>
              <a:t>1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</a:p>
          <a:p>
            <a:r>
              <a:rPr lang="en-US" b="1" dirty="0"/>
              <a:t>Out[32]: </a:t>
            </a:r>
          </a:p>
          <a:p>
            <a:pPr marL="457200" lvl="1" indent="0">
              <a:buNone/>
            </a:pPr>
            <a:r>
              <a:rPr lang="en-US" dirty="0"/>
              <a:t>0 b </a:t>
            </a:r>
          </a:p>
          <a:p>
            <a:pPr marL="457200" lvl="1" indent="0">
              <a:buNone/>
            </a:pPr>
            <a:r>
              <a:rPr lang="en-US" dirty="0"/>
              <a:t>1 d </a:t>
            </a:r>
          </a:p>
          <a:p>
            <a:pPr marL="457200" lvl="1" indent="0">
              <a:buNone/>
            </a:pPr>
            <a:r>
              <a:rPr lang="en-US" dirty="0"/>
              <a:t>2 g </a:t>
            </a:r>
          </a:p>
          <a:p>
            <a:pPr marL="457200" lvl="1" indent="0">
              <a:buNone/>
            </a:pPr>
            <a:r>
              <a:rPr lang="en-US" dirty="0" err="1"/>
              <a:t>dtype</a:t>
            </a:r>
            <a:r>
              <a:rPr lang="en-US" dirty="0"/>
              <a:t>: string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9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BF57-76AE-B24F-83E7-EFF29C6D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18E5-0FF1-024A-BAB8-CA60E8932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In [37]: </a:t>
            </a:r>
            <a:r>
              <a:rPr lang="en-US" dirty="0">
                <a:effectLst/>
              </a:rPr>
              <a:t>s3</a:t>
            </a:r>
            <a:r>
              <a:rPr lang="en-US" dirty="0"/>
              <a:t> = </a:t>
            </a:r>
            <a:r>
              <a:rPr lang="en-US" dirty="0" err="1">
                <a:effectLst/>
              </a:rPr>
              <a:t>pd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Series</a:t>
            </a:r>
            <a:r>
              <a:rPr lang="en-US" dirty="0">
                <a:effectLst/>
              </a:rPr>
              <a:t>([</a:t>
            </a:r>
            <a:r>
              <a:rPr lang="en-US" dirty="0"/>
              <a:t>'A'</a:t>
            </a:r>
            <a:r>
              <a:rPr lang="en-US" dirty="0">
                <a:effectLst/>
              </a:rPr>
              <a:t>,</a:t>
            </a:r>
            <a:r>
              <a:rPr lang="en-US" dirty="0"/>
              <a:t> 'B'</a:t>
            </a:r>
            <a:r>
              <a:rPr lang="en-US" dirty="0">
                <a:effectLst/>
              </a:rPr>
              <a:t>,</a:t>
            </a:r>
            <a:r>
              <a:rPr lang="en-US" dirty="0"/>
              <a:t> 'C'</a:t>
            </a:r>
            <a:r>
              <a:rPr lang="en-US" dirty="0">
                <a:effectLst/>
              </a:rPr>
              <a:t>,</a:t>
            </a:r>
            <a:r>
              <a:rPr lang="en-US" dirty="0"/>
              <a:t> '</a:t>
            </a:r>
            <a:r>
              <a:rPr lang="en-US" dirty="0" err="1"/>
              <a:t>Aaba</a:t>
            </a:r>
            <a:r>
              <a:rPr lang="en-US" dirty="0"/>
              <a:t>'</a:t>
            </a:r>
            <a:r>
              <a:rPr lang="en-US" dirty="0">
                <a:effectLst/>
              </a:rPr>
              <a:t>,</a:t>
            </a:r>
            <a:r>
              <a:rPr lang="en-US" dirty="0"/>
              <a:t> 'Baca'</a:t>
            </a:r>
            <a:r>
              <a:rPr lang="en-US" dirty="0">
                <a:effectLst/>
              </a:rPr>
              <a:t>,</a:t>
            </a:r>
            <a:r>
              <a:rPr lang="en-US" b="1" dirty="0"/>
              <a:t> </a:t>
            </a:r>
            <a:r>
              <a:rPr lang="en-US" dirty="0"/>
              <a:t>''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np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nan</a:t>
            </a:r>
            <a:r>
              <a:rPr lang="en-US" dirty="0">
                <a:effectLst/>
              </a:rPr>
              <a:t>,</a:t>
            </a:r>
            <a:r>
              <a:rPr lang="en-US" dirty="0"/>
              <a:t> 'CABA'</a:t>
            </a:r>
            <a:r>
              <a:rPr lang="en-US" dirty="0">
                <a:effectLst/>
              </a:rPr>
              <a:t>,</a:t>
            </a:r>
            <a:r>
              <a:rPr lang="en-US" dirty="0"/>
              <a:t> 'dog'</a:t>
            </a:r>
            <a:r>
              <a:rPr lang="en-US" dirty="0">
                <a:effectLst/>
              </a:rPr>
              <a:t>,</a:t>
            </a:r>
            <a:r>
              <a:rPr lang="en-US" dirty="0"/>
              <a:t> 'cat'</a:t>
            </a:r>
            <a:r>
              <a:rPr lang="en-US" dirty="0">
                <a:effectLst/>
              </a:rPr>
              <a:t>],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dtype</a:t>
            </a:r>
            <a:r>
              <a:rPr lang="en-US" dirty="0"/>
              <a:t>="string"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</a:p>
          <a:p>
            <a:r>
              <a:rPr lang="en-US" b="1" dirty="0"/>
              <a:t>In [38]: </a:t>
            </a:r>
            <a:r>
              <a:rPr lang="en-US" dirty="0">
                <a:effectLst/>
              </a:rPr>
              <a:t>s3</a:t>
            </a:r>
            <a:r>
              <a:rPr lang="en-US" dirty="0"/>
              <a:t> </a:t>
            </a:r>
          </a:p>
          <a:p>
            <a:r>
              <a:rPr lang="en-US" b="1" dirty="0"/>
              <a:t>Out[38]: </a:t>
            </a:r>
          </a:p>
          <a:p>
            <a:pPr marL="457200" lvl="1" indent="0">
              <a:buNone/>
            </a:pPr>
            <a:r>
              <a:rPr lang="en-US" dirty="0"/>
              <a:t>0 A </a:t>
            </a:r>
          </a:p>
          <a:p>
            <a:pPr marL="457200" lvl="1" indent="0">
              <a:buNone/>
            </a:pPr>
            <a:r>
              <a:rPr lang="en-US" dirty="0"/>
              <a:t>1 B </a:t>
            </a:r>
          </a:p>
          <a:p>
            <a:pPr marL="457200" lvl="1" indent="0">
              <a:buNone/>
            </a:pPr>
            <a:r>
              <a:rPr lang="en-US" dirty="0"/>
              <a:t>2 C </a:t>
            </a:r>
          </a:p>
          <a:p>
            <a:pPr marL="457200" lvl="1" indent="0">
              <a:buNone/>
            </a:pPr>
            <a:r>
              <a:rPr lang="en-US" dirty="0"/>
              <a:t>3 </a:t>
            </a:r>
            <a:r>
              <a:rPr lang="en-US" dirty="0" err="1"/>
              <a:t>Aaba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4 Baca </a:t>
            </a:r>
          </a:p>
          <a:p>
            <a:pPr marL="457200" lvl="1" indent="0">
              <a:buNone/>
            </a:pPr>
            <a:r>
              <a:rPr lang="en-US" dirty="0"/>
              <a:t>5 </a:t>
            </a:r>
          </a:p>
          <a:p>
            <a:pPr marL="457200" lvl="1" indent="0">
              <a:buNone/>
            </a:pPr>
            <a:r>
              <a:rPr lang="en-US" dirty="0"/>
              <a:t>6 &lt;NA&gt; </a:t>
            </a:r>
          </a:p>
          <a:p>
            <a:pPr marL="457200" lvl="1" indent="0">
              <a:buNone/>
            </a:pPr>
            <a:r>
              <a:rPr lang="en-US" dirty="0"/>
              <a:t>7 CABA </a:t>
            </a:r>
          </a:p>
          <a:p>
            <a:pPr marL="457200" lvl="1" indent="0">
              <a:buNone/>
            </a:pPr>
            <a:r>
              <a:rPr lang="en-US" dirty="0"/>
              <a:t>8 dog </a:t>
            </a:r>
          </a:p>
          <a:p>
            <a:pPr marL="457200" lvl="1" indent="0">
              <a:buNone/>
            </a:pPr>
            <a:r>
              <a:rPr lang="en-US" dirty="0"/>
              <a:t>9 cat </a:t>
            </a:r>
          </a:p>
          <a:p>
            <a:pPr marL="457200" lvl="1" indent="0">
              <a:buNone/>
            </a:pPr>
            <a:r>
              <a:rPr lang="en-US" dirty="0" err="1"/>
              <a:t>dtype</a:t>
            </a:r>
            <a:r>
              <a:rPr lang="en-US" dirty="0"/>
              <a:t>: string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8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6D78-5058-4148-BF7D-8D130CC2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FAF13-2514-2F4B-8531-79A8B2E42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can provide a regular expression to replace some sequence of characters</a:t>
            </a:r>
          </a:p>
          <a:p>
            <a:r>
              <a:rPr lang="en-US" b="1" dirty="0"/>
              <a:t>In [39]: </a:t>
            </a:r>
            <a:r>
              <a:rPr lang="en-US" dirty="0">
                <a:effectLst/>
              </a:rPr>
              <a:t>s3</a:t>
            </a:r>
            <a:r>
              <a:rPr lang="en-US" dirty="0"/>
              <a:t>.</a:t>
            </a:r>
            <a:r>
              <a:rPr lang="en-US" dirty="0">
                <a:effectLst/>
              </a:rPr>
              <a:t>str</a:t>
            </a:r>
            <a:r>
              <a:rPr lang="en-US" dirty="0"/>
              <a:t>.</a:t>
            </a:r>
            <a:r>
              <a:rPr lang="en-US" dirty="0">
                <a:effectLst/>
              </a:rPr>
              <a:t>replace(</a:t>
            </a:r>
            <a:r>
              <a:rPr lang="en-US" dirty="0"/>
              <a:t>'^.</a:t>
            </a:r>
            <a:r>
              <a:rPr lang="en-US" dirty="0" err="1"/>
              <a:t>a|dog</a:t>
            </a:r>
            <a:r>
              <a:rPr lang="en-US" dirty="0"/>
              <a:t>'</a:t>
            </a:r>
            <a:r>
              <a:rPr lang="en-US" dirty="0">
                <a:effectLst/>
              </a:rPr>
              <a:t>,</a:t>
            </a:r>
            <a:r>
              <a:rPr lang="en-US" dirty="0"/>
              <a:t> 'XX-XX '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effectLst/>
              </a:rPr>
              <a:t>case</a:t>
            </a:r>
            <a:r>
              <a:rPr lang="en-US" dirty="0"/>
              <a:t>=</a:t>
            </a:r>
            <a:r>
              <a:rPr lang="en-US" b="1" dirty="0"/>
              <a:t>False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</a:p>
          <a:p>
            <a:r>
              <a:rPr lang="en-US" b="1" dirty="0"/>
              <a:t>Out[39]: </a:t>
            </a:r>
          </a:p>
          <a:p>
            <a:pPr marL="457200" lvl="1" indent="0">
              <a:buNone/>
            </a:pPr>
            <a:r>
              <a:rPr lang="en-US" dirty="0"/>
              <a:t>0 A </a:t>
            </a:r>
          </a:p>
          <a:p>
            <a:pPr marL="457200" lvl="1" indent="0">
              <a:buNone/>
            </a:pPr>
            <a:r>
              <a:rPr lang="en-US" dirty="0"/>
              <a:t>1 B </a:t>
            </a:r>
          </a:p>
          <a:p>
            <a:pPr marL="457200" lvl="1" indent="0">
              <a:buNone/>
            </a:pPr>
            <a:r>
              <a:rPr lang="en-US" dirty="0"/>
              <a:t>2 C </a:t>
            </a:r>
          </a:p>
          <a:p>
            <a:pPr marL="457200" lvl="1" indent="0">
              <a:buNone/>
            </a:pPr>
            <a:r>
              <a:rPr lang="en-US" dirty="0"/>
              <a:t>3 XX-XX </a:t>
            </a:r>
            <a:r>
              <a:rPr lang="en-US" dirty="0" err="1"/>
              <a:t>ba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4 XX-XX ca </a:t>
            </a:r>
          </a:p>
          <a:p>
            <a:pPr marL="457200" lvl="1" indent="0">
              <a:buNone/>
            </a:pPr>
            <a:r>
              <a:rPr lang="en-US" dirty="0"/>
              <a:t>5 </a:t>
            </a:r>
          </a:p>
          <a:p>
            <a:pPr marL="457200" lvl="1" indent="0">
              <a:buNone/>
            </a:pPr>
            <a:r>
              <a:rPr lang="en-US" dirty="0"/>
              <a:t>6 &lt;NA&gt; </a:t>
            </a:r>
          </a:p>
          <a:p>
            <a:pPr marL="457200" lvl="1" indent="0">
              <a:buNone/>
            </a:pPr>
            <a:r>
              <a:rPr lang="en-US" dirty="0"/>
              <a:t>7 XX-XX BA </a:t>
            </a:r>
          </a:p>
          <a:p>
            <a:pPr marL="457200" lvl="1" indent="0">
              <a:buNone/>
            </a:pPr>
            <a:r>
              <a:rPr lang="en-US" dirty="0"/>
              <a:t>8 XX-XX </a:t>
            </a:r>
          </a:p>
          <a:p>
            <a:pPr marL="457200" lvl="1" indent="0">
              <a:buNone/>
            </a:pPr>
            <a:r>
              <a:rPr lang="en-US" dirty="0"/>
              <a:t>9 XX-XX t </a:t>
            </a:r>
          </a:p>
          <a:p>
            <a:pPr marL="457200" lvl="1" indent="0">
              <a:buNone/>
            </a:pPr>
            <a:r>
              <a:rPr lang="en-US" dirty="0" err="1"/>
              <a:t>dtype</a:t>
            </a:r>
            <a:r>
              <a:rPr lang="en-US" dirty="0"/>
              <a:t>: string</a:t>
            </a:r>
          </a:p>
        </p:txBody>
      </p:sp>
    </p:spTree>
    <p:extLst>
      <p:ext uri="{BB962C8B-B14F-4D97-AF65-F5344CB8AC3E}">
        <p14:creationId xmlns:p14="http://schemas.microsoft.com/office/powerpoint/2010/main" val="934880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0438-8C19-0442-A3A9-3AF929C2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F7FCA-69D9-3A4F-BD3C-5FC2316EA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In [40]: </a:t>
            </a:r>
            <a:r>
              <a:rPr lang="en-US" dirty="0">
                <a:effectLst/>
              </a:rPr>
              <a:t>dollars</a:t>
            </a:r>
            <a:r>
              <a:rPr lang="en-US" dirty="0"/>
              <a:t> = </a:t>
            </a:r>
            <a:r>
              <a:rPr lang="en-US" dirty="0" err="1">
                <a:effectLst/>
              </a:rPr>
              <a:t>pd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Series</a:t>
            </a:r>
            <a:r>
              <a:rPr lang="en-US" dirty="0">
                <a:effectLst/>
              </a:rPr>
              <a:t>([</a:t>
            </a:r>
            <a:r>
              <a:rPr lang="en-US" dirty="0"/>
              <a:t>'12'</a:t>
            </a:r>
            <a:r>
              <a:rPr lang="en-US" dirty="0">
                <a:effectLst/>
              </a:rPr>
              <a:t>,</a:t>
            </a:r>
            <a:r>
              <a:rPr lang="en-US" dirty="0"/>
              <a:t> '-$10'</a:t>
            </a:r>
            <a:r>
              <a:rPr lang="en-US" dirty="0">
                <a:effectLst/>
              </a:rPr>
              <a:t>,</a:t>
            </a:r>
            <a:r>
              <a:rPr lang="en-US" dirty="0"/>
              <a:t> '$10,000'</a:t>
            </a:r>
            <a:r>
              <a:rPr lang="en-US" dirty="0">
                <a:effectLst/>
              </a:rPr>
              <a:t>],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dtype</a:t>
            </a:r>
            <a:r>
              <a:rPr lang="en-US" dirty="0"/>
              <a:t>="string"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</a:p>
          <a:p>
            <a:r>
              <a:rPr lang="en-US" dirty="0"/>
              <a:t># This does what you'd naively expect: </a:t>
            </a:r>
          </a:p>
          <a:p>
            <a:r>
              <a:rPr lang="en-US" b="1" dirty="0"/>
              <a:t>In [41]: </a:t>
            </a:r>
            <a:r>
              <a:rPr lang="en-US" dirty="0" err="1">
                <a:effectLst/>
              </a:rPr>
              <a:t>dollars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str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replace</a:t>
            </a:r>
            <a:r>
              <a:rPr lang="en-US" dirty="0">
                <a:effectLst/>
              </a:rPr>
              <a:t>(</a:t>
            </a:r>
            <a:r>
              <a:rPr lang="en-US" dirty="0"/>
              <a:t>'$'</a:t>
            </a:r>
            <a:r>
              <a:rPr lang="en-US" dirty="0">
                <a:effectLst/>
              </a:rPr>
              <a:t>,</a:t>
            </a:r>
            <a:r>
              <a:rPr lang="en-US" dirty="0"/>
              <a:t> ''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</a:p>
          <a:p>
            <a:r>
              <a:rPr lang="en-US" b="1" dirty="0"/>
              <a:t>Out[41]: </a:t>
            </a:r>
          </a:p>
          <a:p>
            <a:pPr marL="457200" lvl="1" indent="0">
              <a:buNone/>
            </a:pPr>
            <a:r>
              <a:rPr lang="en-US" dirty="0"/>
              <a:t>0 12 </a:t>
            </a:r>
          </a:p>
          <a:p>
            <a:pPr marL="457200" lvl="1" indent="0">
              <a:buNone/>
            </a:pPr>
            <a:r>
              <a:rPr lang="en-US" dirty="0"/>
              <a:t>1 -10 </a:t>
            </a:r>
          </a:p>
          <a:p>
            <a:pPr marL="457200" lvl="1" indent="0">
              <a:buNone/>
            </a:pPr>
            <a:r>
              <a:rPr lang="en-US" dirty="0"/>
              <a:t>2 10,000 </a:t>
            </a:r>
          </a:p>
          <a:p>
            <a:pPr marL="457200" lvl="1" indent="0">
              <a:buNone/>
            </a:pPr>
            <a:r>
              <a:rPr lang="en-US" dirty="0" err="1"/>
              <a:t>dtype</a:t>
            </a:r>
            <a:r>
              <a:rPr lang="en-US" dirty="0"/>
              <a:t>: string </a:t>
            </a:r>
          </a:p>
          <a:p>
            <a:r>
              <a:rPr lang="en-US" dirty="0"/>
              <a:t># But this doesn’t: </a:t>
            </a:r>
          </a:p>
          <a:p>
            <a:r>
              <a:rPr lang="en-US" b="1" dirty="0"/>
              <a:t>In [42]: </a:t>
            </a:r>
            <a:r>
              <a:rPr lang="en-US" dirty="0" err="1">
                <a:effectLst/>
              </a:rPr>
              <a:t>dollars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str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replace</a:t>
            </a:r>
            <a:r>
              <a:rPr lang="en-US" dirty="0">
                <a:effectLst/>
              </a:rPr>
              <a:t>(</a:t>
            </a:r>
            <a:r>
              <a:rPr lang="en-US" dirty="0"/>
              <a:t>'-$'</a:t>
            </a:r>
            <a:r>
              <a:rPr lang="en-US" dirty="0">
                <a:effectLst/>
              </a:rPr>
              <a:t>,</a:t>
            </a:r>
            <a:r>
              <a:rPr lang="en-US" dirty="0"/>
              <a:t> '-’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</a:p>
          <a:p>
            <a:r>
              <a:rPr lang="en-US" b="1" dirty="0"/>
              <a:t>Out[42]: </a:t>
            </a:r>
          </a:p>
          <a:p>
            <a:pPr marL="457200" lvl="1" indent="0">
              <a:buNone/>
            </a:pPr>
            <a:r>
              <a:rPr lang="en-US" dirty="0"/>
              <a:t>0 12 </a:t>
            </a:r>
          </a:p>
          <a:p>
            <a:pPr marL="457200" lvl="1" indent="0">
              <a:buNone/>
            </a:pPr>
            <a:r>
              <a:rPr lang="en-US" dirty="0"/>
              <a:t>1 -$10 </a:t>
            </a:r>
          </a:p>
          <a:p>
            <a:pPr marL="457200" lvl="1" indent="0">
              <a:buNone/>
            </a:pPr>
            <a:r>
              <a:rPr lang="en-US" dirty="0"/>
              <a:t>2 $10,000 </a:t>
            </a:r>
          </a:p>
          <a:p>
            <a:pPr marL="457200" lvl="1" indent="0">
              <a:buNone/>
            </a:pPr>
            <a:r>
              <a:rPr lang="en-US" dirty="0" err="1"/>
              <a:t>dtype</a:t>
            </a:r>
            <a:r>
              <a:rPr lang="en-US" dirty="0"/>
              <a:t>: string # </a:t>
            </a:r>
          </a:p>
          <a:p>
            <a:r>
              <a:rPr lang="en-US" b="1" u="sng" dirty="0"/>
              <a:t>Correct</a:t>
            </a:r>
            <a:r>
              <a:rPr lang="en-US" dirty="0"/>
              <a:t>: </a:t>
            </a:r>
            <a:r>
              <a:rPr lang="en-US" dirty="0" err="1">
                <a:effectLst/>
              </a:rPr>
              <a:t>dollars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str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replace</a:t>
            </a:r>
            <a:r>
              <a:rPr lang="en-US" dirty="0">
                <a:effectLst/>
              </a:rPr>
              <a:t>(</a:t>
            </a:r>
            <a:r>
              <a:rPr lang="en-US" dirty="0"/>
              <a:t>r'-\$'</a:t>
            </a:r>
            <a:r>
              <a:rPr lang="en-US" dirty="0">
                <a:effectLst/>
              </a:rPr>
              <a:t>,</a:t>
            </a:r>
            <a:r>
              <a:rPr lang="en-US" dirty="0"/>
              <a:t> '-’</a:t>
            </a:r>
            <a:r>
              <a:rPr lang="en-US" dirty="0">
                <a:effectLst/>
              </a:rPr>
              <a:t>) </a:t>
            </a:r>
            <a:r>
              <a:rPr lang="en-US" dirty="0">
                <a:solidFill>
                  <a:srgbClr val="FF0000"/>
                </a:solidFill>
                <a:effectLst/>
              </a:rPr>
              <a:t>or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dollars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str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replace</a:t>
            </a:r>
            <a:r>
              <a:rPr lang="en-US" dirty="0">
                <a:effectLst/>
              </a:rPr>
              <a:t>(</a:t>
            </a:r>
            <a:r>
              <a:rPr lang="en-US" dirty="0"/>
              <a:t>'-$'</a:t>
            </a:r>
            <a:r>
              <a:rPr lang="en-US" dirty="0">
                <a:effectLst/>
              </a:rPr>
              <a:t>,</a:t>
            </a:r>
            <a:r>
              <a:rPr lang="en-US" dirty="0"/>
              <a:t> '-'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effectLst/>
              </a:rPr>
              <a:t>regex</a:t>
            </a:r>
            <a:r>
              <a:rPr lang="en-US" dirty="0"/>
              <a:t>=</a:t>
            </a:r>
            <a:r>
              <a:rPr lang="en-US" b="1" dirty="0"/>
              <a:t>False</a:t>
            </a:r>
            <a:r>
              <a:rPr lang="en-US" dirty="0">
                <a:effectLst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86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4932-37BA-B448-A944-2386EDA6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35C3-E0F1-AE49-AC8B-DD274628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In [56]: </a:t>
            </a:r>
            <a:r>
              <a:rPr lang="en-US" dirty="0">
                <a:effectLst/>
              </a:rPr>
              <a:t>s</a:t>
            </a:r>
            <a:r>
              <a:rPr lang="en-US" dirty="0"/>
              <a:t> = </a:t>
            </a:r>
            <a:r>
              <a:rPr lang="en-US" dirty="0" err="1">
                <a:effectLst/>
              </a:rPr>
              <a:t>pd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Series</a:t>
            </a:r>
            <a:r>
              <a:rPr lang="en-US" dirty="0">
                <a:effectLst/>
              </a:rPr>
              <a:t>([</a:t>
            </a:r>
            <a:r>
              <a:rPr lang="en-US" dirty="0"/>
              <a:t>'a'</a:t>
            </a:r>
            <a:r>
              <a:rPr lang="en-US" dirty="0">
                <a:effectLst/>
              </a:rPr>
              <a:t>,</a:t>
            </a:r>
            <a:r>
              <a:rPr lang="en-US" dirty="0"/>
              <a:t> 'b'</a:t>
            </a:r>
            <a:r>
              <a:rPr lang="en-US" dirty="0">
                <a:effectLst/>
              </a:rPr>
              <a:t>,</a:t>
            </a:r>
            <a:r>
              <a:rPr lang="en-US" dirty="0"/>
              <a:t> 'c'</a:t>
            </a:r>
            <a:r>
              <a:rPr lang="en-US" dirty="0">
                <a:effectLst/>
              </a:rPr>
              <a:t>,</a:t>
            </a:r>
            <a:r>
              <a:rPr lang="en-US" dirty="0"/>
              <a:t> 'd'</a:t>
            </a:r>
            <a:r>
              <a:rPr lang="en-US" dirty="0">
                <a:effectLst/>
              </a:rPr>
              <a:t>],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dtype</a:t>
            </a:r>
            <a:r>
              <a:rPr lang="en-US" dirty="0"/>
              <a:t>="string"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</a:p>
          <a:p>
            <a:endParaRPr lang="en-US" b="1" dirty="0"/>
          </a:p>
          <a:p>
            <a:r>
              <a:rPr lang="en-US" b="1" dirty="0"/>
              <a:t>In [57]: </a:t>
            </a:r>
            <a:r>
              <a:rPr lang="en-US" dirty="0" err="1">
                <a:effectLst/>
              </a:rPr>
              <a:t>s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str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cat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sep</a:t>
            </a:r>
            <a:r>
              <a:rPr lang="en-US"/>
              <a:t>=','</a:t>
            </a:r>
            <a:r>
              <a:rPr lang="en-US">
                <a:effectLst/>
              </a:rPr>
              <a:t>)</a:t>
            </a:r>
            <a:r>
              <a:rPr lang="en-US"/>
              <a:t> </a:t>
            </a:r>
            <a:endParaRPr lang="en-US" dirty="0"/>
          </a:p>
          <a:p>
            <a:r>
              <a:rPr lang="en-US" b="1" dirty="0"/>
              <a:t>Out[57]: </a:t>
            </a:r>
            <a:r>
              <a:rPr lang="en-US" dirty="0"/>
              <a:t>'</a:t>
            </a:r>
            <a:r>
              <a:rPr lang="en-US" dirty="0" err="1"/>
              <a:t>a,b,c,d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b="1" dirty="0"/>
              <a:t>In [58]: </a:t>
            </a:r>
            <a:r>
              <a:rPr lang="en-US" dirty="0" err="1">
                <a:effectLst/>
              </a:rPr>
              <a:t>s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str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cat</a:t>
            </a:r>
            <a:r>
              <a:rPr lang="en-US" dirty="0">
                <a:effectLst/>
              </a:rPr>
              <a:t>()</a:t>
            </a:r>
            <a:r>
              <a:rPr lang="en-US" dirty="0"/>
              <a:t> </a:t>
            </a:r>
          </a:p>
          <a:p>
            <a:r>
              <a:rPr lang="en-US" b="1" dirty="0"/>
              <a:t>Out[58]: </a:t>
            </a:r>
            <a:r>
              <a:rPr lang="en-US" dirty="0"/>
              <a:t>'</a:t>
            </a:r>
            <a:r>
              <a:rPr lang="en-US" dirty="0" err="1"/>
              <a:t>abcd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b="1" dirty="0"/>
              <a:t>In [59]: </a:t>
            </a:r>
            <a:r>
              <a:rPr lang="en-US" dirty="0">
                <a:effectLst/>
              </a:rPr>
              <a:t>t </a:t>
            </a:r>
            <a:r>
              <a:rPr lang="en-US" dirty="0"/>
              <a:t>=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pd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Series</a:t>
            </a:r>
            <a:r>
              <a:rPr lang="en-US" dirty="0">
                <a:effectLst/>
              </a:rPr>
              <a:t>([</a:t>
            </a:r>
            <a:r>
              <a:rPr lang="en-US" dirty="0"/>
              <a:t>'a'</a:t>
            </a:r>
            <a:r>
              <a:rPr lang="en-US" dirty="0">
                <a:effectLst/>
              </a:rPr>
              <a:t>, </a:t>
            </a:r>
            <a:r>
              <a:rPr lang="en-US" dirty="0"/>
              <a:t>'b'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np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nan</a:t>
            </a:r>
            <a:r>
              <a:rPr lang="en-US" dirty="0">
                <a:effectLst/>
              </a:rPr>
              <a:t>, </a:t>
            </a:r>
            <a:r>
              <a:rPr lang="en-US" dirty="0"/>
              <a:t>'d'</a:t>
            </a:r>
            <a:r>
              <a:rPr lang="en-US" dirty="0">
                <a:effectLst/>
              </a:rPr>
              <a:t>], </a:t>
            </a:r>
            <a:r>
              <a:rPr lang="en-US" dirty="0" err="1">
                <a:effectLst/>
              </a:rPr>
              <a:t>dtype</a:t>
            </a:r>
            <a:r>
              <a:rPr lang="en-US" dirty="0"/>
              <a:t>="string"</a:t>
            </a:r>
            <a:r>
              <a:rPr lang="en-US" dirty="0">
                <a:effectLst/>
              </a:rPr>
              <a:t>) </a:t>
            </a:r>
          </a:p>
          <a:p>
            <a:endParaRPr lang="en-US" b="1" dirty="0"/>
          </a:p>
          <a:p>
            <a:r>
              <a:rPr lang="en-US" b="1" dirty="0"/>
              <a:t>In [60]: </a:t>
            </a:r>
            <a:r>
              <a:rPr lang="en-US" dirty="0" err="1">
                <a:effectLst/>
              </a:rPr>
              <a:t>t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str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cat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sep</a:t>
            </a:r>
            <a:r>
              <a:rPr lang="en-US" dirty="0"/>
              <a:t>=',’</a:t>
            </a:r>
            <a:r>
              <a:rPr lang="en-US" dirty="0">
                <a:effectLst/>
              </a:rPr>
              <a:t>) </a:t>
            </a:r>
          </a:p>
          <a:p>
            <a:r>
              <a:rPr lang="en-US" b="1" dirty="0"/>
              <a:t>Out[60]: </a:t>
            </a:r>
            <a:r>
              <a:rPr lang="en-US" dirty="0"/>
              <a:t>'</a:t>
            </a:r>
            <a:r>
              <a:rPr lang="en-US" dirty="0" err="1"/>
              <a:t>a,b,d</a:t>
            </a:r>
            <a:r>
              <a:rPr lang="en-US" dirty="0"/>
              <a:t>’</a:t>
            </a:r>
            <a:r>
              <a:rPr lang="en-US" dirty="0">
                <a:effectLst/>
              </a:rPr>
              <a:t> </a:t>
            </a:r>
          </a:p>
          <a:p>
            <a:r>
              <a:rPr lang="en-US" b="1" dirty="0"/>
              <a:t>In [61]: </a:t>
            </a:r>
            <a:r>
              <a:rPr lang="en-US" dirty="0" err="1">
                <a:effectLst/>
              </a:rPr>
              <a:t>t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str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cat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sep</a:t>
            </a:r>
            <a:r>
              <a:rPr lang="en-US" dirty="0"/>
              <a:t>=','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na_rep</a:t>
            </a:r>
            <a:r>
              <a:rPr lang="en-US" dirty="0"/>
              <a:t>='-’</a:t>
            </a:r>
            <a:r>
              <a:rPr lang="en-US" dirty="0">
                <a:effectLst/>
              </a:rPr>
              <a:t>) </a:t>
            </a:r>
          </a:p>
          <a:p>
            <a:r>
              <a:rPr lang="en-US" b="1" dirty="0"/>
              <a:t>Out[61]: </a:t>
            </a:r>
            <a:r>
              <a:rPr lang="en-US" dirty="0"/>
              <a:t>'</a:t>
            </a:r>
            <a:r>
              <a:rPr lang="en-US" dirty="0" err="1"/>
              <a:t>a,b</a:t>
            </a:r>
            <a:r>
              <a:rPr lang="en-US" dirty="0"/>
              <a:t>,-,d'</a:t>
            </a:r>
            <a:r>
              <a:rPr lang="en-US" dirty="0">
                <a:effectLst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3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4AB1-E7A2-564E-9AB8-FB433B48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A81E-C413-3643-822E-908897EFC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 [62]: </a:t>
            </a:r>
            <a:r>
              <a:rPr lang="en-US" dirty="0" err="1">
                <a:effectLst/>
              </a:rPr>
              <a:t>s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str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cat</a:t>
            </a:r>
            <a:r>
              <a:rPr lang="en-US" dirty="0">
                <a:effectLst/>
              </a:rPr>
              <a:t>([</a:t>
            </a:r>
            <a:r>
              <a:rPr lang="en-US" dirty="0"/>
              <a:t>'A'</a:t>
            </a:r>
            <a:r>
              <a:rPr lang="en-US" dirty="0">
                <a:effectLst/>
              </a:rPr>
              <a:t>,</a:t>
            </a:r>
            <a:r>
              <a:rPr lang="en-US" dirty="0"/>
              <a:t> 'B'</a:t>
            </a:r>
            <a:r>
              <a:rPr lang="en-US" dirty="0">
                <a:effectLst/>
              </a:rPr>
              <a:t>,</a:t>
            </a:r>
            <a:r>
              <a:rPr lang="en-US" dirty="0"/>
              <a:t> 'C'</a:t>
            </a:r>
            <a:r>
              <a:rPr lang="en-US" dirty="0">
                <a:effectLst/>
              </a:rPr>
              <a:t>,</a:t>
            </a:r>
            <a:r>
              <a:rPr lang="en-US" dirty="0"/>
              <a:t> 'D’</a:t>
            </a:r>
            <a:r>
              <a:rPr lang="en-US" dirty="0">
                <a:effectLst/>
              </a:rPr>
              <a:t>])</a:t>
            </a:r>
            <a:r>
              <a:rPr lang="en-US" dirty="0"/>
              <a:t> </a:t>
            </a:r>
          </a:p>
          <a:p>
            <a:r>
              <a:rPr lang="en-US" b="1" dirty="0"/>
              <a:t>Out[62]: </a:t>
            </a:r>
          </a:p>
          <a:p>
            <a:pPr marL="457200" lvl="1" indent="0">
              <a:buNone/>
            </a:pPr>
            <a:r>
              <a:rPr lang="en-US" dirty="0"/>
              <a:t>0 </a:t>
            </a:r>
            <a:r>
              <a:rPr lang="en-US" dirty="0" err="1"/>
              <a:t>aA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1 </a:t>
            </a:r>
            <a:r>
              <a:rPr lang="en-US" dirty="0" err="1"/>
              <a:t>bB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2 </a:t>
            </a:r>
            <a:r>
              <a:rPr lang="en-US" dirty="0" err="1"/>
              <a:t>cC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3 </a:t>
            </a:r>
            <a:r>
              <a:rPr lang="en-US" dirty="0" err="1"/>
              <a:t>dD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 err="1"/>
              <a:t>dtype</a:t>
            </a:r>
            <a:r>
              <a:rPr lang="en-US" dirty="0"/>
              <a:t>: string</a:t>
            </a:r>
          </a:p>
        </p:txBody>
      </p:sp>
    </p:spTree>
    <p:extLst>
      <p:ext uri="{BB962C8B-B14F-4D97-AF65-F5344CB8AC3E}">
        <p14:creationId xmlns:p14="http://schemas.microsoft.com/office/powerpoint/2010/main" val="3417092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C13E-9B24-064E-AF1B-10AFE101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EB35-5F3C-F047-8597-AFF53536E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You can use </a:t>
            </a:r>
            <a:r>
              <a:rPr lang="en-US" dirty="0">
                <a:effectLst/>
              </a:rPr>
              <a:t>[]</a:t>
            </a:r>
            <a:r>
              <a:rPr lang="en-US" dirty="0"/>
              <a:t> notation to directly index by position locations. If you index past the end of the string, the result will be a </a:t>
            </a:r>
            <a:r>
              <a:rPr lang="en-US" dirty="0" err="1">
                <a:effectLst/>
              </a:rPr>
              <a:t>NaN</a:t>
            </a:r>
            <a:r>
              <a:rPr lang="en-US" dirty="0"/>
              <a:t>.</a:t>
            </a:r>
          </a:p>
          <a:p>
            <a:r>
              <a:rPr lang="en-US" b="1" dirty="0"/>
              <a:t>In [91]: </a:t>
            </a:r>
            <a:r>
              <a:rPr lang="en-US" dirty="0">
                <a:effectLst/>
              </a:rPr>
              <a:t>s</a:t>
            </a:r>
            <a:r>
              <a:rPr lang="en-US" dirty="0"/>
              <a:t> = </a:t>
            </a:r>
            <a:r>
              <a:rPr lang="en-US" dirty="0" err="1">
                <a:effectLst/>
              </a:rPr>
              <a:t>pd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Series</a:t>
            </a:r>
            <a:r>
              <a:rPr lang="en-US" dirty="0">
                <a:effectLst/>
              </a:rPr>
              <a:t>([</a:t>
            </a:r>
            <a:r>
              <a:rPr lang="en-US" dirty="0"/>
              <a:t>'A'</a:t>
            </a:r>
            <a:r>
              <a:rPr lang="en-US" dirty="0">
                <a:effectLst/>
              </a:rPr>
              <a:t>,</a:t>
            </a:r>
            <a:r>
              <a:rPr lang="en-US" dirty="0"/>
              <a:t> 'B'</a:t>
            </a:r>
            <a:r>
              <a:rPr lang="en-US" dirty="0">
                <a:effectLst/>
              </a:rPr>
              <a:t>,</a:t>
            </a:r>
            <a:r>
              <a:rPr lang="en-US" dirty="0"/>
              <a:t> 'C'</a:t>
            </a:r>
            <a:r>
              <a:rPr lang="en-US" dirty="0">
                <a:effectLst/>
              </a:rPr>
              <a:t>,</a:t>
            </a:r>
            <a:r>
              <a:rPr lang="en-US" dirty="0"/>
              <a:t> '</a:t>
            </a:r>
            <a:r>
              <a:rPr lang="en-US" dirty="0" err="1"/>
              <a:t>Aaba</a:t>
            </a:r>
            <a:r>
              <a:rPr lang="en-US" dirty="0"/>
              <a:t>'</a:t>
            </a:r>
            <a:r>
              <a:rPr lang="en-US" dirty="0">
                <a:effectLst/>
              </a:rPr>
              <a:t>,</a:t>
            </a:r>
            <a:r>
              <a:rPr lang="en-US" dirty="0"/>
              <a:t> 'Baca'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np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nan</a:t>
            </a:r>
            <a:r>
              <a:rPr lang="en-US" dirty="0">
                <a:effectLst/>
              </a:rPr>
              <a:t>,</a:t>
            </a:r>
            <a:r>
              <a:rPr lang="en-US" dirty="0"/>
              <a:t> 'CABA'</a:t>
            </a:r>
            <a:r>
              <a:rPr lang="en-US" dirty="0">
                <a:effectLst/>
              </a:rPr>
              <a:t>,</a:t>
            </a:r>
            <a:r>
              <a:rPr lang="en-US" dirty="0"/>
              <a:t> 'dog'</a:t>
            </a:r>
            <a:r>
              <a:rPr lang="en-US" dirty="0">
                <a:effectLst/>
              </a:rPr>
              <a:t>,</a:t>
            </a:r>
            <a:r>
              <a:rPr lang="en-US" dirty="0"/>
              <a:t> 'cat'</a:t>
            </a:r>
            <a:r>
              <a:rPr lang="en-US" dirty="0">
                <a:effectLst/>
              </a:rPr>
              <a:t>],</a:t>
            </a:r>
            <a:r>
              <a:rPr lang="en-US" b="1" dirty="0"/>
              <a:t> </a:t>
            </a:r>
            <a:r>
              <a:rPr lang="en-US" dirty="0" err="1">
                <a:effectLst/>
              </a:rPr>
              <a:t>dtype</a:t>
            </a:r>
            <a:r>
              <a:rPr lang="en-US" dirty="0"/>
              <a:t>="string"</a:t>
            </a:r>
            <a:r>
              <a:rPr lang="en-US" dirty="0">
                <a:effectLst/>
              </a:rPr>
              <a:t>)</a:t>
            </a:r>
            <a:r>
              <a:rPr lang="en-US" b="1" dirty="0"/>
              <a:t> </a:t>
            </a:r>
          </a:p>
          <a:p>
            <a:r>
              <a:rPr lang="en-US" b="1" dirty="0"/>
              <a:t>In [92]: </a:t>
            </a:r>
            <a:r>
              <a:rPr lang="en-US" dirty="0" err="1">
                <a:effectLst/>
              </a:rPr>
              <a:t>s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str</a:t>
            </a:r>
            <a:r>
              <a:rPr lang="en-US" dirty="0">
                <a:effectLst/>
              </a:rPr>
              <a:t>[</a:t>
            </a:r>
            <a:r>
              <a:rPr lang="en-US" dirty="0"/>
              <a:t>0</a:t>
            </a:r>
            <a:r>
              <a:rPr lang="en-US" dirty="0">
                <a:effectLst/>
              </a:rPr>
              <a:t>]</a:t>
            </a:r>
            <a:r>
              <a:rPr lang="en-US" dirty="0"/>
              <a:t> </a:t>
            </a:r>
          </a:p>
          <a:p>
            <a:r>
              <a:rPr lang="en-US" b="1" dirty="0"/>
              <a:t>Out[92]: </a:t>
            </a:r>
            <a:r>
              <a:rPr lang="en-US" dirty="0"/>
              <a:t>0 A </a:t>
            </a:r>
          </a:p>
          <a:p>
            <a:pPr marL="457200" lvl="1" indent="0">
              <a:buNone/>
            </a:pPr>
            <a:r>
              <a:rPr lang="en-US" dirty="0"/>
              <a:t>1 B </a:t>
            </a:r>
          </a:p>
          <a:p>
            <a:pPr marL="457200" lvl="1" indent="0">
              <a:buNone/>
            </a:pPr>
            <a:r>
              <a:rPr lang="en-US" dirty="0"/>
              <a:t>2 C </a:t>
            </a:r>
          </a:p>
          <a:p>
            <a:pPr marL="457200" lvl="1" indent="0">
              <a:buNone/>
            </a:pPr>
            <a:r>
              <a:rPr lang="en-US" dirty="0"/>
              <a:t>3 A </a:t>
            </a:r>
          </a:p>
          <a:p>
            <a:pPr marL="457200" lvl="1" indent="0">
              <a:buNone/>
            </a:pPr>
            <a:r>
              <a:rPr lang="en-US" dirty="0"/>
              <a:t>4 B </a:t>
            </a:r>
          </a:p>
          <a:p>
            <a:pPr marL="457200" lvl="1" indent="0">
              <a:buNone/>
            </a:pPr>
            <a:r>
              <a:rPr lang="en-US" dirty="0"/>
              <a:t>5 &lt;NA&gt; </a:t>
            </a:r>
          </a:p>
          <a:p>
            <a:pPr marL="457200" lvl="1" indent="0">
              <a:buNone/>
            </a:pPr>
            <a:r>
              <a:rPr lang="en-US" dirty="0"/>
              <a:t>6 C </a:t>
            </a:r>
          </a:p>
          <a:p>
            <a:pPr marL="457200" lvl="1" indent="0">
              <a:buNone/>
            </a:pPr>
            <a:r>
              <a:rPr lang="en-US" dirty="0"/>
              <a:t>7 d </a:t>
            </a:r>
          </a:p>
          <a:p>
            <a:pPr marL="457200" lvl="1" indent="0">
              <a:buNone/>
            </a:pPr>
            <a:r>
              <a:rPr lang="en-US" dirty="0"/>
              <a:t>8 c </a:t>
            </a:r>
          </a:p>
          <a:p>
            <a:pPr marL="457200" lvl="1" indent="0">
              <a:buNone/>
            </a:pPr>
            <a:r>
              <a:rPr lang="en-US" dirty="0" err="1"/>
              <a:t>dtype</a:t>
            </a:r>
            <a:r>
              <a:rPr lang="en-US" dirty="0"/>
              <a:t>: string </a:t>
            </a:r>
          </a:p>
        </p:txBody>
      </p:sp>
    </p:spTree>
    <p:extLst>
      <p:ext uri="{BB962C8B-B14F-4D97-AF65-F5344CB8AC3E}">
        <p14:creationId xmlns:p14="http://schemas.microsoft.com/office/powerpoint/2010/main" val="815831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7621-BEEE-A24B-86D7-A7BF1411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D4D42-688F-924B-B4B3-401D9FFA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In [93]: </a:t>
            </a:r>
            <a:r>
              <a:rPr lang="en-US" dirty="0" err="1">
                <a:effectLst/>
              </a:rPr>
              <a:t>s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str</a:t>
            </a:r>
            <a:r>
              <a:rPr lang="en-US" dirty="0">
                <a:effectLst/>
              </a:rPr>
              <a:t>[</a:t>
            </a:r>
            <a:r>
              <a:rPr lang="en-US" dirty="0"/>
              <a:t>1</a:t>
            </a:r>
            <a:r>
              <a:rPr lang="en-US" dirty="0">
                <a:effectLst/>
              </a:rPr>
              <a:t>]</a:t>
            </a:r>
            <a:r>
              <a:rPr lang="en-US" dirty="0"/>
              <a:t> </a:t>
            </a:r>
          </a:p>
          <a:p>
            <a:r>
              <a:rPr lang="en-US" b="1" dirty="0"/>
              <a:t>Out[93]: </a:t>
            </a:r>
          </a:p>
          <a:p>
            <a:pPr marL="457200" lvl="1" indent="0">
              <a:buNone/>
            </a:pPr>
            <a:r>
              <a:rPr lang="en-US" dirty="0"/>
              <a:t>0 &lt;NA&gt; </a:t>
            </a:r>
          </a:p>
          <a:p>
            <a:pPr marL="457200" lvl="1" indent="0">
              <a:buNone/>
            </a:pPr>
            <a:r>
              <a:rPr lang="en-US" dirty="0"/>
              <a:t>1 &lt;NA&gt; </a:t>
            </a:r>
          </a:p>
          <a:p>
            <a:pPr marL="457200" lvl="1" indent="0">
              <a:buNone/>
            </a:pPr>
            <a:r>
              <a:rPr lang="en-US" dirty="0"/>
              <a:t>2 &lt;NA&gt; </a:t>
            </a:r>
          </a:p>
          <a:p>
            <a:pPr marL="457200" lvl="1" indent="0">
              <a:buNone/>
            </a:pPr>
            <a:r>
              <a:rPr lang="en-US" dirty="0"/>
              <a:t>3 a </a:t>
            </a:r>
          </a:p>
          <a:p>
            <a:pPr marL="457200" lvl="1" indent="0">
              <a:buNone/>
            </a:pPr>
            <a:r>
              <a:rPr lang="en-US" dirty="0"/>
              <a:t>4 a </a:t>
            </a:r>
          </a:p>
          <a:p>
            <a:pPr marL="457200" lvl="1" indent="0">
              <a:buNone/>
            </a:pPr>
            <a:r>
              <a:rPr lang="en-US" dirty="0"/>
              <a:t>5 &lt;NA&gt; </a:t>
            </a:r>
          </a:p>
          <a:p>
            <a:pPr marL="457200" lvl="1" indent="0">
              <a:buNone/>
            </a:pPr>
            <a:r>
              <a:rPr lang="en-US" dirty="0"/>
              <a:t>6 A </a:t>
            </a:r>
          </a:p>
          <a:p>
            <a:pPr marL="457200" lvl="1" indent="0">
              <a:buNone/>
            </a:pPr>
            <a:r>
              <a:rPr lang="en-US" dirty="0"/>
              <a:t>7 o </a:t>
            </a:r>
          </a:p>
          <a:p>
            <a:pPr marL="457200" lvl="1" indent="0">
              <a:buNone/>
            </a:pPr>
            <a:r>
              <a:rPr lang="en-US" dirty="0"/>
              <a:t>8 a </a:t>
            </a:r>
          </a:p>
          <a:p>
            <a:pPr marL="457200" lvl="1" indent="0">
              <a:buNone/>
            </a:pPr>
            <a:r>
              <a:rPr lang="en-US" dirty="0" err="1"/>
              <a:t>dtype</a:t>
            </a:r>
            <a:r>
              <a:rPr lang="en-US" dirty="0"/>
              <a:t>: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8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BAB1-62C2-B545-B058-65CB2FAB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66122-13F1-194D-A37E-F338EA2DD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text (string) data type</a:t>
            </a:r>
          </a:p>
          <a:p>
            <a:r>
              <a:rPr lang="en-US" dirty="0"/>
              <a:t>Pandas text operations</a:t>
            </a:r>
          </a:p>
          <a:p>
            <a:r>
              <a:rPr lang="en-TR" dirty="0"/>
              <a:t>Pandas and pattern utilization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34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9072-12BA-3A41-BEFD-E549982B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3A6E8-11E3-C94C-8E2E-2448A11DF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TR" dirty="0"/>
          </a:p>
          <a:p>
            <a:pPr marL="0" indent="0" algn="ctr">
              <a:buNone/>
            </a:pPr>
            <a:endParaRPr lang="en-TR" dirty="0"/>
          </a:p>
          <a:p>
            <a:pPr marL="0" indent="0" algn="ctr">
              <a:buNone/>
            </a:pPr>
            <a:endParaRPr lang="en-TR" dirty="0"/>
          </a:p>
          <a:p>
            <a:pPr marL="0" indent="0" algn="ctr">
              <a:buNone/>
            </a:pPr>
            <a:r>
              <a:rPr lang="en-TR" sz="3600" dirty="0"/>
              <a:t>Pandas and pattern utilization</a:t>
            </a:r>
          </a:p>
        </p:txBody>
      </p:sp>
    </p:spTree>
    <p:extLst>
      <p:ext uri="{BB962C8B-B14F-4D97-AF65-F5344CB8AC3E}">
        <p14:creationId xmlns:p14="http://schemas.microsoft.com/office/powerpoint/2010/main" val="2247709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EF0D-A055-DE46-9D99-CACAE819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B7320-A180-714B-9D1B-43A8E325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 </a:t>
            </a:r>
            <a:r>
              <a:rPr lang="en-US" dirty="0">
                <a:effectLst/>
              </a:rPr>
              <a:t>extract</a:t>
            </a:r>
            <a:r>
              <a:rPr lang="en-US" dirty="0"/>
              <a:t> method accepts a </a:t>
            </a:r>
            <a:r>
              <a:rPr lang="en-US" dirty="0">
                <a:hlinkClick r:id="rId2"/>
              </a:rPr>
              <a:t>regular expression</a:t>
            </a:r>
            <a:r>
              <a:rPr lang="en-US" dirty="0"/>
              <a:t> with at least one capture group.</a:t>
            </a:r>
          </a:p>
          <a:p>
            <a:r>
              <a:rPr lang="en-US" dirty="0"/>
              <a:t>Extracting a regular expression with more than one group returns a </a:t>
            </a:r>
            <a:r>
              <a:rPr lang="en-US" dirty="0" err="1"/>
              <a:t>DataFrame</a:t>
            </a:r>
            <a:r>
              <a:rPr lang="en-US" dirty="0"/>
              <a:t> with one column per group.</a:t>
            </a:r>
          </a:p>
          <a:p>
            <a:r>
              <a:rPr lang="en-US" dirty="0"/>
              <a:t>The extract method returns only the first match.</a:t>
            </a:r>
          </a:p>
          <a:p>
            <a:r>
              <a:rPr lang="en-US" b="1" dirty="0"/>
              <a:t>In [94]: </a:t>
            </a:r>
            <a:r>
              <a:rPr lang="en-US" dirty="0" err="1">
                <a:effectLst/>
              </a:rPr>
              <a:t>pd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Series</a:t>
            </a:r>
            <a:r>
              <a:rPr lang="en-US" dirty="0">
                <a:effectLst/>
              </a:rPr>
              <a:t>([</a:t>
            </a:r>
            <a:r>
              <a:rPr lang="en-US" dirty="0"/>
              <a:t>'a1'</a:t>
            </a:r>
            <a:r>
              <a:rPr lang="en-US" dirty="0">
                <a:effectLst/>
              </a:rPr>
              <a:t>,</a:t>
            </a:r>
            <a:r>
              <a:rPr lang="en-US" dirty="0"/>
              <a:t> 'b2'</a:t>
            </a:r>
            <a:r>
              <a:rPr lang="en-US" dirty="0">
                <a:effectLst/>
              </a:rPr>
              <a:t>,</a:t>
            </a:r>
            <a:r>
              <a:rPr lang="en-US" dirty="0"/>
              <a:t> 'c3’</a:t>
            </a:r>
            <a:r>
              <a:rPr lang="en-US" dirty="0">
                <a:effectLst/>
              </a:rPr>
              <a:t>], </a:t>
            </a:r>
            <a:r>
              <a:rPr lang="en-US" dirty="0" err="1">
                <a:effectLst/>
              </a:rPr>
              <a:t>dtype</a:t>
            </a:r>
            <a:r>
              <a:rPr lang="en-US" dirty="0"/>
              <a:t>="string"</a:t>
            </a:r>
            <a:r>
              <a:rPr lang="en-US" dirty="0">
                <a:effectLst/>
              </a:rPr>
              <a:t>)</a:t>
            </a:r>
            <a:r>
              <a:rPr lang="en-US" dirty="0"/>
              <a:t>.</a:t>
            </a:r>
            <a:r>
              <a:rPr lang="en-US" dirty="0" err="1">
                <a:effectLst/>
              </a:rPr>
              <a:t>str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extract</a:t>
            </a:r>
            <a:r>
              <a:rPr lang="en-US" dirty="0">
                <a:effectLst/>
              </a:rPr>
              <a:t>(</a:t>
            </a:r>
            <a:r>
              <a:rPr lang="en-US" dirty="0"/>
              <a:t>r'([ab])(\d)'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effectLst/>
              </a:rPr>
              <a:t>expand</a:t>
            </a:r>
            <a:r>
              <a:rPr lang="en-US" dirty="0"/>
              <a:t>=</a:t>
            </a:r>
            <a:r>
              <a:rPr lang="en-US" b="1" dirty="0"/>
              <a:t>False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</a:p>
          <a:p>
            <a:r>
              <a:rPr lang="en-US" b="1" dirty="0"/>
              <a:t>Out[94]: </a:t>
            </a:r>
          </a:p>
          <a:p>
            <a:pPr marL="457200" lvl="1" indent="0">
              <a:buNone/>
            </a:pPr>
            <a:r>
              <a:rPr lang="en-US" dirty="0"/>
              <a:t>   0 1 </a:t>
            </a:r>
          </a:p>
          <a:p>
            <a:pPr marL="457200" lvl="1" indent="0">
              <a:buNone/>
            </a:pPr>
            <a:r>
              <a:rPr lang="en-US" dirty="0"/>
              <a:t>0 a 1 </a:t>
            </a:r>
          </a:p>
          <a:p>
            <a:pPr marL="457200" lvl="1" indent="0">
              <a:buNone/>
            </a:pPr>
            <a:r>
              <a:rPr lang="en-US" dirty="0"/>
              <a:t>1 b 2 </a:t>
            </a:r>
          </a:p>
          <a:p>
            <a:pPr marL="457200" lvl="1" indent="0">
              <a:buNone/>
            </a:pPr>
            <a:r>
              <a:rPr lang="en-US" dirty="0"/>
              <a:t>2 &lt;NA&gt; &lt;NA&gt;</a:t>
            </a:r>
          </a:p>
        </p:txBody>
      </p:sp>
    </p:spTree>
    <p:extLst>
      <p:ext uri="{BB962C8B-B14F-4D97-AF65-F5344CB8AC3E}">
        <p14:creationId xmlns:p14="http://schemas.microsoft.com/office/powerpoint/2010/main" val="471753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EBA7-AD7C-1143-9E9E-26EC4B63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B7574-7C6A-2D4C-B8E7-D50BC023F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 [95]: </a:t>
            </a:r>
            <a:r>
              <a:rPr lang="en-US" dirty="0" err="1">
                <a:effectLst/>
              </a:rPr>
              <a:t>pd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Series</a:t>
            </a:r>
            <a:r>
              <a:rPr lang="en-US" dirty="0">
                <a:effectLst/>
              </a:rPr>
              <a:t>([</a:t>
            </a:r>
            <a:r>
              <a:rPr lang="en-US" dirty="0"/>
              <a:t>'a1'</a:t>
            </a:r>
            <a:r>
              <a:rPr lang="en-US" dirty="0">
                <a:effectLst/>
              </a:rPr>
              <a:t>,</a:t>
            </a:r>
            <a:r>
              <a:rPr lang="en-US" dirty="0"/>
              <a:t> 'b2'</a:t>
            </a:r>
            <a:r>
              <a:rPr lang="en-US" dirty="0">
                <a:effectLst/>
              </a:rPr>
              <a:t>,</a:t>
            </a:r>
            <a:r>
              <a:rPr lang="en-US" dirty="0"/>
              <a:t> 'c3'</a:t>
            </a:r>
            <a:r>
              <a:rPr lang="en-US" dirty="0">
                <a:effectLst/>
              </a:rPr>
              <a:t>],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dtype</a:t>
            </a:r>
            <a:r>
              <a:rPr lang="en-US" dirty="0"/>
              <a:t>="string"</a:t>
            </a:r>
            <a:r>
              <a:rPr lang="en-US" dirty="0">
                <a:effectLst/>
              </a:rPr>
              <a:t>)</a:t>
            </a:r>
            <a:r>
              <a:rPr lang="en-US" dirty="0"/>
              <a:t>.</a:t>
            </a:r>
            <a:r>
              <a:rPr lang="en-US" dirty="0" err="1">
                <a:effectLst/>
              </a:rPr>
              <a:t>str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extract</a:t>
            </a:r>
            <a:r>
              <a:rPr lang="en-US" dirty="0">
                <a:effectLst/>
              </a:rPr>
              <a:t>(</a:t>
            </a:r>
            <a:r>
              <a:rPr lang="en-US" dirty="0"/>
              <a:t>r'(?P&lt;letter&gt;[ab])(?P&lt;digit&gt;\d)'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effectLst/>
              </a:rPr>
              <a:t>expand</a:t>
            </a:r>
            <a:r>
              <a:rPr lang="en-US" dirty="0"/>
              <a:t>=</a:t>
            </a:r>
            <a:r>
              <a:rPr lang="en-US" b="1" dirty="0"/>
              <a:t>False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  <a:endParaRPr lang="en-US" b="1" dirty="0"/>
          </a:p>
          <a:p>
            <a:r>
              <a:rPr lang="en-US" b="1" dirty="0"/>
              <a:t>Out[95]: </a:t>
            </a:r>
          </a:p>
          <a:p>
            <a:pPr marL="457200" lvl="1" indent="0">
              <a:buNone/>
            </a:pPr>
            <a:r>
              <a:rPr lang="en-US" dirty="0"/>
              <a:t>letter digit </a:t>
            </a:r>
          </a:p>
          <a:p>
            <a:pPr marL="457200" lvl="1" indent="0">
              <a:buNone/>
            </a:pPr>
            <a:r>
              <a:rPr lang="en-US" dirty="0"/>
              <a:t>0 a 1 </a:t>
            </a:r>
          </a:p>
          <a:p>
            <a:pPr marL="457200" lvl="1" indent="0">
              <a:buNone/>
            </a:pPr>
            <a:r>
              <a:rPr lang="en-US" dirty="0"/>
              <a:t>1 b 2 </a:t>
            </a:r>
          </a:p>
          <a:p>
            <a:pPr marL="457200" lvl="1" indent="0">
              <a:buNone/>
            </a:pPr>
            <a:r>
              <a:rPr lang="en-US" dirty="0"/>
              <a:t>2 &lt;NA&gt; &lt;NA&gt;</a:t>
            </a:r>
          </a:p>
        </p:txBody>
      </p:sp>
    </p:spTree>
    <p:extLst>
      <p:ext uri="{BB962C8B-B14F-4D97-AF65-F5344CB8AC3E}">
        <p14:creationId xmlns:p14="http://schemas.microsoft.com/office/powerpoint/2010/main" val="1308511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F93A-7752-A547-915F-19C96100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all substrings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4764D-C7A2-D544-B6BA-348A087B9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 [104]: </a:t>
            </a:r>
            <a:r>
              <a:rPr lang="en-US" dirty="0">
                <a:effectLst/>
              </a:rPr>
              <a:t>s</a:t>
            </a:r>
            <a:r>
              <a:rPr lang="en-US" dirty="0"/>
              <a:t> = </a:t>
            </a:r>
            <a:r>
              <a:rPr lang="en-US" dirty="0" err="1">
                <a:effectLst/>
              </a:rPr>
              <a:t>pd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Series</a:t>
            </a:r>
            <a:r>
              <a:rPr lang="en-US" dirty="0">
                <a:effectLst/>
              </a:rPr>
              <a:t>([</a:t>
            </a:r>
            <a:r>
              <a:rPr lang="en-US" dirty="0"/>
              <a:t>"a1a2"</a:t>
            </a:r>
            <a:r>
              <a:rPr lang="en-US" dirty="0">
                <a:effectLst/>
              </a:rPr>
              <a:t>,</a:t>
            </a:r>
            <a:r>
              <a:rPr lang="en-US" dirty="0"/>
              <a:t> "b1"</a:t>
            </a:r>
            <a:r>
              <a:rPr lang="en-US" dirty="0">
                <a:effectLst/>
              </a:rPr>
              <a:t>,</a:t>
            </a:r>
            <a:r>
              <a:rPr lang="en-US" dirty="0"/>
              <a:t> "c1"</a:t>
            </a:r>
            <a:r>
              <a:rPr lang="en-US" dirty="0">
                <a:effectLst/>
              </a:rPr>
              <a:t>],</a:t>
            </a:r>
            <a:r>
              <a:rPr lang="en-US" dirty="0"/>
              <a:t> </a:t>
            </a:r>
            <a:r>
              <a:rPr lang="en-US" dirty="0">
                <a:effectLst/>
              </a:rPr>
              <a:t>index</a:t>
            </a:r>
            <a:r>
              <a:rPr lang="en-US" dirty="0"/>
              <a:t>=</a:t>
            </a:r>
            <a:r>
              <a:rPr lang="en-US" dirty="0">
                <a:effectLst/>
              </a:rPr>
              <a:t>[</a:t>
            </a:r>
            <a:r>
              <a:rPr lang="en-US" dirty="0"/>
              <a:t>"A"</a:t>
            </a:r>
            <a:r>
              <a:rPr lang="en-US" dirty="0">
                <a:effectLst/>
              </a:rPr>
              <a:t>,</a:t>
            </a:r>
            <a:r>
              <a:rPr lang="en-US" dirty="0"/>
              <a:t> "B"</a:t>
            </a:r>
            <a:r>
              <a:rPr lang="en-US" dirty="0">
                <a:effectLst/>
              </a:rPr>
              <a:t>,</a:t>
            </a:r>
            <a:r>
              <a:rPr lang="en-US" dirty="0"/>
              <a:t> "C"</a:t>
            </a:r>
            <a:r>
              <a:rPr lang="en-US" dirty="0">
                <a:effectLst/>
              </a:rPr>
              <a:t>], </a:t>
            </a:r>
            <a:r>
              <a:rPr lang="en-US" dirty="0" err="1">
                <a:effectLst/>
              </a:rPr>
              <a:t>dtype</a:t>
            </a:r>
            <a:r>
              <a:rPr lang="en-US" dirty="0"/>
              <a:t>="string"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</a:p>
          <a:p>
            <a:r>
              <a:rPr lang="en-US" b="1" dirty="0"/>
              <a:t>In [106]: </a:t>
            </a:r>
            <a:r>
              <a:rPr lang="en-US" dirty="0" err="1">
                <a:effectLst/>
              </a:rPr>
              <a:t>two_groups</a:t>
            </a:r>
            <a:r>
              <a:rPr lang="en-US" dirty="0"/>
              <a:t> = '(?P&lt;letter&gt;[a-z])(?P&lt;digit&gt;[0-9])’ </a:t>
            </a:r>
          </a:p>
          <a:p>
            <a:r>
              <a:rPr lang="en-US" b="1" dirty="0"/>
              <a:t>In [107]: </a:t>
            </a:r>
            <a:r>
              <a:rPr lang="en-US" dirty="0" err="1">
                <a:effectLst/>
              </a:rPr>
              <a:t>s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str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extract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two_groups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effectLst/>
              </a:rPr>
              <a:t>expand</a:t>
            </a:r>
            <a:r>
              <a:rPr lang="en-US" dirty="0"/>
              <a:t>=</a:t>
            </a:r>
            <a:r>
              <a:rPr lang="en-US" b="1" dirty="0"/>
              <a:t>True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</a:p>
          <a:p>
            <a:r>
              <a:rPr lang="en-US" b="1" dirty="0"/>
              <a:t>Out[107]: </a:t>
            </a:r>
          </a:p>
          <a:p>
            <a:pPr marL="457200" lvl="1" indent="0">
              <a:buNone/>
            </a:pPr>
            <a:r>
              <a:rPr lang="en-US" dirty="0"/>
              <a:t>   letter digit </a:t>
            </a:r>
          </a:p>
          <a:p>
            <a:pPr marL="457200" lvl="1" indent="0">
              <a:buNone/>
            </a:pPr>
            <a:r>
              <a:rPr lang="en-US" dirty="0"/>
              <a:t>A  a          1 </a:t>
            </a:r>
          </a:p>
          <a:p>
            <a:pPr marL="457200" lvl="1" indent="0">
              <a:buNone/>
            </a:pPr>
            <a:r>
              <a:rPr lang="en-US" dirty="0"/>
              <a:t>B  b          1 </a:t>
            </a:r>
          </a:p>
          <a:p>
            <a:pPr marL="457200" lvl="1" indent="0">
              <a:buNone/>
            </a:pPr>
            <a:r>
              <a:rPr lang="en-US" dirty="0"/>
              <a:t>C  c          1</a:t>
            </a:r>
          </a:p>
        </p:txBody>
      </p:sp>
    </p:spTree>
    <p:extLst>
      <p:ext uri="{BB962C8B-B14F-4D97-AF65-F5344CB8AC3E}">
        <p14:creationId xmlns:p14="http://schemas.microsoft.com/office/powerpoint/2010/main" val="2758774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D249-CEE0-8445-9E93-6C3259E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all substrings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D815-BC44-1542-B5BB-765D1AB39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 [108]: </a:t>
            </a:r>
            <a:r>
              <a:rPr lang="en-US" dirty="0" err="1">
                <a:effectLst/>
              </a:rPr>
              <a:t>s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str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extractall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two_groups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</a:p>
          <a:p>
            <a:r>
              <a:rPr lang="en-US" b="1" dirty="0"/>
              <a:t>Out[108]: </a:t>
            </a:r>
          </a:p>
          <a:p>
            <a:pPr marL="457200" lvl="1" indent="0">
              <a:buNone/>
            </a:pPr>
            <a:r>
              <a:rPr lang="en-US" dirty="0"/>
              <a:t>      letter digit </a:t>
            </a:r>
          </a:p>
          <a:p>
            <a:pPr marL="457200" lvl="1" indent="0">
              <a:buNone/>
            </a:pPr>
            <a:r>
              <a:rPr lang="en-US" dirty="0"/>
              <a:t>  match </a:t>
            </a:r>
          </a:p>
          <a:p>
            <a:pPr marL="457200" lvl="1" indent="0">
              <a:buNone/>
            </a:pPr>
            <a:r>
              <a:rPr lang="en-US" dirty="0"/>
              <a:t>A 0   a        1 </a:t>
            </a:r>
          </a:p>
          <a:p>
            <a:pPr marL="457200" lvl="1" indent="0">
              <a:buNone/>
            </a:pPr>
            <a:r>
              <a:rPr lang="en-US" dirty="0"/>
              <a:t>   1   a         2 </a:t>
            </a:r>
          </a:p>
          <a:p>
            <a:pPr marL="457200" lvl="1" indent="0">
              <a:buNone/>
            </a:pPr>
            <a:r>
              <a:rPr lang="en-US" dirty="0"/>
              <a:t>B 0   b        1 </a:t>
            </a:r>
          </a:p>
          <a:p>
            <a:pPr marL="457200" lvl="1" indent="0">
              <a:buNone/>
            </a:pPr>
            <a:r>
              <a:rPr lang="en-US" dirty="0"/>
              <a:t>C 0   c         1</a:t>
            </a:r>
          </a:p>
        </p:txBody>
      </p:sp>
    </p:spTree>
    <p:extLst>
      <p:ext uri="{BB962C8B-B14F-4D97-AF65-F5344CB8AC3E}">
        <p14:creationId xmlns:p14="http://schemas.microsoft.com/office/powerpoint/2010/main" val="1370642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EAC5-3646-BD43-9050-75A947A8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F36F-BF12-3648-ABBA-3A00BAC1C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In [118]: </a:t>
            </a:r>
            <a:r>
              <a:rPr lang="en-US" dirty="0">
                <a:effectLst/>
              </a:rPr>
              <a:t>pattern</a:t>
            </a:r>
            <a:r>
              <a:rPr lang="en-US" dirty="0"/>
              <a:t> = r'[0-9][a-z]’ </a:t>
            </a:r>
          </a:p>
          <a:p>
            <a:r>
              <a:rPr lang="en-US" b="1" dirty="0"/>
              <a:t>In [119]: </a:t>
            </a:r>
            <a:r>
              <a:rPr lang="en-US" dirty="0" err="1">
                <a:effectLst/>
              </a:rPr>
              <a:t>pd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Series</a:t>
            </a:r>
            <a:r>
              <a:rPr lang="en-US" dirty="0">
                <a:effectLst/>
              </a:rPr>
              <a:t>([</a:t>
            </a:r>
            <a:r>
              <a:rPr lang="en-US" dirty="0"/>
              <a:t>'1'</a:t>
            </a:r>
            <a:r>
              <a:rPr lang="en-US" dirty="0">
                <a:effectLst/>
              </a:rPr>
              <a:t>,</a:t>
            </a:r>
            <a:r>
              <a:rPr lang="en-US" dirty="0"/>
              <a:t> '2'</a:t>
            </a:r>
            <a:r>
              <a:rPr lang="en-US" dirty="0">
                <a:effectLst/>
              </a:rPr>
              <a:t>,</a:t>
            </a:r>
            <a:r>
              <a:rPr lang="en-US" dirty="0"/>
              <a:t> '3a'</a:t>
            </a:r>
            <a:r>
              <a:rPr lang="en-US" dirty="0">
                <a:effectLst/>
              </a:rPr>
              <a:t>,</a:t>
            </a:r>
            <a:r>
              <a:rPr lang="en-US" dirty="0"/>
              <a:t> '3b'</a:t>
            </a:r>
            <a:r>
              <a:rPr lang="en-US" dirty="0">
                <a:effectLst/>
              </a:rPr>
              <a:t>,</a:t>
            </a:r>
            <a:r>
              <a:rPr lang="en-US" dirty="0"/>
              <a:t> '03c'</a:t>
            </a:r>
            <a:r>
              <a:rPr lang="en-US" dirty="0">
                <a:effectLst/>
              </a:rPr>
              <a:t>],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dtype</a:t>
            </a:r>
            <a:r>
              <a:rPr lang="en-US" dirty="0"/>
              <a:t>="string"</a:t>
            </a:r>
            <a:r>
              <a:rPr lang="en-US" dirty="0">
                <a:effectLst/>
              </a:rPr>
              <a:t>)</a:t>
            </a:r>
            <a:r>
              <a:rPr lang="en-US" dirty="0"/>
              <a:t>.</a:t>
            </a:r>
            <a:r>
              <a:rPr lang="en-US" dirty="0" err="1">
                <a:effectLst/>
              </a:rPr>
              <a:t>str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contains</a:t>
            </a:r>
            <a:r>
              <a:rPr lang="en-US" dirty="0">
                <a:effectLst/>
              </a:rPr>
              <a:t>(pattern)</a:t>
            </a:r>
            <a:r>
              <a:rPr lang="en-US" dirty="0"/>
              <a:t> </a:t>
            </a:r>
          </a:p>
          <a:p>
            <a:r>
              <a:rPr lang="en-US" b="1" dirty="0"/>
              <a:t>Out[119]: </a:t>
            </a:r>
          </a:p>
          <a:p>
            <a:pPr marL="457200" lvl="1" indent="0">
              <a:buNone/>
            </a:pPr>
            <a:r>
              <a:rPr lang="en-US" dirty="0"/>
              <a:t>0 False </a:t>
            </a:r>
          </a:p>
          <a:p>
            <a:pPr marL="457200" lvl="1" indent="0">
              <a:buNone/>
            </a:pPr>
            <a:r>
              <a:rPr lang="en-US" dirty="0"/>
              <a:t>1 False </a:t>
            </a:r>
          </a:p>
          <a:p>
            <a:pPr marL="457200" lvl="1" indent="0">
              <a:buNone/>
            </a:pPr>
            <a:r>
              <a:rPr lang="en-US" dirty="0"/>
              <a:t>2 True </a:t>
            </a:r>
          </a:p>
          <a:p>
            <a:pPr marL="457200" lvl="1" indent="0">
              <a:buNone/>
            </a:pPr>
            <a:r>
              <a:rPr lang="en-US" dirty="0"/>
              <a:t>3 True </a:t>
            </a:r>
          </a:p>
          <a:p>
            <a:pPr marL="457200" lvl="1" indent="0">
              <a:buNone/>
            </a:pPr>
            <a:r>
              <a:rPr lang="en-US" dirty="0"/>
              <a:t>4 True </a:t>
            </a:r>
          </a:p>
          <a:p>
            <a:pPr marL="457200" lvl="1" indent="0">
              <a:buNone/>
            </a:pPr>
            <a:r>
              <a:rPr lang="en-US" dirty="0" err="1"/>
              <a:t>dtype</a:t>
            </a:r>
            <a:r>
              <a:rPr lang="en-US" dirty="0"/>
              <a:t>: Boolean</a:t>
            </a:r>
          </a:p>
          <a:p>
            <a:r>
              <a:rPr lang="en-US" dirty="0"/>
              <a:t>.</a:t>
            </a:r>
            <a:r>
              <a:rPr lang="en-US" dirty="0" err="1">
                <a:effectLst/>
              </a:rPr>
              <a:t>str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match</a:t>
            </a:r>
            <a:r>
              <a:rPr lang="en-US" dirty="0">
                <a:effectLst/>
              </a:rPr>
              <a:t>(pattern) works similarly</a:t>
            </a:r>
          </a:p>
          <a:p>
            <a:r>
              <a:rPr lang="en-US" dirty="0"/>
              <a:t>Methods like </a:t>
            </a:r>
            <a:r>
              <a:rPr lang="en-US" dirty="0">
                <a:effectLst/>
              </a:rPr>
              <a:t>match</a:t>
            </a:r>
            <a:r>
              <a:rPr lang="en-US" dirty="0"/>
              <a:t>, </a:t>
            </a:r>
            <a:r>
              <a:rPr lang="en-US" dirty="0">
                <a:effectLst/>
              </a:rPr>
              <a:t>contains</a:t>
            </a:r>
            <a:r>
              <a:rPr lang="en-US" dirty="0"/>
              <a:t>, </a:t>
            </a:r>
            <a:r>
              <a:rPr lang="en-US" dirty="0" err="1">
                <a:effectLst/>
              </a:rPr>
              <a:t>startswith</a:t>
            </a:r>
            <a:r>
              <a:rPr lang="en-US" dirty="0"/>
              <a:t>, and </a:t>
            </a:r>
            <a:r>
              <a:rPr lang="en-US" dirty="0" err="1">
                <a:effectLst/>
              </a:rPr>
              <a:t>endswith</a:t>
            </a:r>
            <a:r>
              <a:rPr lang="en-US" dirty="0"/>
              <a:t> take an extra </a:t>
            </a:r>
            <a:r>
              <a:rPr lang="en-US" dirty="0" err="1">
                <a:effectLst/>
              </a:rPr>
              <a:t>na</a:t>
            </a:r>
            <a:r>
              <a:rPr lang="en-US" dirty="0"/>
              <a:t> argument so missing values can be considered True or False</a:t>
            </a:r>
          </a:p>
        </p:txBody>
      </p:sp>
    </p:spTree>
    <p:extLst>
      <p:ext uri="{BB962C8B-B14F-4D97-AF65-F5344CB8AC3E}">
        <p14:creationId xmlns:p14="http://schemas.microsoft.com/office/powerpoint/2010/main" val="2732603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F0A0-DFD0-7147-B1EB-39F3EE7FC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A586F-9064-6C4C-8B67-4BBC7623A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  <a:p>
            <a:pPr lvl="1"/>
            <a:r>
              <a:rPr lang="en-US" dirty="0">
                <a:hlinkClick r:id="rId2"/>
              </a:rPr>
              <a:t>https://pandas.pydata.org/pandas-docs/stable/user_guide/text.html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2022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7FE4-A7F1-F949-974C-4FF6EDDC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B591B-F949-3744-B88F-902214696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Thanks for listening!</a:t>
            </a:r>
          </a:p>
          <a:p>
            <a:pPr marL="0" indent="0" algn="ctr">
              <a:buNone/>
            </a:pPr>
            <a:r>
              <a:rPr lang="en-US" dirty="0"/>
              <a:t>What questions do you have?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000" dirty="0">
                <a:hlinkClick r:id="rId2"/>
              </a:rPr>
              <a:t>Ali.hurriyetoglu@dh.huc.knaw.nl</a:t>
            </a:r>
            <a:r>
              <a:rPr lang="en-US" sz="2000" dirty="0"/>
              <a:t> &amp; </a:t>
            </a:r>
            <a:r>
              <a:rPr lang="en-US" sz="2000" dirty="0">
                <a:hlinkClick r:id="rId3"/>
              </a:rPr>
              <a:t>ali.hurriyetoglu@gmail.com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@</a:t>
            </a:r>
            <a:r>
              <a:rPr lang="en-US" sz="2000" dirty="0" err="1"/>
              <a:t>hurrial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862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9072-12BA-3A41-BEFD-E549982B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3A6E8-11E3-C94C-8E2E-2448A11DF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TR" dirty="0"/>
          </a:p>
          <a:p>
            <a:pPr marL="0" indent="0" algn="ctr">
              <a:buNone/>
            </a:pPr>
            <a:endParaRPr lang="en-TR" dirty="0"/>
          </a:p>
          <a:p>
            <a:pPr marL="0" indent="0" algn="ctr">
              <a:buNone/>
            </a:pPr>
            <a:endParaRPr lang="en-TR" dirty="0"/>
          </a:p>
          <a:p>
            <a:pPr marL="0" indent="0" algn="ctr">
              <a:buNone/>
            </a:pPr>
            <a:r>
              <a:rPr lang="en-TR" sz="3600" dirty="0"/>
              <a:t>Pandas text (string) data type</a:t>
            </a:r>
          </a:p>
        </p:txBody>
      </p:sp>
    </p:spTree>
    <p:extLst>
      <p:ext uri="{BB962C8B-B14F-4D97-AF65-F5344CB8AC3E}">
        <p14:creationId xmlns:p14="http://schemas.microsoft.com/office/powerpoint/2010/main" val="416598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6038-28DF-0743-A3F0-51575B93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text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4C425-C5A0-2744-B814-3D40F57B0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object: </a:t>
            </a:r>
          </a:p>
          <a:p>
            <a:pPr lvl="1"/>
            <a:r>
              <a:rPr lang="en-US" dirty="0"/>
              <a:t>The common type when you read data 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oriented</a:t>
            </a:r>
          </a:p>
          <a:p>
            <a:pPr lvl="1"/>
            <a:r>
              <a:rPr lang="en-US" dirty="0"/>
              <a:t>It is still the default one</a:t>
            </a:r>
          </a:p>
          <a:p>
            <a:r>
              <a:rPr lang="en-US" dirty="0" err="1"/>
              <a:t>StringDtype</a:t>
            </a:r>
            <a:endParaRPr lang="en-US" dirty="0"/>
          </a:p>
          <a:p>
            <a:pPr lvl="1"/>
            <a:r>
              <a:rPr lang="en-US" dirty="0"/>
              <a:t>New in Pandas 1.0</a:t>
            </a:r>
          </a:p>
          <a:p>
            <a:pPr lvl="1"/>
            <a:r>
              <a:rPr lang="en-US" dirty="0"/>
              <a:t>Cleaner than storing everything in a general type, which was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1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947C-F9A1-5C4C-89F6-16E8473F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3701D-F1F2-0F48-A47E-AD3A73954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65D09"/>
                </a:solidFill>
              </a:rPr>
              <a:t>In [1]: </a:t>
            </a:r>
            <a:r>
              <a:rPr lang="en-US" dirty="0"/>
              <a:t>s=</a:t>
            </a:r>
            <a:r>
              <a:rPr lang="en-US" dirty="0" err="1"/>
              <a:t>pd</a:t>
            </a:r>
            <a:r>
              <a:rPr lang="en-US" dirty="0" err="1">
                <a:solidFill>
                  <a:srgbClr val="666666"/>
                </a:solidFill>
              </a:rPr>
              <a:t>.</a:t>
            </a:r>
            <a:r>
              <a:rPr lang="en-US" dirty="0" err="1"/>
              <a:t>Series</a:t>
            </a:r>
            <a:r>
              <a:rPr lang="en-US" dirty="0"/>
              <a:t>([</a:t>
            </a:r>
            <a:r>
              <a:rPr lang="en-US" dirty="0">
                <a:solidFill>
                  <a:srgbClr val="4070A0"/>
                </a:solidFill>
              </a:rPr>
              <a:t>'a'</a:t>
            </a:r>
            <a:r>
              <a:rPr lang="en-US" dirty="0"/>
              <a:t>, </a:t>
            </a:r>
            <a:r>
              <a:rPr lang="en-US" dirty="0">
                <a:solidFill>
                  <a:srgbClr val="4070A0"/>
                </a:solidFill>
              </a:rPr>
              <a:t>'b'</a:t>
            </a:r>
            <a:r>
              <a:rPr lang="en-US" dirty="0"/>
              <a:t>, </a:t>
            </a:r>
            <a:r>
              <a:rPr lang="en-US" dirty="0">
                <a:solidFill>
                  <a:srgbClr val="4070A0"/>
                </a:solidFill>
              </a:rPr>
              <a:t>'c'</a:t>
            </a:r>
            <a:r>
              <a:rPr lang="en-US" dirty="0"/>
              <a:t>]) </a:t>
            </a:r>
          </a:p>
          <a:p>
            <a:r>
              <a:rPr lang="en-US" b="1" dirty="0">
                <a:solidFill>
                  <a:srgbClr val="000080"/>
                </a:solidFill>
              </a:rPr>
              <a:t>Out[1]: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0 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1 b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2 c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</a:rPr>
              <a:t>dtype</a:t>
            </a:r>
            <a:r>
              <a:rPr lang="en-US" dirty="0">
                <a:solidFill>
                  <a:srgbClr val="333333"/>
                </a:solidFill>
              </a:rPr>
              <a:t>: object</a:t>
            </a:r>
          </a:p>
          <a:p>
            <a:r>
              <a:rPr lang="en-US" dirty="0" err="1">
                <a:effectLst/>
              </a:rPr>
              <a:t>s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astype</a:t>
            </a:r>
            <a:r>
              <a:rPr lang="en-US" dirty="0">
                <a:effectLst/>
              </a:rPr>
              <a:t>(</a:t>
            </a:r>
            <a:r>
              <a:rPr lang="en-US" dirty="0"/>
              <a:t>"string"</a:t>
            </a:r>
            <a:r>
              <a:rPr lang="en-US" dirty="0">
                <a:effectLst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9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A35E-1C53-224E-8708-F845EC8C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3259E-0C58-AA42-9AC1-BDC10936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65D09"/>
                </a:solidFill>
              </a:rPr>
              <a:t>In [2]: </a:t>
            </a:r>
            <a:r>
              <a:rPr lang="en-US" dirty="0"/>
              <a:t>s=</a:t>
            </a:r>
            <a:r>
              <a:rPr lang="en-US" dirty="0" err="1"/>
              <a:t>pd</a:t>
            </a:r>
            <a:r>
              <a:rPr lang="en-US" dirty="0" err="1">
                <a:solidFill>
                  <a:srgbClr val="666666"/>
                </a:solidFill>
              </a:rPr>
              <a:t>.</a:t>
            </a:r>
            <a:r>
              <a:rPr lang="en-US" dirty="0" err="1"/>
              <a:t>Series</a:t>
            </a:r>
            <a:r>
              <a:rPr lang="en-US" dirty="0"/>
              <a:t>([</a:t>
            </a:r>
            <a:r>
              <a:rPr lang="en-US" dirty="0">
                <a:solidFill>
                  <a:srgbClr val="4070A0"/>
                </a:solidFill>
              </a:rPr>
              <a:t>'a'</a:t>
            </a:r>
            <a:r>
              <a:rPr lang="en-US" dirty="0"/>
              <a:t>, </a:t>
            </a:r>
            <a:r>
              <a:rPr lang="en-US" dirty="0">
                <a:solidFill>
                  <a:srgbClr val="4070A0"/>
                </a:solidFill>
              </a:rPr>
              <a:t>'b'</a:t>
            </a:r>
            <a:r>
              <a:rPr lang="en-US" dirty="0"/>
              <a:t>, </a:t>
            </a:r>
            <a:r>
              <a:rPr lang="en-US" dirty="0">
                <a:solidFill>
                  <a:srgbClr val="4070A0"/>
                </a:solidFill>
              </a:rPr>
              <a:t>'c'</a:t>
            </a:r>
            <a:r>
              <a:rPr lang="en-US" dirty="0"/>
              <a:t>], </a:t>
            </a:r>
            <a:r>
              <a:rPr lang="en-US" dirty="0" err="1"/>
              <a:t>dtype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4070A0"/>
                </a:solidFill>
              </a:rPr>
              <a:t>"string"</a:t>
            </a:r>
            <a:r>
              <a:rPr lang="en-US" dirty="0"/>
              <a:t>) </a:t>
            </a:r>
          </a:p>
          <a:p>
            <a:r>
              <a:rPr lang="en-US" b="1" dirty="0">
                <a:solidFill>
                  <a:srgbClr val="000080"/>
                </a:solidFill>
              </a:rPr>
              <a:t>Out[1]: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0 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1 b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</a:rPr>
              <a:t>2 c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</a:rPr>
              <a:t>dtype</a:t>
            </a:r>
            <a:r>
              <a:rPr lang="en-US" dirty="0">
                <a:solidFill>
                  <a:srgbClr val="333333"/>
                </a:solidFill>
              </a:rPr>
              <a:t>: string</a:t>
            </a:r>
            <a:endParaRPr lang="en-US" dirty="0"/>
          </a:p>
          <a:p>
            <a:r>
              <a:rPr lang="en-US" b="1" dirty="0">
                <a:solidFill>
                  <a:srgbClr val="C65D09"/>
                </a:solidFill>
              </a:rPr>
              <a:t>In [3]: </a:t>
            </a:r>
            <a:r>
              <a:rPr lang="en-US" dirty="0" err="1"/>
              <a:t>pd</a:t>
            </a:r>
            <a:r>
              <a:rPr lang="en-US" dirty="0" err="1">
                <a:solidFill>
                  <a:srgbClr val="666666"/>
                </a:solidFill>
              </a:rPr>
              <a:t>.</a:t>
            </a:r>
            <a:r>
              <a:rPr lang="en-US" dirty="0" err="1"/>
              <a:t>Series</a:t>
            </a:r>
            <a:r>
              <a:rPr lang="en-US" dirty="0"/>
              <a:t>([</a:t>
            </a:r>
            <a:r>
              <a:rPr lang="en-US" dirty="0">
                <a:solidFill>
                  <a:srgbClr val="4070A0"/>
                </a:solidFill>
              </a:rPr>
              <a:t>'a'</a:t>
            </a:r>
            <a:r>
              <a:rPr lang="en-US" dirty="0"/>
              <a:t>, </a:t>
            </a:r>
            <a:r>
              <a:rPr lang="en-US" dirty="0">
                <a:solidFill>
                  <a:srgbClr val="4070A0"/>
                </a:solidFill>
              </a:rPr>
              <a:t>'b'</a:t>
            </a:r>
            <a:r>
              <a:rPr lang="en-US" dirty="0"/>
              <a:t>, </a:t>
            </a:r>
            <a:r>
              <a:rPr lang="en-US" dirty="0">
                <a:solidFill>
                  <a:srgbClr val="4070A0"/>
                </a:solidFill>
              </a:rPr>
              <a:t>'c'</a:t>
            </a:r>
            <a:r>
              <a:rPr lang="en-US" dirty="0"/>
              <a:t>], </a:t>
            </a:r>
            <a:r>
              <a:rPr lang="en-US" dirty="0" err="1"/>
              <a:t>dtype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 err="1"/>
              <a:t>pd</a:t>
            </a:r>
            <a:r>
              <a:rPr lang="en-US" dirty="0" err="1">
                <a:solidFill>
                  <a:srgbClr val="666666"/>
                </a:solidFill>
              </a:rPr>
              <a:t>.</a:t>
            </a:r>
            <a:r>
              <a:rPr lang="en-US" dirty="0" err="1"/>
              <a:t>StringDtype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28250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9072-12BA-3A41-BEFD-E549982B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3A6E8-11E3-C94C-8E2E-2448A11DF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TR" dirty="0"/>
          </a:p>
          <a:p>
            <a:pPr marL="0" indent="0" algn="ctr">
              <a:buNone/>
            </a:pPr>
            <a:endParaRPr lang="en-TR" dirty="0"/>
          </a:p>
          <a:p>
            <a:pPr marL="0" indent="0" algn="ctr">
              <a:buNone/>
            </a:pPr>
            <a:endParaRPr lang="en-TR" dirty="0"/>
          </a:p>
          <a:p>
            <a:pPr marL="0" indent="0" algn="ctr">
              <a:buNone/>
            </a:pPr>
            <a:r>
              <a:rPr lang="en-US" sz="3600" dirty="0"/>
              <a:t>Pandas text operations </a:t>
            </a:r>
            <a:endParaRPr lang="en-TR" sz="3600" dirty="0"/>
          </a:p>
        </p:txBody>
      </p:sp>
    </p:spTree>
    <p:extLst>
      <p:ext uri="{BB962C8B-B14F-4D97-AF65-F5344CB8AC3E}">
        <p14:creationId xmlns:p14="http://schemas.microsoft.com/office/powerpoint/2010/main" val="62594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4632-EAD0-B543-BBAC-792DF4FA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E5E28-6761-1546-9EB5-27045B803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 is a </a:t>
            </a:r>
            <a:r>
              <a:rPr lang="en-US" dirty="0" err="1"/>
              <a:t>pd.Series</a:t>
            </a:r>
            <a:r>
              <a:rPr lang="en-US" dirty="0"/>
              <a:t> that hold a string</a:t>
            </a:r>
          </a:p>
          <a:p>
            <a:pPr lvl="1"/>
            <a:r>
              <a:rPr lang="en-US" dirty="0" err="1"/>
              <a:t>s.str.lower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s.str.upper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s.str.len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3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E078-D24E-DD40-A782-3277D2FA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Trailing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390E-BA78-054F-BF5F-C249CAC52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TR" b="1" dirty="0"/>
              <a:t>In [24]: </a:t>
            </a:r>
            <a:r>
              <a:rPr lang="en-TR" dirty="0"/>
              <a:t>df = pd.DataFrame(np.random.randn(3, 2),</a:t>
            </a:r>
          </a:p>
          <a:p>
            <a:pPr marL="0" indent="0">
              <a:buNone/>
            </a:pPr>
            <a:r>
              <a:rPr lang="en-TR" b="1" dirty="0"/>
              <a:t>   ....: </a:t>
            </a:r>
            <a:r>
              <a:rPr lang="en-TR" dirty="0"/>
              <a:t>                  columns=[' Column A ', ' Column B '], index=range(3))</a:t>
            </a:r>
          </a:p>
          <a:p>
            <a:r>
              <a:rPr lang="en-TR" b="1" dirty="0"/>
              <a:t>In [25]: </a:t>
            </a:r>
            <a:r>
              <a:rPr lang="en-TR" dirty="0"/>
              <a:t>df</a:t>
            </a:r>
          </a:p>
          <a:p>
            <a:r>
              <a:rPr lang="en-TR" b="1" dirty="0"/>
              <a:t>Out[25]: </a:t>
            </a:r>
            <a:endParaRPr lang="en-TR" dirty="0"/>
          </a:p>
          <a:p>
            <a:pPr marL="0" indent="0">
              <a:buNone/>
            </a:pPr>
            <a:r>
              <a:rPr lang="en-TR" dirty="0"/>
              <a:t>    Column A    Column B </a:t>
            </a:r>
          </a:p>
          <a:p>
            <a:pPr marL="0" indent="0">
              <a:buNone/>
            </a:pPr>
            <a:r>
              <a:rPr lang="en-TR" dirty="0"/>
              <a:t>0    0.469112   -0.282863</a:t>
            </a:r>
          </a:p>
          <a:p>
            <a:pPr marL="0" indent="0">
              <a:buNone/>
            </a:pPr>
            <a:r>
              <a:rPr lang="en-TR" dirty="0"/>
              <a:t>1   -1.509059   -1.135632</a:t>
            </a:r>
          </a:p>
          <a:p>
            <a:pPr marL="514350" indent="-514350">
              <a:buAutoNum type="arabicPlain" startAt="2"/>
            </a:pPr>
            <a:r>
              <a:rPr lang="en-TR" dirty="0"/>
              <a:t>1.212112   -0.173215</a:t>
            </a:r>
          </a:p>
          <a:p>
            <a:r>
              <a:rPr lang="en-US" b="1" dirty="0">
                <a:effectLst/>
              </a:rPr>
              <a:t>In </a:t>
            </a:r>
            <a:r>
              <a:rPr lang="en-US" b="1" dirty="0"/>
              <a:t>[26]: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df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str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strip</a:t>
            </a:r>
            <a:r>
              <a:rPr lang="en-US" dirty="0">
                <a:effectLst/>
              </a:rPr>
              <a:t>()</a:t>
            </a:r>
            <a:r>
              <a:rPr lang="en-US" dirty="0"/>
              <a:t> </a:t>
            </a:r>
          </a:p>
          <a:p>
            <a:r>
              <a:rPr lang="en-US" b="1" dirty="0"/>
              <a:t>Out[26]: </a:t>
            </a:r>
            <a:r>
              <a:rPr lang="en-US" dirty="0"/>
              <a:t>Index(['Column A', 'Column B'], </a:t>
            </a:r>
            <a:r>
              <a:rPr lang="en-US" dirty="0" err="1"/>
              <a:t>dtype</a:t>
            </a:r>
            <a:r>
              <a:rPr lang="en-US" dirty="0"/>
              <a:t>='object’)</a:t>
            </a:r>
          </a:p>
          <a:p>
            <a:endParaRPr lang="en-TR" dirty="0"/>
          </a:p>
          <a:p>
            <a:pPr marL="514350" indent="-514350">
              <a:buAutoNum type="arabicPlain" startAt="2"/>
            </a:pPr>
            <a:endParaRPr lang="en-TR" dirty="0"/>
          </a:p>
          <a:p>
            <a:pPr marL="514350" indent="-514350">
              <a:buAutoNum type="arabicPlain" startAt="2"/>
            </a:pPr>
            <a:endParaRPr lang="en-TR" dirty="0"/>
          </a:p>
          <a:p>
            <a:pPr marL="514350" indent="-514350">
              <a:buAutoNum type="arabicPlain" startAt="2"/>
            </a:pPr>
            <a:endParaRPr lang="en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0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</TotalTime>
  <Words>1446</Words>
  <Application>Microsoft Macintosh PowerPoint</Application>
  <PresentationFormat>Widescreen</PresentationFormat>
  <Paragraphs>235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Pandas – Text processing</vt:lpstr>
      <vt:lpstr>Outline</vt:lpstr>
      <vt:lpstr>PowerPoint Presentation</vt:lpstr>
      <vt:lpstr>Pandas text data types</vt:lpstr>
      <vt:lpstr>PowerPoint Presentation</vt:lpstr>
      <vt:lpstr>PowerPoint Presentation</vt:lpstr>
      <vt:lpstr>PowerPoint Presentation</vt:lpstr>
      <vt:lpstr>String methods</vt:lpstr>
      <vt:lpstr>Trailing spaces</vt:lpstr>
      <vt:lpstr>Renaming column names</vt:lpstr>
      <vt:lpstr>Split text</vt:lpstr>
      <vt:lpstr>PowerPoint Presentation</vt:lpstr>
      <vt:lpstr>Replace</vt:lpstr>
      <vt:lpstr>Replace</vt:lpstr>
      <vt:lpstr>Replace</vt:lpstr>
      <vt:lpstr>Concatenation</vt:lpstr>
      <vt:lpstr>Concatenation</vt:lpstr>
      <vt:lpstr>Indexing</vt:lpstr>
      <vt:lpstr>Indexing</vt:lpstr>
      <vt:lpstr>PowerPoint Presentation</vt:lpstr>
      <vt:lpstr>Extracting substrings</vt:lpstr>
      <vt:lpstr>Extracting substrings</vt:lpstr>
      <vt:lpstr>Extract all substrings</vt:lpstr>
      <vt:lpstr>Extract all substrings</vt:lpstr>
      <vt:lpstr>Contains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Hürriyetoğlu</dc:creator>
  <cp:lastModifiedBy>Ali Hürriyetoğlu</cp:lastModifiedBy>
  <cp:revision>40</cp:revision>
  <dcterms:created xsi:type="dcterms:W3CDTF">2020-04-11T08:18:06Z</dcterms:created>
  <dcterms:modified xsi:type="dcterms:W3CDTF">2022-07-28T22:05:50Z</dcterms:modified>
</cp:coreProperties>
</file>