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4" r:id="rId3"/>
    <p:sldId id="281" r:id="rId4"/>
    <p:sldId id="282" r:id="rId5"/>
    <p:sldId id="284" r:id="rId6"/>
    <p:sldId id="283" r:id="rId7"/>
    <p:sldId id="286" r:id="rId8"/>
    <p:sldId id="285" r:id="rId9"/>
    <p:sldId id="280" r:id="rId10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34EBE-C7DB-004C-B776-198BA4439BA4}" type="datetimeFigureOut">
              <a:rPr lang="en-TR" smtClean="0"/>
              <a:t>29.07.2022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30C35-A25B-9946-AF6E-436F5E32D0A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2662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 the non-captured one will appear in the </a:t>
            </a:r>
            <a:r>
              <a:rPr lang="en-US" dirty="0" err="1"/>
              <a:t>mymatch.groups</a:t>
            </a:r>
            <a:r>
              <a:rPr lang="en-US" dirty="0"/>
              <a:t>(), but not if you iterate over the groups</a:t>
            </a:r>
            <a:endParaRPr lang="en-TR" dirty="0"/>
          </a:p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30C35-A25B-9946-AF6E-436F5E32D0A0}" type="slidenum">
              <a:rPr lang="en-TR" smtClean="0"/>
              <a:t>3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71083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B1E1-FD65-D344-8245-3F09915DF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357AA-1E92-0247-9DA0-252A47479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CD769-5218-D147-A867-2BA15B53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5FC5-D7B8-3846-86E3-AE0D10CAC71A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3285F-4FFA-7F40-8FEB-1CEDE7E08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E59F9-345E-F842-B1A4-789EFC68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CE7A-A06B-C040-94F0-35DA991F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4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3DC9A-639D-1A46-A214-153C248EF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07C09-8D64-0645-9DF6-60C522644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91F77-9928-A545-8F38-8364E4249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5FC5-D7B8-3846-86E3-AE0D10CAC71A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6A351-5F98-A844-9034-36F61E5B6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46A23-E1E6-1446-81BF-B2A5E618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CE7A-A06B-C040-94F0-35DA991F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8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9C2ECD-4BE7-3E4F-8411-4FAF7C868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F6858-46A0-8449-9E53-A15AA806F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4D794-C25E-C946-A737-FABC8D20A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5FC5-D7B8-3846-86E3-AE0D10CAC71A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9017D-377A-464B-B17D-C4DA82E9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C0A1D-4482-D941-B2F0-7D1C2974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CE7A-A06B-C040-94F0-35DA991F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0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2353-718E-E14C-8A20-BE908EFF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9976A-3A04-3A45-8C43-70D0C1F98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0D514-627B-3547-9193-35D5EDE4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5FC5-D7B8-3846-86E3-AE0D10CAC71A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CDFEE-2F4F-874C-8B39-865081446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0BB5F-9811-664C-BA73-75351ABA9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CE7A-A06B-C040-94F0-35DA991F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8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A7BD-3079-8C4D-9FC2-71DE20FA0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DDD83-FCC5-D549-8A79-EF1A85FCA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BDABE-8AAA-434A-9CBD-5B1CCE21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5FC5-D7B8-3846-86E3-AE0D10CAC71A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9404B-A52E-1043-AE8C-4A63D30B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D1618-434E-194F-8349-249457CA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CE7A-A06B-C040-94F0-35DA991F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1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2C45F-DD85-4B42-B761-5266785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C9749-7F69-0947-AA4B-9A342AC40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BF7F1-34C2-F542-BF6C-6B306CA33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09ADC-2F17-0E4B-9B2F-4EEA91E6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5FC5-D7B8-3846-86E3-AE0D10CAC71A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C3B4A-2AB0-5841-A738-F3F605EB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1113D-58DB-094D-B33C-9DA6EA28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CE7A-A06B-C040-94F0-35DA991F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8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C392-DF3A-B64D-8691-DE0FBBD1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368DB-7D53-DA49-B4D4-4C44B6744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B04DB-2F26-E44E-8AD0-B267FF231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552252-64FD-6F47-94E0-1CDEDC739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2A3D8-2F9E-9346-812A-575A6E15C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8F073D-2F96-BE43-9C2C-B25980CC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5FC5-D7B8-3846-86E3-AE0D10CAC71A}" type="datetimeFigureOut">
              <a:rPr lang="en-US" smtClean="0"/>
              <a:t>7/28/22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2EE2D-8788-9149-B1B0-0733D4042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D66C59-230A-E547-B2A3-CC092D56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CE7A-A06B-C040-94F0-35DA991F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9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C82E4-93B9-1743-8D1C-CDBEBFE31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45ED9F-8EA7-1848-BC8C-F96C68D38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5FC5-D7B8-3846-86E3-AE0D10CAC71A}" type="datetimeFigureOut">
              <a:rPr lang="en-US" smtClean="0"/>
              <a:t>7/28/22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CF4A5-8455-0047-A0FF-C2462420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425B7-14CC-034A-9346-3D0B8B998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CE7A-A06B-C040-94F0-35DA991F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2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D1DD99-BB08-1A43-8864-D4F8C57BB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5FC5-D7B8-3846-86E3-AE0D10CAC71A}" type="datetimeFigureOut">
              <a:rPr lang="en-US" smtClean="0"/>
              <a:t>7/28/22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8C0779-F1B3-D74E-81E6-347CC7BC1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0B1B5-F5C7-7442-A27F-FEF464F3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CE7A-A06B-C040-94F0-35DA991F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1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0597-8E0D-CB48-98CA-FB3F8891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E2806-9DA8-CF43-93C7-714DBAB62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ECD9B-7D78-9745-B0D8-907A718ED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D435D-409C-4545-88D5-F8D0A653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5FC5-D7B8-3846-86E3-AE0D10CAC71A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8C43E-F6F7-8248-A33F-62E25E2A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C3DB-6A75-3A49-BEE2-74EAD529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CE7A-A06B-C040-94F0-35DA991F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2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5163-BA31-1D48-807D-91CFC422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CF66AB-2B8E-EA4C-851E-16CE6FA5D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0FC32-6A4E-7546-95C3-44EF13DB1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5CA0F-80BD-C14C-8E01-24B2F0F16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5FC5-D7B8-3846-86E3-AE0D10CAC71A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66343-7C52-CC4D-8674-6D304255D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CA3DB-ECB9-8647-8F57-7F52EF06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CE7A-A06B-C040-94F0-35DA991F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3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B6905-D268-D840-AA1C-04449B75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BB5ED-755D-EC43-8A90-230A5CBC9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6F447-83AA-2E4C-9DB1-E7AA2ACD2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95FC5-D7B8-3846-86E3-AE0D10CAC71A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732FE-CAD1-AB46-9C2F-55D70A465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547A6-5F71-3F46-B70D-44E9410DC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3CE7A-A06B-C040-94F0-35DA991F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5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68970179/python-regex-return-words-containing-double-charact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regex/" TargetMode="External"/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ali.hurriyetoglu@gmail.com" TargetMode="External"/><Relationship Id="rId2" Type="http://schemas.openxmlformats.org/officeDocument/2006/relationships/hyperlink" Target="mailto:Ali.hurriyetoglu@dh.huc.knaw.n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28D2-6ACF-6044-B7F9-DF75CD3A5A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Regular Expression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2F4BE-AD32-D745-91F6-96DA8A83A7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July 29, 2022 - Text mining and Natural Language Processing for Computational Social Sciences</a:t>
            </a:r>
          </a:p>
          <a:p>
            <a:r>
              <a:rPr lang="en-US" dirty="0"/>
              <a:t>Ali Hürriyetoğlu, KNAW Humanities Cluster </a:t>
            </a:r>
            <a:r>
              <a:rPr lang="en-US" dirty="0" err="1"/>
              <a:t>DHLab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4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BBAB1-62C2-B545-B058-65CB2FAB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66122-13F1-194D-A37E-F338EA2DD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Capturing, non-capturing, named groups</a:t>
            </a:r>
            <a:endParaRPr lang="en-US" dirty="0"/>
          </a:p>
          <a:p>
            <a:r>
              <a:rPr lang="en-US" dirty="0"/>
              <a:t>Match emojis</a:t>
            </a:r>
          </a:p>
          <a:p>
            <a:r>
              <a:rPr lang="en-US" dirty="0"/>
              <a:t>Token definition</a:t>
            </a:r>
          </a:p>
          <a:p>
            <a:r>
              <a:rPr lang="en-US" dirty="0"/>
              <a:t>Formulaic matches</a:t>
            </a:r>
          </a:p>
          <a:p>
            <a:r>
              <a:rPr lang="en-US" dirty="0"/>
              <a:t>re vs regex</a:t>
            </a:r>
          </a:p>
        </p:txBody>
      </p:sp>
    </p:spTree>
    <p:extLst>
      <p:ext uri="{BB962C8B-B14F-4D97-AF65-F5344CB8AC3E}">
        <p14:creationId xmlns:p14="http://schemas.microsoft.com/office/powerpoint/2010/main" val="174413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4FDF-CEA0-FA43-B449-89B22E2E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Capturing, non-capturing, named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89CDA-D673-5741-9026-CF1695AA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TR" dirty="0"/>
              <a:t>A group myregex: (ab|cd)</a:t>
            </a:r>
          </a:p>
          <a:p>
            <a:r>
              <a:rPr lang="en-TR" dirty="0"/>
              <a:t>A non capturing group: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?:</a:t>
            </a:r>
            <a:r>
              <a:rPr lang="en-US" dirty="0"/>
              <a:t>\d+)\.(\d+) </a:t>
            </a:r>
          </a:p>
          <a:p>
            <a:r>
              <a:rPr lang="en-TR" dirty="0"/>
              <a:t>A named group: </a:t>
            </a:r>
          </a:p>
          <a:p>
            <a:pPr marL="457200" lvl="1" indent="0">
              <a:buNone/>
            </a:pPr>
            <a:r>
              <a:rPr lang="en-US" dirty="0"/>
              <a:t>&gt;&gt; import re  </a:t>
            </a:r>
          </a:p>
          <a:p>
            <a:pPr marL="457200" lvl="1" indent="0">
              <a:buNone/>
            </a:pPr>
            <a:r>
              <a:rPr lang="en-US" dirty="0"/>
              <a:t>&gt;&gt; string1= "June 15, 1987" </a:t>
            </a:r>
          </a:p>
          <a:p>
            <a:pPr marL="457200" lvl="1" indent="0">
              <a:buNone/>
            </a:pPr>
            <a:r>
              <a:rPr lang="en-US" dirty="0"/>
              <a:t>&gt;&gt; </a:t>
            </a:r>
            <a:r>
              <a:rPr lang="en-US" dirty="0" err="1"/>
              <a:t>myregex</a:t>
            </a:r>
            <a:r>
              <a:rPr lang="en-US" dirty="0"/>
              <a:t>= r"^(</a:t>
            </a:r>
            <a:r>
              <a:rPr lang="en-US" dirty="0">
                <a:solidFill>
                  <a:srgbClr val="FF0000"/>
                </a:solidFill>
              </a:rPr>
              <a:t>?P&lt;month&gt;</a:t>
            </a:r>
            <a:r>
              <a:rPr lang="en-US" dirty="0"/>
              <a:t>\w+)\s(</a:t>
            </a:r>
            <a:r>
              <a:rPr lang="en-US" dirty="0">
                <a:solidFill>
                  <a:srgbClr val="FF0000"/>
                </a:solidFill>
              </a:rPr>
              <a:t>?P&lt;day&gt;</a:t>
            </a:r>
            <a:r>
              <a:rPr lang="en-US" dirty="0"/>
              <a:t>\d+)\,?\s(</a:t>
            </a:r>
            <a:r>
              <a:rPr lang="en-US" dirty="0">
                <a:solidFill>
                  <a:srgbClr val="FF0000"/>
                </a:solidFill>
              </a:rPr>
              <a:t>?P&lt;year&gt;</a:t>
            </a:r>
            <a:r>
              <a:rPr lang="en-US" dirty="0"/>
              <a:t>\d+)"  </a:t>
            </a:r>
          </a:p>
          <a:p>
            <a:pPr marL="457200" lvl="1" indent="0">
              <a:buNone/>
            </a:pPr>
            <a:r>
              <a:rPr lang="en-US" dirty="0"/>
              <a:t>&gt;&gt; matches= </a:t>
            </a:r>
            <a:r>
              <a:rPr lang="en-US" dirty="0" err="1"/>
              <a:t>re.search</a:t>
            </a:r>
            <a:r>
              <a:rPr lang="en-US" dirty="0"/>
              <a:t>(</a:t>
            </a:r>
            <a:r>
              <a:rPr lang="en-US" dirty="0" err="1"/>
              <a:t>myregex</a:t>
            </a:r>
            <a:r>
              <a:rPr lang="en-US" dirty="0"/>
              <a:t>, string1) </a:t>
            </a:r>
          </a:p>
          <a:p>
            <a:pPr marL="457200" lvl="1" indent="0">
              <a:buNone/>
            </a:pPr>
            <a:r>
              <a:rPr lang="en-US" dirty="0"/>
              <a:t>&gt;&gt; print("Month: ", </a:t>
            </a:r>
            <a:r>
              <a:rPr lang="en-US" dirty="0" err="1"/>
              <a:t>matches.group</a:t>
            </a:r>
            <a:r>
              <a:rPr lang="en-US" dirty="0"/>
              <a:t>('month’))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Out: Month:  June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64095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A990-58E8-0E4F-806A-66B5F3C6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Match emojis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12DC3-9DA3-D34D-A23A-CCDD4A61A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</a:t>
            </a:r>
            <a:r>
              <a:rPr lang="en-TR" dirty="0"/>
              <a:t>pecific emojis may be treated as usual characters</a:t>
            </a:r>
          </a:p>
          <a:p>
            <a:pPr marL="457200" lvl="1" indent="0">
              <a:buNone/>
            </a:pPr>
            <a:r>
              <a:rPr lang="en-US" dirty="0"/>
              <a:t>import re</a:t>
            </a:r>
          </a:p>
          <a:p>
            <a:pPr marL="457200" lvl="1" indent="0">
              <a:buNone/>
            </a:pPr>
            <a:r>
              <a:rPr lang="en-US" dirty="0"/>
              <a:t>s2 = "I am happy  </a:t>
            </a:r>
            <a:r>
              <a:rPr lang="en-TR" dirty="0"/>
              <a:t>😂😂🙏🏻🥰 "</a:t>
            </a:r>
          </a:p>
          <a:p>
            <a:pPr marL="457200" lvl="1" indent="0">
              <a:buNone/>
            </a:pPr>
            <a:r>
              <a:rPr lang="en-US" dirty="0" err="1"/>
              <a:t>re.findall</a:t>
            </a:r>
            <a:r>
              <a:rPr lang="en-US" dirty="0"/>
              <a:t>(r'</a:t>
            </a:r>
            <a:r>
              <a:rPr lang="en-TR" dirty="0"/>
              <a:t>😂', </a:t>
            </a:r>
            <a:r>
              <a:rPr lang="en-US" dirty="0"/>
              <a:t>s2)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Out: </a:t>
            </a:r>
            <a:r>
              <a:rPr lang="en-TR" dirty="0"/>
              <a:t>['😂', '😂']</a:t>
            </a:r>
          </a:p>
          <a:p>
            <a:r>
              <a:rPr lang="en-TR" dirty="0"/>
              <a:t>If you cannot create a list of the emojis you need to match, use ranges</a:t>
            </a:r>
          </a:p>
          <a:p>
            <a:pPr marL="457200" lvl="1" indent="0">
              <a:buNone/>
            </a:pPr>
            <a:r>
              <a:rPr lang="en-US" dirty="0"/>
              <a:t>mytokens2 = r"[\U00010000-\U0010ffff]"</a:t>
            </a:r>
          </a:p>
          <a:p>
            <a:pPr marL="457200" lvl="1" indent="0">
              <a:buNone/>
            </a:pPr>
            <a:r>
              <a:rPr lang="en-US" dirty="0"/>
              <a:t>s2 = "I am happy  </a:t>
            </a:r>
            <a:r>
              <a:rPr lang="en-TR" dirty="0"/>
              <a:t>😂😂🙏🏻🥰"</a:t>
            </a:r>
          </a:p>
          <a:p>
            <a:pPr marL="457200" lvl="1" indent="0">
              <a:buNone/>
            </a:pPr>
            <a:r>
              <a:rPr lang="en-US" dirty="0" err="1"/>
              <a:t>re.findall</a:t>
            </a:r>
            <a:r>
              <a:rPr lang="en-US" dirty="0"/>
              <a:t>(</a:t>
            </a:r>
            <a:r>
              <a:rPr lang="en-US" dirty="0" err="1"/>
              <a:t>mytokens</a:t>
            </a:r>
            <a:r>
              <a:rPr lang="en-US" dirty="0"/>
              <a:t>, s2)</a:t>
            </a:r>
          </a:p>
          <a:p>
            <a:r>
              <a:rPr lang="en-US" dirty="0"/>
              <a:t>Other ranges: </a:t>
            </a:r>
          </a:p>
          <a:p>
            <a:pPr lvl="1"/>
            <a:r>
              <a:rPr lang="en-US" dirty="0"/>
              <a:t>\U0001F300-\U0001F64F</a:t>
            </a:r>
          </a:p>
          <a:p>
            <a:pPr lvl="1"/>
            <a:r>
              <a:rPr lang="en-US" dirty="0"/>
              <a:t>\U0001F680-\U0001F6FF</a:t>
            </a:r>
          </a:p>
          <a:p>
            <a:pPr lvl="1"/>
            <a:r>
              <a:rPr lang="en-US" dirty="0"/>
              <a:t>\u2600-\u26FF</a:t>
            </a:r>
          </a:p>
          <a:p>
            <a:pPr lvl="1"/>
            <a:r>
              <a:rPr lang="en-US" dirty="0"/>
              <a:t>\u2700-\u27BF</a:t>
            </a:r>
          </a:p>
          <a:p>
            <a:pPr lvl="1"/>
            <a:r>
              <a:rPr lang="en-US" dirty="0"/>
              <a:t>… -&gt; https://</a:t>
            </a:r>
            <a:r>
              <a:rPr lang="en-US" dirty="0" err="1"/>
              <a:t>gist.github.com</a:t>
            </a:r>
            <a:r>
              <a:rPr lang="en-US" dirty="0"/>
              <a:t>/</a:t>
            </a:r>
            <a:r>
              <a:rPr lang="en-US" dirty="0" err="1"/>
              <a:t>slowkow</a:t>
            </a:r>
            <a:r>
              <a:rPr lang="en-US" dirty="0"/>
              <a:t>/7a7f61f495e3dbb7e3d767f97bd7304b</a:t>
            </a:r>
            <a:endParaRPr lang="en-TR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760216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953F-27E1-EB44-B044-8D305B8EF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Token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0F8FA-4087-7F4D-83D3-E1BEA859C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TR" dirty="0"/>
              <a:t>A token is not necessarily a word you can find in a dictionary.</a:t>
            </a:r>
          </a:p>
          <a:p>
            <a:endParaRPr lang="en-TR" dirty="0"/>
          </a:p>
          <a:p>
            <a:endParaRPr lang="en-TR" dirty="0"/>
          </a:p>
          <a:p>
            <a:r>
              <a:rPr lang="en-TR" dirty="0"/>
              <a:t>You can extract a rich set of tokens: </a:t>
            </a:r>
          </a:p>
          <a:p>
            <a:pPr marL="457200" lvl="1" indent="0">
              <a:buNone/>
            </a:pPr>
            <a:r>
              <a:rPr lang="en-US" dirty="0"/>
              <a:t>&gt;&gt; s2 = "I am happy  </a:t>
            </a:r>
            <a:r>
              <a:rPr lang="en-TR" dirty="0"/>
              <a:t>😂😂🙏🏻🥰 ?!  🇹🇷 ?? </a:t>
            </a:r>
            <a:r>
              <a:rPr lang="en-US" dirty="0"/>
              <a:t>with my to-do list.”</a:t>
            </a:r>
          </a:p>
          <a:p>
            <a:pPr marL="457200" lvl="1" indent="0">
              <a:buNone/>
            </a:pPr>
            <a:r>
              <a:rPr lang="en-US" dirty="0"/>
              <a:t>&gt;&gt; print(</a:t>
            </a:r>
            <a:r>
              <a:rPr lang="en-US" dirty="0" err="1"/>
              <a:t>re.findall</a:t>
            </a:r>
            <a:r>
              <a:rPr lang="en-US" dirty="0"/>
              <a:t>(r"\w+(?:-\w+)+|[-+]?\d+[.,]?\d+|[#@]?\w+\b|[\U00010000-\U0010ffff\U0001F300-\U0001F64F\U0001F680-\U0001F6FF\u2600-\u26FF\u2700-\u27BF]|[?!]{2,4}", s2, </a:t>
            </a:r>
            <a:r>
              <a:rPr lang="en-US" dirty="0" err="1"/>
              <a:t>re.I</a:t>
            </a:r>
            <a:r>
              <a:rPr lang="en-US" dirty="0"/>
              <a:t>))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Out: ['I', 'am', 'happy', '</a:t>
            </a:r>
            <a:r>
              <a:rPr lang="en-TR" dirty="0"/>
              <a:t>😂', '😂', '🙏', '🏻', '🥰', '?!', '🇹', '🇷', '??', '</a:t>
            </a:r>
            <a:r>
              <a:rPr lang="en-US" dirty="0"/>
              <a:t>with', 'my', 'to-do', 'list’]</a:t>
            </a:r>
          </a:p>
          <a:p>
            <a:r>
              <a:rPr lang="en-US" dirty="0" err="1"/>
              <a:t>token_pattern</a:t>
            </a:r>
            <a:r>
              <a:rPr lang="en-US" dirty="0"/>
              <a:t>=r'\b\w+\b' vs the one above</a:t>
            </a:r>
            <a:endParaRPr lang="en-TR" dirty="0"/>
          </a:p>
          <a:p>
            <a:pPr lvl="1"/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554714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BB23D-4B06-C048-961E-761BB105F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Formulaic matches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1AADA-0A01-1540-A3AD-D44AFB3BB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TR" dirty="0"/>
              <a:t>epetitions of a pattern</a:t>
            </a:r>
          </a:p>
          <a:p>
            <a:pPr marL="457200" lvl="1" indent="0">
              <a:buNone/>
            </a:pPr>
            <a:r>
              <a:rPr lang="en-US" dirty="0"/>
              <a:t>import re</a:t>
            </a:r>
          </a:p>
          <a:p>
            <a:pPr marL="457200" lvl="1" indent="0">
              <a:buNone/>
            </a:pPr>
            <a:r>
              <a:rPr lang="en-US" dirty="0"/>
              <a:t>pattern = r"\w*([a-</a:t>
            </a:r>
            <a:r>
              <a:rPr lang="en-US" dirty="0" err="1"/>
              <a:t>zA</a:t>
            </a:r>
            <a:r>
              <a:rPr lang="en-US" dirty="0"/>
              <a:t>-Z])\1\w*"</a:t>
            </a:r>
          </a:p>
          <a:p>
            <a:pPr marL="457200" lvl="1" indent="0">
              <a:buNone/>
            </a:pPr>
            <a:r>
              <a:rPr lang="en-US" dirty="0"/>
              <a:t>s = 'settle, look, test'</a:t>
            </a:r>
          </a:p>
          <a:p>
            <a:pPr marL="457200" lvl="1" indent="0">
              <a:buNone/>
            </a:pPr>
            <a:r>
              <a:rPr lang="en-US" dirty="0"/>
              <a:t>for m in </a:t>
            </a:r>
            <a:r>
              <a:rPr lang="en-US" dirty="0" err="1"/>
              <a:t>re.finditer</a:t>
            </a:r>
            <a:r>
              <a:rPr lang="en-US" dirty="0"/>
              <a:t>(pattern, s):</a:t>
            </a:r>
          </a:p>
          <a:p>
            <a:pPr marL="457200" lvl="1" indent="0">
              <a:buNone/>
            </a:pPr>
            <a:r>
              <a:rPr lang="en-US" dirty="0"/>
              <a:t>    print(</a:t>
            </a:r>
            <a:r>
              <a:rPr lang="en-US" dirty="0" err="1"/>
              <a:t>m.group</a:t>
            </a:r>
            <a:r>
              <a:rPr lang="en-US" dirty="0"/>
              <a:t>(), end=", ")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Out: settle, look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* </a:t>
            </a:r>
            <a:r>
              <a:rPr lang="en-US" dirty="0">
                <a:hlinkClick r:id="rId2"/>
              </a:rPr>
              <a:t>https://stackoverflow.com/questions/68970179/python-regex-return-words-containing-double-character</a:t>
            </a:r>
            <a:r>
              <a:rPr lang="en-US" dirty="0"/>
              <a:t> 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738033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1137-90D0-3141-A625-8BD1A174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TR" dirty="0"/>
              <a:t>e vs 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4A094-7FA6-DF47-89C1-0FBCB2401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The standard re module: </a:t>
            </a:r>
            <a:r>
              <a:rPr lang="en-US" dirty="0">
                <a:hlinkClick r:id="rId2"/>
              </a:rPr>
              <a:t>https://docs.python.org/3/library/re.html</a:t>
            </a:r>
            <a:r>
              <a:rPr lang="en-US" dirty="0"/>
              <a:t> </a:t>
            </a:r>
            <a:endParaRPr lang="en-TR" dirty="0"/>
          </a:p>
          <a:p>
            <a:r>
              <a:rPr lang="en-TR" dirty="0"/>
              <a:t>The extarnal (semi-official) regex module: </a:t>
            </a:r>
            <a:r>
              <a:rPr lang="en-US" dirty="0">
                <a:hlinkClick r:id="rId3"/>
              </a:rPr>
              <a:t>https://pypi.org/project/regex/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goal of regex module is to extend and replace the re module.</a:t>
            </a:r>
          </a:p>
          <a:p>
            <a:pPr lvl="2"/>
            <a:r>
              <a:rPr lang="en-US" dirty="0"/>
              <a:t>More standard behavior that is compatible with the universal regular expression logic, less gotchas, e.g. zero-width matches, full Unicode support</a:t>
            </a:r>
          </a:p>
          <a:p>
            <a:pPr lvl="2"/>
            <a:r>
              <a:rPr lang="en-US" dirty="0"/>
              <a:t>More specific behavior, \b (word boundary) is specified with \m (word boundary at the beginning) and \M (word boundary at the end)</a:t>
            </a:r>
          </a:p>
          <a:p>
            <a:pPr lvl="2"/>
            <a:r>
              <a:rPr lang="en-US" dirty="0"/>
              <a:t>Additional features, e.g. fuzzy matches</a:t>
            </a:r>
          </a:p>
          <a:p>
            <a:pPr lvl="2"/>
            <a:r>
              <a:rPr lang="en-US" dirty="0"/>
              <a:t>Speed by multithreading and releasing Global Interpreter Lock (GIL)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46137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8F2C-F9D0-8C46-B0AA-9457AC555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To 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6C90F-E24D-5A46-B3E3-D40175695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TR" dirty="0"/>
              <a:t>Create a frequency list of emojis in a tweet collection</a:t>
            </a:r>
          </a:p>
          <a:p>
            <a:pPr marL="514350" indent="-514350">
              <a:buFont typeface="+mj-lt"/>
              <a:buAutoNum type="arabicPeriod"/>
            </a:pPr>
            <a:r>
              <a:rPr lang="en-TR" dirty="0"/>
              <a:t>Find all verbs that are followed by the adverb ‘slowly’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726475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7FE4-A7F1-F949-974C-4FF6EDDC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B591B-F949-3744-B88F-902214696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Thanks for listening!</a:t>
            </a:r>
          </a:p>
          <a:p>
            <a:pPr marL="0" indent="0" algn="ctr">
              <a:buNone/>
            </a:pPr>
            <a:r>
              <a:rPr lang="en-US" dirty="0"/>
              <a:t>What questions do you have?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Ali.hurriyetoglu@dh.huc.knaw.nl</a:t>
            </a:r>
            <a:r>
              <a:rPr lang="en-US" dirty="0"/>
              <a:t> &amp; </a:t>
            </a:r>
            <a:r>
              <a:rPr lang="en-US" dirty="0">
                <a:hlinkClick r:id="rId3"/>
              </a:rPr>
              <a:t>ali.hurriyetoglu@gmail.com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@</a:t>
            </a:r>
            <a:r>
              <a:rPr lang="en-US" dirty="0" err="1"/>
              <a:t>hurrial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8621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3218</TotalTime>
  <Words>672</Words>
  <Application>Microsoft Macintosh PowerPoint</Application>
  <PresentationFormat>Widescreen</PresentationFormat>
  <Paragraphs>79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Advanced Regular Expression Operations</vt:lpstr>
      <vt:lpstr>Outline</vt:lpstr>
      <vt:lpstr>Capturing, non-capturing, named groups</vt:lpstr>
      <vt:lpstr>Match emojis</vt:lpstr>
      <vt:lpstr>Token definition</vt:lpstr>
      <vt:lpstr>Formulaic matches</vt:lpstr>
      <vt:lpstr>re vs regex</vt:lpstr>
      <vt:lpstr>To try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Hürriyetoğlu</dc:creator>
  <cp:lastModifiedBy>Ali Hürriyetoğlu</cp:lastModifiedBy>
  <cp:revision>50</cp:revision>
  <dcterms:created xsi:type="dcterms:W3CDTF">2020-04-11T08:18:06Z</dcterms:created>
  <dcterms:modified xsi:type="dcterms:W3CDTF">2022-07-28T22:04:02Z</dcterms:modified>
</cp:coreProperties>
</file>