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Open Sans" panose="020B0604020202020204" charset="0"/>
      <p:regular r:id="rId11"/>
      <p:bold r:id="rId12"/>
      <p:italic r:id="rId13"/>
      <p:boldItalic r:id="rId14"/>
    </p:embeddedFont>
    <p:embeddedFont>
      <p:font typeface="PT Sans Narrow" panose="020B0604020202020204" charset="0"/>
      <p:regular r:id="rId15"/>
      <p:bold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5" d="100"/>
          <a:sy n="115" d="100"/>
        </p:scale>
        <p:origin x="33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8fdcd62d08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8fdcd62d08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8fdcd62d08_1_25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8fdcd62d08_1_25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8fdcd62d08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8fdcd62d08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ultimate question is WHAT DO THE STAKEHOLDERS WANT TO ACHIEVE?????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8fdcd62d08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8fdcd62d08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8fdcd62d08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8fdcd62d08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8fdcd62d08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8fdcd62d08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8fdcd62d08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8fdcd62d08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351C75"/>
              </a:buClr>
              <a:buSzPts val="5400"/>
              <a:buNone/>
              <a:defRPr sz="5400">
                <a:solidFill>
                  <a:srgbClr val="351C75"/>
                </a:solidFill>
              </a:defRPr>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Autofit/>
          </a:bodyPr>
          <a:lstStyle>
            <a:lvl1pPr lvl="0" algn="ctr">
              <a:spcBef>
                <a:spcPts val="0"/>
              </a:spcBef>
              <a:spcAft>
                <a:spcPts val="0"/>
              </a:spcAft>
              <a:buClr>
                <a:srgbClr val="351C75"/>
              </a:buClr>
              <a:buSzPts val="3600"/>
              <a:buNone/>
              <a:defRPr>
                <a:solidFill>
                  <a:srgbClr val="351C75"/>
                </a:solidFill>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Clr>
                <a:srgbClr val="351C75"/>
              </a:buClr>
              <a:buSzPts val="3600"/>
              <a:buNone/>
              <a:defRPr>
                <a:solidFill>
                  <a:srgbClr val="351C75"/>
                </a:solidFill>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9FC5E8"/>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351C75"/>
              </a:buClr>
              <a:buSzPts val="3600"/>
              <a:buFont typeface="PT Sans Narrow"/>
              <a:buNone/>
              <a:defRPr sz="3600" b="1">
                <a:solidFill>
                  <a:srgbClr val="351C75"/>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CreditOne</a:t>
            </a:r>
            <a:endParaRPr/>
          </a:p>
        </p:txBody>
      </p:sp>
      <p:sp>
        <p:nvSpPr>
          <p:cNvPr id="67" name="Google Shape;67;p13"/>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Defining the Data Science Process</a:t>
            </a:r>
            <a:endParaRPr/>
          </a:p>
          <a:p>
            <a:pPr marL="0" lvl="0" indent="0" algn="ctr"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Mission - From Inquiry to Insight to Impact</a:t>
            </a:r>
            <a:endParaRPr/>
          </a:p>
        </p:txBody>
      </p:sp>
      <p:sp>
        <p:nvSpPr>
          <p:cNvPr id="73" name="Google Shape;73;p14"/>
          <p:cNvSpPr txBox="1">
            <a:spLocks noGrp="1"/>
          </p:cNvSpPr>
          <p:nvPr>
            <p:ph type="body" idx="1"/>
          </p:nvPr>
        </p:nvSpPr>
        <p:spPr>
          <a:xfrm>
            <a:off x="311700" y="1392600"/>
            <a:ext cx="4624800" cy="3282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Using the BADIR Data Science Framework we will examine the data to fully assess business and profit loss due to issues in accuracy of credit scoring, as well as  determining if and how to predict customer creditworthiness and identifying correlations in demographic data that may determine the likelihood of customer default.</a:t>
            </a:r>
            <a:endParaRPr/>
          </a:p>
        </p:txBody>
      </p:sp>
      <p:pic>
        <p:nvPicPr>
          <p:cNvPr id="74" name="Google Shape;74;p14"/>
          <p:cNvPicPr preferRelativeResize="0"/>
          <p:nvPr/>
        </p:nvPicPr>
        <p:blipFill>
          <a:blip r:embed="rId3">
            <a:alphaModFix/>
          </a:blip>
          <a:stretch>
            <a:fillRect/>
          </a:stretch>
        </p:blipFill>
        <p:spPr>
          <a:xfrm>
            <a:off x="5655550" y="1924824"/>
            <a:ext cx="3051349" cy="2065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pic>
        <p:nvPicPr>
          <p:cNvPr id="79" name="Google Shape;79;p15"/>
          <p:cNvPicPr preferRelativeResize="0"/>
          <p:nvPr/>
        </p:nvPicPr>
        <p:blipFill rotWithShape="1">
          <a:blip r:embed="rId3">
            <a:alphaModFix/>
          </a:blip>
          <a:srcRect r="1768"/>
          <a:stretch/>
        </p:blipFill>
        <p:spPr>
          <a:xfrm>
            <a:off x="173475" y="152400"/>
            <a:ext cx="8514349" cy="48386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Business Questions</a:t>
            </a:r>
            <a:endParaRPr/>
          </a:p>
        </p:txBody>
      </p:sp>
      <p:sp>
        <p:nvSpPr>
          <p:cNvPr id="85" name="Google Shape;85;p16"/>
          <p:cNvSpPr txBox="1">
            <a:spLocks noGrp="1"/>
          </p:cNvSpPr>
          <p:nvPr>
            <p:ph type="body" idx="1"/>
          </p:nvPr>
        </p:nvSpPr>
        <p:spPr>
          <a:xfrm>
            <a:off x="311700" y="1152425"/>
            <a:ext cx="8520600" cy="3636900"/>
          </a:xfrm>
          <a:prstGeom prst="rect">
            <a:avLst/>
          </a:prstGeom>
          <a:solidFill>
            <a:schemeClr val="lt1"/>
          </a:solidFill>
        </p:spPr>
        <p:txBody>
          <a:bodyPr spcFirstLastPara="1" wrap="square" lIns="91425" tIns="91425" rIns="91425" bIns="91425" anchor="t" anchorCtr="0">
            <a:noAutofit/>
          </a:bodyPr>
          <a:lstStyle/>
          <a:p>
            <a:pPr marL="0" lvl="0" indent="0" algn="l" rtl="0">
              <a:spcBef>
                <a:spcPts val="0"/>
              </a:spcBef>
              <a:spcAft>
                <a:spcPts val="0"/>
              </a:spcAft>
              <a:buNone/>
            </a:pPr>
            <a:r>
              <a:rPr lang="en" b="1"/>
              <a:t>Why is there a recent increase in number of customers who default on loans and how can we ensure customers will repay their loans? </a:t>
            </a:r>
            <a:endParaRPr b="1"/>
          </a:p>
          <a:p>
            <a:pPr marL="457200" lvl="0" indent="-342900" algn="l" rtl="0">
              <a:spcBef>
                <a:spcPts val="1600"/>
              </a:spcBef>
              <a:spcAft>
                <a:spcPts val="0"/>
              </a:spcAft>
              <a:buSzPts val="1800"/>
              <a:buChar char="●"/>
            </a:pPr>
            <a:r>
              <a:rPr lang="en" b="1"/>
              <a:t>Can creditworthiness be measured?</a:t>
            </a:r>
            <a:br>
              <a:rPr lang="en" b="1"/>
            </a:br>
            <a:r>
              <a:rPr lang="en" b="1"/>
              <a:t>     &gt; </a:t>
            </a:r>
            <a:r>
              <a:rPr lang="en" sz="1600"/>
              <a:t>What factors can be used to decide if credit should be issued?</a:t>
            </a:r>
            <a:br>
              <a:rPr lang="en" sz="1600"/>
            </a:br>
            <a:r>
              <a:rPr lang="en" sz="1600"/>
              <a:t>     </a:t>
            </a:r>
            <a:r>
              <a:rPr lang="en" sz="1600" b="1"/>
              <a:t> &gt;</a:t>
            </a:r>
            <a:r>
              <a:rPr lang="en" sz="1600"/>
              <a:t> How can we determine the amount of credit to issue a customer?</a:t>
            </a:r>
            <a:br>
              <a:rPr lang="en" sz="1600"/>
            </a:br>
            <a:endParaRPr sz="1600"/>
          </a:p>
          <a:p>
            <a:pPr marL="457200" lvl="0" indent="-342900" algn="l" rtl="0">
              <a:spcBef>
                <a:spcPts val="0"/>
              </a:spcBef>
              <a:spcAft>
                <a:spcPts val="0"/>
              </a:spcAft>
              <a:buSzPts val="1800"/>
              <a:buChar char="●"/>
            </a:pPr>
            <a:r>
              <a:rPr lang="en" b="1"/>
              <a:t>What factors predict creditworthiness?</a:t>
            </a:r>
            <a:br>
              <a:rPr lang="en" b="1"/>
            </a:br>
            <a:r>
              <a:rPr lang="en" b="1"/>
              <a:t>     &gt; </a:t>
            </a:r>
            <a:r>
              <a:rPr lang="en" sz="1600"/>
              <a:t>Do certain customer demographic data allow us to understand customer</a:t>
            </a:r>
            <a:br>
              <a:rPr lang="en" sz="1600"/>
            </a:br>
            <a:r>
              <a:rPr lang="en" sz="1600"/>
              <a:t>         credit limits as well as predict loan default or repayment?</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Analysis Plan</a:t>
            </a:r>
            <a:endParaRPr/>
          </a:p>
        </p:txBody>
      </p:sp>
      <p:sp>
        <p:nvSpPr>
          <p:cNvPr id="91" name="Google Shape;91;p17"/>
          <p:cNvSpPr txBox="1">
            <a:spLocks noGrp="1"/>
          </p:cNvSpPr>
          <p:nvPr>
            <p:ph type="body" idx="1"/>
          </p:nvPr>
        </p:nvSpPr>
        <p:spPr>
          <a:xfrm>
            <a:off x="311700" y="1266325"/>
            <a:ext cx="52569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Begin with an </a:t>
            </a:r>
            <a:r>
              <a:rPr lang="en" b="1"/>
              <a:t>Exploratory Data Analysis </a:t>
            </a:r>
            <a:r>
              <a:rPr lang="en"/>
              <a:t>to investigate the increase in the number of customer loan defaults. By understanding more about the data and how it relates to customer habits, we can then conduct an </a:t>
            </a:r>
            <a:r>
              <a:rPr lang="en" b="1"/>
              <a:t>In-Depth Analysis </a:t>
            </a:r>
            <a:r>
              <a:rPr lang="en"/>
              <a:t>to examine what factors correlate with loan default, and finally, create predictive models to offer actionable recommendations that raise accuracy of credit scoring and minimize profit loss. </a:t>
            </a:r>
            <a:endParaRPr/>
          </a:p>
          <a:p>
            <a:pPr marL="0" lvl="0" indent="0" algn="l" rtl="0">
              <a:spcBef>
                <a:spcPts val="1600"/>
              </a:spcBef>
              <a:spcAft>
                <a:spcPts val="1600"/>
              </a:spcAft>
              <a:buNone/>
            </a:pPr>
            <a:endParaRPr/>
          </a:p>
        </p:txBody>
      </p:sp>
      <p:pic>
        <p:nvPicPr>
          <p:cNvPr id="92" name="Google Shape;92;p17"/>
          <p:cNvPicPr preferRelativeResize="0"/>
          <p:nvPr/>
        </p:nvPicPr>
        <p:blipFill>
          <a:blip r:embed="rId3">
            <a:alphaModFix/>
          </a:blip>
          <a:stretch>
            <a:fillRect/>
          </a:stretch>
        </p:blipFill>
        <p:spPr>
          <a:xfrm>
            <a:off x="5802825" y="1845724"/>
            <a:ext cx="3029474" cy="2143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a:t>
            </a:r>
            <a:endParaRPr/>
          </a:p>
        </p:txBody>
      </p:sp>
      <p:sp>
        <p:nvSpPr>
          <p:cNvPr id="98" name="Google Shape;98;p18"/>
          <p:cNvSpPr txBox="1">
            <a:spLocks noGrp="1"/>
          </p:cNvSpPr>
          <p:nvPr>
            <p:ph type="body" idx="1"/>
          </p:nvPr>
        </p:nvSpPr>
        <p:spPr>
          <a:xfrm>
            <a:off x="311700" y="1266325"/>
            <a:ext cx="3999900" cy="344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rgbClr val="000000"/>
                </a:solidFill>
              </a:rPr>
              <a:t>The data for this analysis is mined from CreditOne’s external database capturing customer information including:</a:t>
            </a:r>
            <a:endParaRPr sz="1100">
              <a:solidFill>
                <a:srgbClr val="000000"/>
              </a:solidFill>
            </a:endParaRPr>
          </a:p>
          <a:p>
            <a:pPr marL="457200" lvl="0" indent="-317500" algn="l" rtl="0">
              <a:spcBef>
                <a:spcPts val="1600"/>
              </a:spcBef>
              <a:spcAft>
                <a:spcPts val="0"/>
              </a:spcAft>
              <a:buClr>
                <a:srgbClr val="000000"/>
              </a:buClr>
              <a:buSzPts val="1400"/>
              <a:buChar char="●"/>
            </a:pPr>
            <a:r>
              <a:rPr lang="en" sz="1400">
                <a:solidFill>
                  <a:srgbClr val="000000"/>
                </a:solidFill>
              </a:rPr>
              <a:t>Age</a:t>
            </a:r>
            <a:endParaRPr sz="1400">
              <a:solidFill>
                <a:srgbClr val="000000"/>
              </a:solidFill>
            </a:endParaRPr>
          </a:p>
          <a:p>
            <a:pPr marL="457200" lvl="0" indent="-317500" algn="l" rtl="0">
              <a:spcBef>
                <a:spcPts val="0"/>
              </a:spcBef>
              <a:spcAft>
                <a:spcPts val="0"/>
              </a:spcAft>
              <a:buClr>
                <a:srgbClr val="000000"/>
              </a:buClr>
              <a:buSzPts val="1400"/>
              <a:buFont typeface="Open Sans"/>
              <a:buChar char="●"/>
            </a:pPr>
            <a:r>
              <a:rPr lang="en" sz="1400">
                <a:solidFill>
                  <a:srgbClr val="000000"/>
                </a:solidFill>
              </a:rPr>
              <a:t>Gender</a:t>
            </a:r>
            <a:endParaRPr sz="1400">
              <a:solidFill>
                <a:srgbClr val="000000"/>
              </a:solidFill>
            </a:endParaRPr>
          </a:p>
          <a:p>
            <a:pPr marL="457200" lvl="0" indent="-317500" algn="l" rtl="0">
              <a:spcBef>
                <a:spcPts val="0"/>
              </a:spcBef>
              <a:spcAft>
                <a:spcPts val="0"/>
              </a:spcAft>
              <a:buClr>
                <a:srgbClr val="000000"/>
              </a:buClr>
              <a:buSzPts val="1400"/>
              <a:buFont typeface="Open Sans"/>
              <a:buChar char="●"/>
            </a:pPr>
            <a:r>
              <a:rPr lang="en" sz="1400">
                <a:solidFill>
                  <a:srgbClr val="000000"/>
                </a:solidFill>
              </a:rPr>
              <a:t>Marital Status</a:t>
            </a:r>
            <a:endParaRPr sz="1400">
              <a:solidFill>
                <a:srgbClr val="000000"/>
              </a:solidFill>
            </a:endParaRPr>
          </a:p>
          <a:p>
            <a:pPr marL="457200" lvl="0" indent="-317500" algn="l" rtl="0">
              <a:spcBef>
                <a:spcPts val="0"/>
              </a:spcBef>
              <a:spcAft>
                <a:spcPts val="0"/>
              </a:spcAft>
              <a:buClr>
                <a:srgbClr val="000000"/>
              </a:buClr>
              <a:buSzPts val="1400"/>
              <a:buFont typeface="Open Sans"/>
              <a:buChar char="●"/>
            </a:pPr>
            <a:r>
              <a:rPr lang="en" sz="1400">
                <a:solidFill>
                  <a:srgbClr val="000000"/>
                </a:solidFill>
              </a:rPr>
              <a:t>Education Level</a:t>
            </a:r>
            <a:endParaRPr sz="1400">
              <a:solidFill>
                <a:srgbClr val="000000"/>
              </a:solidFill>
            </a:endParaRPr>
          </a:p>
          <a:p>
            <a:pPr marL="457200" lvl="0" indent="-317500" algn="l" rtl="0">
              <a:spcBef>
                <a:spcPts val="0"/>
              </a:spcBef>
              <a:spcAft>
                <a:spcPts val="0"/>
              </a:spcAft>
              <a:buClr>
                <a:srgbClr val="000000"/>
              </a:buClr>
              <a:buSzPts val="1400"/>
              <a:buFont typeface="Open Sans"/>
              <a:buChar char="●"/>
            </a:pPr>
            <a:r>
              <a:rPr lang="en" sz="1400">
                <a:solidFill>
                  <a:srgbClr val="000000"/>
                </a:solidFill>
              </a:rPr>
              <a:t>Credit Amount</a:t>
            </a:r>
            <a:endParaRPr sz="1400">
              <a:solidFill>
                <a:srgbClr val="000000"/>
              </a:solidFill>
            </a:endParaRPr>
          </a:p>
          <a:p>
            <a:pPr marL="457200" lvl="0" indent="-317500" algn="l" rtl="0">
              <a:spcBef>
                <a:spcPts val="0"/>
              </a:spcBef>
              <a:spcAft>
                <a:spcPts val="0"/>
              </a:spcAft>
              <a:buClr>
                <a:srgbClr val="000000"/>
              </a:buClr>
              <a:buSzPts val="1400"/>
              <a:buFont typeface="Arial"/>
              <a:buChar char="●"/>
            </a:pPr>
            <a:r>
              <a:rPr lang="en" sz="1400">
                <a:solidFill>
                  <a:srgbClr val="000000"/>
                </a:solidFill>
              </a:rPr>
              <a:t>Default Status</a:t>
            </a:r>
            <a:endParaRPr sz="1400">
              <a:solidFill>
                <a:srgbClr val="000000"/>
              </a:solidFill>
            </a:endParaRPr>
          </a:p>
          <a:p>
            <a:pPr marL="457200" lvl="0" indent="-317500" algn="l" rtl="0">
              <a:spcBef>
                <a:spcPts val="0"/>
              </a:spcBef>
              <a:spcAft>
                <a:spcPts val="0"/>
              </a:spcAft>
              <a:buClr>
                <a:srgbClr val="000000"/>
              </a:buClr>
              <a:buSzPts val="1400"/>
              <a:buFont typeface="Open Sans"/>
              <a:buChar char="●"/>
            </a:pPr>
            <a:r>
              <a:rPr lang="en" sz="1400">
                <a:solidFill>
                  <a:srgbClr val="000000"/>
                </a:solidFill>
              </a:rPr>
              <a:t>History of Past Payment (including measurement of 6 month repayment breakdown)</a:t>
            </a:r>
            <a:endParaRPr sz="1400"/>
          </a:p>
          <a:p>
            <a:pPr marL="0" lvl="0" indent="0" algn="l" rtl="0">
              <a:lnSpc>
                <a:spcPct val="100000"/>
              </a:lnSpc>
              <a:spcBef>
                <a:spcPts val="0"/>
              </a:spcBef>
              <a:spcAft>
                <a:spcPts val="0"/>
              </a:spcAft>
              <a:buNone/>
            </a:pPr>
            <a:endParaRPr sz="1500">
              <a:solidFill>
                <a:srgbClr val="000000"/>
              </a:solidFill>
            </a:endParaRPr>
          </a:p>
        </p:txBody>
      </p:sp>
      <p:sp>
        <p:nvSpPr>
          <p:cNvPr id="99" name="Google Shape;99;p18"/>
          <p:cNvSpPr txBox="1">
            <a:spLocks noGrp="1"/>
          </p:cNvSpPr>
          <p:nvPr>
            <p:ph type="body" idx="4294967295"/>
          </p:nvPr>
        </p:nvSpPr>
        <p:spPr>
          <a:xfrm>
            <a:off x="4902675" y="1340350"/>
            <a:ext cx="3999900" cy="3367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500">
                <a:solidFill>
                  <a:srgbClr val="000000"/>
                </a:solidFill>
              </a:rPr>
              <a:t>The mined data is then cleaned using tools accessible in python to discover and correct inconsistencies such as duplicates, missing values, corrupt or irrelevant data, etc. The data is inspected to ensure standardization, quality, and validity to provide an accurate and workable dataset to perform our analyses and create predictive models. Even with only a brief review of this data it is expected this step may be quite time consuming based on cleaning issues already observed. </a:t>
            </a:r>
            <a:endParaRPr sz="1500">
              <a:solidFill>
                <a:srgbClr val="000000"/>
              </a:solidFill>
            </a:endParaRPr>
          </a:p>
        </p:txBody>
      </p:sp>
      <p:cxnSp>
        <p:nvCxnSpPr>
          <p:cNvPr id="100" name="Google Shape;100;p18"/>
          <p:cNvCxnSpPr/>
          <p:nvPr/>
        </p:nvCxnSpPr>
        <p:spPr>
          <a:xfrm>
            <a:off x="3874500" y="2135850"/>
            <a:ext cx="697500" cy="0"/>
          </a:xfrm>
          <a:prstGeom prst="straightConnector1">
            <a:avLst/>
          </a:prstGeom>
          <a:noFill/>
          <a:ln w="9525" cap="flat" cmpd="sng">
            <a:solidFill>
              <a:schemeClr val="dk2"/>
            </a:solidFill>
            <a:prstDash val="solid"/>
            <a:round/>
            <a:headEnd type="none" w="med" len="med"/>
            <a:tailEnd type="triangle" w="med" len="med"/>
          </a:ln>
        </p:spPr>
      </p:cxnSp>
      <p:cxnSp>
        <p:nvCxnSpPr>
          <p:cNvPr id="101" name="Google Shape;101;p18"/>
          <p:cNvCxnSpPr/>
          <p:nvPr/>
        </p:nvCxnSpPr>
        <p:spPr>
          <a:xfrm>
            <a:off x="3874500" y="3792075"/>
            <a:ext cx="697500" cy="0"/>
          </a:xfrm>
          <a:prstGeom prst="straightConnector1">
            <a:avLst/>
          </a:prstGeom>
          <a:noFill/>
          <a:ln w="9525" cap="flat" cmpd="sng">
            <a:solidFill>
              <a:schemeClr val="dk2"/>
            </a:solidFill>
            <a:prstDash val="solid"/>
            <a:round/>
            <a:headEnd type="none" w="med" len="med"/>
            <a:tailEnd type="triangle" w="med" len="med"/>
          </a:ln>
        </p:spPr>
      </p:cxnSp>
      <p:cxnSp>
        <p:nvCxnSpPr>
          <p:cNvPr id="102" name="Google Shape;102;p18"/>
          <p:cNvCxnSpPr/>
          <p:nvPr/>
        </p:nvCxnSpPr>
        <p:spPr>
          <a:xfrm>
            <a:off x="3874500" y="2986975"/>
            <a:ext cx="697500" cy="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Insights    </a:t>
            </a:r>
            <a:endParaRPr/>
          </a:p>
        </p:txBody>
      </p:sp>
      <p:sp>
        <p:nvSpPr>
          <p:cNvPr id="108" name="Google Shape;108;p1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Patterns found in the data will be reported and assessed for </a:t>
            </a:r>
            <a:br>
              <a:rPr lang="en"/>
            </a:br>
            <a:r>
              <a:rPr lang="en"/>
              <a:t>usefulness and confidence to provide reliable predictions.</a:t>
            </a:r>
            <a:endParaRPr/>
          </a:p>
          <a:p>
            <a:pPr marL="0" lvl="0" indent="0" algn="l" rtl="0">
              <a:spcBef>
                <a:spcPts val="1600"/>
              </a:spcBef>
              <a:spcAft>
                <a:spcPts val="0"/>
              </a:spcAft>
              <a:buNone/>
            </a:pPr>
            <a:r>
              <a:rPr lang="en"/>
              <a:t>Machine Learning models are then created and tested to determine best option for prediction accuracy. </a:t>
            </a:r>
            <a:endParaRPr/>
          </a:p>
          <a:p>
            <a:pPr marL="0" lvl="0" indent="0" algn="l" rtl="0">
              <a:spcBef>
                <a:spcPts val="1600"/>
              </a:spcBef>
              <a:spcAft>
                <a:spcPts val="0"/>
              </a:spcAft>
              <a:buNone/>
            </a:pPr>
            <a:r>
              <a:rPr lang="en"/>
              <a:t>Deeper understanding of the data at this point may lead to a redefining or reexamining of goals and used to fine tune the model for more specific insight, greater accuracy, and narrowed focus for maximum impact solutions.</a:t>
            </a:r>
            <a:endParaRPr/>
          </a:p>
          <a:p>
            <a:pPr marL="0" lvl="0" indent="0" algn="l" rtl="0">
              <a:spcBef>
                <a:spcPts val="1600"/>
              </a:spcBef>
              <a:spcAft>
                <a:spcPts val="1600"/>
              </a:spcAft>
              <a:buNone/>
            </a:pPr>
            <a:endParaRPr/>
          </a:p>
        </p:txBody>
      </p:sp>
      <p:pic>
        <p:nvPicPr>
          <p:cNvPr id="109" name="Google Shape;109;p19"/>
          <p:cNvPicPr preferRelativeResize="0"/>
          <p:nvPr/>
        </p:nvPicPr>
        <p:blipFill>
          <a:blip r:embed="rId3">
            <a:alphaModFix/>
          </a:blip>
          <a:stretch>
            <a:fillRect/>
          </a:stretch>
        </p:blipFill>
        <p:spPr>
          <a:xfrm rot="1061968">
            <a:off x="7325575" y="406597"/>
            <a:ext cx="1331725" cy="1380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Recommendations</a:t>
            </a:r>
            <a:endParaRPr/>
          </a:p>
        </p:txBody>
      </p:sp>
      <p:sp>
        <p:nvSpPr>
          <p:cNvPr id="115" name="Google Shape;115;p2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Unfortunately, there is little to be learned from this data as is.</a:t>
            </a:r>
            <a:endParaRPr/>
          </a:p>
          <a:p>
            <a:pPr marL="0" lvl="0" indent="0" algn="l" rtl="0">
              <a:spcBef>
                <a:spcPts val="1600"/>
              </a:spcBef>
              <a:spcAft>
                <a:spcPts val="0"/>
              </a:spcAft>
              <a:buNone/>
            </a:pPr>
            <a:r>
              <a:rPr lang="en"/>
              <a:t>Further analysis as outlined is needed to explore the data for trends, insights, and best fit for machine learning models before predictions of customer behavior and/or recommendations of how to proceed can be offered confidently.</a:t>
            </a:r>
            <a:endParaRPr/>
          </a:p>
          <a:p>
            <a:pPr marL="0" lvl="0" indent="0" algn="l" rtl="0">
              <a:spcBef>
                <a:spcPts val="1600"/>
              </a:spcBef>
              <a:spcAft>
                <a:spcPts val="0"/>
              </a:spcAft>
              <a:buNone/>
            </a:pPr>
            <a:r>
              <a:rPr lang="en"/>
              <a:t>Additional input and/or recommendations from management concerning expectations and goals for this project is greatly welcomed.</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theme/theme1.xml><?xml version="1.0" encoding="utf-8"?>
<a:theme xmlns:a="http://schemas.openxmlformats.org/drawingml/2006/main" name="PopCrisp">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521</Words>
  <Application>Microsoft Office PowerPoint</Application>
  <PresentationFormat>On-screen Show (16:9)</PresentationFormat>
  <Paragraphs>29</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PT Sans Narrow</vt:lpstr>
      <vt:lpstr>Open Sans</vt:lpstr>
      <vt:lpstr>PopCrisp</vt:lpstr>
      <vt:lpstr>CreditOne</vt:lpstr>
      <vt:lpstr>Mission - From Inquiry to Insight to Impact</vt:lpstr>
      <vt:lpstr>PowerPoint Presentation</vt:lpstr>
      <vt:lpstr>Business Questions</vt:lpstr>
      <vt:lpstr>Analysis Plan</vt:lpstr>
      <vt:lpstr>Data</vt:lpstr>
      <vt:lpstr>Insights    </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CreditOne</dc:title>
  <cp:lastModifiedBy>jillsvrla@gmail.com</cp:lastModifiedBy>
  <cp:revision>1</cp:revision>
  <dcterms:modified xsi:type="dcterms:W3CDTF">2020-08-17T22:59:46Z</dcterms:modified>
</cp:coreProperties>
</file>