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34"/>
    <p:restoredTop sz="94719"/>
  </p:normalViewPr>
  <p:slideViewPr>
    <p:cSldViewPr snapToGrid="0">
      <p:cViewPr varScale="1">
        <p:scale>
          <a:sx n="148" d="100"/>
          <a:sy n="148" d="100"/>
        </p:scale>
        <p:origin x="9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1783A-BCE9-2C41-8B54-A83B86585E8F}" type="datetimeFigureOut">
              <a:rPr lang="en-US" smtClean="0"/>
              <a:t>3/12/25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469C16-7955-B245-9D67-23F5C9A01853}" type="slidenum">
              <a:rPr lang="en-US" smtClean="0"/>
              <a:t>‹#›</a:t>
            </a:fld>
            <a:endParaRPr lang="en-US"/>
          </a:p>
        </p:txBody>
      </p:sp>
    </p:spTree>
    <p:extLst>
      <p:ext uri="{BB962C8B-B14F-4D97-AF65-F5344CB8AC3E}">
        <p14:creationId xmlns:p14="http://schemas.microsoft.com/office/powerpoint/2010/main" val="1171269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Hi there and welcome to our study!</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In this study, at the beginning, your child will see an exciting jumping dot moving around the screen, which we call the “attention getter” because we use it to get your child’s attention. Then, you will see a live webcam feed of you and your child appearing on the screen, with some playful music beginning to play in the background. So your child will see themselves on the screen in real-time, and we will record their reactions and behaviors for a total of 3 minutes. The live webcam feed will end automatically after 3 minutes. Altogether, our study will take around 3.5 minutes </a:t>
            </a:r>
            <a:r>
              <a:rPr lang="en-US" sz="1800" b="0" i="1" u="none" strike="noStrike" dirty="0">
                <a:solidFill>
                  <a:srgbClr val="000000"/>
                </a:solidFill>
                <a:effectLst/>
                <a:latin typeface="Arial" panose="020B0604020202020204" pitchFamily="34" charset="0"/>
              </a:rPr>
              <a:t>[show bracket and text saying 3.5 minutes]</a:t>
            </a:r>
            <a:r>
              <a:rPr lang="en-US" sz="1800" b="0" i="0" u="none" strike="noStrike" dirty="0">
                <a:solidFill>
                  <a:srgbClr val="000000"/>
                </a:solidFill>
                <a:effectLst/>
                <a:latin typeface="Arial" panose="020B0604020202020204" pitchFamily="34" charset="0"/>
              </a:rPr>
              <a:t>. If your child is getting too distracted or distressed at any point, you can stop the session by pressing X on your keyboard. Thank you for participating, and we hope you and your child have fun!</a:t>
            </a:r>
            <a:endParaRPr lang="en-US" dirty="0"/>
          </a:p>
        </p:txBody>
      </p:sp>
      <p:sp>
        <p:nvSpPr>
          <p:cNvPr id="4" name="Slide Number Placeholder 3"/>
          <p:cNvSpPr>
            <a:spLocks noGrp="1"/>
          </p:cNvSpPr>
          <p:nvPr>
            <p:ph type="sldNum" sz="quarter" idx="5"/>
          </p:nvPr>
        </p:nvSpPr>
        <p:spPr/>
        <p:txBody>
          <a:bodyPr/>
          <a:lstStyle/>
          <a:p>
            <a:fld id="{9B469C16-7955-B245-9D67-23F5C9A01853}" type="slidenum">
              <a:rPr lang="en-US" smtClean="0"/>
              <a:t>1</a:t>
            </a:fld>
            <a:endParaRPr lang="en-US"/>
          </a:p>
        </p:txBody>
      </p:sp>
    </p:spTree>
    <p:extLst>
      <p:ext uri="{BB962C8B-B14F-4D97-AF65-F5344CB8AC3E}">
        <p14:creationId xmlns:p14="http://schemas.microsoft.com/office/powerpoint/2010/main" val="797198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81E5-78CB-A8D8-71FA-2029C2A1B3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3CDF5A-05AA-0ACD-0F4F-2411418D1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5DC66A-9DC5-8C8F-5442-722F1657D642}"/>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5" name="Footer Placeholder 4">
            <a:extLst>
              <a:ext uri="{FF2B5EF4-FFF2-40B4-BE49-F238E27FC236}">
                <a16:creationId xmlns:a16="http://schemas.microsoft.com/office/drawing/2014/main" id="{F578B624-C088-9BCF-0DAA-A42000A81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BEE1E-E9B5-84C4-9974-6BF54453BDB4}"/>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271866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FC96A-B1BD-E705-3E9A-F8DA42D495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CD2626-E82E-9301-D9A0-80E7562EF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F8F58-C042-225D-C5A6-16273DE1F751}"/>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5" name="Footer Placeholder 4">
            <a:extLst>
              <a:ext uri="{FF2B5EF4-FFF2-40B4-BE49-F238E27FC236}">
                <a16:creationId xmlns:a16="http://schemas.microsoft.com/office/drawing/2014/main" id="{3A1CB357-9F2D-D6BF-D8B7-DE3C6CBE8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10CD4-E861-C034-897F-A2A7883BD4C7}"/>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2893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A383BF-D578-5557-D2E2-D1F09376B73C}"/>
              </a:ext>
            </a:extLst>
          </p:cNvPr>
          <p:cNvSpPr>
            <a:spLocks noGrp="1"/>
          </p:cNvSpPr>
          <p:nvPr>
            <p:ph type="title" orient="vert"/>
          </p:nvPr>
        </p:nvSpPr>
        <p:spPr>
          <a:xfrm>
            <a:off x="8724899"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D5FA55-E96C-3B36-6C66-DAD5476DD4AD}"/>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3AB9F-203B-8D8E-F929-9E86957D3E28}"/>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5" name="Footer Placeholder 4">
            <a:extLst>
              <a:ext uri="{FF2B5EF4-FFF2-40B4-BE49-F238E27FC236}">
                <a16:creationId xmlns:a16="http://schemas.microsoft.com/office/drawing/2014/main" id="{117E21A2-81CA-D27D-8E45-49A07F47B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B62BB-7AF3-BC1D-7DEB-51CE952DCCEA}"/>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1925445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E2E0-C2BC-D639-D38B-5F750067D9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372C9-C136-9A33-B886-D1EC2ED4AE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26A67-31C6-32AC-957D-7F09F028C8D3}"/>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5" name="Footer Placeholder 4">
            <a:extLst>
              <a:ext uri="{FF2B5EF4-FFF2-40B4-BE49-F238E27FC236}">
                <a16:creationId xmlns:a16="http://schemas.microsoft.com/office/drawing/2014/main" id="{9F1FEC23-8476-DBD4-EFEE-5708055D7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61430-BF86-C6D9-1F96-5F2C23AE4DE3}"/>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1734527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FEB1-3F9E-9D9C-FC5B-8B8B8A8B6402}"/>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425335-25DE-D018-B53C-6C4028E62BA3}"/>
              </a:ext>
            </a:extLst>
          </p:cNvPr>
          <p:cNvSpPr>
            <a:spLocks noGrp="1"/>
          </p:cNvSpPr>
          <p:nvPr>
            <p:ph type="body" idx="1"/>
          </p:nvPr>
        </p:nvSpPr>
        <p:spPr>
          <a:xfrm>
            <a:off x="831852" y="4589464"/>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4A3916-B5CB-30D9-5B7F-857D21440380}"/>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5" name="Footer Placeholder 4">
            <a:extLst>
              <a:ext uri="{FF2B5EF4-FFF2-40B4-BE49-F238E27FC236}">
                <a16:creationId xmlns:a16="http://schemas.microsoft.com/office/drawing/2014/main" id="{AB1ADBB1-916E-746D-77C7-BE3F54568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B493CB-7B7C-8E79-F752-FBF55AF84637}"/>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22173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D6723-03D2-DC47-EBC7-883E56D1EE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3F00C-6652-F8DB-C76A-6378B869712E}"/>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679E5-8DCB-FA3D-9F45-42BE7A7F3130}"/>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BC965F-34DF-F140-9B26-4EA5EF9B3558}"/>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6" name="Footer Placeholder 5">
            <a:extLst>
              <a:ext uri="{FF2B5EF4-FFF2-40B4-BE49-F238E27FC236}">
                <a16:creationId xmlns:a16="http://schemas.microsoft.com/office/drawing/2014/main" id="{A6655F34-5D6E-4E91-6855-F601183BC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C8B4C-D4D7-0FEA-C713-5AD87B08F059}"/>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177463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494A-6209-85AC-E52F-5F370FFB197F}"/>
              </a:ext>
            </a:extLst>
          </p:cNvPr>
          <p:cNvSpPr>
            <a:spLocks noGrp="1"/>
          </p:cNvSpPr>
          <p:nvPr>
            <p:ph type="title"/>
          </p:nvPr>
        </p:nvSpPr>
        <p:spPr>
          <a:xfrm>
            <a:off x="839789"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18F3E0-D8E0-D0D8-896F-929DEE1D097D}"/>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87C003-3940-E944-83BC-034C546FF973}"/>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3A200D-AF44-5E23-F2CC-6DB1A69913C7}"/>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F664C1-DA58-5D41-6A52-495C53AF5270}"/>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9CBB33-4A5A-0CEB-BF4E-50DA4C8FCF43}"/>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8" name="Footer Placeholder 7">
            <a:extLst>
              <a:ext uri="{FF2B5EF4-FFF2-40B4-BE49-F238E27FC236}">
                <a16:creationId xmlns:a16="http://schemas.microsoft.com/office/drawing/2014/main" id="{5AA37FEC-6200-9797-922D-9ACF985897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4950B-6856-BBA2-37C3-9B0A0FC9507F}"/>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145242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EBA5D-400F-942A-8D8E-E91600E452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B02300-48CA-2323-1EAA-279BCE60A19D}"/>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4" name="Footer Placeholder 3">
            <a:extLst>
              <a:ext uri="{FF2B5EF4-FFF2-40B4-BE49-F238E27FC236}">
                <a16:creationId xmlns:a16="http://schemas.microsoft.com/office/drawing/2014/main" id="{F2DE625A-36F1-50E4-57BF-3357295915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53DEA4-F1D6-9B59-6B6C-4C4AC9109A16}"/>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351119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0F0B5-A5DA-8425-9FCB-4F03A220FC84}"/>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3" name="Footer Placeholder 2">
            <a:extLst>
              <a:ext uri="{FF2B5EF4-FFF2-40B4-BE49-F238E27FC236}">
                <a16:creationId xmlns:a16="http://schemas.microsoft.com/office/drawing/2014/main" id="{A71B3E46-5058-8A29-033C-58B3CB5AAA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DD6E27-938C-88E2-2CF6-FD32EEC6C2E8}"/>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637287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7784E-911B-8D58-C25E-96A86E426DBF}"/>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DA808E-2388-8E9C-F6C6-62775B653FEC}"/>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BAE093-CDFE-80AC-8D78-F5134FC7571A}"/>
              </a:ext>
            </a:extLst>
          </p:cNvPr>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1BEC38-DBBF-BAA5-D6BE-377436420D73}"/>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6" name="Footer Placeholder 5">
            <a:extLst>
              <a:ext uri="{FF2B5EF4-FFF2-40B4-BE49-F238E27FC236}">
                <a16:creationId xmlns:a16="http://schemas.microsoft.com/office/drawing/2014/main" id="{5C23BE36-593F-A26F-D380-85D4AD5E8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4546B-E3F3-4EB1-20D5-59DAE89C19E2}"/>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2404569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B471-8833-1CCB-BCA8-35187168B1CE}"/>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0B050A-B60D-9641-190D-788ECD3520D2}"/>
              </a:ext>
            </a:extLst>
          </p:cNvPr>
          <p:cNvSpPr>
            <a:spLocks noGrp="1"/>
          </p:cNvSpPr>
          <p:nvPr>
            <p:ph type="pic" idx="1"/>
          </p:nvPr>
        </p:nvSpPr>
        <p:spPr>
          <a:xfrm>
            <a:off x="5183188" y="987425"/>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5BEABA-5866-BAF2-931C-5165F175EBA9}"/>
              </a:ext>
            </a:extLst>
          </p:cNvPr>
          <p:cNvSpPr>
            <a:spLocks noGrp="1"/>
          </p:cNvSpPr>
          <p:nvPr>
            <p:ph type="body" sz="half" idx="2"/>
          </p:nvPr>
        </p:nvSpPr>
        <p:spPr>
          <a:xfrm>
            <a:off x="839790" y="2057400"/>
            <a:ext cx="39322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BED367-4AB0-E870-15CF-4DCCA2EC8B63}"/>
              </a:ext>
            </a:extLst>
          </p:cNvPr>
          <p:cNvSpPr>
            <a:spLocks noGrp="1"/>
          </p:cNvSpPr>
          <p:nvPr>
            <p:ph type="dt" sz="half" idx="10"/>
          </p:nvPr>
        </p:nvSpPr>
        <p:spPr/>
        <p:txBody>
          <a:bodyPr/>
          <a:lstStyle/>
          <a:p>
            <a:fld id="{CBFE3F9F-8E86-E946-A8BB-17CFF365E0FA}" type="datetimeFigureOut">
              <a:rPr lang="en-US" smtClean="0"/>
              <a:t>3/12/25</a:t>
            </a:fld>
            <a:endParaRPr lang="en-US"/>
          </a:p>
        </p:txBody>
      </p:sp>
      <p:sp>
        <p:nvSpPr>
          <p:cNvPr id="6" name="Footer Placeholder 5">
            <a:extLst>
              <a:ext uri="{FF2B5EF4-FFF2-40B4-BE49-F238E27FC236}">
                <a16:creationId xmlns:a16="http://schemas.microsoft.com/office/drawing/2014/main" id="{4CC43244-2673-0080-92A7-E9BFA4253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F5669-17AF-F8C4-7C87-33C174B434F5}"/>
              </a:ext>
            </a:extLst>
          </p:cNvPr>
          <p:cNvSpPr>
            <a:spLocks noGrp="1"/>
          </p:cNvSpPr>
          <p:nvPr>
            <p:ph type="sldNum" sz="quarter" idx="12"/>
          </p:nvPr>
        </p:nvSpPr>
        <p:spPr/>
        <p:txBody>
          <a:bodyPr/>
          <a:lstStyle/>
          <a:p>
            <a:fld id="{1709BEF5-9583-5948-88DC-99F1240172C7}" type="slidenum">
              <a:rPr lang="en-US" smtClean="0"/>
              <a:t>‹#›</a:t>
            </a:fld>
            <a:endParaRPr lang="en-US"/>
          </a:p>
        </p:txBody>
      </p:sp>
    </p:spTree>
    <p:extLst>
      <p:ext uri="{BB962C8B-B14F-4D97-AF65-F5344CB8AC3E}">
        <p14:creationId xmlns:p14="http://schemas.microsoft.com/office/powerpoint/2010/main" val="154398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A226-2F96-D7AD-04CB-8632B8CA89B2}"/>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75EE98-BCBF-EA55-18F8-F1B77397FC61}"/>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39D32-2D17-684F-43AD-DDE54E277F35}"/>
              </a:ext>
            </a:extLst>
          </p:cNvPr>
          <p:cNvSpPr>
            <a:spLocks noGrp="1"/>
          </p:cNvSpPr>
          <p:nvPr>
            <p:ph type="dt" sz="half" idx="2"/>
          </p:nvPr>
        </p:nvSpPr>
        <p:spPr>
          <a:xfrm>
            <a:off x="838199" y="6356351"/>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FE3F9F-8E86-E946-A8BB-17CFF365E0FA}" type="datetimeFigureOut">
              <a:rPr lang="en-US" smtClean="0"/>
              <a:t>3/12/25</a:t>
            </a:fld>
            <a:endParaRPr lang="en-US"/>
          </a:p>
        </p:txBody>
      </p:sp>
      <p:sp>
        <p:nvSpPr>
          <p:cNvPr id="5" name="Footer Placeholder 4">
            <a:extLst>
              <a:ext uri="{FF2B5EF4-FFF2-40B4-BE49-F238E27FC236}">
                <a16:creationId xmlns:a16="http://schemas.microsoft.com/office/drawing/2014/main" id="{26A77590-5676-CEF9-E4E9-42D95F499B2E}"/>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1FD5B7-E537-5D42-B806-5B2D12BE5CC2}"/>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09BEF5-9583-5948-88DC-99F1240172C7}" type="slidenum">
              <a:rPr lang="en-US" smtClean="0"/>
              <a:t>‹#›</a:t>
            </a:fld>
            <a:endParaRPr lang="en-US"/>
          </a:p>
        </p:txBody>
      </p:sp>
    </p:spTree>
    <p:extLst>
      <p:ext uri="{BB962C8B-B14F-4D97-AF65-F5344CB8AC3E}">
        <p14:creationId xmlns:p14="http://schemas.microsoft.com/office/powerpoint/2010/main" val="166133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audio" Target="../media/media1.m4a"/><Relationship Id="rId7" Type="http://schemas.openxmlformats.org/officeDocument/2006/relationships/image" Target="../media/image2.jpeg"/><Relationship Id="rId12" Type="http://schemas.openxmlformats.org/officeDocument/2006/relationships/image" Target="../media/image7.jpeg"/><Relationship Id="rId2" Type="http://schemas.microsoft.com/office/2007/relationships/media" Target="../media/media1.m4a"/><Relationship Id="rId1" Type="http://schemas.openxmlformats.org/officeDocument/2006/relationships/tags" Target="../tags/tag1.xml"/><Relationship Id="rId6" Type="http://schemas.openxmlformats.org/officeDocument/2006/relationships/image" Target="../media/image1.jpeg"/><Relationship Id="rId11" Type="http://schemas.openxmlformats.org/officeDocument/2006/relationships/image" Target="../media/image6.png"/><Relationship Id="rId5" Type="http://schemas.openxmlformats.org/officeDocument/2006/relationships/notesSlide" Target="../notesSlides/notesSlide1.xml"/><Relationship Id="rId10" Type="http://schemas.openxmlformats.org/officeDocument/2006/relationships/image" Target="../media/image5.jpeg"/><Relationship Id="rId4" Type="http://schemas.openxmlformats.org/officeDocument/2006/relationships/slideLayout" Target="../slideLayouts/slideLayout2.xml"/><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0" name="Picture 16" descr="Keyboard Button X 3D, Incl. keyboard &amp; letter - Envato">
            <a:extLst>
              <a:ext uri="{FF2B5EF4-FFF2-40B4-BE49-F238E27FC236}">
                <a16:creationId xmlns:a16="http://schemas.microsoft.com/office/drawing/2014/main" id="{690469E9-A9A5-A365-ED9A-CABD5D70F86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0115" b="13195"/>
          <a:stretch/>
        </p:blipFill>
        <p:spPr bwMode="auto">
          <a:xfrm>
            <a:off x="9263109" y="5680107"/>
            <a:ext cx="1686864" cy="112495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remium Vector | Note Music Icon Vector Design">
            <a:extLst>
              <a:ext uri="{FF2B5EF4-FFF2-40B4-BE49-F238E27FC236}">
                <a16:creationId xmlns:a16="http://schemas.microsoft.com/office/drawing/2014/main" id="{994D0118-454F-5686-0705-0DF9BC97F7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5982" y="2"/>
            <a:ext cx="1538163" cy="153816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2,000+ Free Monitor &amp; Computer Images - Pixabay">
            <a:extLst>
              <a:ext uri="{FF2B5EF4-FFF2-40B4-BE49-F238E27FC236}">
                <a16:creationId xmlns:a16="http://schemas.microsoft.com/office/drawing/2014/main" id="{8322CBEF-A624-C860-8E5F-B7F12F0F11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774" y="1227187"/>
            <a:ext cx="4338725" cy="33692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E570124-7B95-BAAA-0BE6-5264454AD490}"/>
              </a:ext>
            </a:extLst>
          </p:cNvPr>
          <p:cNvPicPr>
            <a:picLocks noChangeAspect="1"/>
          </p:cNvPicPr>
          <p:nvPr/>
        </p:nvPicPr>
        <p:blipFill>
          <a:blip r:embed="rId9"/>
          <a:srcRect l="42513" t="17761" r="42751" b="56653"/>
          <a:stretch/>
        </p:blipFill>
        <p:spPr>
          <a:xfrm>
            <a:off x="2366602" y="1768996"/>
            <a:ext cx="1390019" cy="1356390"/>
          </a:xfrm>
          <a:prstGeom prst="rect">
            <a:avLst/>
          </a:prstGeom>
          <a:ln>
            <a:noFill/>
          </a:ln>
        </p:spPr>
      </p:pic>
      <p:sp>
        <p:nvSpPr>
          <p:cNvPr id="5" name="Curved Down Arrow 4">
            <a:extLst>
              <a:ext uri="{FF2B5EF4-FFF2-40B4-BE49-F238E27FC236}">
                <a16:creationId xmlns:a16="http://schemas.microsoft.com/office/drawing/2014/main" id="{9D09A89F-2B01-61E6-129B-81097FD05075}"/>
              </a:ext>
            </a:extLst>
          </p:cNvPr>
          <p:cNvSpPr/>
          <p:nvPr/>
        </p:nvSpPr>
        <p:spPr>
          <a:xfrm rot="16364722">
            <a:off x="2033784" y="1646699"/>
            <a:ext cx="899802" cy="715992"/>
          </a:xfrm>
          <a:prstGeom prst="curvedDownArrow">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Curved Down Arrow 5">
            <a:extLst>
              <a:ext uri="{FF2B5EF4-FFF2-40B4-BE49-F238E27FC236}">
                <a16:creationId xmlns:a16="http://schemas.microsoft.com/office/drawing/2014/main" id="{2819FF48-0486-FB97-CBE5-86EF1D78D253}"/>
              </a:ext>
            </a:extLst>
          </p:cNvPr>
          <p:cNvSpPr/>
          <p:nvPr/>
        </p:nvSpPr>
        <p:spPr>
          <a:xfrm rot="5400000">
            <a:off x="3306720" y="2447016"/>
            <a:ext cx="899802" cy="715992"/>
          </a:xfrm>
          <a:prstGeom prst="curved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3B99777D-C438-4F52-2320-CD36E62184EA}"/>
              </a:ext>
            </a:extLst>
          </p:cNvPr>
          <p:cNvSpPr txBox="1"/>
          <p:nvPr/>
        </p:nvSpPr>
        <p:spPr>
          <a:xfrm>
            <a:off x="915449" y="4676621"/>
            <a:ext cx="4338725" cy="461665"/>
          </a:xfrm>
          <a:prstGeom prst="rect">
            <a:avLst/>
          </a:prstGeom>
          <a:noFill/>
        </p:spPr>
        <p:txBody>
          <a:bodyPr wrap="square" rtlCol="0">
            <a:spAutoFit/>
          </a:bodyPr>
          <a:lstStyle/>
          <a:p>
            <a:pPr algn="ctr"/>
            <a:r>
              <a:rPr lang="en-US" sz="2400" b="1" dirty="0"/>
              <a:t>Attention-getter (10 seconds)</a:t>
            </a:r>
          </a:p>
        </p:txBody>
      </p:sp>
      <p:sp>
        <p:nvSpPr>
          <p:cNvPr id="8" name="TextBox 7">
            <a:extLst>
              <a:ext uri="{FF2B5EF4-FFF2-40B4-BE49-F238E27FC236}">
                <a16:creationId xmlns:a16="http://schemas.microsoft.com/office/drawing/2014/main" id="{04E41B36-2607-CC12-0338-8A56300D15FE}"/>
              </a:ext>
            </a:extLst>
          </p:cNvPr>
          <p:cNvSpPr txBox="1"/>
          <p:nvPr/>
        </p:nvSpPr>
        <p:spPr>
          <a:xfrm>
            <a:off x="6937829" y="4741234"/>
            <a:ext cx="4338725" cy="461665"/>
          </a:xfrm>
          <a:prstGeom prst="rect">
            <a:avLst/>
          </a:prstGeom>
          <a:noFill/>
        </p:spPr>
        <p:txBody>
          <a:bodyPr wrap="square" rtlCol="0">
            <a:spAutoFit/>
          </a:bodyPr>
          <a:lstStyle/>
          <a:p>
            <a:pPr algn="ctr"/>
            <a:r>
              <a:rPr lang="en-US" sz="2400" b="1" dirty="0"/>
              <a:t>Live webcam feed (3 minutes)</a:t>
            </a:r>
          </a:p>
        </p:txBody>
      </p:sp>
      <p:pic>
        <p:nvPicPr>
          <p:cNvPr id="11" name="Picture 10" descr="2,000+ Free Monitor &amp; Computer Images - Pixabay">
            <a:extLst>
              <a:ext uri="{FF2B5EF4-FFF2-40B4-BE49-F238E27FC236}">
                <a16:creationId xmlns:a16="http://schemas.microsoft.com/office/drawing/2014/main" id="{02588051-4BC4-487E-0F66-FC6000D3E4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7829" y="1227189"/>
            <a:ext cx="4338725" cy="33692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 Used to Hide My Kids From Colleagues. Now They're Fully in the Zoom. |  Vogue">
            <a:extLst>
              <a:ext uri="{FF2B5EF4-FFF2-40B4-BE49-F238E27FC236}">
                <a16:creationId xmlns:a16="http://schemas.microsoft.com/office/drawing/2014/main" id="{C6E02BB3-0C35-AD68-9D7C-437E55AE54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64143" y="1488762"/>
            <a:ext cx="3286092" cy="1848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c White Transparent, Rec Icon Transparent Background, Rec, Icon, Button  PNG Image For Free Download">
            <a:extLst>
              <a:ext uri="{FF2B5EF4-FFF2-40B4-BE49-F238E27FC236}">
                <a16:creationId xmlns:a16="http://schemas.microsoft.com/office/drawing/2014/main" id="{3DEB6805-9940-BABB-50B1-B9B4B842355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113984" y="-370077"/>
            <a:ext cx="1992559" cy="1992559"/>
          </a:xfrm>
          <a:prstGeom prst="rect">
            <a:avLst/>
          </a:prstGeom>
          <a:noFill/>
          <a:extLst>
            <a:ext uri="{909E8E84-426E-40DD-AFC4-6F175D3DCCD1}">
              <a14:hiddenFill xmlns:a14="http://schemas.microsoft.com/office/drawing/2010/main">
                <a:solidFill>
                  <a:srgbClr val="FFFFFF"/>
                </a:solidFill>
              </a14:hiddenFill>
            </a:ext>
          </a:extLst>
        </p:spPr>
      </p:pic>
      <p:sp>
        <p:nvSpPr>
          <p:cNvPr id="16" name="Left Brace 15">
            <a:extLst>
              <a:ext uri="{FF2B5EF4-FFF2-40B4-BE49-F238E27FC236}">
                <a16:creationId xmlns:a16="http://schemas.microsoft.com/office/drawing/2014/main" id="{D3E8CC4D-2157-ACBB-D35D-62202FC5319C}"/>
              </a:ext>
            </a:extLst>
          </p:cNvPr>
          <p:cNvSpPr/>
          <p:nvPr/>
        </p:nvSpPr>
        <p:spPr>
          <a:xfrm rot="16200000">
            <a:off x="5698300" y="254694"/>
            <a:ext cx="735730" cy="10420779"/>
          </a:xfrm>
          <a:prstGeom prst="leftBrace">
            <a:avLst/>
          </a:prstGeom>
          <a:ln w="28575">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A37714B-F188-9A76-3788-5A3DEBFFB9D2}"/>
              </a:ext>
            </a:extLst>
          </p:cNvPr>
          <p:cNvSpPr txBox="1"/>
          <p:nvPr/>
        </p:nvSpPr>
        <p:spPr>
          <a:xfrm>
            <a:off x="4474548" y="5838045"/>
            <a:ext cx="3747255" cy="830997"/>
          </a:xfrm>
          <a:prstGeom prst="rect">
            <a:avLst/>
          </a:prstGeom>
          <a:noFill/>
        </p:spPr>
        <p:txBody>
          <a:bodyPr wrap="square" rtlCol="0">
            <a:spAutoFit/>
          </a:bodyPr>
          <a:lstStyle/>
          <a:p>
            <a:pPr algn="ctr"/>
            <a:r>
              <a:rPr lang="en-US" sz="2400" b="1" dirty="0">
                <a:solidFill>
                  <a:schemeClr val="accent5"/>
                </a:solidFill>
              </a:rPr>
              <a:t>~3.5 minutes total</a:t>
            </a:r>
            <a:br>
              <a:rPr lang="en-US" sz="2400" b="1" dirty="0">
                <a:solidFill>
                  <a:schemeClr val="accent5"/>
                </a:solidFill>
              </a:rPr>
            </a:br>
            <a:r>
              <a:rPr lang="en-US" sz="2400" b="1" dirty="0">
                <a:solidFill>
                  <a:schemeClr val="accent5"/>
                </a:solidFill>
              </a:rPr>
              <a:t>(ends automatically)</a:t>
            </a:r>
          </a:p>
        </p:txBody>
      </p:sp>
      <p:pic>
        <p:nvPicPr>
          <p:cNvPr id="1038" name="Picture 14" descr="Clock Icon Vector Art, Icons, and Graphics for Free Download">
            <a:extLst>
              <a:ext uri="{FF2B5EF4-FFF2-40B4-BE49-F238E27FC236}">
                <a16:creationId xmlns:a16="http://schemas.microsoft.com/office/drawing/2014/main" id="{7DCC6B86-9014-2CB1-5CB8-12374AF5E55D}"/>
              </a:ext>
            </a:extLst>
          </p:cNvPr>
          <p:cNvPicPr>
            <a:picLocks noChangeAspect="1" noChangeArrowheads="1"/>
          </p:cNvPicPr>
          <p:nvPr/>
        </p:nvPicPr>
        <p:blipFill>
          <a:blip r:embed="rId1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147966" y="5870755"/>
            <a:ext cx="765575" cy="76557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087AFAD-5DC5-93DC-DAF9-BF684332EDC9}"/>
              </a:ext>
            </a:extLst>
          </p:cNvPr>
          <p:cNvSpPr txBox="1"/>
          <p:nvPr/>
        </p:nvSpPr>
        <p:spPr>
          <a:xfrm>
            <a:off x="10301046" y="5993245"/>
            <a:ext cx="2242998" cy="461665"/>
          </a:xfrm>
          <a:prstGeom prst="rect">
            <a:avLst/>
          </a:prstGeom>
          <a:noFill/>
        </p:spPr>
        <p:txBody>
          <a:bodyPr wrap="square" rtlCol="0">
            <a:spAutoFit/>
          </a:bodyPr>
          <a:lstStyle/>
          <a:p>
            <a:pPr algn="ctr"/>
            <a:r>
              <a:rPr lang="en-US" sz="2400" b="1" dirty="0"/>
              <a:t>to stop!</a:t>
            </a:r>
          </a:p>
        </p:txBody>
      </p:sp>
      <p:pic>
        <p:nvPicPr>
          <p:cNvPr id="49" name="Audio 48">
            <a:extLst>
              <a:ext uri="{FF2B5EF4-FFF2-40B4-BE49-F238E27FC236}">
                <a16:creationId xmlns:a16="http://schemas.microsoft.com/office/drawing/2014/main" id="{D27B00D6-25A8-D25E-DE0D-AB9CBF19E06F}"/>
              </a:ext>
            </a:extLst>
          </p:cNvPr>
          <p:cNvPicPr>
            <a:picLocks noChangeAspect="1"/>
          </p:cNvPicPr>
          <p:nvPr>
            <a:audioFile r:link="rId3"/>
            <p:extLst>
              <p:ext uri="{DAA4B4D4-6D71-4841-9C94-3DE7FCFB9230}">
                <p14:media xmlns:p14="http://schemas.microsoft.com/office/powerpoint/2010/main" r:embed="rId2"/>
              </p:ext>
            </p:extLst>
          </p:nvPr>
        </p:nvPicPr>
        <p:blipFill>
          <a:blip r:embed="rId13"/>
          <a:stretch>
            <a:fillRect/>
          </a:stretch>
        </p:blipFill>
        <p:spPr>
          <a:xfrm>
            <a:off x="11163300" y="5829300"/>
            <a:ext cx="812800" cy="812800"/>
          </a:xfrm>
          <a:prstGeom prst="rect">
            <a:avLst/>
          </a:prstGeom>
        </p:spPr>
      </p:pic>
    </p:spTree>
    <p:custDataLst>
      <p:tags r:id="rId1"/>
    </p:custDataLst>
    <p:extLst>
      <p:ext uri="{BB962C8B-B14F-4D97-AF65-F5344CB8AC3E}">
        <p14:creationId xmlns:p14="http://schemas.microsoft.com/office/powerpoint/2010/main" val="2695316683"/>
      </p:ext>
    </p:extLst>
  </p:cSld>
  <p:clrMapOvr>
    <a:masterClrMapping/>
  </p:clrMapOvr>
  <mc:AlternateContent xmlns:mc="http://schemas.openxmlformats.org/markup-compatibility/2006" xmlns:p14="http://schemas.microsoft.com/office/powerpoint/2010/main">
    <mc:Choice Requires="p14">
      <p:transition spd="slow" p14:dur="2000" advTm="61968"/>
    </mc:Choice>
    <mc:Fallback xmlns="">
      <p:transition spd="slow" advTm="619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9"/>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03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103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28"/>
                                        </p:tgtEl>
                                        <p:attrNameLst>
                                          <p:attrName>style.visibility</p:attrName>
                                        </p:attrNameLst>
                                      </p:cBhvr>
                                      <p:to>
                                        <p:strVal val="hidden"/>
                                      </p:to>
                                    </p:set>
                                  </p:childTnLst>
                                </p:cTn>
                              </p:par>
                              <p:par>
                                <p:cTn id="57" presetID="1" presetClass="entr" presetSubtype="0" fill="hold" grpId="2"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2"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4"/>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9" fill="hold" display="0">
                  <p:stCondLst>
                    <p:cond delay="indefinite"/>
                  </p:stCondLst>
                  <p:endCondLst>
                    <p:cond evt="onStopAudio" delay="0">
                      <p:tgtEl>
                        <p:sldTgt/>
                      </p:tgtEl>
                    </p:cond>
                  </p:endCondLst>
                </p:cTn>
                <p:tgtEl>
                  <p:spTgt spid="49"/>
                </p:tgtEl>
              </p:cMediaNode>
            </p:audio>
          </p:childTnLst>
        </p:cTn>
      </p:par>
    </p:tnLst>
    <p:bldLst>
      <p:bldP spid="5" grpId="0" animBg="1"/>
      <p:bldP spid="5" grpId="1" animBg="1"/>
      <p:bldP spid="5" grpId="2" animBg="1"/>
      <p:bldP spid="6" grpId="0" animBg="1"/>
      <p:bldP spid="6" grpId="1" animBg="1"/>
      <p:bldP spid="6" grpId="2" animBg="1"/>
      <p:bldP spid="7" grpId="0"/>
      <p:bldP spid="7" grpId="1"/>
      <p:bldP spid="7" grpId="2"/>
      <p:bldP spid="8" grpId="0"/>
      <p:bldP spid="16" grpId="0" animBg="1"/>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ADC1E7FA-6056-7AAA-7CA0-28CE4B4CEDE6}"/>
              </a:ext>
            </a:extLst>
          </p:cNvPr>
          <p:cNvGrpSpPr/>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id="{6A859FBF-EC2C-2D2D-0C10-3D7469093643}"/>
                </a:ext>
              </a:extLst>
            </p:cNvPr>
            <p:cNvSpPr/>
            <p:nvPr/>
          </p:nvSpPr>
          <p:spPr>
            <a:xfrm>
              <a:off x="0" y="0"/>
              <a:ext cx="1219200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phone&#10;&#10;AI-generated content may be incorrect.">
              <a:extLst>
                <a:ext uri="{FF2B5EF4-FFF2-40B4-BE49-F238E27FC236}">
                  <a16:creationId xmlns:a16="http://schemas.microsoft.com/office/drawing/2014/main" id="{811B05FB-7779-01F9-7070-8BC976887A44}"/>
                </a:ext>
              </a:extLst>
            </p:cNvPr>
            <p:cNvPicPr>
              <a:picLocks noChangeAspect="1"/>
            </p:cNvPicPr>
            <p:nvPr/>
          </p:nvPicPr>
          <p:blipFill>
            <a:blip r:embed="rId2"/>
            <a:stretch>
              <a:fillRect/>
            </a:stretch>
          </p:blipFill>
          <p:spPr>
            <a:xfrm>
              <a:off x="6687106" y="762922"/>
              <a:ext cx="2554116" cy="3498657"/>
            </a:xfrm>
            <a:prstGeom prst="rect">
              <a:avLst/>
            </a:prstGeom>
          </p:spPr>
        </p:pic>
        <p:pic>
          <p:nvPicPr>
            <p:cNvPr id="7" name="Picture 6" descr="A screenshot of a video chat&#10;&#10;AI-generated content may be incorrect.">
              <a:extLst>
                <a:ext uri="{FF2B5EF4-FFF2-40B4-BE49-F238E27FC236}">
                  <a16:creationId xmlns:a16="http://schemas.microsoft.com/office/drawing/2014/main" id="{D36E4E8A-DEC5-9613-7948-DDD7EC2CDADD}"/>
                </a:ext>
              </a:extLst>
            </p:cNvPr>
            <p:cNvPicPr>
              <a:picLocks noChangeAspect="1"/>
            </p:cNvPicPr>
            <p:nvPr/>
          </p:nvPicPr>
          <p:blipFill>
            <a:blip r:embed="rId3"/>
            <a:stretch>
              <a:fillRect/>
            </a:stretch>
          </p:blipFill>
          <p:spPr>
            <a:xfrm>
              <a:off x="1986403" y="1817403"/>
              <a:ext cx="4519448" cy="1881248"/>
            </a:xfrm>
            <a:prstGeom prst="rect">
              <a:avLst/>
            </a:prstGeom>
          </p:spPr>
        </p:pic>
        <p:sp>
          <p:nvSpPr>
            <p:cNvPr id="12" name="TextBox 11">
              <a:extLst>
                <a:ext uri="{FF2B5EF4-FFF2-40B4-BE49-F238E27FC236}">
                  <a16:creationId xmlns:a16="http://schemas.microsoft.com/office/drawing/2014/main" id="{715B55EC-38D8-7B06-C165-C1997F39B696}"/>
                </a:ext>
              </a:extLst>
            </p:cNvPr>
            <p:cNvSpPr txBox="1"/>
            <p:nvPr/>
          </p:nvSpPr>
          <p:spPr>
            <a:xfrm>
              <a:off x="814551" y="4525418"/>
              <a:ext cx="10978056" cy="1569660"/>
            </a:xfrm>
            <a:prstGeom prst="rect">
              <a:avLst/>
            </a:prstGeom>
            <a:noFill/>
          </p:spPr>
          <p:txBody>
            <a:bodyPr wrap="square" rtlCol="0">
              <a:spAutoFit/>
            </a:bodyPr>
            <a:lstStyle/>
            <a:p>
              <a:pPr algn="ctr"/>
              <a:r>
                <a:rPr lang="en-US" sz="2400" b="1" dirty="0"/>
                <a:t>On the next page, </a:t>
              </a:r>
              <a:r>
                <a:rPr lang="en-US" sz="2400" b="1" u="sng" dirty="0"/>
                <a:t>you’ll be asked to approve the use of your camera!</a:t>
              </a:r>
              <a:br>
                <a:rPr lang="en-US" sz="2400" b="1" dirty="0"/>
              </a:br>
              <a:br>
                <a:rPr lang="en-US" sz="1200" b="1" dirty="0"/>
              </a:br>
              <a:r>
                <a:rPr lang="en-US" sz="2400" b="1" u="sng" dirty="0"/>
                <a:t>Please press </a:t>
              </a:r>
              <a:r>
                <a:rPr lang="en-US" sz="2400" b="1" u="sng" dirty="0">
                  <a:solidFill>
                    <a:schemeClr val="accent3"/>
                  </a:solidFill>
                </a:rPr>
                <a:t>“allow”</a:t>
              </a:r>
              <a:r>
                <a:rPr lang="en-US" sz="2400" b="1" dirty="0"/>
                <a:t> so that your child can see themselves on the screen!</a:t>
              </a:r>
              <a:br>
                <a:rPr lang="en-US" sz="2400" b="1" dirty="0"/>
              </a:br>
              <a:br>
                <a:rPr lang="en-US" sz="1200" b="1" dirty="0"/>
              </a:br>
              <a:r>
                <a:rPr lang="en-US" sz="2400" b="1" dirty="0"/>
                <a:t>(Your camera will turn off automatically once the study has concluded!)</a:t>
              </a:r>
            </a:p>
          </p:txBody>
        </p:sp>
        <p:sp>
          <p:nvSpPr>
            <p:cNvPr id="13" name="Rounded Rectangle 12">
              <a:extLst>
                <a:ext uri="{FF2B5EF4-FFF2-40B4-BE49-F238E27FC236}">
                  <a16:creationId xmlns:a16="http://schemas.microsoft.com/office/drawing/2014/main" id="{DC5D73E6-F724-1657-9D67-59CC6ACF97FE}"/>
                </a:ext>
              </a:extLst>
            </p:cNvPr>
            <p:cNvSpPr/>
            <p:nvPr/>
          </p:nvSpPr>
          <p:spPr>
            <a:xfrm>
              <a:off x="6852745" y="3064500"/>
              <a:ext cx="2238704" cy="273269"/>
            </a:xfrm>
            <a:prstGeom prst="round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E5CB6A28-FA97-2B31-27E8-17489A3277B1}"/>
                </a:ext>
              </a:extLst>
            </p:cNvPr>
            <p:cNvSpPr/>
            <p:nvPr/>
          </p:nvSpPr>
          <p:spPr>
            <a:xfrm>
              <a:off x="5546782" y="3149484"/>
              <a:ext cx="762000" cy="367863"/>
            </a:xfrm>
            <a:prstGeom prst="roundRect">
              <a:avLst/>
            </a:prstGeom>
            <a:noFill/>
            <a:ln w="571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ent Arrow 14">
              <a:extLst>
                <a:ext uri="{FF2B5EF4-FFF2-40B4-BE49-F238E27FC236}">
                  <a16:creationId xmlns:a16="http://schemas.microsoft.com/office/drawing/2014/main" id="{48ACA1B9-2B58-56E0-8C3D-1D8768314A70}"/>
                </a:ext>
              </a:extLst>
            </p:cNvPr>
            <p:cNvSpPr/>
            <p:nvPr/>
          </p:nvSpPr>
          <p:spPr>
            <a:xfrm>
              <a:off x="1261241" y="3337768"/>
              <a:ext cx="3975486" cy="1728217"/>
            </a:xfrm>
            <a:prstGeom prst="bentArrow">
              <a:avLst>
                <a:gd name="adj1" fmla="val 3025"/>
                <a:gd name="adj2" fmla="val 8367"/>
                <a:gd name="adj3" fmla="val 18985"/>
                <a:gd name="adj4" fmla="val 42772"/>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435486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89E3888F-FFF6-6F55-C766-2294B44A2799}"/>
              </a:ext>
            </a:extLst>
          </p:cNvPr>
          <p:cNvGrpSpPr/>
          <p:nvPr/>
        </p:nvGrpSpPr>
        <p:grpSpPr>
          <a:xfrm>
            <a:off x="292489" y="341194"/>
            <a:ext cx="11607021" cy="6175612"/>
            <a:chOff x="80153" y="341194"/>
            <a:chExt cx="11607021" cy="6175612"/>
          </a:xfrm>
        </p:grpSpPr>
        <p:sp>
          <p:nvSpPr>
            <p:cNvPr id="4" name="TextBox 3">
              <a:extLst>
                <a:ext uri="{FF2B5EF4-FFF2-40B4-BE49-F238E27FC236}">
                  <a16:creationId xmlns:a16="http://schemas.microsoft.com/office/drawing/2014/main" id="{192B7B74-448C-626E-0E61-6104F6AD41FE}"/>
                </a:ext>
              </a:extLst>
            </p:cNvPr>
            <p:cNvSpPr txBox="1"/>
            <p:nvPr/>
          </p:nvSpPr>
          <p:spPr>
            <a:xfrm>
              <a:off x="504824" y="341194"/>
              <a:ext cx="11182350" cy="2308324"/>
            </a:xfrm>
            <a:prstGeom prst="rect">
              <a:avLst/>
            </a:prstGeom>
            <a:noFill/>
          </p:spPr>
          <p:txBody>
            <a:bodyPr wrap="square" rtlCol="0">
              <a:spAutoFit/>
            </a:bodyPr>
            <a:lstStyle/>
            <a:p>
              <a:pPr algn="ctr"/>
              <a:r>
                <a:rPr lang="en-US" sz="2400" b="1" dirty="0"/>
                <a:t>Final Instructions</a:t>
              </a:r>
            </a:p>
            <a:p>
              <a:pPr algn="ctr"/>
              <a:endParaRPr lang="en-US" sz="2400" b="1" dirty="0"/>
            </a:p>
            <a:p>
              <a:pPr algn="ctr"/>
              <a:r>
                <a:rPr lang="en-US" sz="2400" dirty="0"/>
                <a:t>On the </a:t>
              </a:r>
              <a:r>
                <a:rPr lang="en-US" sz="2400" b="1" u="sng" dirty="0"/>
                <a:t>next page</a:t>
              </a:r>
              <a:r>
                <a:rPr lang="en-US" sz="2400" dirty="0"/>
                <a:t>, you’ll be asked to </a:t>
              </a:r>
              <a:r>
                <a:rPr lang="en-US" sz="2400" b="1" u="sng" dirty="0"/>
                <a:t>approve the use of your camera!</a:t>
              </a:r>
              <a:br>
                <a:rPr lang="en-US" sz="2400" dirty="0"/>
              </a:br>
              <a:br>
                <a:rPr lang="en-US" sz="1200" b="1" dirty="0"/>
              </a:br>
              <a:r>
                <a:rPr lang="en-US" sz="2400" b="1" u="sng" dirty="0"/>
                <a:t>Please click </a:t>
              </a:r>
              <a:r>
                <a:rPr lang="en-US" sz="2400" b="1" u="sng" dirty="0">
                  <a:solidFill>
                    <a:schemeClr val="accent3"/>
                  </a:solidFill>
                </a:rPr>
                <a:t>“allow”</a:t>
              </a:r>
              <a:r>
                <a:rPr lang="en-US" sz="2400" dirty="0"/>
                <a:t> so that your child can see themselves on the screen!</a:t>
              </a:r>
              <a:br>
                <a:rPr lang="en-US" sz="2400" dirty="0"/>
              </a:br>
              <a:br>
                <a:rPr lang="en-US" sz="1200" b="1" dirty="0"/>
              </a:br>
              <a:r>
                <a:rPr lang="en-US" sz="2400" dirty="0"/>
                <a:t>(Your camera will turn off automatically once the study has concluded)</a:t>
              </a:r>
            </a:p>
          </p:txBody>
        </p:sp>
        <p:sp>
          <p:nvSpPr>
            <p:cNvPr id="5" name="TextBox 4">
              <a:extLst>
                <a:ext uri="{FF2B5EF4-FFF2-40B4-BE49-F238E27FC236}">
                  <a16:creationId xmlns:a16="http://schemas.microsoft.com/office/drawing/2014/main" id="{976618D9-0024-C1A2-4B08-6566B596C0E6}"/>
                </a:ext>
              </a:extLst>
            </p:cNvPr>
            <p:cNvSpPr txBox="1"/>
            <p:nvPr/>
          </p:nvSpPr>
          <p:spPr>
            <a:xfrm>
              <a:off x="80153" y="1252862"/>
              <a:ext cx="974785" cy="1200329"/>
            </a:xfrm>
            <a:prstGeom prst="rect">
              <a:avLst/>
            </a:prstGeom>
            <a:noFill/>
          </p:spPr>
          <p:txBody>
            <a:bodyPr wrap="square" rtlCol="0" anchor="ctr">
              <a:spAutoFit/>
            </a:bodyPr>
            <a:lstStyle/>
            <a:p>
              <a:pPr algn="ctr"/>
              <a:r>
                <a:rPr lang="en-US" sz="7200" dirty="0"/>
                <a:t>1</a:t>
              </a:r>
            </a:p>
          </p:txBody>
        </p:sp>
        <p:sp>
          <p:nvSpPr>
            <p:cNvPr id="6" name="TextBox 5">
              <a:extLst>
                <a:ext uri="{FF2B5EF4-FFF2-40B4-BE49-F238E27FC236}">
                  <a16:creationId xmlns:a16="http://schemas.microsoft.com/office/drawing/2014/main" id="{6B39E691-664D-8883-54E3-18651AA7E398}"/>
                </a:ext>
              </a:extLst>
            </p:cNvPr>
            <p:cNvSpPr txBox="1"/>
            <p:nvPr/>
          </p:nvSpPr>
          <p:spPr>
            <a:xfrm>
              <a:off x="80153" y="4404810"/>
              <a:ext cx="974785" cy="1200329"/>
            </a:xfrm>
            <a:prstGeom prst="rect">
              <a:avLst/>
            </a:prstGeom>
            <a:noFill/>
          </p:spPr>
          <p:txBody>
            <a:bodyPr wrap="square" rtlCol="0" anchor="ctr">
              <a:spAutoFit/>
            </a:bodyPr>
            <a:lstStyle/>
            <a:p>
              <a:pPr algn="ctr"/>
              <a:r>
                <a:rPr lang="en-US" sz="7200" dirty="0"/>
                <a:t>2</a:t>
              </a:r>
            </a:p>
          </p:txBody>
        </p:sp>
        <p:sp>
          <p:nvSpPr>
            <p:cNvPr id="7" name="TextBox 6">
              <a:extLst>
                <a:ext uri="{FF2B5EF4-FFF2-40B4-BE49-F238E27FC236}">
                  <a16:creationId xmlns:a16="http://schemas.microsoft.com/office/drawing/2014/main" id="{653E892E-DD88-FF70-6A5A-BB8E22022305}"/>
                </a:ext>
              </a:extLst>
            </p:cNvPr>
            <p:cNvSpPr txBox="1"/>
            <p:nvPr/>
          </p:nvSpPr>
          <p:spPr>
            <a:xfrm>
              <a:off x="504824" y="4774143"/>
              <a:ext cx="11182350" cy="461665"/>
            </a:xfrm>
            <a:prstGeom prst="rect">
              <a:avLst/>
            </a:prstGeom>
            <a:noFill/>
          </p:spPr>
          <p:txBody>
            <a:bodyPr wrap="square" rtlCol="0">
              <a:spAutoFit/>
            </a:bodyPr>
            <a:lstStyle/>
            <a:p>
              <a:pPr algn="ctr"/>
              <a:r>
                <a:rPr lang="en-US" sz="2400" dirty="0"/>
                <a:t>Once you’re ready, please </a:t>
              </a:r>
              <a:r>
                <a:rPr lang="en-US" sz="2400" b="1" u="sng" dirty="0"/>
                <a:t>click “continue”</a:t>
              </a:r>
              <a:r>
                <a:rPr lang="en-US" sz="2400" dirty="0"/>
                <a:t> and </a:t>
              </a:r>
              <a:r>
                <a:rPr lang="en-US" sz="2400" b="1" u="sng" dirty="0"/>
                <a:t>say “babies”</a:t>
              </a:r>
              <a:r>
                <a:rPr lang="en-US" sz="2400" b="1" dirty="0"/>
                <a:t> </a:t>
              </a:r>
              <a:r>
                <a:rPr lang="en-US" sz="2400" dirty="0"/>
                <a:t>out loud!</a:t>
              </a:r>
            </a:p>
          </p:txBody>
        </p:sp>
        <p:grpSp>
          <p:nvGrpSpPr>
            <p:cNvPr id="13" name="Group 12">
              <a:extLst>
                <a:ext uri="{FF2B5EF4-FFF2-40B4-BE49-F238E27FC236}">
                  <a16:creationId xmlns:a16="http://schemas.microsoft.com/office/drawing/2014/main" id="{51CBB806-2F1F-1E41-A398-E93D3BE72B08}"/>
                </a:ext>
              </a:extLst>
            </p:cNvPr>
            <p:cNvGrpSpPr>
              <a:grpSpLocks noChangeAspect="1"/>
            </p:cNvGrpSpPr>
            <p:nvPr/>
          </p:nvGrpSpPr>
          <p:grpSpPr>
            <a:xfrm>
              <a:off x="4317998" y="2858135"/>
              <a:ext cx="3556002" cy="1480208"/>
              <a:chOff x="1986403" y="1817403"/>
              <a:chExt cx="4519448" cy="1881248"/>
            </a:xfrm>
          </p:grpSpPr>
          <p:pic>
            <p:nvPicPr>
              <p:cNvPr id="11" name="Picture 10" descr="A screenshot of a video chat&#10;&#10;AI-generated content may be incorrect.">
                <a:extLst>
                  <a:ext uri="{FF2B5EF4-FFF2-40B4-BE49-F238E27FC236}">
                    <a16:creationId xmlns:a16="http://schemas.microsoft.com/office/drawing/2014/main" id="{BAD199FC-FED2-3FD5-56D9-207C8383E2CC}"/>
                  </a:ext>
                </a:extLst>
              </p:cNvPr>
              <p:cNvPicPr>
                <a:picLocks noChangeAspect="1"/>
              </p:cNvPicPr>
              <p:nvPr/>
            </p:nvPicPr>
            <p:blipFill>
              <a:blip r:embed="rId2"/>
              <a:stretch>
                <a:fillRect/>
              </a:stretch>
            </p:blipFill>
            <p:spPr>
              <a:xfrm>
                <a:off x="1986403" y="1817403"/>
                <a:ext cx="4519448" cy="1881248"/>
              </a:xfrm>
              <a:prstGeom prst="rect">
                <a:avLst/>
              </a:prstGeom>
            </p:spPr>
          </p:pic>
          <p:sp>
            <p:nvSpPr>
              <p:cNvPr id="12" name="Oval 11">
                <a:extLst>
                  <a:ext uri="{FF2B5EF4-FFF2-40B4-BE49-F238E27FC236}">
                    <a16:creationId xmlns:a16="http://schemas.microsoft.com/office/drawing/2014/main" id="{CFAB5CBF-E561-A309-0E28-3732B2E13F4C}"/>
                  </a:ext>
                </a:extLst>
              </p:cNvPr>
              <p:cNvSpPr/>
              <p:nvPr/>
            </p:nvSpPr>
            <p:spPr>
              <a:xfrm>
                <a:off x="5404479" y="3037506"/>
                <a:ext cx="1018362" cy="546985"/>
              </a:xfrm>
              <a:prstGeom prst="ellipse">
                <a:avLst/>
              </a:prstGeom>
              <a:no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B7946D2F-FEF5-A54E-4944-52F16D951718}"/>
                </a:ext>
              </a:extLst>
            </p:cNvPr>
            <p:cNvSpPr txBox="1"/>
            <p:nvPr/>
          </p:nvSpPr>
          <p:spPr>
            <a:xfrm>
              <a:off x="2990490" y="5870475"/>
              <a:ext cx="6211018" cy="646331"/>
            </a:xfrm>
            <a:prstGeom prst="rect">
              <a:avLst/>
            </a:prstGeom>
            <a:noFill/>
          </p:spPr>
          <p:txBody>
            <a:bodyPr wrap="square">
              <a:spAutoFit/>
            </a:bodyPr>
            <a:lstStyle/>
            <a:p>
              <a:pPr algn="ctr"/>
              <a:r>
                <a:rPr lang="en-US" dirty="0">
                  <a:solidFill>
                    <a:srgbClr val="7030A0"/>
                  </a:solidFill>
                </a:rPr>
                <a:t>During the experiment, you can press the 'E' key to exit early! You will be asked to confirm your choice before exiting.</a:t>
              </a:r>
            </a:p>
          </p:txBody>
        </p:sp>
        <p:pic>
          <p:nvPicPr>
            <p:cNvPr id="22" name="Graphic 21" descr="Checkmark with solid fill">
              <a:extLst>
                <a:ext uri="{FF2B5EF4-FFF2-40B4-BE49-F238E27FC236}">
                  <a16:creationId xmlns:a16="http://schemas.microsoft.com/office/drawing/2014/main" id="{91BC8EC9-C902-C884-D238-5745572A0B3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49457" y="3968786"/>
              <a:ext cx="914400" cy="914400"/>
            </a:xfrm>
            <a:prstGeom prst="rect">
              <a:avLst/>
            </a:prstGeom>
          </p:spPr>
        </p:pic>
      </p:grpSp>
    </p:spTree>
    <p:extLst>
      <p:ext uri="{BB962C8B-B14F-4D97-AF65-F5344CB8AC3E}">
        <p14:creationId xmlns:p14="http://schemas.microsoft.com/office/powerpoint/2010/main" val="2207292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6.2|5.5|6.5|1.4|3.8|2.1|7.3|13.3|8.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343</Words>
  <Application>Microsoft Macintosh PowerPoint</Application>
  <PresentationFormat>Widescreen</PresentationFormat>
  <Paragraphs>16</Paragraphs>
  <Slides>3</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Adani Bennett Abutto</dc:creator>
  <cp:lastModifiedBy>Adani Bennett Abutto</cp:lastModifiedBy>
  <cp:revision>66</cp:revision>
  <dcterms:created xsi:type="dcterms:W3CDTF">2025-03-06T19:57:43Z</dcterms:created>
  <dcterms:modified xsi:type="dcterms:W3CDTF">2025-03-12T18:09:07Z</dcterms:modified>
</cp:coreProperties>
</file>