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Improve OLS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Add instructions on how to install numpy, jupyter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75 mins: do a little bit of time planning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15 mins: installation (max)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 a few examples here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scipy.org/doc/numpy-dev/reference/" TargetMode="External"/><Relationship Id="rId4" Type="http://schemas.openxmlformats.org/officeDocument/2006/relationships/hyperlink" Target="https://github.com/numpy/numpy/issues" TargetMode="External"/><Relationship Id="rId5" Type="http://schemas.openxmlformats.org/officeDocument/2006/relationships/hyperlink" Target="https://stackoverflow.com/questions/tagged/num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3.gif"/><Relationship Id="rId5" Type="http://schemas.openxmlformats.org/officeDocument/2006/relationships/image" Target="../media/image21.gif"/><Relationship Id="rId6" Type="http://schemas.openxmlformats.org/officeDocument/2006/relationships/image" Target="../media/image22.gif"/><Relationship Id="rId7" Type="http://schemas.openxmlformats.org/officeDocument/2006/relationships/image" Target="../media/image25.gif"/><Relationship Id="rId8" Type="http://schemas.openxmlformats.org/officeDocument/2006/relationships/image" Target="../media/image27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gif"/><Relationship Id="rId4" Type="http://schemas.openxmlformats.org/officeDocument/2006/relationships/image" Target="../media/image32.gif"/><Relationship Id="rId5" Type="http://schemas.openxmlformats.org/officeDocument/2006/relationships/image" Target="../media/image30.gif"/><Relationship Id="rId6" Type="http://schemas.openxmlformats.org/officeDocument/2006/relationships/image" Target="../media/image3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Numpy Tutorial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CSE 5539 - Social Media &amp; Text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Array Broadcasting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25" y="1051800"/>
            <a:ext cx="4827475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918725" y="4802450"/>
            <a:ext cx="41481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546600" y="4844150"/>
            <a:ext cx="31233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http://web.stanford.edu/~ermartin/Teaching/CME193-Winter15/slides/Presentation5.pdf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400" y="1895087"/>
            <a:ext cx="3462599" cy="21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Matrix Operations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Sum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Product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u="sng"/>
              <a:t>Remember:</a:t>
            </a:r>
            <a:r>
              <a:rPr lang="en-GB" sz="1200"/>
              <a:t> The usual ‘*’ operator corresponds to element-wise product and not product of matrices as we know it. Use </a:t>
            </a:r>
            <a:r>
              <a:rPr lang="en-GB" sz="12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np.dot</a:t>
            </a:r>
            <a:r>
              <a:rPr lang="en-GB" sz="1200"/>
              <a:t> instead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Logical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Transpose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150" y="1277975"/>
            <a:ext cx="2709263" cy="26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150" y="1808050"/>
            <a:ext cx="23989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1151" y="2757475"/>
            <a:ext cx="2709274" cy="3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1150" y="3376625"/>
            <a:ext cx="3208325" cy="3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71699" y="3956899"/>
            <a:ext cx="2111599" cy="107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Indexing and Slicing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22" y="1160600"/>
            <a:ext cx="3390900" cy="36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Statistics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50" y="1412096"/>
            <a:ext cx="3328974" cy="271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500" y="1455900"/>
            <a:ext cx="2501824" cy="18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Random Arrays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587" y="1516869"/>
            <a:ext cx="4974424" cy="7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599" y="2521974"/>
            <a:ext cx="3817125" cy="91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624" y="3514749"/>
            <a:ext cx="3395649" cy="14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Linear Algebra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24" y="1307300"/>
            <a:ext cx="2923824" cy="32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Other Useful Functions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228725"/>
            <a:ext cx="5273324" cy="17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00" y="3218525"/>
            <a:ext cx="2159800" cy="8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Some useful links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Documentation: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https://docs.scipy.org/doc/numpy-dev/reference/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Issues: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https://github.com/numpy/numpy/issues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Questions: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https://stackoverflow.com/questions/tagged/numpy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/>
              <a:t>Part II: Building a Simple Regression Model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Linear Regression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666666"/>
                </a:solidFill>
              </a:rPr>
              <a:t>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Put simply, given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/>
              <a:t> 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/>
              <a:t>, find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F(X)</a:t>
            </a:r>
            <a:r>
              <a:rPr lang="en-GB"/>
              <a:t> such that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F(X)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Linear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~ WX + 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u="sng"/>
              <a:t>Note:</a:t>
            </a:r>
            <a:r>
              <a:rPr lang="en-GB"/>
              <a:t>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GB"/>
              <a:t>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/>
              <a:t> may be multidimensional.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87" y="1607887"/>
            <a:ext cx="6677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400" y="2605087"/>
            <a:ext cx="3810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Numpy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10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Core library for scientific computing with Python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Provides easy and efficient implementation of vector, matrix and Tensor (N-dimensional array) operations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11700" y="2246375"/>
            <a:ext cx="36219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Pros: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-GB"/>
              <a:t>Automatically parallelize operations on multiple CPUs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-GB"/>
              <a:t>Matrix and vector operations implemented in C, abstracted out from the user. Fast slicing and dicing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-GB"/>
              <a:t>Easy to learn, the APIs are quite intuitive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-GB"/>
              <a:t>Open source, maintained by a large and active community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059400" y="2255700"/>
            <a:ext cx="36219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Cons:</a:t>
            </a:r>
          </a:p>
          <a:p>
            <a:pPr indent="-228600" lvl="0" marL="457200" rtl="0">
              <a:spcBef>
                <a:spcPts val="0"/>
              </a:spcBef>
              <a:buChar char="✘"/>
            </a:pPr>
            <a:r>
              <a:rPr lang="en-GB"/>
              <a:t>Does not exploit GPUs</a:t>
            </a:r>
          </a:p>
          <a:p>
            <a:pPr indent="-228600" lvl="0" marL="457200" rtl="0">
              <a:spcBef>
                <a:spcPts val="0"/>
              </a:spcBef>
              <a:buChar char="✘"/>
            </a:pPr>
            <a:r>
              <a:rPr lang="en-GB"/>
              <a:t>Append, concatenate, iteration over individual elements is slow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Regression is Useful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Establish relationship between quantities: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/>
              <a:t>Alcohol consumed and blood alcohol content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/>
              <a:t>Market factors and price of stocks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/>
              <a:t>Driving speed and mileage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Prediction: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/>
              <a:t>Accelerometer data in phone and your running speed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/>
              <a:t>Impedance</a:t>
            </a:r>
            <a:r>
              <a:rPr lang="en-GB"/>
              <a:t>/Resistance and heart rate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/>
              <a:t>Tomorrow’s stock price, given EOD prices and market factors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Linear Regression: Analytical Solution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917250" y="1184275"/>
            <a:ext cx="6240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 are using a linear model to approximate F(X) with           where,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deCogsEqn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100" y="1281400"/>
            <a:ext cx="396525" cy="2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gif"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677" y="1554625"/>
            <a:ext cx="995298" cy="1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1683550" y="1655925"/>
            <a:ext cx="57474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Error due to this approximation (aka Loss, 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Let’s define      as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                                    =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The loss function can be rewritten as,</a:t>
            </a:r>
          </a:p>
        </p:txBody>
      </p:sp>
      <p:pic>
        <p:nvPicPr>
          <p:cNvPr descr="CodeCogsEqn.gif" id="202" name="Shape 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050" y="2203750"/>
            <a:ext cx="2206574" cy="171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gif" id="203" name="Shape 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3399" y="2562200"/>
            <a:ext cx="174724" cy="2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gif" id="204" name="Shape 2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4909" y="3005275"/>
            <a:ext cx="960391" cy="79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gif" id="205" name="Shape 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9999" y="3215325"/>
            <a:ext cx="174724" cy="2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.gif" id="206" name="Shape 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2269" y="4560450"/>
            <a:ext cx="2206579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Linear Regression: Analytical Solution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deCogsEqn.gif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777" y="1806225"/>
            <a:ext cx="157097" cy="165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1).gif"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799" y="1806225"/>
            <a:ext cx="98700" cy="16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CogsEqn (3).gif"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4285" y="4119700"/>
            <a:ext cx="3703448" cy="5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2055275" y="1509450"/>
            <a:ext cx="4912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To make our approximation as good as possible, we want to minimize the Loss    , by appropriately changing .   This can be achieved by:</a:t>
            </a:r>
          </a:p>
        </p:txBody>
      </p:sp>
      <p:pic>
        <p:nvPicPr>
          <p:cNvPr descr="CodeCogsEqn (4).gif" id="216" name="Shape 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9625" y="2311375"/>
            <a:ext cx="833925" cy="5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2049450" y="3337850"/>
            <a:ext cx="37035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Solving the above PDE gives: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Analytical Solution: Discussion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✓"/>
            </a:pPr>
            <a:r>
              <a:rPr lang="en-GB"/>
              <a:t>Easy to understand and implement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-GB"/>
              <a:t>Involves matrix operations which are easy to parallelize</a:t>
            </a:r>
          </a:p>
          <a:p>
            <a:pPr indent="-228600" lvl="0" marL="457200" rtl="0">
              <a:spcBef>
                <a:spcPts val="0"/>
              </a:spcBef>
              <a:buChar char="✓"/>
            </a:pPr>
            <a:r>
              <a:rPr lang="en-GB"/>
              <a:t>Converges to “true”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✘"/>
            </a:pPr>
            <a:r>
              <a:rPr lang="en-GB"/>
              <a:t>Involves matrix inversion which is slow and memory intensive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7777"/>
              <a:buChar char="✘"/>
            </a:pPr>
            <a:r>
              <a:rPr lang="en-GB"/>
              <a:t>Need entire dataset in the memory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7777"/>
              <a:buChar char="✘"/>
            </a:pPr>
            <a:r>
              <a:rPr lang="en-GB"/>
              <a:t>Correlated features lead to inverting a singular matrix.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This Tutorial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/>
              <a:t>Explore numpy package, ndarray object, its attributes and methods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/>
              <a:t>Introduces Linear Regression via Ordinary Least Squares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-GB"/>
              <a:t>Implement OLS using numpy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700" y="2839725"/>
            <a:ext cx="63963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341025" y="2895400"/>
            <a:ext cx="47190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800"/>
              <a:t>Prerequisites: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➢"/>
            </a:pPr>
            <a:r>
              <a:rPr lang="en-GB" sz="1800">
                <a:solidFill>
                  <a:schemeClr val="dk2"/>
                </a:solidFill>
              </a:rPr>
              <a:t>Python programming experience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➢"/>
            </a:pPr>
            <a:r>
              <a:rPr lang="en-GB" sz="1800">
                <a:solidFill>
                  <a:schemeClr val="dk2"/>
                </a:solidFill>
              </a:rPr>
              <a:t>Laptop: with Python, NumPy, Jupyter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➢"/>
            </a:pPr>
            <a:r>
              <a:rPr lang="en-GB" sz="1800" u="sng">
                <a:solidFill>
                  <a:schemeClr val="dk2"/>
                </a:solidFill>
              </a:rPr>
              <a:t>Your undivided attention for an hour!!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Part I: Getting Hands Dirty with Numpy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ndarray</a:t>
            </a:r>
            <a:r>
              <a:rPr lang="en-GB"/>
              <a:t> Object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multidimensional container of items of the same type and size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Operations allowed - indexing, slicing, broadcasting, transposing 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Can be converted to and from 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Creating 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ndarray</a:t>
            </a:r>
            <a:r>
              <a:rPr lang="en-GB"/>
              <a:t> object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1223" r="2446" t="1273"/>
          <a:stretch/>
        </p:blipFill>
        <p:spPr>
          <a:xfrm>
            <a:off x="2603074" y="1440025"/>
            <a:ext cx="3855874" cy="29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708925" y="4372000"/>
            <a:ext cx="31233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http://web.stanford.edu/~ermartin/Teaching/CME193-Winter15/slides/Presentation5.pdf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141050" y="3862850"/>
            <a:ext cx="1705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 u="sng"/>
              <a:t>Note:</a:t>
            </a:r>
            <a:r>
              <a:rPr lang="en-GB" sz="1200"/>
              <a:t> All elements of an ndarray object are of same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Vectors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Vectors are just 1d arrays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475" y="1704575"/>
            <a:ext cx="4667049" cy="20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231025" y="3772375"/>
            <a:ext cx="2109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00"/>
              <a:t>http://nicolas.pecheux.fr/courses/python/intro_numpy.pdf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Matrices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Matrices are just 2d arrays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937" y="1796550"/>
            <a:ext cx="4364125" cy="18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59625" y="3696175"/>
            <a:ext cx="2109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http://nicolas.pecheux.fr/courses/python/intro_numpy.pdf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Playing with 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ndarray</a:t>
            </a:r>
            <a:r>
              <a:rPr lang="en-GB"/>
              <a:t> Shapes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220" y="1228612"/>
            <a:ext cx="3507324" cy="16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300" y="3064074"/>
            <a:ext cx="3473175" cy="11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