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EA3FE-15D5-4AA3-8FA3-C4565A9EE42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B8DC6-41CB-40CF-BE81-B78D3B51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8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B8DC6-41CB-40CF-BE81-B78D3B510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43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Hi, everyone,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today, I want to talk about our topic “…”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57596-EF66-1F44-A8C8-6028B75146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13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3D67-EE7F-4D9C-80D9-45E3367751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31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3D67-EE7F-4D9C-80D9-45E3367751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20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3D67-EE7F-4D9C-80D9-45E3367751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96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3D67-EE7F-4D9C-80D9-45E3367751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28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57596-EF66-1F44-A8C8-6028B75146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3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8244-A648-4EDB-AE44-243036F82E9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D298-3986-4E48-9899-7F99BFC4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2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8244-A648-4EDB-AE44-243036F82E9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D298-3986-4E48-9899-7F99BFC4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0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8244-A648-4EDB-AE44-243036F82E9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D298-3986-4E48-9899-7F99BFC4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6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8244-A648-4EDB-AE44-243036F82E9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D298-3986-4E48-9899-7F99BFC4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8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8244-A648-4EDB-AE44-243036F82E9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D298-3986-4E48-9899-7F99BFC4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5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8244-A648-4EDB-AE44-243036F82E9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D298-3986-4E48-9899-7F99BFC4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7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8244-A648-4EDB-AE44-243036F82E9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D298-3986-4E48-9899-7F99BFC4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9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8244-A648-4EDB-AE44-243036F82E9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D298-3986-4E48-9899-7F99BFC4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8244-A648-4EDB-AE44-243036F82E9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D298-3986-4E48-9899-7F99BFC4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9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8244-A648-4EDB-AE44-243036F82E9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D298-3986-4E48-9899-7F99BFC4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4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8244-A648-4EDB-AE44-243036F82E9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D298-3986-4E48-9899-7F99BFC4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4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8244-A648-4EDB-AE44-243036F82E9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9D298-3986-4E48-9899-7F99BFC4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0C58E6-054C-419E-AA51-DA0FDEC6CA7A}"/>
              </a:ext>
            </a:extLst>
          </p:cNvPr>
          <p:cNvSpPr/>
          <p:nvPr/>
        </p:nvSpPr>
        <p:spPr>
          <a:xfrm>
            <a:off x="0" y="2106643"/>
            <a:ext cx="9144000" cy="1525897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C2EC7-1E65-42BF-B584-7A9902911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NLP Researcher: </a:t>
            </a:r>
            <a:r>
              <a:rPr lang="en-US" sz="5400" dirty="0" err="1">
                <a:solidFill>
                  <a:schemeClr val="bg1"/>
                </a:solidFill>
              </a:rPr>
              <a:t>Diyi</a:t>
            </a:r>
            <a:r>
              <a:rPr lang="en-US" sz="5400" dirty="0">
                <a:solidFill>
                  <a:schemeClr val="bg1"/>
                </a:solidFill>
              </a:rPr>
              <a:t> Yang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56EB0-7524-4435-8CE8-27E0F8521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Xiaohu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7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2456"/>
            <a:ext cx="9144000" cy="553998"/>
          </a:xfrm>
          <a:prstGeom prst="rect">
            <a:avLst/>
          </a:prstGeom>
          <a:solidFill>
            <a:srgbClr val="FF66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+mj-lt"/>
                <a:cs typeface="Avenir Book"/>
              </a:rPr>
              <a:t>Hierarchical Attention Network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4E79B9-38F1-45B1-AF09-EBA3A4881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728" y="642931"/>
            <a:ext cx="5081511" cy="62003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3A02066-6544-4DAA-A96A-19A2C0D18CC9}"/>
              </a:ext>
            </a:extLst>
          </p:cNvPr>
          <p:cNvSpPr txBox="1"/>
          <p:nvPr/>
        </p:nvSpPr>
        <p:spPr>
          <a:xfrm>
            <a:off x="81116" y="966021"/>
            <a:ext cx="4314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Encoder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Attention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Encoder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Attention Layer</a:t>
            </a:r>
          </a:p>
        </p:txBody>
      </p:sp>
    </p:spTree>
    <p:extLst>
      <p:ext uri="{BB962C8B-B14F-4D97-AF65-F5344CB8AC3E}">
        <p14:creationId xmlns:p14="http://schemas.microsoft.com/office/powerpoint/2010/main" val="4144735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0D6B7F-E16F-49DD-A300-925A6467368A}"/>
              </a:ext>
            </a:extLst>
          </p:cNvPr>
          <p:cNvSpPr txBox="1"/>
          <p:nvPr/>
        </p:nvSpPr>
        <p:spPr>
          <a:xfrm>
            <a:off x="0" y="72456"/>
            <a:ext cx="9144000" cy="553998"/>
          </a:xfrm>
          <a:prstGeom prst="rect">
            <a:avLst/>
          </a:prstGeom>
          <a:solidFill>
            <a:srgbClr val="FF66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+mj-lt"/>
                <a:cs typeface="Avenir Book"/>
              </a:rPr>
              <a:t>Hierarchical Attention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7E793D-F168-494B-92E3-9240E837945F}"/>
                  </a:ext>
                </a:extLst>
              </p:cNvPr>
              <p:cNvSpPr txBox="1"/>
              <p:nvPr/>
            </p:nvSpPr>
            <p:spPr>
              <a:xfrm>
                <a:off x="81115" y="966020"/>
                <a:ext cx="8308906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GRU-based sequence encoder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Gating mechanism to track the state of sequences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∗(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Past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∗(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Past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(New info)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7E793D-F168-494B-92E3-9240E8379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" y="966020"/>
                <a:ext cx="8308906" cy="2492990"/>
              </a:xfrm>
              <a:prstGeom prst="rect">
                <a:avLst/>
              </a:prstGeom>
              <a:blipFill>
                <a:blip r:embed="rId2"/>
                <a:stretch>
                  <a:fillRect l="-1687" t="-3423" b="-4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559A4E3-B863-4D0C-B32F-F1F232F07791}"/>
              </a:ext>
            </a:extLst>
          </p:cNvPr>
          <p:cNvSpPr txBox="1"/>
          <p:nvPr/>
        </p:nvSpPr>
        <p:spPr>
          <a:xfrm>
            <a:off x="2229852" y="6211669"/>
            <a:ext cx="679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Bahdanau</a:t>
            </a:r>
            <a:r>
              <a:rPr lang="en-US" b="1" dirty="0"/>
              <a:t> et al., 2014, Neural Machine Translation by Jointly Learning to Align and Translate</a:t>
            </a:r>
          </a:p>
        </p:txBody>
      </p:sp>
    </p:spTree>
    <p:extLst>
      <p:ext uri="{BB962C8B-B14F-4D97-AF65-F5344CB8AC3E}">
        <p14:creationId xmlns:p14="http://schemas.microsoft.com/office/powerpoint/2010/main" val="267861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2456"/>
            <a:ext cx="9144000" cy="553998"/>
          </a:xfrm>
          <a:prstGeom prst="rect">
            <a:avLst/>
          </a:prstGeom>
          <a:solidFill>
            <a:srgbClr val="FF66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+mj-lt"/>
                <a:cs typeface="Avenir Book"/>
              </a:rPr>
              <a:t>Hierarchical Attention Network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A02066-6544-4DAA-A96A-19A2C0D18CC9}"/>
              </a:ext>
            </a:extLst>
          </p:cNvPr>
          <p:cNvSpPr txBox="1"/>
          <p:nvPr/>
        </p:nvSpPr>
        <p:spPr>
          <a:xfrm>
            <a:off x="81116" y="966021"/>
            <a:ext cx="56940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Encoder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annotation of words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state (contextual)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hidden state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hidden state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Attention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context vector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word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911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61F8DA-8ED3-42EC-B9E7-6E1415555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36" y="687175"/>
            <a:ext cx="5081511" cy="62003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72456"/>
            <a:ext cx="9144000" cy="553998"/>
          </a:xfrm>
          <a:prstGeom prst="rect">
            <a:avLst/>
          </a:prstGeom>
          <a:solidFill>
            <a:srgbClr val="FF66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+mj-lt"/>
                <a:cs typeface="Avenir Book"/>
              </a:rPr>
              <a:t>Hierarchical Attention Network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A02066-6544-4DAA-A96A-19A2C0D18CC9}"/>
              </a:ext>
            </a:extLst>
          </p:cNvPr>
          <p:cNvSpPr txBox="1"/>
          <p:nvPr/>
        </p:nvSpPr>
        <p:spPr>
          <a:xfrm>
            <a:off x="22121" y="892278"/>
            <a:ext cx="56940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Encoder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Attention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2212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2456"/>
            <a:ext cx="9144000" cy="553998"/>
          </a:xfrm>
          <a:prstGeom prst="rect">
            <a:avLst/>
          </a:prstGeom>
          <a:solidFill>
            <a:srgbClr val="FF66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+mj-lt"/>
                <a:cs typeface="Avenir Book"/>
              </a:rPr>
              <a:t>Hierarchical Attention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A02066-6544-4DAA-A96A-19A2C0D18CC9}"/>
                  </a:ext>
                </a:extLst>
              </p:cNvPr>
              <p:cNvSpPr txBox="1"/>
              <p:nvPr/>
            </p:nvSpPr>
            <p:spPr>
              <a:xfrm>
                <a:off x="22121" y="892278"/>
                <a:ext cx="5694042" cy="3569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Document Classification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Document 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Loss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2400" b="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A02066-6544-4DAA-A96A-19A2C0D18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1" y="892278"/>
                <a:ext cx="5694042" cy="3569182"/>
              </a:xfrm>
              <a:prstGeom prst="rect">
                <a:avLst/>
              </a:prstGeom>
              <a:blipFill>
                <a:blip r:embed="rId3"/>
                <a:stretch>
                  <a:fillRect l="-2463" t="-2389" b="-3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95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C68235-7827-47EF-AC0F-D2DCCFB14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57" y="949128"/>
            <a:ext cx="8782665" cy="5757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6179F0-93AC-4CBD-8C4E-03052B146030}"/>
              </a:ext>
            </a:extLst>
          </p:cNvPr>
          <p:cNvSpPr txBox="1"/>
          <p:nvPr/>
        </p:nvSpPr>
        <p:spPr>
          <a:xfrm>
            <a:off x="0" y="72456"/>
            <a:ext cx="9144000" cy="553998"/>
          </a:xfrm>
          <a:prstGeom prst="rect">
            <a:avLst/>
          </a:prstGeom>
          <a:solidFill>
            <a:srgbClr val="FF66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+mj-lt"/>
                <a:cs typeface="Avenir Book"/>
              </a:rPr>
              <a:t>Hierarchical Attention Network</a:t>
            </a:r>
          </a:p>
        </p:txBody>
      </p:sp>
    </p:spTree>
    <p:extLst>
      <p:ext uri="{BB962C8B-B14F-4D97-AF65-F5344CB8AC3E}">
        <p14:creationId xmlns:p14="http://schemas.microsoft.com/office/powerpoint/2010/main" val="1616215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36365"/>
            <a:ext cx="9144000" cy="21577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926870"/>
            <a:ext cx="9144000" cy="984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  <a:spcBef>
                <a:spcPct val="50000"/>
              </a:spcBef>
              <a:defRPr/>
            </a:pPr>
            <a:r>
              <a:rPr lang="en-US" altLang="zh-CN" sz="4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Thank you!</a:t>
            </a:r>
          </a:p>
          <a:p>
            <a:pPr algn="ctr">
              <a:lnSpc>
                <a:spcPts val="2000"/>
              </a:lnSpc>
              <a:spcBef>
                <a:spcPct val="50000"/>
              </a:spcBef>
              <a:defRPr/>
            </a:pPr>
            <a:r>
              <a:rPr lang="en-US" altLang="zh-CN" sz="4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Q&amp;A?</a:t>
            </a:r>
          </a:p>
        </p:txBody>
      </p:sp>
    </p:spTree>
    <p:extLst>
      <p:ext uri="{BB962C8B-B14F-4D97-AF65-F5344CB8AC3E}">
        <p14:creationId xmlns:p14="http://schemas.microsoft.com/office/powerpoint/2010/main" val="183927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C4ED9-55EB-47FC-82CE-C7CA231D7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Focuses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Attention Network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7E24C3-4D16-4F05-9372-77CFD436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047BF-0055-486B-B672-F3B7B041E237}"/>
              </a:ext>
            </a:extLst>
          </p:cNvPr>
          <p:cNvSpPr txBox="1"/>
          <p:nvPr/>
        </p:nvSpPr>
        <p:spPr>
          <a:xfrm>
            <a:off x="0" y="607420"/>
            <a:ext cx="9144000" cy="769441"/>
          </a:xfrm>
          <a:prstGeom prst="rect">
            <a:avLst/>
          </a:prstGeom>
          <a:solidFill>
            <a:srgbClr val="FF66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  <a:cs typeface="Avenir Book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4115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0F58-8BDF-47FD-AE7F-3A9E19563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PhD student in CMU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Technologies Institute and CS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advised by Eduard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Hovy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 Robert Kraut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F0D4AA-C5AA-461A-A9FE-B779D685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B5FD9-AEEB-4887-9651-711AB1A796BC}"/>
              </a:ext>
            </a:extLst>
          </p:cNvPr>
          <p:cNvSpPr txBox="1"/>
          <p:nvPr/>
        </p:nvSpPr>
        <p:spPr>
          <a:xfrm>
            <a:off x="0" y="603504"/>
            <a:ext cx="9144000" cy="769441"/>
          </a:xfrm>
          <a:prstGeom prst="rect">
            <a:avLst/>
          </a:prstGeom>
          <a:solidFill>
            <a:srgbClr val="FF66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  <a:cs typeface="Avenir Book"/>
              </a:rPr>
              <a:t>Brief Intro</a:t>
            </a:r>
          </a:p>
        </p:txBody>
      </p:sp>
    </p:spTree>
    <p:extLst>
      <p:ext uri="{BB962C8B-B14F-4D97-AF65-F5344CB8AC3E}">
        <p14:creationId xmlns:p14="http://schemas.microsoft.com/office/powerpoint/2010/main" val="91547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9C9A-C58E-4EAF-9F9B-4B53220A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bridges Social Computing and NLP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Conference Papers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Journal Papers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Workshops &amp; Posters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1000 citations since 2012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FDA1A83-509F-467A-A303-C940A4FB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BB248-553D-4C6C-8EFD-7CBE9665DC6D}"/>
              </a:ext>
            </a:extLst>
          </p:cNvPr>
          <p:cNvSpPr txBox="1"/>
          <p:nvPr/>
        </p:nvSpPr>
        <p:spPr>
          <a:xfrm>
            <a:off x="0" y="607420"/>
            <a:ext cx="9144000" cy="769441"/>
          </a:xfrm>
          <a:prstGeom prst="rect">
            <a:avLst/>
          </a:prstGeom>
          <a:solidFill>
            <a:srgbClr val="FF66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  <a:cs typeface="Avenir Book"/>
              </a:rPr>
              <a:t>Her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A41580-68A2-4846-9D4D-D34098B66C07}"/>
              </a:ext>
            </a:extLst>
          </p:cNvPr>
          <p:cNvSpPr txBox="1"/>
          <p:nvPr/>
        </p:nvSpPr>
        <p:spPr>
          <a:xfrm>
            <a:off x="628650" y="6412089"/>
            <a:ext cx="788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[1] http://www.cs.cmu.edu/~diyiy/publications.html </a:t>
            </a:r>
          </a:p>
          <a:p>
            <a:r>
              <a:rPr lang="en-US" sz="1000" i="1" dirty="0"/>
              <a:t>[2] https://scholar.google.com/citations?user=j9jhYqQAAAAJ&amp;hl=en&amp;oi=ao</a:t>
            </a:r>
          </a:p>
        </p:txBody>
      </p:sp>
    </p:spTree>
    <p:extLst>
      <p:ext uri="{BB962C8B-B14F-4D97-AF65-F5344CB8AC3E}">
        <p14:creationId xmlns:p14="http://schemas.microsoft.com/office/powerpoint/2010/main" val="309377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4957-81D7-4AD5-9172-FA08E3ACE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analyzing semantics for language understanding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modeling social roles and relations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building interventions to facilitate social interaction</a:t>
            </a:r>
            <a:r>
              <a:rPr lang="en-US" dirty="0"/>
              <a:t>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7BD1F4-32DF-4364-86EC-C3EBA852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4721A-48E3-4C27-A6E4-DC68C4534EC2}"/>
              </a:ext>
            </a:extLst>
          </p:cNvPr>
          <p:cNvSpPr txBox="1"/>
          <p:nvPr/>
        </p:nvSpPr>
        <p:spPr>
          <a:xfrm>
            <a:off x="0" y="607420"/>
            <a:ext cx="9144000" cy="769441"/>
          </a:xfrm>
          <a:prstGeom prst="rect">
            <a:avLst/>
          </a:prstGeom>
          <a:solidFill>
            <a:srgbClr val="FF66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  <a:cs typeface="Avenir Book"/>
              </a:rPr>
              <a:t>Research Focuses</a:t>
            </a:r>
          </a:p>
        </p:txBody>
      </p:sp>
    </p:spTree>
    <p:extLst>
      <p:ext uri="{BB962C8B-B14F-4D97-AF65-F5344CB8AC3E}">
        <p14:creationId xmlns:p14="http://schemas.microsoft.com/office/powerpoint/2010/main" val="368142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E69E8-FB04-4903-BC0C-E372B477B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[CSCW 18] Persuading Teammates to Give: Systematic versus Heuristic Cues for Soliciting Loans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[L@S 15] Exploring the Effect of Confusion in Discussion Forums of Massive Open Online Courses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[EMNLP 15] That's So Annoying!!!: A Lexical and Frame-Semantic Embedding Based Data Augmentation Approach to Automatic Categorization of Annoying Behaviors using #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petpeeve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Tweets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[NAACL 16]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Attention Networks for Document Classification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5634ED2-FF74-4027-96B7-964871C8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875F2-0DC5-4A26-9BD0-B944DDD6CFE3}"/>
              </a:ext>
            </a:extLst>
          </p:cNvPr>
          <p:cNvSpPr txBox="1"/>
          <p:nvPr/>
        </p:nvSpPr>
        <p:spPr>
          <a:xfrm>
            <a:off x="0" y="313906"/>
            <a:ext cx="9144000" cy="1446550"/>
          </a:xfrm>
          <a:prstGeom prst="rect">
            <a:avLst/>
          </a:prstGeom>
          <a:solidFill>
            <a:srgbClr val="FF66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  <a:cs typeface="Avenir Book"/>
              </a:rPr>
              <a:t>Analyzing Semantics for Language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138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9FB7-4545-4312-BA09-4F7D739FF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[ICWSM 16] Who does What: Editor Role Identification in Wikipedia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[CHI 17] Commitment of Newcomers and Old-timers to Online Health Support Communities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[ACL 15] Weakly Supervised Role Identification in Teamwork Interactions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0E1CD-411E-43B4-8BF7-625657BF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9745F-FF1E-4D0A-9E01-E69EA6E2E0AE}"/>
              </a:ext>
            </a:extLst>
          </p:cNvPr>
          <p:cNvSpPr txBox="1"/>
          <p:nvPr/>
        </p:nvSpPr>
        <p:spPr>
          <a:xfrm>
            <a:off x="0" y="603504"/>
            <a:ext cx="9144000" cy="769441"/>
          </a:xfrm>
          <a:prstGeom prst="rect">
            <a:avLst/>
          </a:prstGeom>
          <a:solidFill>
            <a:srgbClr val="FF66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  <a:cs typeface="Avenir Book"/>
              </a:rPr>
              <a:t>Modeling Social Roles and Relations</a:t>
            </a:r>
          </a:p>
        </p:txBody>
      </p:sp>
    </p:spTree>
    <p:extLst>
      <p:ext uri="{BB962C8B-B14F-4D97-AF65-F5344CB8AC3E}">
        <p14:creationId xmlns:p14="http://schemas.microsoft.com/office/powerpoint/2010/main" val="406447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DE78C-8C06-46DE-89C5-D1EDA89C8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[ICWSM 14, EDM 14, NIPS workshop 13] Linguistic Reflections of Student Engagement in Massive Open Online Courses/ Exploring the Effect of Student Confusion in Massive Open Online Courses/ Turn on, Tune in, Drop out: Anticipating student dropouts in Massive Open Online Courses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RecSys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14, CIKM 14] Question Recommendation with Constraints for Massive Open Online Courses/ Constrained Question Recommendation in MOOCs via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Submodularity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5D8F139-E14A-45E0-B6E8-DF092E32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220EF-559E-4A78-9313-F558D79C981D}"/>
              </a:ext>
            </a:extLst>
          </p:cNvPr>
          <p:cNvSpPr txBox="1"/>
          <p:nvPr/>
        </p:nvSpPr>
        <p:spPr>
          <a:xfrm>
            <a:off x="0" y="310896"/>
            <a:ext cx="9144000" cy="1446550"/>
          </a:xfrm>
          <a:prstGeom prst="rect">
            <a:avLst/>
          </a:prstGeom>
          <a:solidFill>
            <a:srgbClr val="FF66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  <a:cs typeface="Avenir Book"/>
              </a:rPr>
              <a:t>Building Interventions to Facilitate Social Interaction</a:t>
            </a:r>
          </a:p>
        </p:txBody>
      </p:sp>
    </p:spTree>
    <p:extLst>
      <p:ext uri="{BB962C8B-B14F-4D97-AF65-F5344CB8AC3E}">
        <p14:creationId xmlns:p14="http://schemas.microsoft.com/office/powerpoint/2010/main" val="219979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2106643"/>
            <a:ext cx="9144000" cy="1525897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824252" y="2355471"/>
            <a:ext cx="7044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Hierarchical Attention Networks for Document Classification</a:t>
            </a:r>
            <a:endParaRPr lang="en-US" sz="3600" dirty="0">
              <a:solidFill>
                <a:schemeClr val="bg1"/>
              </a:solidFill>
              <a:latin typeface="+mj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54945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511</Words>
  <Application>Microsoft Office PowerPoint</Application>
  <PresentationFormat>On-screen Show (4:3)</PresentationFormat>
  <Paragraphs>91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Avenir Book</vt:lpstr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NLP Researcher: Diyi Yang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Researcher: Diyi Yang</dc:title>
  <dc:creator>Joseph</dc:creator>
  <cp:lastModifiedBy>Joseph</cp:lastModifiedBy>
  <cp:revision>18</cp:revision>
  <dcterms:created xsi:type="dcterms:W3CDTF">2017-10-16T05:00:00Z</dcterms:created>
  <dcterms:modified xsi:type="dcterms:W3CDTF">2017-10-17T16:36:16Z</dcterms:modified>
</cp:coreProperties>
</file>