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AB5378-96A0-48B3-AB21-666926E72E25}">
  <a:tblStyle styleId="{C8AB5378-96A0-48B3-AB21-666926E72E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955ef9068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955ef9068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55ef9068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955ef9068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55ef9068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55ef9068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55ef9068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55ef9068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55ef9068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55ef9068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955ef9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955ef9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55ef9068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55ef9068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55ef9068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55ef9068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55ef9068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955ef9068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55ef9068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55ef9068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hubhanshu.com" TargetMode="External"/><Relationship Id="rId4" Type="http://schemas.openxmlformats.org/officeDocument/2006/relationships/hyperlink" Target="https://shubhanshu.com" TargetMode="External"/><Relationship Id="rId5" Type="http://schemas.openxmlformats.org/officeDocument/2006/relationships/hyperlink" Target="https://shubhanshu.com" TargetMode="External"/><Relationship Id="rId6" Type="http://schemas.openxmlformats.org/officeDocument/2006/relationships/hyperlink" Target="https://github.com/socialmediaie/EDNIL202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witter.com/TheShubhanshu" TargetMode="External"/><Relationship Id="rId4" Type="http://schemas.openxmlformats.org/officeDocument/2006/relationships/hyperlink" Target="https://github.com/socialmediaie/EDNIL2020" TargetMode="External"/><Relationship Id="rId5" Type="http://schemas.openxmlformats.org/officeDocument/2006/relationships/hyperlink" Target="https://socialmediaie.github.io/" TargetMode="External"/><Relationship Id="rId6" Type="http://schemas.openxmlformats.org/officeDocument/2006/relationships/hyperlink" Target="https://socialmediaie.github.io/" TargetMode="External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ocialmediaie/EDNIL202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dnilfire.github.io/ednil/2020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github.com/socialmediaie/EDNIL2020/blob/master/Train%20models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Non-neural Structured Prediction for Event Detection from News in Indian Languages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Shubhanshu Mishra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>
                <a:solidFill>
                  <a:schemeClr val="hlink"/>
                </a:solidFill>
                <a:hlinkClick r:id="rId4"/>
              </a:rPr>
              <a:t>s</a:t>
            </a:r>
            <a:r>
              <a:rPr lang="en" u="sng">
                <a:solidFill>
                  <a:schemeClr val="hlink"/>
                </a:solidFill>
                <a:hlinkClick r:id="rId5"/>
              </a:rPr>
              <a:t>hubhanshu.com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3Idiots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https://github.com/socialmediaie/EDNIL2020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at Event Detection from News in Indian Languages (EDNIL) at FIRE 2020 (20st Dec, 2020)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Shubhanshu Mishra, Non-neural Structured Prediction for Event Detection from News in Indian Languages, in: P. Mehta, T. Mandl, P. Majumder, M. Mitra (Eds.), Working Notes of FIRE 2020 - Forum for Information Retrieval Evaluation, Hyderabad, India, December 16-20, 2020, CEUR Workshop Proceedings, CEUR-WS.org, 2020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 </a:t>
            </a:r>
            <a:r>
              <a:rPr lang="en"/>
              <a:t>and </a:t>
            </a:r>
            <a:r>
              <a:rPr b="1" lang="en"/>
              <a:t>fast baselines</a:t>
            </a:r>
            <a:r>
              <a:rPr lang="en"/>
              <a:t> should be tried before implementing more complicated models.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single model performs both tasks (across languages) by combining it with post-processing of the model output. This is a computationally cheap way to perform </a:t>
            </a:r>
            <a:r>
              <a:rPr b="1" lang="en"/>
              <a:t>multi-task inference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teams seem to have used neural network models but this simple solution sets a strong baseline others can aim to improve upon.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more principled approach can be investigated for integrating neural models for these tasks which has small datasets.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/ Questions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Contact:</a:t>
            </a:r>
            <a:r>
              <a:rPr lang="en" sz="1400"/>
              <a:t>      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Shubhanshu Mishra (@TheShubhanshu)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</a:t>
            </a:r>
            <a:r>
              <a:rPr b="1" lang="en" sz="1400"/>
              <a:t>ode:</a:t>
            </a:r>
            <a:r>
              <a:rPr lang="en" sz="1400"/>
              <a:t> </a:t>
            </a: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https://github.com/socialmediaie/EDNIL2020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Citation:</a:t>
            </a:r>
            <a:r>
              <a:rPr lang="en" sz="1400"/>
              <a:t> Shubhanshu Mishra, Non-neural Structured Prediction for Event Detection from News in Indian Languages, in: P. Mehta, T. Mandl, P. Majumder, M. Mitra (Eds.), Working Notes of FIRE 2020 - Forum for Information Retrieval Evaluation, Hyderabad, India, December 16-20, 2020, CEUR Workshop Proceedings, CEUR-WS.org, 2020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Other tools for information extraction: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SocialMediaIE - Social Media Information Extraction | Tools for efficient social media information extraction using advanced machine learning techniques</a:t>
            </a:r>
            <a:r>
              <a:rPr lang="en" sz="1400"/>
              <a:t> -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https://socialmediaie.github.io/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1325" y="193382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Participated in both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both tasks as a </a:t>
            </a:r>
            <a:r>
              <a:rPr b="1" lang="en"/>
              <a:t>single </a:t>
            </a:r>
            <a:r>
              <a:rPr lang="en"/>
              <a:t>Sequence Tagging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data into the right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 N-gram + Regex features → CRF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Post-process single model predictions for each task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performance across all languages on both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Beats neural models by a huge margin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easy to implement, very fast to train and perform inference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Open sourced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https://github.com/socialmediaie/EDNIL2020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https://ednilfire.github.io/ednil/2020/index.html</a:t>
            </a:r>
            <a:r>
              <a:rPr lang="en" sz="1100"/>
              <a:t> </a:t>
            </a:r>
            <a:endParaRPr sz="11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goal of this track is to detect events from news articles written in </a:t>
            </a:r>
            <a:r>
              <a:rPr b="1" lang="en" sz="1100"/>
              <a:t>Hindi, Bengali, Marathi, Tami</a:t>
            </a:r>
            <a:r>
              <a:rPr lang="en" sz="1100"/>
              <a:t>l and </a:t>
            </a:r>
            <a:r>
              <a:rPr b="1" lang="en" sz="1100"/>
              <a:t>English</a:t>
            </a:r>
            <a:r>
              <a:rPr lang="en" sz="1100"/>
              <a:t>.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Definition of Event: An event can be an occurrence happening in a certain place during a particular interval of time with or without the participation of human agents. It may be part of a chain of occurrences or an outcome or effect of preceding occurrence or a cause of succeeding occurrences. An event can occur naturally or it can be because of human actions.</a:t>
            </a:r>
            <a:endParaRPr b="1" i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 event can have a location, time, agents involved (causing agent and on which the effect of the event is felt) etc. The main event can have sub-events as well.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Task 1: Event Identification</a:t>
            </a:r>
            <a:r>
              <a:rPr lang="en" sz="1100"/>
              <a:t>: Identify a piece of text from news articles that contain an event.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Task 2: Event Frame</a:t>
            </a:r>
            <a:r>
              <a:rPr lang="en" sz="1100"/>
              <a:t>: Create an event frame from the news article containing the following details: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Type</a:t>
            </a:r>
            <a:r>
              <a:rPr lang="en" sz="1100"/>
              <a:t>: Type and subtype of the line containing the event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Casualties</a:t>
            </a:r>
            <a:r>
              <a:rPr lang="en" sz="1100"/>
              <a:t>: No of people is injured or killed/Damages to properties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Time</a:t>
            </a:r>
            <a:r>
              <a:rPr lang="en" sz="1100"/>
              <a:t>: When the event takes place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Place</a:t>
            </a:r>
            <a:r>
              <a:rPr lang="en" sz="1100"/>
              <a:t>: Where the event takes place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Reason</a:t>
            </a:r>
            <a:r>
              <a:rPr lang="en" sz="1100"/>
              <a:t>: Why and how the event takes place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Example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450"/>
            <a:ext cx="8839201" cy="247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Example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8164"/>
          <a:stretch/>
        </p:blipFill>
        <p:spPr>
          <a:xfrm>
            <a:off x="152400" y="1421226"/>
            <a:ext cx="8839199" cy="28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98275" y="752725"/>
            <a:ext cx="88266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Single model for both tasks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Same approach for all languages.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99;p18"/>
          <p:cNvGrpSpPr/>
          <p:nvPr/>
        </p:nvGrpSpPr>
        <p:grpSpPr>
          <a:xfrm>
            <a:off x="213325" y="1538476"/>
            <a:ext cx="8594425" cy="866705"/>
            <a:chOff x="60925" y="90663"/>
            <a:chExt cx="8594425" cy="1714550"/>
          </a:xfrm>
        </p:grpSpPr>
        <p:sp>
          <p:nvSpPr>
            <p:cNvPr id="100" name="Google Shape;100;p18"/>
            <p:cNvSpPr/>
            <p:nvPr/>
          </p:nvSpPr>
          <p:spPr>
            <a:xfrm>
              <a:off x="60925" y="530350"/>
              <a:ext cx="1306800" cy="8352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XML</a:t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3544130" y="530350"/>
              <a:ext cx="1306800" cy="8352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</a:t>
              </a:r>
              <a:endParaRPr/>
            </a:p>
          </p:txBody>
        </p:sp>
        <p:cxnSp>
          <p:nvCxnSpPr>
            <p:cNvPr id="102" name="Google Shape;102;p18"/>
            <p:cNvCxnSpPr>
              <a:stCxn id="103" idx="3"/>
              <a:endCxn id="101" idx="1"/>
            </p:cNvCxnSpPr>
            <p:nvPr/>
          </p:nvCxnSpPr>
          <p:spPr>
            <a:xfrm>
              <a:off x="3109328" y="947950"/>
              <a:ext cx="434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8"/>
            <p:cNvCxnSpPr>
              <a:stCxn id="101" idx="3"/>
              <a:endCxn id="105" idx="1"/>
            </p:cNvCxnSpPr>
            <p:nvPr/>
          </p:nvCxnSpPr>
          <p:spPr>
            <a:xfrm>
              <a:off x="4850930" y="947950"/>
              <a:ext cx="877800" cy="439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8"/>
            <p:cNvCxnSpPr>
              <a:stCxn id="101" idx="3"/>
              <a:endCxn id="107" idx="1"/>
            </p:cNvCxnSpPr>
            <p:nvPr/>
          </p:nvCxnSpPr>
          <p:spPr>
            <a:xfrm flipH="1" rot="10800000">
              <a:off x="4850930" y="508150"/>
              <a:ext cx="877800" cy="439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8" name="Google Shape;108;p18"/>
            <p:cNvGrpSpPr/>
            <p:nvPr/>
          </p:nvGrpSpPr>
          <p:grpSpPr>
            <a:xfrm>
              <a:off x="5728585" y="90663"/>
              <a:ext cx="2926765" cy="835225"/>
              <a:chOff x="6109585" y="90663"/>
              <a:chExt cx="2926765" cy="835225"/>
            </a:xfrm>
          </p:grpSpPr>
          <p:sp>
            <p:nvSpPr>
              <p:cNvPr id="107" name="Google Shape;107;p18"/>
              <p:cNvSpPr/>
              <p:nvPr/>
            </p:nvSpPr>
            <p:spPr>
              <a:xfrm>
                <a:off x="6109585" y="90688"/>
                <a:ext cx="1306800" cy="835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Task 1 XML Format</a:t>
                </a:r>
                <a:endParaRPr/>
              </a:p>
            </p:txBody>
          </p:sp>
          <p:sp>
            <p:nvSpPr>
              <p:cNvPr id="109" name="Google Shape;109;p18"/>
              <p:cNvSpPr/>
              <p:nvPr/>
            </p:nvSpPr>
            <p:spPr>
              <a:xfrm>
                <a:off x="7729550" y="90663"/>
                <a:ext cx="1306800" cy="835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Submit</a:t>
                </a:r>
                <a:endParaRPr/>
              </a:p>
            </p:txBody>
          </p:sp>
          <p:cxnSp>
            <p:nvCxnSpPr>
              <p:cNvPr id="110" name="Google Shape;110;p18"/>
              <p:cNvCxnSpPr>
                <a:stCxn id="107" idx="3"/>
                <a:endCxn id="109" idx="1"/>
              </p:cNvCxnSpPr>
              <p:nvPr/>
            </p:nvCxnSpPr>
            <p:spPr>
              <a:xfrm>
                <a:off x="7416385" y="508288"/>
                <a:ext cx="3132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11" name="Google Shape;111;p18"/>
            <p:cNvGrpSpPr/>
            <p:nvPr/>
          </p:nvGrpSpPr>
          <p:grpSpPr>
            <a:xfrm>
              <a:off x="5728585" y="969988"/>
              <a:ext cx="2926765" cy="835225"/>
              <a:chOff x="6109585" y="969988"/>
              <a:chExt cx="2926765" cy="835225"/>
            </a:xfrm>
          </p:grpSpPr>
          <p:sp>
            <p:nvSpPr>
              <p:cNvPr id="105" name="Google Shape;105;p18"/>
              <p:cNvSpPr/>
              <p:nvPr/>
            </p:nvSpPr>
            <p:spPr>
              <a:xfrm>
                <a:off x="6109585" y="970013"/>
                <a:ext cx="1306800" cy="8352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Task 2 XML Format</a:t>
                </a:r>
                <a:endParaRPr/>
              </a:p>
            </p:txBody>
          </p:sp>
          <p:sp>
            <p:nvSpPr>
              <p:cNvPr id="112" name="Google Shape;112;p18"/>
              <p:cNvSpPr/>
              <p:nvPr/>
            </p:nvSpPr>
            <p:spPr>
              <a:xfrm>
                <a:off x="7729550" y="969988"/>
                <a:ext cx="1306800" cy="8352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Submit</a:t>
                </a:r>
                <a:endParaRPr/>
              </a:p>
            </p:txBody>
          </p:sp>
          <p:cxnSp>
            <p:nvCxnSpPr>
              <p:cNvPr id="113" name="Google Shape;113;p18"/>
              <p:cNvCxnSpPr>
                <a:stCxn id="105" idx="3"/>
                <a:endCxn id="112" idx="1"/>
              </p:cNvCxnSpPr>
              <p:nvPr/>
            </p:nvCxnSpPr>
            <p:spPr>
              <a:xfrm>
                <a:off x="7416385" y="1387613"/>
                <a:ext cx="3132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03" name="Google Shape;103;p18"/>
            <p:cNvSpPr/>
            <p:nvPr/>
          </p:nvSpPr>
          <p:spPr>
            <a:xfrm>
              <a:off x="1802528" y="530350"/>
              <a:ext cx="1306800" cy="8352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BIO Format</a:t>
              </a:r>
              <a:endParaRPr/>
            </a:p>
          </p:txBody>
        </p:sp>
        <p:cxnSp>
          <p:nvCxnSpPr>
            <p:cNvPr id="114" name="Google Shape;114;p18"/>
            <p:cNvCxnSpPr>
              <a:stCxn id="100" idx="3"/>
              <a:endCxn id="103" idx="1"/>
            </p:cNvCxnSpPr>
            <p:nvPr/>
          </p:nvCxnSpPr>
          <p:spPr>
            <a:xfrm>
              <a:off x="1367725" y="947950"/>
              <a:ext cx="434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7232" l="0" r="0" t="6351"/>
          <a:stretch/>
        </p:blipFill>
        <p:spPr>
          <a:xfrm>
            <a:off x="152400" y="2495725"/>
            <a:ext cx="8839200" cy="224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52525" y="4788775"/>
            <a:ext cx="883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Code: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https://github.com/socialmediaie/EDNIL2020/blob/master/Train%20models.ipynb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and Post-processing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1/B-CASUALTIES-ARG dead,/I-CASUALTIES-ARG 18/I-CASUALTIES-ARG hurt/I-CASUALTIES-ARG</a:t>
            </a:r>
            <a:r>
              <a:rPr lang="en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in/O </a:t>
            </a:r>
            <a:r>
              <a:rPr lang="en" sz="900">
                <a:solidFill>
                  <a:srgbClr val="333333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explosion/B-MAN_MADE_EVENT.INDUSTRIAL_ACCIDENT</a:t>
            </a:r>
            <a:r>
              <a:rPr lang="en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at/O </a:t>
            </a:r>
            <a:r>
              <a:rPr lang="en" sz="900">
                <a:solidFill>
                  <a:srgbClr val="333333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natural/B-PLACE-ARG gas/I-PLACE-ARG plant/I-PLACE-ARG</a:t>
            </a:r>
            <a:r>
              <a:rPr lang="en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An/O </a:t>
            </a:r>
            <a:r>
              <a:rPr lang="en" sz="900">
                <a:solidFill>
                  <a:srgbClr val="333333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explosion/B-MAN_MADE_EVENT.INDUSTRIAL_ACCIDENT</a:t>
            </a:r>
            <a:r>
              <a:rPr lang="en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on/O </a:t>
            </a:r>
            <a:r>
              <a:rPr lang="en" sz="900">
                <a:solidFill>
                  <a:srgbClr val="333333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Tuesday/B-TIME-ARG</a:t>
            </a:r>
            <a:r>
              <a:rPr lang="en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at/O a/O </a:t>
            </a:r>
            <a:r>
              <a:rPr lang="en" sz="900">
                <a:solidFill>
                  <a:srgbClr val="333333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natural/B-PLACE-ARG gas/I-PLACE-ARG facility/I-PLACE-ARG near/I-PLACE-ARG Austria’s/I-PLACE-ARG border/I-PLACE-ARG with/I-PLACE-ARG Slovakia/I-PLACE-ARG </a:t>
            </a:r>
            <a:r>
              <a:rPr lang="en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left/O </a:t>
            </a:r>
            <a:r>
              <a:rPr lang="en" sz="900">
                <a:solidFill>
                  <a:srgbClr val="333333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one/B-CASUALTIES-ARG person/I-CASUALTIES-ARG dead,/I-CASUALTIES-ARG</a:t>
            </a:r>
            <a:r>
              <a:rPr lang="en" sz="9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authorities/O said./O </a:t>
            </a:r>
            <a:endParaRPr sz="9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Preprocessing</a:t>
            </a:r>
            <a:endParaRPr b="1" sz="15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Convert original XML data to BIO format for sequence tagging training.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Post-processing</a:t>
            </a:r>
            <a:endParaRPr b="1" sz="15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sub-task 1 we only restrict the labels to MAN_MADE_EVENT and NATURAL_EVENT. This allows for using the same structured prediction formulation for prediction for this sub-task.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sub-task 2 we use all the labels as above while stripping out the ARG parts from the BIO labels.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labels were converted to </a:t>
            </a:r>
            <a:r>
              <a:rPr lang="en" sz="1200"/>
              <a:t>uppercase</a:t>
            </a:r>
            <a:r>
              <a:rPr lang="en" sz="1200"/>
              <a:t> to make the labels consistent as few XML labels were lower-cased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Lower-cased token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and 3 char suffixes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token is upper cased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token is title cased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token is a digit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token is the beginning of sentence or end of sentence.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features as above for the previous and next tokens.</a:t>
            </a:r>
            <a:endParaRPr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Conditional Random Field model (state of the art approach for sequence tagging)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Trained using averaged perceptron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time is around 4 minutes per language.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143050" y="87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{C8AB5378-96A0-48B3-AB21-666926E72E25}</a:tableStyleId>
              </a:tblPr>
              <a:tblGrid>
                <a:gridCol w="679075"/>
                <a:gridCol w="491750"/>
                <a:gridCol w="889825"/>
                <a:gridCol w="866375"/>
                <a:gridCol w="608825"/>
                <a:gridCol w="819525"/>
              </a:tblGrid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Lang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Task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Team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 Score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English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0.793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0.703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0.745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English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0.611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0.645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0.628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English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0.504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0.447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0.474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English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0.201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0.248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0.222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Bengali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0.705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0.553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0.620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Bengali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0.379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0.391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0.385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Bengali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0.548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0.411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0.469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Bengali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Hindi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0.685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0.569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0.622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Hindi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0.505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0.517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0.511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Hindi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0.472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0.341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0.396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Hindi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p21"/>
          <p:cNvGraphicFramePr/>
          <p:nvPr/>
        </p:nvGraphicFramePr>
        <p:xfrm>
          <a:off x="4572000" y="87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{C8AB5378-96A0-48B3-AB21-666926E72E25}</a:tableStyleId>
              </a:tblPr>
              <a:tblGrid>
                <a:gridCol w="679075"/>
                <a:gridCol w="491750"/>
                <a:gridCol w="889800"/>
                <a:gridCol w="866375"/>
                <a:gridCol w="608825"/>
                <a:gridCol w="819550"/>
              </a:tblGrid>
              <a:tr h="3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Lang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Task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Team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 Score</a:t>
                      </a:r>
                      <a:endParaRPr b="1"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Tamil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0.692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0.676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0.684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Tamil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0.138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0.228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0.172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Tamil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0.506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0.469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0.487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Tamil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Marathi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0.609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0.434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0.507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Marathi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0.124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0.417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0.191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Marathi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Ours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0.387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0.278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0.324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Marathi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best</a:t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47625" marL="47625">
                    <a:lnL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120600" y="3428925"/>
            <a:ext cx="87819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approach performed </a:t>
            </a:r>
            <a:r>
              <a:rPr b="1" lang="en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best across all languages and across all tasks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margin compared to the next best team was often </a:t>
            </a:r>
            <a:r>
              <a:rPr lang="en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&gt;15% F1-score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1 easier than task 2, because labels of task 1 are subset of task 2.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Marathi with the largest dataset has worst F1 score, but Tamil (2nd largest) is best on task 2.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may have an English bias because of regex features.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4571988" y="25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{C8AB5378-96A0-48B3-AB21-666926E72E25}</a:tableStyleId>
              </a:tblPr>
              <a:tblGrid>
                <a:gridCol w="725900"/>
                <a:gridCol w="725900"/>
                <a:gridCol w="725900"/>
                <a:gridCol w="725900"/>
                <a:gridCol w="725900"/>
                <a:gridCol w="725900"/>
              </a:tblGrid>
              <a:tr h="10315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Statistics</a:t>
                      </a:r>
                      <a:endParaRPr b="1"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0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lang</a:t>
                      </a:r>
                      <a:endParaRPr b="1"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bn</a:t>
                      </a:r>
                      <a:endParaRPr b="1"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en</a:t>
                      </a:r>
                      <a:endParaRPr b="1"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hn</a:t>
                      </a:r>
                      <a:endParaRPr b="1"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</a:t>
                      </a:r>
                      <a:endParaRPr b="1"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tm</a:t>
                      </a:r>
                      <a:endParaRPr b="1"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test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204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206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160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265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257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train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800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828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677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1030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1013</a:t>
                      </a:r>
                      <a:endParaRPr sz="1200"/>
                    </a:p>
                  </a:txBody>
                  <a:tcPr marT="0" marB="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