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TgawBxGYg2oyQ8WB7IIZNlkE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7f6e07292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sp>
        <p:nvSpPr>
          <p:cNvPr id="15" name="Google Shape;15;g17f6e07292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 Research ">
  <p:cSld name="FB AI Research 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79375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3750" lvl="1" marL="914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3750" lvl="2" marL="1371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93750" lvl="3" marL="1828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0" lvl="4" marL="22860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93750" lvl="5" marL="2743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93750" lvl="6" marL="3200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750" lvl="7" marL="3657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93750" lvl="8" marL="4114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hyperlink" Target="https://arxiv.org/abs/2211.13786" TargetMode="External"/><Relationship Id="rId13" Type="http://schemas.openxmlformats.org/officeDocument/2006/relationships/hyperlink" Target="https://doi.org/10.5281/zenodo.7236430" TargetMode="External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github.com/socialmediaie/pytail" TargetMode="External"/><Relationship Id="rId15" Type="http://schemas.openxmlformats.org/officeDocument/2006/relationships/image" Target="../media/image4.png"/><Relationship Id="rId14" Type="http://schemas.openxmlformats.org/officeDocument/2006/relationships/hyperlink" Target="https://doi.org/10.5281/zenodo.5867160" TargetMode="External"/><Relationship Id="rId17" Type="http://schemas.openxmlformats.org/officeDocument/2006/relationships/image" Target="../media/image5.png"/><Relationship Id="rId16" Type="http://schemas.openxmlformats.org/officeDocument/2006/relationships/image" Target="../media/image1.png"/><Relationship Id="rId5" Type="http://schemas.openxmlformats.org/officeDocument/2006/relationships/hyperlink" Target="https://arxiv.org/abs/2211.13786" TargetMode="External"/><Relationship Id="rId19" Type="http://schemas.openxmlformats.org/officeDocument/2006/relationships/image" Target="../media/image7.png"/><Relationship Id="rId6" Type="http://schemas.openxmlformats.org/officeDocument/2006/relationships/hyperlink" Target="https://doi.org/10.5281/zenodo.7236430" TargetMode="External"/><Relationship Id="rId18" Type="http://schemas.openxmlformats.org/officeDocument/2006/relationships/image" Target="../media/image8.png"/><Relationship Id="rId7" Type="http://schemas.openxmlformats.org/officeDocument/2006/relationships/hyperlink" Target="https://github.com/socialmediaie/pytail" TargetMode="External"/><Relationship Id="rId8" Type="http://schemas.openxmlformats.org/officeDocument/2006/relationships/hyperlink" Target="https://youtu.be/AwDu64gN8t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17f6e07292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375" y="11423950"/>
            <a:ext cx="9918925" cy="50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7f6e07292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375" y="16663267"/>
            <a:ext cx="9918925" cy="50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7f6e07292b_0_7"/>
          <p:cNvSpPr txBox="1"/>
          <p:nvPr/>
        </p:nvSpPr>
        <p:spPr>
          <a:xfrm>
            <a:off x="968275" y="784525"/>
            <a:ext cx="24832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/>
              <a:t>PyTAIL: Interactive and Incremental Learning of NLP Models with Human in the Loop for Online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g17f6e07292b_0_7"/>
          <p:cNvGrpSpPr/>
          <p:nvPr/>
        </p:nvGrpSpPr>
        <p:grpSpPr>
          <a:xfrm>
            <a:off x="13798875" y="19695048"/>
            <a:ext cx="7875000" cy="1800902"/>
            <a:chOff x="14484675" y="19695048"/>
            <a:chExt cx="7875000" cy="1800902"/>
          </a:xfrm>
        </p:grpSpPr>
        <p:sp>
          <p:nvSpPr>
            <p:cNvPr id="21" name="Google Shape;21;g17f6e07292b_0_7"/>
            <p:cNvSpPr txBox="1"/>
            <p:nvPr/>
          </p:nvSpPr>
          <p:spPr>
            <a:xfrm>
              <a:off x="14637069" y="19695048"/>
              <a:ext cx="633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17f6e07292b_0_7"/>
            <p:cNvSpPr txBox="1"/>
            <p:nvPr/>
          </p:nvSpPr>
          <p:spPr>
            <a:xfrm>
              <a:off x="14484675" y="20110550"/>
              <a:ext cx="78750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45700" spcFirstLastPara="1" rIns="45700" wrap="square" tIns="45700">
              <a:spAutoFit/>
            </a:bodyPr>
            <a:lstStyle/>
            <a:p>
              <a:pPr indent="-3619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●"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ArXiv: </a:t>
              </a:r>
              <a:r>
                <a:rPr lang="en-US" sz="2100" u="sng">
                  <a:solidFill>
                    <a:schemeClr val="hlink"/>
                  </a:solidFill>
                  <a:hlinkClick r:id="rId5"/>
                </a:rPr>
                <a:t>https://arxiv.org/abs/2211.13786</a:t>
              </a:r>
              <a:r>
                <a:rPr lang="en-US" sz="2100" u="none">
                  <a:solidFill>
                    <a:srgbClr val="000000"/>
                  </a:solidFill>
                </a:rPr>
                <a:t> 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19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●"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Dataset:</a:t>
              </a:r>
              <a:r>
                <a:rPr lang="en-US" sz="2100"/>
                <a:t> </a:t>
              </a:r>
              <a:r>
                <a:rPr lang="en-US" sz="2100" u="sng">
                  <a:solidFill>
                    <a:schemeClr val="hlink"/>
                  </a:solidFill>
                  <a:hlinkClick r:id="rId6"/>
                </a:rPr>
                <a:t>https://doi.org/10.5281/zenodo.7236430</a:t>
              </a:r>
              <a:r>
                <a:rPr lang="en-US" sz="2100"/>
                <a:t> 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19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●"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Code: </a:t>
              </a:r>
              <a:r>
                <a:rPr lang="en-US" sz="2100" u="sng">
                  <a:solidFill>
                    <a:schemeClr val="hlink"/>
                  </a:solidFill>
                  <a:hlinkClick r:id="rId7"/>
                </a:rPr>
                <a:t>https://github.com/socialmediaie/pytail</a:t>
              </a:r>
              <a:r>
                <a:rPr lang="en-US" sz="2100" u="none">
                  <a:solidFill>
                    <a:srgbClr val="000000"/>
                  </a:solidFill>
                </a:rPr>
                <a:t> </a:t>
              </a:r>
              <a:endParaRPr sz="2100" u="none">
                <a:solidFill>
                  <a:srgbClr val="000000"/>
                </a:solidFill>
              </a:endParaRPr>
            </a:p>
            <a:p>
              <a:pPr indent="-3619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Char char="●"/>
              </a:pPr>
              <a:r>
                <a:rPr lang="en-US" sz="2100"/>
                <a:t>Video: </a:t>
              </a:r>
              <a:r>
                <a:rPr lang="en-US" sz="2100" u="sng">
                  <a:solidFill>
                    <a:schemeClr val="hlink"/>
                  </a:solidFill>
                  <a:hlinkClick r:id="rId8"/>
                </a:rPr>
                <a:t>https://youtu.be/AwDu64gN8t4</a:t>
              </a:r>
              <a:r>
                <a:rPr lang="en-US" sz="2100"/>
                <a:t> </a:t>
              </a:r>
              <a:endParaRPr sz="2100"/>
            </a:p>
          </p:txBody>
        </p:sp>
      </p:grpSp>
      <p:sp>
        <p:nvSpPr>
          <p:cNvPr id="23" name="Google Shape;23;g17f6e07292b_0_7"/>
          <p:cNvSpPr txBox="1"/>
          <p:nvPr/>
        </p:nvSpPr>
        <p:spPr>
          <a:xfrm>
            <a:off x="968261" y="2632375"/>
            <a:ext cx="20172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Shubhanshu Mishra* (shubhanshu.com), Jana Diesner (University of Illinois at Urbana-Champaign), *Work done while at UIUC.</a:t>
            </a:r>
            <a:endParaRPr sz="2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9"/>
              </a:rPr>
              <a:t>https://github.com/socialmediaie/pytail</a:t>
            </a:r>
            <a:r>
              <a:rPr lang="en-US" sz="2100"/>
              <a:t> | </a:t>
            </a:r>
            <a:r>
              <a:rPr lang="en-US" sz="2100" u="sng">
                <a:solidFill>
                  <a:schemeClr val="hlink"/>
                </a:solidFill>
                <a:hlinkClick r:id="rId10"/>
              </a:rPr>
              <a:t>https://arxiv.org/abs/2211.13786</a:t>
            </a:r>
            <a:r>
              <a:rPr lang="en-US" sz="2100"/>
              <a:t> </a:t>
            </a:r>
            <a:endParaRPr sz="2100"/>
          </a:p>
        </p:txBody>
      </p:sp>
      <p:pic>
        <p:nvPicPr>
          <p:cNvPr descr="neurips_logo.pdf" id="24" name="Google Shape;24;g17f6e07292b_0_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37816" y="588942"/>
            <a:ext cx="4797779" cy="215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17f6e07292b_0_7"/>
          <p:cNvPicPr preferRelativeResize="0"/>
          <p:nvPr/>
        </p:nvPicPr>
        <p:blipFill rotWithShape="1">
          <a:blip r:embed="rId12">
            <a:alphaModFix/>
          </a:blip>
          <a:srcRect b="0" l="0" r="169" t="2028"/>
          <a:stretch/>
        </p:blipFill>
        <p:spPr>
          <a:xfrm>
            <a:off x="463875" y="3733700"/>
            <a:ext cx="20677276" cy="5144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g17f6e07292b_0_7"/>
          <p:cNvGrpSpPr/>
          <p:nvPr/>
        </p:nvGrpSpPr>
        <p:grpSpPr>
          <a:xfrm>
            <a:off x="722325" y="12984075"/>
            <a:ext cx="12336300" cy="8667962"/>
            <a:chOff x="722325" y="8945475"/>
            <a:chExt cx="12336300" cy="8667962"/>
          </a:xfrm>
        </p:grpSpPr>
        <p:sp>
          <p:nvSpPr>
            <p:cNvPr id="27" name="Google Shape;27;g17f6e07292b_0_7"/>
            <p:cNvSpPr txBox="1"/>
            <p:nvPr/>
          </p:nvSpPr>
          <p:spPr>
            <a:xfrm>
              <a:off x="722325" y="9561075"/>
              <a:ext cx="12336300" cy="14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Char char="●"/>
              </a:pPr>
              <a:r>
                <a:rPr lang="en-US" sz="2100"/>
                <a:t>Tasks for Social Media Text Classification: Abusive, Sentiment, Uncertainty</a:t>
              </a:r>
              <a:endParaRPr sz="2100"/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Char char="●"/>
              </a:pPr>
              <a:r>
                <a:rPr lang="en-US" sz="2100"/>
                <a:t>10 tasks, 200K social media posts</a:t>
              </a:r>
              <a:endParaRPr sz="2100"/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Char char="●"/>
              </a:pPr>
              <a:r>
                <a:rPr lang="en-US" sz="2100"/>
                <a:t>To be released at: </a:t>
              </a:r>
              <a:r>
                <a:rPr lang="en-US" sz="2100" u="sng">
                  <a:solidFill>
                    <a:schemeClr val="hlink"/>
                  </a:solidFill>
                  <a:hlinkClick r:id="rId13"/>
                </a:rPr>
                <a:t>https://doi.org/10.5281/zenodo.7236430</a:t>
              </a:r>
              <a:r>
                <a:rPr lang="en-US" sz="2100"/>
                <a:t> </a:t>
              </a:r>
              <a:endParaRPr sz="2100"/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Char char="●"/>
              </a:pPr>
              <a:r>
                <a:rPr lang="en-US" sz="2100"/>
                <a:t>Derived from Social Media IE Multi Task Benchmark – </a:t>
              </a:r>
              <a:r>
                <a:rPr lang="en-US" sz="2100" u="sng">
                  <a:solidFill>
                    <a:schemeClr val="hlink"/>
                  </a:solidFill>
                  <a:hlinkClick r:id="rId14"/>
                </a:rPr>
                <a:t>https://doi.org/10.5281/zenodo.5867160</a:t>
              </a:r>
              <a:r>
                <a:rPr lang="en-US" sz="2100"/>
                <a:t> </a:t>
              </a:r>
              <a:endParaRPr sz="2100"/>
            </a:p>
          </p:txBody>
        </p:sp>
        <p:sp>
          <p:nvSpPr>
            <p:cNvPr id="28" name="Google Shape;28;g17f6e07292b_0_7"/>
            <p:cNvSpPr txBox="1"/>
            <p:nvPr/>
          </p:nvSpPr>
          <p:spPr>
            <a:xfrm>
              <a:off x="722325" y="8945475"/>
              <a:ext cx="12336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3400"/>
                <a:t>PyTAIL Benchmark for Social Media Active Learning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17f6e07292b_0_7"/>
            <p:cNvSpPr txBox="1"/>
            <p:nvPr/>
          </p:nvSpPr>
          <p:spPr>
            <a:xfrm>
              <a:off x="1782760" y="17197937"/>
              <a:ext cx="342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Sentiment classification</a:t>
              </a:r>
              <a:endParaRPr b="1" sz="2100"/>
            </a:p>
          </p:txBody>
        </p:sp>
        <p:sp>
          <p:nvSpPr>
            <p:cNvPr id="30" name="Google Shape;30;g17f6e07292b_0_7"/>
            <p:cNvSpPr txBox="1"/>
            <p:nvPr/>
          </p:nvSpPr>
          <p:spPr>
            <a:xfrm>
              <a:off x="7703615" y="13701001"/>
              <a:ext cx="4272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Abusive content identification</a:t>
              </a:r>
              <a:endParaRPr b="1" sz="2100"/>
            </a:p>
          </p:txBody>
        </p:sp>
        <p:sp>
          <p:nvSpPr>
            <p:cNvPr id="31" name="Google Shape;31;g17f6e07292b_0_7"/>
            <p:cNvSpPr txBox="1"/>
            <p:nvPr/>
          </p:nvSpPr>
          <p:spPr>
            <a:xfrm>
              <a:off x="7399677" y="17142793"/>
              <a:ext cx="488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Uncertainty indicator classification</a:t>
              </a:r>
              <a:endParaRPr b="1" sz="2100"/>
            </a:p>
          </p:txBody>
        </p:sp>
        <p:pic>
          <p:nvPicPr>
            <p:cNvPr id="32" name="Google Shape;32;g17f6e07292b_0_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2330" y="11223952"/>
              <a:ext cx="5547760" cy="5876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g17f6e07292b_0_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624824" y="11223952"/>
              <a:ext cx="6430182" cy="2410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g17f6e07292b_0_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624823" y="14309075"/>
              <a:ext cx="6433708" cy="2557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g17f6e07292b_0_7"/>
          <p:cNvSpPr txBox="1"/>
          <p:nvPr/>
        </p:nvSpPr>
        <p:spPr>
          <a:xfrm>
            <a:off x="722321" y="8871768"/>
            <a:ext cx="90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Problem formulation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17f6e07292b_0_7"/>
          <p:cNvSpPr txBox="1"/>
          <p:nvPr/>
        </p:nvSpPr>
        <p:spPr>
          <a:xfrm>
            <a:off x="722325" y="9419925"/>
            <a:ext cx="123363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Given a large unlabeled corpus, can we: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label it efficiently using fewer human annotations?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allow efficient human-in-the-loop injection of rules during the annotation process?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update models  efficiently to work with new data?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Proposal: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Use active learning for data labeling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Use interface to surface and inject prominent rules for efficient annotation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Use incremental learning algorithms for model updates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Highly applicable to social media data: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Streaming data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Model should adapt to new data</a:t>
            </a:r>
            <a:endParaRPr sz="2100"/>
          </a:p>
        </p:txBody>
      </p:sp>
      <p:sp>
        <p:nvSpPr>
          <p:cNvPr id="37" name="Google Shape;37;g17f6e07292b_0_7"/>
          <p:cNvSpPr txBox="1"/>
          <p:nvPr/>
        </p:nvSpPr>
        <p:spPr>
          <a:xfrm>
            <a:off x="22657371" y="3733693"/>
            <a:ext cx="90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Evaluation of PyTAIL on benchmark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g17f6e07292b_0_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2657375" y="4470476"/>
            <a:ext cx="9733197" cy="68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7f6e07292b_0_7"/>
          <p:cNvSpPr txBox="1"/>
          <p:nvPr/>
        </p:nvSpPr>
        <p:spPr>
          <a:xfrm>
            <a:off x="30341900" y="11512325"/>
            <a:ext cx="223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round query 100 samples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is logistic regression with unigram and lexicon features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rounds is 100 (except Clarin)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g17f6e07292b_0_7"/>
          <p:cNvSpPr txBox="1"/>
          <p:nvPr/>
        </p:nvSpPr>
        <p:spPr>
          <a:xfrm>
            <a:off x="30341900" y="16866550"/>
            <a:ext cx="223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only on the data not used for training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strategy queries efficiently and can help in labeling full data more quickly.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" name="Google Shape;41;g17f6e07292b_0_7"/>
          <p:cNvSpPr txBox="1"/>
          <p:nvPr/>
        </p:nvSpPr>
        <p:spPr>
          <a:xfrm>
            <a:off x="13788298" y="8804325"/>
            <a:ext cx="53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PyTAIL Workflow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7f6e07292b_0_7"/>
          <p:cNvSpPr txBox="1"/>
          <p:nvPr/>
        </p:nvSpPr>
        <p:spPr>
          <a:xfrm>
            <a:off x="13798876" y="9419936"/>
            <a:ext cx="72702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Build an easy to use interface which allows users to perform human-in-the-loop annotation of data and incremental training of the model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Enable injection of custom lexicons and rules for NLP application, with ability to suggest rules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Support simulation mode to assess performance of active learning techniques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Support human in the loop interface for interactive annotation and rule building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Track performance of remaining data during simulation model to measure time to full annotation.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Support </a:t>
            </a:r>
            <a:r>
              <a:rPr lang="en-US" sz="2100"/>
              <a:t>different</a:t>
            </a:r>
            <a:r>
              <a:rPr lang="en-US" sz="2100"/>
              <a:t> active learning algorithms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Support different rule suggestion techniques</a:t>
            </a:r>
            <a:endParaRPr sz="2100"/>
          </a:p>
        </p:txBody>
      </p:sp>
      <p:pic>
        <p:nvPicPr>
          <p:cNvPr id="43" name="Google Shape;43;g17f6e07292b_0_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0194383" y="19417616"/>
            <a:ext cx="2234401" cy="223440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7f6e07292b_0_7"/>
          <p:cNvSpPr txBox="1"/>
          <p:nvPr/>
        </p:nvSpPr>
        <p:spPr>
          <a:xfrm>
            <a:off x="13788298" y="14110975"/>
            <a:ext cx="53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Evaluation Workflow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7f6e07292b_0_7"/>
          <p:cNvSpPr txBox="1"/>
          <p:nvPr/>
        </p:nvSpPr>
        <p:spPr>
          <a:xfrm>
            <a:off x="13798876" y="14726586"/>
            <a:ext cx="72702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 evaluated PyTAIL simulation workflow on the PyTAIL benchmark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Using a linear model, a </a:t>
            </a:r>
            <a:r>
              <a:rPr lang="en-US" sz="2100"/>
              <a:t>continuously updated lexicon from the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goal was the evaluate the performance of different active learning strategies on social media corpus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 considered, random, entropy based, and min margin for candidate scoring.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 used top K and sampling for candidate selection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Our results show that Top K strategies lead to the fastest annotation of a given </a:t>
            </a:r>
            <a:r>
              <a:rPr lang="en-US" sz="2100"/>
              <a:t>unlabeled</a:t>
            </a:r>
            <a:r>
              <a:rPr lang="en-US" sz="2100"/>
              <a:t> corpora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Random leads to the slowest annotation of the corpora.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 terms of generalization capabilities most approaches are similar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