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2f712a9fb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2f712a9fb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a2f712a9fb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a2f712a9fb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a2f712a9fb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a2f712a9fb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2f712a9fb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a2f712a9fb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a2f712a9fb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2f712a9fb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2f712a9fb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a2f712a9fb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2f712a9fb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2f712a9fb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Proposal: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Use active learning for data labeling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Use interface to surface and inject prominent rules for efficient annotation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Use incremental learning algorithms for model updates</a:t>
            </a:r>
            <a:endParaRPr sz="1000"/>
          </a:p>
        </p:txBody>
      </p:sp>
      <p:sp>
        <p:nvSpPr>
          <p:cNvPr id="155" name="Google Shape;155;g1a2f712a9fb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some IE tasks practically useful for newcomers</a:t>
            </a:r>
            <a:endParaRPr/>
          </a:p>
        </p:txBody>
      </p:sp>
      <p:sp>
        <p:nvSpPr>
          <p:cNvPr id="170" name="Google Shape;17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some IE tasks practically useful for newcomers</a:t>
            </a:r>
            <a:endParaRPr/>
          </a:p>
        </p:txBody>
      </p:sp>
      <p:sp>
        <p:nvSpPr>
          <p:cNvPr id="178" name="Google Shape;17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2f712a9fb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a2f712a9fb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2f712a9fb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a2f712a9fb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witter.com/TheShubhanshu" TargetMode="External"/><Relationship Id="rId4" Type="http://schemas.openxmlformats.org/officeDocument/2006/relationships/hyperlink" Target="https://twitter.com/janadiesner" TargetMode="External"/><Relationship Id="rId9" Type="http://schemas.openxmlformats.org/officeDocument/2006/relationships/hyperlink" Target="https://www.youtube.com/watch?v=AwDu64gN8t4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s://arxiv.org/abs/2211.13786" TargetMode="External"/><Relationship Id="rId7" Type="http://schemas.openxmlformats.org/officeDocument/2006/relationships/hyperlink" Target="https://doi.org/10.5281/zenodo.7236430" TargetMode="External"/><Relationship Id="rId8" Type="http://schemas.openxmlformats.org/officeDocument/2006/relationships/hyperlink" Target="https://github.com/socialmediaie/pytai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hyperlink" Target="https://github.com/socialmediaie/SocialMediaI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hyperlink" Target="https://github.com/socialmediaie/SocialMediaI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witter.com/TheShubhanshu" TargetMode="External"/><Relationship Id="rId4" Type="http://schemas.openxmlformats.org/officeDocument/2006/relationships/hyperlink" Target="https://twitter.com/janadiesner" TargetMode="External"/><Relationship Id="rId5" Type="http://schemas.openxmlformats.org/officeDocument/2006/relationships/hyperlink" Target="https://twitter.com/DiesnerLab" TargetMode="External"/><Relationship Id="rId6" Type="http://schemas.openxmlformats.org/officeDocument/2006/relationships/hyperlink" Target="https://github.com/socialmediaie/pytail" TargetMode="External"/><Relationship Id="rId7" Type="http://schemas.openxmlformats.org/officeDocument/2006/relationships/hyperlink" Target="https://github.com/socialmediaie/SocialMediaIE/tree/master/SocialMediaIE/active_learning" TargetMode="External"/><Relationship Id="rId8" Type="http://schemas.openxmlformats.org/officeDocument/2006/relationships/hyperlink" Target="https://github.com/socialmediaie/pytail/issu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i.org/10.1145/2700171.279102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i.org/10.5281/zenodo.7236430" TargetMode="External"/><Relationship Id="rId4" Type="http://schemas.openxmlformats.org/officeDocument/2006/relationships/hyperlink" Target="https://doi.org/10.5281/zenodo.586716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hyperlink" Target="https://doi.org/10.5281/zenodo.5867160" TargetMode="External"/><Relationship Id="rId7" Type="http://schemas.openxmlformats.org/officeDocument/2006/relationships/hyperlink" Target="https://shubhanshu.com/phd_thesi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i.org/10.1145/2700171.279102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i.org/10.1145/2700171.2791022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i.org/10.1145/2700171.2791022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None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PyTAIL: Interactive and Incremental Learning of NLP Models with Human in the Loop for Online Data</a:t>
            </a:r>
            <a:endParaRPr/>
          </a:p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1524000" y="3602025"/>
            <a:ext cx="91440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200"/>
              <a:t>Shubhanshu Mishra* (shubhanshu.com) - </a:t>
            </a:r>
            <a:r>
              <a:rPr b="1" lang="en-US" sz="2200" u="sng">
                <a:solidFill>
                  <a:schemeClr val="hlink"/>
                </a:solidFill>
                <a:hlinkClick r:id="rId3"/>
              </a:rPr>
              <a:t>@TheShubhanshu</a:t>
            </a:r>
            <a:endParaRPr b="1"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200"/>
              <a:t>Jana Diesner (University of Illinois at Urbana-Champaign) - </a:t>
            </a:r>
            <a:r>
              <a:rPr b="1" lang="en-US" sz="2200" u="sng">
                <a:solidFill>
                  <a:schemeClr val="hlink"/>
                </a:solidFill>
                <a:hlinkClick r:id="rId4"/>
              </a:rPr>
              <a:t>@janadiesner</a:t>
            </a:r>
            <a:endParaRPr b="1"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600"/>
              <a:t>*The work presented here was done during my PhD at UIUC</a:t>
            </a:r>
            <a:endParaRPr b="1" sz="1600"/>
          </a:p>
        </p:txBody>
      </p:sp>
      <p:grpSp>
        <p:nvGrpSpPr>
          <p:cNvPr id="141" name="Google Shape;141;p25"/>
          <p:cNvGrpSpPr/>
          <p:nvPr/>
        </p:nvGrpSpPr>
        <p:grpSpPr>
          <a:xfrm>
            <a:off x="2740146" y="5173925"/>
            <a:ext cx="6711708" cy="1169700"/>
            <a:chOff x="1524000" y="5173925"/>
            <a:chExt cx="6711708" cy="1169700"/>
          </a:xfrm>
        </p:grpSpPr>
        <p:pic>
          <p:nvPicPr>
            <p:cNvPr id="142" name="Google Shape;142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25583" y="5253712"/>
              <a:ext cx="1010126" cy="1010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25"/>
            <p:cNvSpPr txBox="1"/>
            <p:nvPr/>
          </p:nvSpPr>
          <p:spPr>
            <a:xfrm>
              <a:off x="1524000" y="5173925"/>
              <a:ext cx="54891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ArXiv: </a:t>
              </a:r>
              <a:r>
                <a:rPr b="1" lang="en-US" sz="16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6"/>
                </a:rPr>
                <a:t>https://arxiv.org/abs/2211.13786</a:t>
              </a: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Dataset: </a:t>
              </a:r>
              <a:r>
                <a:rPr b="1" lang="en-US" sz="16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7"/>
                </a:rPr>
                <a:t>https://doi.org/10.5281/zenodo.7236430</a:t>
              </a: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Code: </a:t>
              </a:r>
              <a:r>
                <a:rPr b="1" lang="en-US" sz="16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8"/>
                </a:rPr>
                <a:t>https://github.com/socialmediaie/pytail</a:t>
              </a: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Video: </a:t>
              </a:r>
              <a:r>
                <a:rPr b="1" lang="en-US" sz="16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9"/>
                </a:rPr>
                <a:t>https://www.youtube.com/watch?v=AwDu64gN8t4</a:t>
              </a: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PyTAIL Workflow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Build an easy to use interface which allows users to perform human-in-the-loop annotation of data and incremental training of the model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Enable injection of custom lexicons and rules for NLP application, with ability to suggest rules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Support simulation mode to assess performance of active learning techniques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Support human in the loop interface for interactive annotation and rule building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Track performance of remaining data during simulation model to measure time to full annotation.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Support different active learning algorithms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Support different rule suggestion techniques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PyTAIL Workflow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169" t="2028"/>
          <a:stretch/>
        </p:blipFill>
        <p:spPr>
          <a:xfrm>
            <a:off x="5838" y="1593476"/>
            <a:ext cx="12130132" cy="301823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/>
          <p:nvPr/>
        </p:nvSpPr>
        <p:spPr>
          <a:xfrm>
            <a:off x="3058302" y="5222631"/>
            <a:ext cx="607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and Human in the loop modes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Active Learning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Given a model and unlabeled data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Select samples from the unlabeled data to be annotated, based on selection criterion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Update model with collected labeled examples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Repeat steps 2 to 3 till desired accuracy is reached or data exhausted</a:t>
            </a:r>
            <a:endParaRPr/>
          </a:p>
        </p:txBody>
      </p:sp>
      <p:sp>
        <p:nvSpPr>
          <p:cNvPr id="236" name="Google Shape;236;p36"/>
          <p:cNvSpPr/>
          <p:nvPr/>
        </p:nvSpPr>
        <p:spPr>
          <a:xfrm>
            <a:off x="838200" y="5942568"/>
            <a:ext cx="23945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Mishra et al. (2015)</a:t>
            </a:r>
            <a:endParaRPr/>
          </a:p>
        </p:txBody>
      </p:sp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PyTAIL - API</a:t>
            </a:r>
            <a:endParaRPr/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46325" l="0" r="0" t="0"/>
          <a:stretch/>
        </p:blipFill>
        <p:spPr>
          <a:xfrm>
            <a:off x="362262" y="1934308"/>
            <a:ext cx="5733738" cy="3681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/>
          <p:cNvPicPr preferRelativeResize="0"/>
          <p:nvPr/>
        </p:nvPicPr>
        <p:blipFill rotWithShape="1">
          <a:blip r:embed="rId3">
            <a:alphaModFix/>
          </a:blip>
          <a:srcRect b="0" l="0" r="0" t="53675"/>
          <a:stretch/>
        </p:blipFill>
        <p:spPr>
          <a:xfrm>
            <a:off x="6096000" y="1934308"/>
            <a:ext cx="5733738" cy="3176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Workflow</a:t>
            </a:r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We evaluated PyTAIL simulation workflow on the PyTAIL benchmark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Using a logistic regression model, and a continuously updated lexicon from the data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The goal was the evaluate the performance of different active learning strategies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We considered, random, entropy based, and min margin for candidate scoring.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We considered top K and K sampled for candidate selection</a:t>
            </a:r>
            <a:endParaRPr/>
          </a:p>
        </p:txBody>
      </p:sp>
      <p:sp>
        <p:nvSpPr>
          <p:cNvPr id="253" name="Google Shape;253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846"/>
            <a:ext cx="12192000" cy="615138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9"/>
          <p:cNvSpPr txBox="1"/>
          <p:nvPr/>
        </p:nvSpPr>
        <p:spPr>
          <a:xfrm>
            <a:off x="9393865" y="346364"/>
            <a:ext cx="264573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round query 100 samples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 is logistic regression with unigram and lexicon features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rounds is 100 (except Clarin)</a:t>
            </a:r>
            <a:endParaRPr/>
          </a:p>
        </p:txBody>
      </p:sp>
      <p:sp>
        <p:nvSpPr>
          <p:cNvPr id="260" name="Google Shape;260;p39"/>
          <p:cNvSpPr/>
          <p:nvPr/>
        </p:nvSpPr>
        <p:spPr>
          <a:xfrm>
            <a:off x="448947" y="6093124"/>
            <a:ext cx="5986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ordered alphabetically and X and Y axes are not shared.</a:t>
            </a:r>
            <a:endParaRPr/>
          </a:p>
        </p:txBody>
      </p:sp>
      <p:sp>
        <p:nvSpPr>
          <p:cNvPr id="261" name="Google Shape;261;p39"/>
          <p:cNvSpPr/>
          <p:nvPr/>
        </p:nvSpPr>
        <p:spPr>
          <a:xfrm>
            <a:off x="7983581" y="6093124"/>
            <a:ext cx="32127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https://github.com/socialmediaie/SocialMediaIE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Evaluation on remaining data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Active learning systems only track performance on held out test 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However, often goal is to quickly annotate a large unlabeled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should hence track which methods quickly allows us to reach this goal by measuring the performance on the remaining data</a:t>
            </a:r>
            <a:endParaRPr/>
          </a:p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14756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9223744" y="346364"/>
            <a:ext cx="281585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only on the data not used for training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strategy queries efficiently and can help in labeling full data more quickly.</a:t>
            </a:r>
            <a:endParaRPr/>
          </a:p>
        </p:txBody>
      </p:sp>
      <p:sp>
        <p:nvSpPr>
          <p:cNvPr id="276" name="Google Shape;276;p41"/>
          <p:cNvSpPr/>
          <p:nvPr/>
        </p:nvSpPr>
        <p:spPr>
          <a:xfrm>
            <a:off x="339465" y="6093124"/>
            <a:ext cx="5986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ordered alphabetically and X and Y axes are not shared.</a:t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8979261" y="6093124"/>
            <a:ext cx="32127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https://github.com/socialmediaie/SocialMediaIE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4" name="Google Shape;2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741" y="1338170"/>
            <a:ext cx="7758470" cy="543093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Benchmark Evaluation</a:t>
            </a:r>
            <a:endParaRPr/>
          </a:p>
        </p:txBody>
      </p:sp>
      <p:sp>
        <p:nvSpPr>
          <p:cNvPr id="286" name="Google Shape;286;p42"/>
          <p:cNvSpPr txBox="1"/>
          <p:nvPr/>
        </p:nvSpPr>
        <p:spPr>
          <a:xfrm>
            <a:off x="8721200" y="524775"/>
            <a:ext cx="30000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Our results show that Top K strategies lead to the fastest annotation of a given unlabeled corpora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Random leads to the slowest annotation of the corpora.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In terms of generalization capabilities most approaches are similar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Questions?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Tweet to us at: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Shubhanshu Mishra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@TheShubhanshu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Jana Diesner 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@janadiesner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@DiesnerLab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PyTAIL will be released soon at: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https://github.com/socialmediaie/pytail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Previous version of PyTAIL used for our experiments can be found as part of the SocialMediaIE tool: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https://github.com/socialmediaie/SocialMediaIE/tree/master/SocialMediaIE/active_learning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you have questions or feature requests open an issue on GitHub at: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https://github.com/socialmediaie/pytail/issues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Formulation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Given a large unlabeled corpus, can we: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label it efficiently using fewer human annotations?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allow efficient human-in-the-loop injection of rules during the annotation process?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update models efficiently to work with new data?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This setting is needed for 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social media data, where: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Data is available in streaming mode, and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Model should adapt to new data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Mishra, Shubhanshu, Diesner, Jana, Byrne, Jason, &amp; Surbeck, Elizabeth (2015). Sentiment Analysis with Incremental Human-in-the-Loop Learning and Lexical Resource Customization. In Proceedings of the 26th ACM Conference on Hypertext &amp; Social Media - HT ’15 (pp. 323–325). New York, New York, USA: ACM Press. </a:t>
            </a:r>
            <a:r>
              <a:rPr lang="en-US" sz="2100" u="sng">
                <a:solidFill>
                  <a:schemeClr val="hlink"/>
                </a:solidFill>
                <a:hlinkClick r:id="rId3"/>
              </a:rPr>
              <a:t>https://doi.org/10.1145/2700171.2791022</a:t>
            </a:r>
            <a:r>
              <a:rPr lang="en-US" sz="2100"/>
              <a:t> 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Shubhanshu Mishra and Jana Diesner. 2022. PyTAIL: Interactive and Incremental Learning of NLP Models with Human in the Loop for Online Data. arXiv:2211.13786 [cs].</a:t>
            </a:r>
            <a:endParaRPr sz="2100"/>
          </a:p>
        </p:txBody>
      </p:sp>
      <p:sp>
        <p:nvSpPr>
          <p:cNvPr id="300" name="Google Shape;30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Proposal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Given a large unlabeled corpus, can we: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label it efficiently using fewer human annotations? </a:t>
            </a:r>
            <a:r>
              <a:rPr lang="en-US" sz="2100">
                <a:solidFill>
                  <a:srgbClr val="DF000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✅Active Learning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allow efficient human-in-the-loop injection of rules during the annotation process? </a:t>
            </a:r>
            <a:r>
              <a:rPr lang="en-US" sz="2100">
                <a:solidFill>
                  <a:srgbClr val="DF000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✅Data and Rule suggestion interface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update models efficiently to work with new data? </a:t>
            </a:r>
            <a:r>
              <a:rPr lang="en-US" sz="2100">
                <a:solidFill>
                  <a:srgbClr val="DF000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✅Online Learning</a:t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Scope: Classification Tasks for Social Media</a:t>
            </a:r>
            <a:endParaRPr/>
          </a:p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1" y="1462101"/>
            <a:ext cx="11201398" cy="4736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PyTAIL Benchmark of Active Learning on Social Media Text Classification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Tasks for Social Media Text Classification: Abusive, Sentiment, Uncertainty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10 tasks, 200K social media posts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be released at: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https://doi.org/10.5281/zenodo.7236430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Derived from Social Media IE Multi Task Benchmark –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https://doi.org/10.5281/zenodo.5867160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Stats</a:t>
            </a:r>
            <a:endParaRPr/>
          </a:p>
        </p:txBody>
      </p:sp>
      <p:sp>
        <p:nvSpPr>
          <p:cNvPr id="182" name="Google Shape;182;p30"/>
          <p:cNvSpPr txBox="1"/>
          <p:nvPr/>
        </p:nvSpPr>
        <p:spPr>
          <a:xfrm>
            <a:off x="3013525" y="5643418"/>
            <a:ext cx="24484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classification</a:t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6486398" y="3145099"/>
            <a:ext cx="3052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Abusive content identification</a:t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6486398" y="5604021"/>
            <a:ext cx="34893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Uncertainty indicator classification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2088" y="1375419"/>
            <a:ext cx="3963493" cy="419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9015" y="1375419"/>
            <a:ext cx="4593921" cy="172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9014" y="3579526"/>
            <a:ext cx="4596441" cy="182713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838200" y="5999884"/>
            <a:ext cx="106655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https://doi.org/10.5281/zenodo.5867160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https://shubhanshu.com/phd_thesis/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SAIL: Sentiment Analysis with Incremental Human-in-the-Loop Learning and Lexical Resource Customization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SAIL was written in Java and serves as a precursor for PyTAIL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SAIL was written specifically for Sentiment Classification tasks and supports active online learning via SGD based updates.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838200" y="5776853"/>
            <a:ext cx="1051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Mishra, Shubhanshu, Jana Diesner, Jason Byrne, and Elizabeth Surbeck. 2015. “Sentiment Analysis with Incremental Human-in-the-Loop Learning and Lexical Resource Customization.” In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Proceedings of the 26th ACM Conference on Hypertext &amp; Social Media - HT ’15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323–25. New York, New York, USA: ACM Press. </a:t>
            </a: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https://doi.org/10.1145/2700171.2791022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SAIL: Sentiment Analysis with Incremental Human-in-the-Loop Learning and Lexical Resource Customization</a:t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838200" y="5776853"/>
            <a:ext cx="10515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Mishra, Shubhanshu, Jana Diesner, Jason Byrne, and Elizabeth Surbeck. 2015. “Sentiment Analysis with Incremental Human-in-the-Loop Learning and Lexical Resource Customization.” In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Proceedings of the 26th ACM Conference on Hypertext &amp; Social Media - HT ’15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323–25. New York, New York, USA: ACM Press. </a:t>
            </a: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https://doi.org/10.1145/2700171.2791022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634" y="1843225"/>
            <a:ext cx="8212733" cy="3781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SAIL: Sentiment Analysis with Incremental Human-in-the-Loop Learning and Lexical Resource Customization</a:t>
            </a:r>
            <a:endParaRPr/>
          </a:p>
        </p:txBody>
      </p:sp>
      <p:sp>
        <p:nvSpPr>
          <p:cNvPr id="210" name="Google Shape;210;p33"/>
          <p:cNvSpPr/>
          <p:nvPr/>
        </p:nvSpPr>
        <p:spPr>
          <a:xfrm>
            <a:off x="838200" y="5776853"/>
            <a:ext cx="10515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Mishra, Shubhanshu, Jana Diesner, Jason Byrne, and Elizabeth Surbeck. 2015. “Sentiment Analysis with Incremental Human-in-the-Loop Learning and Lexical Resource Customization.” In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Proceedings of the 26th ACM Conference on Hypertext &amp; Social Media - HT ’15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323–25. New York, New York, USA: ACM Press. </a:t>
            </a: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https://doi.org/10.1145/2700171.2791022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668" y="1843225"/>
            <a:ext cx="8198664" cy="3781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