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6" r:id="rId9"/>
    <p:sldId id="260" r:id="rId10"/>
    <p:sldId id="261" r:id="rId11"/>
    <p:sldId id="268" r:id="rId12"/>
    <p:sldId id="267" r:id="rId13"/>
    <p:sldId id="271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3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97707-C3AB-4D1A-9A01-64E26F929C25}" type="datetimeFigureOut">
              <a:rPr lang="en-US" smtClean="0"/>
              <a:pPr/>
              <a:t>11/1/2017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AEB83-CFD9-4ADD-94AA-80074FE2EE5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22B4B-1D27-40F8-B1AE-2D463F64B224}" type="datetimeFigureOut">
              <a:rPr lang="en-US" smtClean="0"/>
              <a:pPr/>
              <a:t>11/1/2017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53788-A7A7-4430-8773-80A6063B4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3788-A7A7-4430-8773-80A6063B47E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6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Autofit/>
          </a:bodyPr>
          <a:lstStyle/>
          <a:p>
            <a:r>
              <a:rPr lang="en-IN" sz="13800" b="1" dirty="0" smtClean="0"/>
              <a:t>IPC</a:t>
            </a:r>
            <a:endParaRPr lang="en-IN" sz="13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94037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6000" b="1" dirty="0" smtClean="0"/>
              <a:t>Shared Memory</a:t>
            </a:r>
            <a:endParaRPr lang="en-IN" sz="6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686800" cy="1143000"/>
          </a:xfrm>
        </p:spPr>
        <p:txBody>
          <a:bodyPr/>
          <a:lstStyle/>
          <a:p>
            <a:pPr algn="l"/>
            <a:r>
              <a:rPr lang="en-IN" b="1" dirty="0" err="1" smtClean="0"/>
              <a:t>msync</a:t>
            </a:r>
            <a:r>
              <a:rPr lang="en-IN" b="1" dirty="0" smtClean="0"/>
              <a:t>()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/>
              <a:t>#include &lt;sys/</a:t>
            </a:r>
            <a:r>
              <a:rPr lang="en-IN" sz="2000" b="1" dirty="0" err="1" smtClean="0"/>
              <a:t>mman.h</a:t>
            </a:r>
            <a:r>
              <a:rPr lang="en-IN" sz="2000" b="1" dirty="0" smtClean="0"/>
              <a:t>&gt;</a:t>
            </a:r>
          </a:p>
          <a:p>
            <a:pPr>
              <a:buNone/>
            </a:pP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msync</a:t>
            </a:r>
            <a:r>
              <a:rPr lang="en-IN" sz="2000" b="1" dirty="0" smtClean="0"/>
              <a:t>(void *</a:t>
            </a:r>
            <a:r>
              <a:rPr lang="en-IN" sz="2000" b="1" i="1" dirty="0" err="1" smtClean="0"/>
              <a:t>addr</a:t>
            </a:r>
            <a:r>
              <a:rPr lang="en-IN" sz="2000" b="1" dirty="0" smtClean="0"/>
              <a:t>, </a:t>
            </a:r>
            <a:r>
              <a:rPr lang="en-IN" sz="2000" b="1" dirty="0" err="1" smtClean="0"/>
              <a:t>size_t</a:t>
            </a:r>
            <a:r>
              <a:rPr lang="en-IN" sz="2000" b="1" dirty="0" smtClean="0"/>
              <a:t> </a:t>
            </a:r>
            <a:r>
              <a:rPr lang="en-IN" sz="2000" b="1" i="1" dirty="0" smtClean="0"/>
              <a:t>length</a:t>
            </a:r>
            <a:r>
              <a:rPr lang="en-IN" sz="2000" b="1" dirty="0" smtClean="0"/>
              <a:t>, 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i="1" dirty="0" smtClean="0"/>
              <a:t>flags</a:t>
            </a:r>
            <a:r>
              <a:rPr lang="en-IN" sz="2000" b="1" dirty="0" smtClean="0"/>
              <a:t>);</a:t>
            </a:r>
          </a:p>
          <a:p>
            <a:pPr>
              <a:buNone/>
            </a:pPr>
            <a:r>
              <a:rPr lang="en-IN" sz="2000" b="1" dirty="0" smtClean="0"/>
              <a:t>Return: </a:t>
            </a:r>
            <a:r>
              <a:rPr lang="en-IN" sz="2000" dirty="0" smtClean="0"/>
              <a:t>On success: 0,	On failure: -1</a:t>
            </a:r>
          </a:p>
          <a:p>
            <a:r>
              <a:rPr lang="en-IN" sz="2000" dirty="0" smtClean="0"/>
              <a:t>to perform this synchronization</a:t>
            </a:r>
          </a:p>
          <a:p>
            <a:r>
              <a:rPr lang="en-IN" sz="2000" dirty="0" smtClean="0"/>
              <a:t>flushes changes made to the in-core copy of a file that was mapped into memory using </a:t>
            </a:r>
            <a:r>
              <a:rPr lang="en-IN" sz="2000" dirty="0" err="1" smtClean="0"/>
              <a:t>mmap</a:t>
            </a:r>
            <a:r>
              <a:rPr lang="en-IN" sz="2000" dirty="0" smtClean="0"/>
              <a:t>() back to the </a:t>
            </a:r>
            <a:r>
              <a:rPr lang="en-IN" sz="2000" dirty="0" err="1" smtClean="0"/>
              <a:t>filesystem</a:t>
            </a:r>
            <a:endParaRPr lang="en-IN" sz="2000" dirty="0" smtClean="0"/>
          </a:p>
          <a:p>
            <a:r>
              <a:rPr lang="en-IN" sz="2000" dirty="0" smtClean="0"/>
              <a:t>Without use of this call, there is no guarantee that changes are written back before </a:t>
            </a:r>
            <a:r>
              <a:rPr lang="en-IN" sz="2000" dirty="0" err="1" smtClean="0"/>
              <a:t>munmap</a:t>
            </a:r>
            <a:r>
              <a:rPr lang="en-IN" sz="2000" dirty="0" smtClean="0"/>
              <a:t>() is called</a:t>
            </a:r>
            <a:endParaRPr lang="en-IN" sz="2000" b="1" dirty="0" smtClean="0"/>
          </a:p>
          <a:p>
            <a:endParaRPr lang="en-IN" sz="2000" b="1" dirty="0" smtClean="0"/>
          </a:p>
          <a:p>
            <a:r>
              <a:rPr lang="en-IN" sz="2000" b="1" dirty="0" err="1" smtClean="0"/>
              <a:t>addr</a:t>
            </a:r>
            <a:r>
              <a:rPr lang="en-IN" sz="2000" dirty="0" smtClean="0"/>
              <a:t> and </a:t>
            </a:r>
            <a:r>
              <a:rPr lang="en-IN" sz="2000" b="1" dirty="0" smtClean="0"/>
              <a:t>length</a:t>
            </a:r>
            <a:r>
              <a:rPr lang="en-IN" sz="2000" dirty="0" smtClean="0"/>
              <a:t> normally refer to the entire memory-mapped region of memory</a:t>
            </a:r>
          </a:p>
          <a:p>
            <a:r>
              <a:rPr lang="en-IN" sz="2000" b="1" dirty="0" smtClean="0"/>
              <a:t>flags: </a:t>
            </a:r>
            <a:r>
              <a:rPr lang="en-IN" sz="2000" dirty="0" smtClean="0"/>
              <a:t>formed from the combination of constants</a:t>
            </a:r>
          </a:p>
          <a:p>
            <a:pPr>
              <a:buNone/>
            </a:pPr>
            <a:r>
              <a:rPr lang="en-IN" sz="2000" b="1" dirty="0" smtClean="0"/>
              <a:t>	MS_ASYNC, MS_SYNC and MS_INVALIDATE</a:t>
            </a:r>
            <a:endParaRPr lang="en-IN" sz="2000" dirty="0" smtClean="0"/>
          </a:p>
          <a:p>
            <a:pPr>
              <a:buNone/>
            </a:pPr>
            <a:r>
              <a:rPr lang="en-IN" sz="2000" b="1" dirty="0" smtClean="0"/>
              <a:t>	MS_ASYNC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Specifies that an update be scheduled, but the call returns immediately</a:t>
            </a:r>
          </a:p>
          <a:p>
            <a:pPr>
              <a:buNone/>
            </a:pPr>
            <a:r>
              <a:rPr lang="en-IN" sz="2000" dirty="0" smtClean="0"/>
              <a:t>	returns once the write operations are queued by the kernel</a:t>
            </a:r>
          </a:p>
          <a:p>
            <a:pPr>
              <a:buNone/>
            </a:pPr>
            <a:r>
              <a:rPr lang="en-IN" sz="2000" b="1" dirty="0" smtClean="0"/>
              <a:t>	</a:t>
            </a:r>
            <a:endParaRPr lang="en-IN" sz="2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686800" cy="1143000"/>
          </a:xfrm>
        </p:spPr>
        <p:txBody>
          <a:bodyPr/>
          <a:lstStyle/>
          <a:p>
            <a:pPr algn="l"/>
            <a:r>
              <a:rPr lang="en-IN" b="1" dirty="0" err="1" smtClean="0"/>
              <a:t>msync</a:t>
            </a:r>
            <a:r>
              <a:rPr lang="en-IN" b="1" dirty="0" smtClean="0"/>
              <a:t>()...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	MS_SYNC</a:t>
            </a:r>
          </a:p>
          <a:p>
            <a:pPr>
              <a:buNone/>
            </a:pPr>
            <a:r>
              <a:rPr lang="en-IN" sz="2000" b="1" dirty="0" smtClean="0"/>
              <a:t>	</a:t>
            </a:r>
            <a:r>
              <a:rPr lang="en-IN" sz="2000" dirty="0" smtClean="0"/>
              <a:t>Requests an update and waits for it to complete</a:t>
            </a:r>
          </a:p>
          <a:p>
            <a:pPr>
              <a:buNone/>
            </a:pPr>
            <a:r>
              <a:rPr lang="en-IN" sz="2000" dirty="0" smtClean="0"/>
              <a:t>	returns only after the write operations are complete</a:t>
            </a:r>
          </a:p>
          <a:p>
            <a:pPr>
              <a:buNone/>
            </a:pPr>
            <a:r>
              <a:rPr lang="en-IN" sz="2000" b="1" dirty="0" smtClean="0"/>
              <a:t>	MS_INVALIDATE</a:t>
            </a:r>
          </a:p>
          <a:p>
            <a:pPr>
              <a:buNone/>
            </a:pPr>
            <a:r>
              <a:rPr lang="en-IN" sz="2000" b="1" dirty="0" smtClean="0"/>
              <a:t>	</a:t>
            </a:r>
            <a:r>
              <a:rPr lang="en-IN" sz="2000" dirty="0" smtClean="0"/>
              <a:t> Asks to invalidate other mappings of the same file </a:t>
            </a:r>
          </a:p>
          <a:p>
            <a:pPr>
              <a:buNone/>
            </a:pPr>
            <a:r>
              <a:rPr lang="en-IN" sz="2000" dirty="0" smtClean="0"/>
              <a:t>	(so that they can be updated with the fresh values just written)</a:t>
            </a:r>
          </a:p>
          <a:p>
            <a:pPr>
              <a:buNone/>
            </a:pPr>
            <a:r>
              <a:rPr lang="en-IN" sz="2000" dirty="0" smtClean="0"/>
              <a:t>	all in-memory copies of the file data that are inconsistent with the file data are invalidated</a:t>
            </a:r>
          </a:p>
          <a:p>
            <a:pPr>
              <a:buNone/>
            </a:pPr>
            <a:r>
              <a:rPr lang="en-IN" sz="2000" dirty="0" smtClean="0"/>
              <a:t>	Subsequent references will obtain data from the file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smtClean="0"/>
              <a:t>Notes: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791200"/>
          </a:xfrm>
        </p:spPr>
        <p:txBody>
          <a:bodyPr>
            <a:noAutofit/>
          </a:bodyPr>
          <a:lstStyle/>
          <a:p>
            <a:r>
              <a:rPr lang="en-IN" sz="2000" dirty="0" smtClean="0"/>
              <a:t>the fastest form of IPC available</a:t>
            </a:r>
          </a:p>
          <a:p>
            <a:r>
              <a:rPr lang="en-IN" sz="2000" dirty="0" smtClean="0"/>
              <a:t>Once a file is memory mapped, read, write, or </a:t>
            </a:r>
            <a:r>
              <a:rPr lang="en-IN" sz="2000" dirty="0" err="1" smtClean="0"/>
              <a:t>lseek</a:t>
            </a:r>
            <a:r>
              <a:rPr lang="en-IN" sz="2000" dirty="0" smtClean="0"/>
              <a:t> is no longer used to access the file</a:t>
            </a:r>
          </a:p>
          <a:p>
            <a:r>
              <a:rPr lang="en-IN" sz="2000" dirty="0" smtClean="0"/>
              <a:t>we just fetch or store the memory locations that have been mapped to the file by </a:t>
            </a:r>
            <a:r>
              <a:rPr lang="en-IN" sz="2000" dirty="0" err="1" smtClean="0"/>
              <a:t>mmap</a:t>
            </a:r>
            <a:r>
              <a:rPr lang="en-IN" sz="2000" dirty="0" smtClean="0"/>
              <a:t>()</a:t>
            </a:r>
          </a:p>
          <a:p>
            <a:r>
              <a:rPr lang="en-IN" sz="2000" dirty="0" smtClean="0"/>
              <a:t>Changing explicit file I/O into fetches and stores of memory can often</a:t>
            </a:r>
          </a:p>
          <a:p>
            <a:pPr>
              <a:buNone/>
            </a:pPr>
            <a:r>
              <a:rPr lang="en-IN" sz="2000" dirty="0" smtClean="0"/>
              <a:t>	simplify our programs and sometimes increase performance</a:t>
            </a:r>
          </a:p>
          <a:p>
            <a:r>
              <a:rPr lang="en-IN" sz="2000" dirty="0" smtClean="0"/>
              <a:t>Use anonymous memory mapping instead of a regular file to map, When the memory is to be shared across a subsequent fork</a:t>
            </a:r>
          </a:p>
          <a:p>
            <a:pPr>
              <a:buNone/>
            </a:pPr>
            <a:r>
              <a:rPr lang="en-IN" sz="2000" dirty="0" smtClean="0"/>
              <a:t>	MAP-ANON or mapping /dev/zero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4 additional functions defined by POSIX dealing with memory management</a:t>
            </a:r>
          </a:p>
          <a:p>
            <a:r>
              <a:rPr lang="en-IN" sz="2000" b="1" dirty="0" err="1" smtClean="0"/>
              <a:t>mlockall</a:t>
            </a:r>
            <a:r>
              <a:rPr lang="en-IN" sz="2000" b="1" dirty="0" smtClean="0"/>
              <a:t>():	</a:t>
            </a:r>
            <a:r>
              <a:rPr lang="en-IN" sz="2000" dirty="0" smtClean="0"/>
              <a:t>causes all of the memory of the process to be memory resident</a:t>
            </a:r>
          </a:p>
          <a:p>
            <a:r>
              <a:rPr lang="en-IN" sz="2000" b="1" dirty="0" err="1" smtClean="0"/>
              <a:t>munlockall</a:t>
            </a:r>
            <a:r>
              <a:rPr lang="en-IN" sz="2000" b="1" dirty="0" smtClean="0"/>
              <a:t>():	</a:t>
            </a:r>
            <a:r>
              <a:rPr lang="en-IN" sz="2000" dirty="0" smtClean="0"/>
              <a:t>undoes this locking</a:t>
            </a:r>
          </a:p>
          <a:p>
            <a:r>
              <a:rPr lang="en-IN" sz="2000" b="1" dirty="0" err="1" smtClean="0"/>
              <a:t>mlock</a:t>
            </a:r>
            <a:r>
              <a:rPr lang="en-IN" sz="2000" b="1" dirty="0" smtClean="0"/>
              <a:t>():</a:t>
            </a:r>
            <a:r>
              <a:rPr lang="en-IN" sz="2000" dirty="0" smtClean="0"/>
              <a:t>	causes a specified range of addresses of the process to be memory resident</a:t>
            </a:r>
          </a:p>
          <a:p>
            <a:r>
              <a:rPr lang="en-IN" sz="2000" b="1" dirty="0" err="1" smtClean="0"/>
              <a:t>munlock</a:t>
            </a:r>
            <a:r>
              <a:rPr lang="en-IN" sz="2000" b="1" dirty="0" smtClean="0"/>
              <a:t>():</a:t>
            </a:r>
            <a:r>
              <a:rPr lang="en-IN" sz="2000" dirty="0" smtClean="0"/>
              <a:t>	unlocks a specified region of memory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smtClean="0"/>
              <a:t>Notes: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791200"/>
          </a:xfrm>
        </p:spPr>
        <p:txBody>
          <a:bodyPr>
            <a:noAutofit/>
          </a:bodyPr>
          <a:lstStyle/>
          <a:p>
            <a:pPr lvl="0" indent="11113">
              <a:buNone/>
            </a:pPr>
            <a:endParaRPr lang="en-IN" sz="2000" dirty="0" smtClean="0"/>
          </a:p>
          <a:p>
            <a:pPr lvl="0" indent="11113">
              <a:buNone/>
            </a:pPr>
            <a:r>
              <a:rPr lang="en-IN" sz="2000" dirty="0" smtClean="0"/>
              <a:t>3 way to use map to provide shared memory between a parent and child (</a:t>
            </a:r>
            <a:r>
              <a:rPr lang="en-IN" sz="2000" b="1" dirty="0" smtClean="0"/>
              <a:t>related process</a:t>
            </a:r>
            <a:r>
              <a:rPr lang="en-IN" sz="2000" dirty="0" smtClean="0"/>
              <a:t>):</a:t>
            </a:r>
          </a:p>
          <a:p>
            <a:pPr lvl="0"/>
            <a:r>
              <a:rPr lang="en-IN" sz="2000" dirty="0" smtClean="0"/>
              <a:t>using a memory-mapped file</a:t>
            </a:r>
          </a:p>
          <a:p>
            <a:pPr lvl="0"/>
            <a:r>
              <a:rPr lang="en-IN" sz="2000" dirty="0" smtClean="0"/>
              <a:t>using 4.4BSD anonymous memory mapping</a:t>
            </a:r>
          </a:p>
          <a:p>
            <a:pPr lvl="0"/>
            <a:r>
              <a:rPr lang="en-IN" sz="2000" dirty="0" smtClean="0"/>
              <a:t>using /dev/zero anonymous memory mapping</a:t>
            </a:r>
            <a:endParaRPr lang="en-I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 smtClean="0"/>
              <a:t>POSIX Shared Memory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smtClean="0"/>
              <a:t>Introduction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55637"/>
            <a:ext cx="8763000" cy="4525963"/>
          </a:xfrm>
        </p:spPr>
        <p:txBody>
          <a:bodyPr>
            <a:noAutofit/>
          </a:bodyPr>
          <a:lstStyle/>
          <a:p>
            <a:r>
              <a:rPr lang="en-IN" sz="2000" dirty="0" smtClean="0"/>
              <a:t>two ways to share memory between unrelated processes:</a:t>
            </a:r>
          </a:p>
          <a:p>
            <a:pPr lvl="0"/>
            <a:r>
              <a:rPr lang="en-IN" sz="2000" dirty="0" smtClean="0"/>
              <a:t>Memory-mapped files</a:t>
            </a:r>
          </a:p>
          <a:p>
            <a:pPr lvl="0"/>
            <a:r>
              <a:rPr lang="en-IN" sz="2000" dirty="0" smtClean="0"/>
              <a:t>Shared memory objects</a:t>
            </a:r>
          </a:p>
          <a:p>
            <a:pPr lvl="0">
              <a:buNone/>
            </a:pPr>
            <a:r>
              <a:rPr lang="en-IN" sz="2000" b="1" dirty="0" smtClean="0"/>
              <a:t>Memory-mapped files</a:t>
            </a:r>
            <a:endParaRPr lang="en-IN" sz="2000" dirty="0" smtClean="0"/>
          </a:p>
          <a:p>
            <a:pPr lvl="0"/>
            <a:r>
              <a:rPr lang="en-IN" sz="2000" dirty="0" smtClean="0"/>
              <a:t>a file is opened by open</a:t>
            </a:r>
          </a:p>
          <a:p>
            <a:pPr lvl="0"/>
            <a:r>
              <a:rPr lang="en-IN" sz="2000" dirty="0" smtClean="0"/>
              <a:t>resulting descriptor is mapped into the address space of the process by map</a:t>
            </a:r>
          </a:p>
          <a:p>
            <a:pPr lvl="0"/>
            <a:r>
              <a:rPr lang="en-IN" sz="2000" dirty="0" smtClean="0"/>
              <a:t>used to share memory between related and unrelated processes</a:t>
            </a:r>
          </a:p>
          <a:p>
            <a:pPr>
              <a:buNone/>
            </a:pPr>
            <a:r>
              <a:rPr lang="en-IN" sz="2000" dirty="0" smtClean="0"/>
              <a:t> </a:t>
            </a:r>
            <a:r>
              <a:rPr lang="en-IN" sz="2000" b="1" dirty="0" smtClean="0"/>
              <a:t>Shared Memory Objects</a:t>
            </a:r>
            <a:endParaRPr lang="en-IN" sz="2000" dirty="0" smtClean="0"/>
          </a:p>
          <a:p>
            <a:pPr lvl="0"/>
            <a:r>
              <a:rPr lang="en-IN" sz="2000" dirty="0" err="1" smtClean="0"/>
              <a:t>shm_open</a:t>
            </a:r>
            <a:r>
              <a:rPr lang="en-IN" sz="2000" dirty="0" smtClean="0"/>
              <a:t>() opens a Posix.1 IPC name (a pathname in the file system, it returns a descriptor</a:t>
            </a:r>
          </a:p>
          <a:p>
            <a:r>
              <a:rPr lang="en-IN" sz="2000" dirty="0" smtClean="0"/>
              <a:t>this descriptor is then mapped into the address space of the process by map</a:t>
            </a:r>
          </a:p>
          <a:p>
            <a:endParaRPr lang="en-IN" sz="2000" dirty="0" smtClean="0"/>
          </a:p>
          <a:p>
            <a:pPr lvl="0"/>
            <a:endParaRPr lang="en-IN" sz="2000" dirty="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648201"/>
            <a:ext cx="6019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err="1" smtClean="0"/>
              <a:t>shm_open</a:t>
            </a:r>
            <a:r>
              <a:rPr lang="en-IN" b="1" dirty="0" smtClean="0"/>
              <a:t>() function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55637"/>
            <a:ext cx="8763000" cy="4525963"/>
          </a:xfrm>
        </p:spPr>
        <p:txBody>
          <a:bodyPr>
            <a:noAutofit/>
          </a:bodyPr>
          <a:lstStyle/>
          <a:p>
            <a:r>
              <a:rPr lang="en-IN" sz="2000" dirty="0" smtClean="0"/>
              <a:t>POSIX shared memory requires two-step process</a:t>
            </a:r>
          </a:p>
          <a:p>
            <a:pPr>
              <a:buNone/>
            </a:pPr>
            <a:r>
              <a:rPr lang="en-IN" sz="2000" b="1" dirty="0" smtClean="0"/>
              <a:t>1. calling </a:t>
            </a:r>
            <a:r>
              <a:rPr lang="en-IN" sz="2000" b="1" dirty="0" err="1" smtClean="0"/>
              <a:t>shm_open</a:t>
            </a:r>
            <a:r>
              <a:rPr lang="en-IN" sz="2000" b="1" dirty="0" smtClean="0"/>
              <a:t>()</a:t>
            </a:r>
            <a:endParaRPr lang="en-IN" sz="2000" dirty="0" smtClean="0"/>
          </a:p>
          <a:p>
            <a:pPr lvl="0"/>
            <a:r>
              <a:rPr lang="en-IN" sz="2000" dirty="0" smtClean="0"/>
              <a:t>specifying a name argument, to </a:t>
            </a:r>
          </a:p>
          <a:p>
            <a:pPr lvl="0"/>
            <a:r>
              <a:rPr lang="en-IN" sz="2000" dirty="0" smtClean="0"/>
              <a:t>create a new shared memory object or </a:t>
            </a:r>
          </a:p>
          <a:p>
            <a:pPr lvl="0"/>
            <a:r>
              <a:rPr lang="en-IN" sz="2000" dirty="0" smtClean="0"/>
              <a:t>open an existing shared memory object</a:t>
            </a:r>
          </a:p>
          <a:p>
            <a:pPr lvl="0">
              <a:buNone/>
            </a:pPr>
            <a:r>
              <a:rPr lang="en-IN" sz="2000" b="1" dirty="0" smtClean="0"/>
              <a:t>2. calling </a:t>
            </a:r>
            <a:r>
              <a:rPr lang="en-IN" sz="2000" b="1" dirty="0" err="1" smtClean="0"/>
              <a:t>mmap</a:t>
            </a:r>
            <a:r>
              <a:rPr lang="en-IN" sz="2000" b="1" dirty="0" smtClean="0"/>
              <a:t>()</a:t>
            </a:r>
            <a:endParaRPr lang="en-IN" sz="2000" dirty="0" smtClean="0"/>
          </a:p>
          <a:p>
            <a:pPr lvl="0"/>
            <a:r>
              <a:rPr lang="en-IN" sz="2000" dirty="0" smtClean="0"/>
              <a:t>to map the shared memory into the address space of the calling process</a:t>
            </a:r>
          </a:p>
          <a:p>
            <a:pPr lvl="0"/>
            <a:endParaRPr lang="en-IN" sz="2000" dirty="0" smtClean="0"/>
          </a:p>
          <a:p>
            <a:pPr lvl="0"/>
            <a:r>
              <a:rPr lang="en-IN" sz="2000" dirty="0" smtClean="0"/>
              <a:t>reason for this two-step process, map already existed when POSIX invented its form of shared memory</a:t>
            </a:r>
          </a:p>
          <a:p>
            <a:pPr>
              <a:buNone/>
            </a:pPr>
            <a:r>
              <a:rPr lang="en-IN" sz="2000" dirty="0" smtClean="0"/>
              <a:t>#include &lt;sys/</a:t>
            </a:r>
            <a:r>
              <a:rPr lang="en-IN" sz="2000" dirty="0" err="1" smtClean="0"/>
              <a:t>mman.h</a:t>
            </a:r>
            <a:r>
              <a:rPr lang="en-IN" sz="2000" dirty="0" smtClean="0"/>
              <a:t>&gt;</a:t>
            </a:r>
          </a:p>
          <a:p>
            <a:pPr>
              <a:buNone/>
            </a:pPr>
            <a:r>
              <a:rPr lang="en-IN" sz="2000" dirty="0" smtClean="0"/>
              <a:t>#include &lt;sys/</a:t>
            </a:r>
            <a:r>
              <a:rPr lang="en-IN" sz="2000" dirty="0" err="1" smtClean="0"/>
              <a:t>stat.h</a:t>
            </a:r>
            <a:r>
              <a:rPr lang="en-IN" sz="2000" dirty="0" smtClean="0"/>
              <a:t>&gt;	/* for mode constants */</a:t>
            </a:r>
          </a:p>
          <a:p>
            <a:pPr>
              <a:buNone/>
            </a:pPr>
            <a:r>
              <a:rPr lang="en-IN" sz="2000" dirty="0" smtClean="0"/>
              <a:t>#include &lt;</a:t>
            </a:r>
            <a:r>
              <a:rPr lang="en-IN" sz="2000" dirty="0" err="1" smtClean="0"/>
              <a:t>fcntl.h</a:t>
            </a:r>
            <a:r>
              <a:rPr lang="en-IN" sz="2000" dirty="0" smtClean="0"/>
              <a:t>&gt;		/* for O_* constants */</a:t>
            </a:r>
          </a:p>
          <a:p>
            <a:pPr>
              <a:buNone/>
            </a:pP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shm_open</a:t>
            </a:r>
            <a:r>
              <a:rPr lang="en-IN" sz="2000" b="1" dirty="0" smtClean="0"/>
              <a:t>(const char *name, 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oflag</a:t>
            </a:r>
            <a:r>
              <a:rPr lang="en-IN" sz="2000" b="1" dirty="0" smtClean="0"/>
              <a:t>, </a:t>
            </a:r>
            <a:r>
              <a:rPr lang="en-IN" sz="2000" b="1" dirty="0" err="1" smtClean="0"/>
              <a:t>mode_t</a:t>
            </a:r>
            <a:r>
              <a:rPr lang="en-IN" sz="2000" b="1" dirty="0" smtClean="0"/>
              <a:t> mode);</a:t>
            </a:r>
            <a:endParaRPr lang="en-IN" sz="2000" dirty="0" smtClean="0"/>
          </a:p>
          <a:p>
            <a:pPr>
              <a:buNone/>
            </a:pPr>
            <a:r>
              <a:rPr lang="en-IN" sz="2000" b="1" dirty="0" smtClean="0"/>
              <a:t>Returns:</a:t>
            </a:r>
            <a:endParaRPr lang="en-IN" sz="2000" dirty="0" smtClean="0"/>
          </a:p>
          <a:p>
            <a:r>
              <a:rPr lang="en-IN" sz="2000" dirty="0" smtClean="0"/>
              <a:t>success: 	a nonnegative file descriptor</a:t>
            </a:r>
          </a:p>
          <a:p>
            <a:r>
              <a:rPr lang="en-IN" sz="2000" dirty="0" smtClean="0"/>
              <a:t>failure: 	-1</a:t>
            </a:r>
          </a:p>
          <a:p>
            <a:pPr lvl="0"/>
            <a:endParaRPr lang="en-I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err="1" smtClean="0"/>
              <a:t>shm_open</a:t>
            </a:r>
            <a:r>
              <a:rPr lang="en-IN" b="1" dirty="0" smtClean="0"/>
              <a:t>() function ...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55637"/>
            <a:ext cx="8763000" cy="4525963"/>
          </a:xfrm>
        </p:spPr>
        <p:txBody>
          <a:bodyPr>
            <a:noAutofit/>
          </a:bodyPr>
          <a:lstStyle/>
          <a:p>
            <a:pPr lvl="0"/>
            <a:r>
              <a:rPr lang="en-IN" sz="2000" dirty="0" smtClean="0"/>
              <a:t>reason that </a:t>
            </a:r>
            <a:r>
              <a:rPr lang="en-IN" sz="2000" dirty="0" err="1" smtClean="0"/>
              <a:t>shm_open</a:t>
            </a:r>
            <a:r>
              <a:rPr lang="en-IN" sz="2000" dirty="0" smtClean="0"/>
              <a:t>() returns a descriptor is that an open descriptor is what map uses to map the memory object into the address space of the process</a:t>
            </a:r>
          </a:p>
          <a:p>
            <a:pPr>
              <a:buNone/>
            </a:pPr>
            <a:r>
              <a:rPr lang="en-IN" sz="2000" dirty="0" smtClean="0"/>
              <a:t> </a:t>
            </a:r>
          </a:p>
          <a:p>
            <a:pPr lvl="0"/>
            <a:r>
              <a:rPr lang="en-IN" sz="2000" dirty="0" err="1" smtClean="0"/>
              <a:t>shm_open</a:t>
            </a:r>
            <a:r>
              <a:rPr lang="en-IN" sz="2000" dirty="0" smtClean="0"/>
              <a:t>() creates a new, or opens an existing, POSIX shared memory object</a:t>
            </a:r>
          </a:p>
          <a:p>
            <a:pPr lvl="0"/>
            <a:r>
              <a:rPr lang="en-IN" sz="2000" dirty="0" smtClean="0"/>
              <a:t>operation of </a:t>
            </a:r>
            <a:r>
              <a:rPr lang="en-IN" sz="2000" dirty="0" err="1" smtClean="0"/>
              <a:t>shm_open</a:t>
            </a:r>
            <a:r>
              <a:rPr lang="en-IN" sz="2000" dirty="0" smtClean="0"/>
              <a:t>() is analogous to that of open(2)</a:t>
            </a:r>
          </a:p>
          <a:p>
            <a:endParaRPr lang="en-IN" sz="2000" dirty="0" smtClean="0"/>
          </a:p>
          <a:p>
            <a:pPr lvl="0"/>
            <a:r>
              <a:rPr lang="en-IN" sz="2000" dirty="0" smtClean="0"/>
              <a:t>The returned file descriptor is guaranteed to be the lowest-numbered file descriptor </a:t>
            </a:r>
            <a:r>
              <a:rPr lang="en-IN" sz="2000" b="1" dirty="0" smtClean="0"/>
              <a:t>not previously opened within the process</a:t>
            </a:r>
          </a:p>
          <a:p>
            <a:pPr lvl="0"/>
            <a:endParaRPr lang="en-IN" sz="2000" b="1" dirty="0" smtClean="0"/>
          </a:p>
          <a:p>
            <a:pPr lvl="0"/>
            <a:r>
              <a:rPr lang="en-IN" sz="2000" dirty="0" smtClean="0"/>
              <a:t>The </a:t>
            </a:r>
            <a:r>
              <a:rPr lang="en-IN" sz="2000" b="1" dirty="0" smtClean="0"/>
              <a:t>FD_CLOEXEC</a:t>
            </a:r>
            <a:r>
              <a:rPr lang="en-IN" sz="2000" dirty="0" smtClean="0"/>
              <a:t> flag (see </a:t>
            </a:r>
            <a:r>
              <a:rPr lang="en-IN" sz="2000" dirty="0" err="1" smtClean="0"/>
              <a:t>fcntl</a:t>
            </a:r>
            <a:r>
              <a:rPr lang="en-IN" sz="2000" dirty="0" smtClean="0"/>
              <a:t>(2)) is set for the file descriptor</a:t>
            </a:r>
          </a:p>
          <a:p>
            <a:pPr lvl="0"/>
            <a:r>
              <a:rPr lang="en-IN" sz="2000" b="1" dirty="0" smtClean="0"/>
              <a:t>After a call to </a:t>
            </a:r>
            <a:r>
              <a:rPr lang="en-IN" sz="2000" b="1" dirty="0" err="1" smtClean="0"/>
              <a:t>mmap</a:t>
            </a:r>
            <a:r>
              <a:rPr lang="en-IN" sz="2000" b="1" dirty="0" smtClean="0"/>
              <a:t>(2) the file descriptor may be closed </a:t>
            </a:r>
            <a:r>
              <a:rPr lang="en-IN" sz="2000" dirty="0" smtClean="0"/>
              <a:t>without affecting the memory mapping</a:t>
            </a:r>
          </a:p>
          <a:p>
            <a:endParaRPr lang="en-IN" sz="2000" dirty="0" smtClean="0"/>
          </a:p>
          <a:p>
            <a:pPr lvl="0"/>
            <a:r>
              <a:rPr lang="en-IN" sz="2000" dirty="0" smtClean="0"/>
              <a:t>name argument used with </a:t>
            </a:r>
            <a:r>
              <a:rPr lang="en-IN" sz="2000" dirty="0" err="1" smtClean="0"/>
              <a:t>shm_open</a:t>
            </a:r>
            <a:r>
              <a:rPr lang="en-IN" sz="2000" dirty="0" smtClean="0"/>
              <a:t>() is then used by any other processes that want to share this memory</a:t>
            </a:r>
          </a:p>
          <a:p>
            <a:pPr lvl="0"/>
            <a:endParaRPr lang="en-IN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err="1" smtClean="0"/>
              <a:t>shm_open</a:t>
            </a:r>
            <a:r>
              <a:rPr lang="en-IN" b="1" dirty="0" smtClean="0"/>
              <a:t>() function ...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55637"/>
            <a:ext cx="8763000" cy="4525963"/>
          </a:xfrm>
        </p:spPr>
        <p:txBody>
          <a:bodyPr>
            <a:noAutofit/>
          </a:bodyPr>
          <a:lstStyle/>
          <a:p>
            <a:pPr lvl="0"/>
            <a:r>
              <a:rPr lang="en-IN" sz="2000" b="1" dirty="0" smtClean="0"/>
              <a:t>For portable use</a:t>
            </a:r>
            <a:r>
              <a:rPr lang="en-IN" sz="2000" dirty="0" smtClean="0"/>
              <a:t>, a shared memory object should be identified by a name of the form "/</a:t>
            </a:r>
            <a:r>
              <a:rPr lang="en-IN" sz="2000" dirty="0" err="1" smtClean="0"/>
              <a:t>somename</a:t>
            </a:r>
            <a:r>
              <a:rPr lang="en-IN" sz="2000" dirty="0" smtClean="0"/>
              <a:t>"</a:t>
            </a:r>
          </a:p>
          <a:p>
            <a:pPr>
              <a:buNone/>
            </a:pPr>
            <a:r>
              <a:rPr lang="en-IN" sz="2000" dirty="0" smtClean="0"/>
              <a:t>	a null-terminated string of up to NAME_MAX (i.e., 255)</a:t>
            </a:r>
          </a:p>
          <a:p>
            <a:pPr>
              <a:buNone/>
            </a:pPr>
            <a:r>
              <a:rPr lang="en-IN" sz="2000" dirty="0" smtClean="0"/>
              <a:t>	an initial slash, followed by one or more characters, none of which are slashes</a:t>
            </a:r>
          </a:p>
          <a:p>
            <a:pPr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err="1" smtClean="0"/>
              <a:t>oflag</a:t>
            </a:r>
            <a:r>
              <a:rPr lang="en-IN" sz="2000" dirty="0" smtClean="0"/>
              <a:t> is a bit mask created by </a:t>
            </a:r>
            <a:r>
              <a:rPr lang="en-IN" sz="2000" dirty="0" err="1" smtClean="0"/>
              <a:t>ORing</a:t>
            </a:r>
            <a:r>
              <a:rPr lang="en-IN" sz="2000" dirty="0" smtClean="0"/>
              <a:t> together exactly one of O_RDONLY or O_RDWR and any of the other flags listed following:</a:t>
            </a:r>
          </a:p>
          <a:p>
            <a:r>
              <a:rPr lang="en-IN" sz="2000" b="1" dirty="0" smtClean="0"/>
              <a:t>O_RDONLY:</a:t>
            </a:r>
            <a:r>
              <a:rPr lang="en-IN" sz="2000" dirty="0" smtClean="0"/>
              <a:t> A shared memory object opened in this way can be </a:t>
            </a:r>
            <a:r>
              <a:rPr lang="en-IN" sz="2000" dirty="0" err="1" smtClean="0"/>
              <a:t>mmap</a:t>
            </a:r>
            <a:r>
              <a:rPr lang="en-IN" sz="2000" dirty="0" smtClean="0"/>
              <a:t>(2)</a:t>
            </a:r>
            <a:r>
              <a:rPr lang="en-IN" sz="2000" dirty="0" err="1" smtClean="0"/>
              <a:t>ed</a:t>
            </a:r>
            <a:r>
              <a:rPr lang="en-IN" sz="2000" dirty="0" smtClean="0"/>
              <a:t> only for read (PROT_READ) access</a:t>
            </a:r>
          </a:p>
          <a:p>
            <a:r>
              <a:rPr lang="en-IN" sz="2000" b="1" dirty="0" smtClean="0"/>
              <a:t>O_RDWR:</a:t>
            </a:r>
            <a:r>
              <a:rPr lang="en-IN" sz="2000" dirty="0" smtClean="0"/>
              <a:t> Open the object for read-write access</a:t>
            </a:r>
          </a:p>
          <a:p>
            <a:r>
              <a:rPr lang="en-IN" sz="2000" b="1" dirty="0" smtClean="0"/>
              <a:t>O_CREAT:</a:t>
            </a:r>
            <a:r>
              <a:rPr lang="en-IN" sz="2000" dirty="0" smtClean="0"/>
              <a:t> Create the shared memory object if it does not exist</a:t>
            </a:r>
          </a:p>
          <a:p>
            <a:r>
              <a:rPr lang="en-IN" sz="2000" b="1" dirty="0" smtClean="0"/>
              <a:t>O_EXCL:</a:t>
            </a:r>
            <a:r>
              <a:rPr lang="en-IN" sz="2000" dirty="0" smtClean="0"/>
              <a:t> check for the existence of the object, and its creation if it does not exist, are performed atomically</a:t>
            </a:r>
          </a:p>
          <a:p>
            <a:r>
              <a:rPr lang="en-IN" sz="2000" b="1" dirty="0" smtClean="0"/>
              <a:t>O_TRUNC:</a:t>
            </a:r>
            <a:r>
              <a:rPr lang="en-IN" sz="2000" dirty="0" smtClean="0"/>
              <a:t> If the shared memory object already exists, truncate it to 0 bytes</a:t>
            </a:r>
            <a:endParaRPr lang="en-IN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err="1" smtClean="0"/>
              <a:t>shm_unlink</a:t>
            </a:r>
            <a:r>
              <a:rPr lang="en-IN" b="1" dirty="0" smtClean="0"/>
              <a:t>() function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55637"/>
            <a:ext cx="8763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#include &lt;sys/</a:t>
            </a:r>
            <a:r>
              <a:rPr lang="en-IN" sz="2000" dirty="0" err="1" smtClean="0"/>
              <a:t>mman.h</a:t>
            </a:r>
            <a:r>
              <a:rPr lang="en-IN" sz="2000" dirty="0" smtClean="0"/>
              <a:t>&gt;</a:t>
            </a:r>
          </a:p>
          <a:p>
            <a:pPr>
              <a:buNone/>
            </a:pP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shm_unlink</a:t>
            </a:r>
            <a:r>
              <a:rPr lang="en-IN" sz="2000" b="1" dirty="0" smtClean="0"/>
              <a:t>(const char *name);</a:t>
            </a:r>
            <a:endParaRPr lang="en-IN" sz="2000" dirty="0" smtClean="0"/>
          </a:p>
          <a:p>
            <a:pPr>
              <a:buNone/>
            </a:pPr>
            <a:r>
              <a:rPr lang="en-IN" sz="2000" b="1" dirty="0" smtClean="0"/>
              <a:t>Returns:	</a:t>
            </a:r>
            <a:r>
              <a:rPr lang="en-IN" sz="2000" dirty="0" smtClean="0"/>
              <a:t>success: 0	failure: -1</a:t>
            </a:r>
          </a:p>
          <a:p>
            <a:endParaRPr lang="en-IN" sz="2000" dirty="0" smtClean="0"/>
          </a:p>
          <a:p>
            <a:pPr lvl="0"/>
            <a:r>
              <a:rPr lang="en-IN" sz="2000" dirty="0" err="1" smtClean="0"/>
              <a:t>shm_unlink</a:t>
            </a:r>
            <a:r>
              <a:rPr lang="en-IN" sz="2000" dirty="0" smtClean="0"/>
              <a:t>() is analogous to unlink(2)</a:t>
            </a:r>
          </a:p>
          <a:p>
            <a:pPr lvl="0"/>
            <a:r>
              <a:rPr lang="en-IN" sz="2000" dirty="0" err="1" smtClean="0"/>
              <a:t>shm_unlink</a:t>
            </a:r>
            <a:r>
              <a:rPr lang="en-IN" sz="2000" dirty="0" smtClean="0"/>
              <a:t>() function performs the converse operation, removing an object previously created by </a:t>
            </a:r>
            <a:r>
              <a:rPr lang="en-IN" sz="2000" dirty="0" err="1" smtClean="0"/>
              <a:t>shm_open</a:t>
            </a:r>
            <a:r>
              <a:rPr lang="en-IN" sz="2000" dirty="0" smtClean="0"/>
              <a:t>()</a:t>
            </a:r>
          </a:p>
          <a:p>
            <a:pPr lvl="0"/>
            <a:r>
              <a:rPr lang="en-IN" sz="2000" dirty="0" smtClean="0"/>
              <a:t>once all processes have unmapped the object, It de-allocates and destroys the contents of the associated memory region</a:t>
            </a:r>
          </a:p>
          <a:p>
            <a:pPr lvl="0"/>
            <a:r>
              <a:rPr lang="en-IN" sz="2000" dirty="0" smtClean="0"/>
              <a:t>After a successful </a:t>
            </a:r>
            <a:r>
              <a:rPr lang="en-IN" sz="2000" dirty="0" err="1" smtClean="0"/>
              <a:t>shm_unlink</a:t>
            </a:r>
            <a:r>
              <a:rPr lang="en-IN" sz="2000" dirty="0" smtClean="0"/>
              <a:t>(), attempts to </a:t>
            </a:r>
            <a:r>
              <a:rPr lang="en-IN" sz="2000" dirty="0" err="1" smtClean="0"/>
              <a:t>shm_open</a:t>
            </a:r>
            <a:r>
              <a:rPr lang="en-IN" sz="2000" dirty="0" smtClean="0"/>
              <a:t>() an object with the same name will fail</a:t>
            </a:r>
          </a:p>
          <a:p>
            <a:pPr lvl="0"/>
            <a:r>
              <a:rPr lang="en-IN" sz="2000" dirty="0" smtClean="0"/>
              <a:t>unlinking a name has no effect on existing references to the underlying object, </a:t>
            </a:r>
          </a:p>
          <a:p>
            <a:pPr>
              <a:buNone/>
            </a:pPr>
            <a:r>
              <a:rPr lang="en-IN" sz="2000" dirty="0" smtClean="0"/>
              <a:t>	until all references to that object are closed</a:t>
            </a:r>
          </a:p>
          <a:p>
            <a:r>
              <a:rPr lang="en-IN" sz="2000" dirty="0" smtClean="0"/>
              <a:t>Unlinking a name just prevents any subsequent call to open, </a:t>
            </a:r>
            <a:r>
              <a:rPr lang="en-IN" sz="2000" dirty="0" err="1" smtClean="0"/>
              <a:t>mcopen</a:t>
            </a:r>
            <a:r>
              <a:rPr lang="en-IN" sz="2000" dirty="0" smtClean="0"/>
              <a:t>, or </a:t>
            </a:r>
            <a:r>
              <a:rPr lang="en-IN" sz="2000" dirty="0" err="1" smtClean="0"/>
              <a:t>sem_open</a:t>
            </a:r>
            <a:r>
              <a:rPr lang="en-IN" sz="2000" dirty="0" smtClean="0"/>
              <a:t> from succeeding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 smtClean="0"/>
              <a:t>Shared Memory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000" dirty="0" smtClean="0"/>
              <a:t>Fastest form of IPC available</a:t>
            </a:r>
          </a:p>
          <a:p>
            <a:pPr lvl="0"/>
            <a:r>
              <a:rPr lang="en-IN" sz="2000" dirty="0" smtClean="0"/>
              <a:t>Once the memory is mapped, no kernel involvement occurs in passing data between the processes</a:t>
            </a:r>
          </a:p>
          <a:p>
            <a:pPr lvl="0"/>
            <a:r>
              <a:rPr lang="en-IN" sz="2000" dirty="0" smtClean="0"/>
              <a:t>Synchronization between the processes is required</a:t>
            </a:r>
          </a:p>
          <a:p>
            <a:pPr lvl="0"/>
            <a:r>
              <a:rPr lang="en-IN" sz="2000" dirty="0" smtClean="0"/>
              <a:t>"no kernel involvement' means that the processes do not execute any system calls into the kernel to pass the data. </a:t>
            </a:r>
          </a:p>
          <a:p>
            <a:pPr lvl="0"/>
            <a:r>
              <a:rPr lang="en-IN" sz="2000" dirty="0" smtClean="0"/>
              <a:t>But, the kernel must establish the memory mappings that allow the processes to share the memory, and then manage this memory over time (handle page faults, and the like)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err="1" smtClean="0"/>
              <a:t>ftruncate</a:t>
            </a:r>
            <a:r>
              <a:rPr lang="en-IN" b="1" dirty="0" smtClean="0"/>
              <a:t>() function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55637"/>
            <a:ext cx="8763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#include &lt;</a:t>
            </a:r>
            <a:r>
              <a:rPr lang="en-IN" sz="2000" dirty="0" err="1" smtClean="0"/>
              <a:t>unistd.h</a:t>
            </a:r>
            <a:r>
              <a:rPr lang="en-IN" sz="2000" dirty="0" smtClean="0"/>
              <a:t>&gt;</a:t>
            </a:r>
          </a:p>
          <a:p>
            <a:pPr>
              <a:buNone/>
            </a:pP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ftruncate</a:t>
            </a:r>
            <a:r>
              <a:rPr lang="en-IN" sz="2000" b="1" dirty="0" smtClean="0"/>
              <a:t>(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 </a:t>
            </a:r>
            <a:r>
              <a:rPr lang="en-IN" sz="2000" b="1" i="1" dirty="0" err="1" smtClean="0"/>
              <a:t>fd</a:t>
            </a:r>
            <a:r>
              <a:rPr lang="en-IN" sz="2000" b="1" dirty="0" smtClean="0"/>
              <a:t>, </a:t>
            </a:r>
            <a:r>
              <a:rPr lang="en-IN" sz="2000" b="1" dirty="0" err="1" smtClean="0"/>
              <a:t>off_t</a:t>
            </a:r>
            <a:r>
              <a:rPr lang="en-IN" sz="2000" b="1" dirty="0" smtClean="0"/>
              <a:t> </a:t>
            </a:r>
            <a:r>
              <a:rPr lang="en-IN" sz="2000" b="1" i="1" dirty="0" smtClean="0"/>
              <a:t>length</a:t>
            </a:r>
            <a:r>
              <a:rPr lang="en-IN" sz="2000" b="1" dirty="0" smtClean="0"/>
              <a:t>);</a:t>
            </a:r>
            <a:endParaRPr lang="en-IN" sz="2000" dirty="0" smtClean="0"/>
          </a:p>
          <a:p>
            <a:pPr>
              <a:buNone/>
            </a:pPr>
            <a:r>
              <a:rPr lang="en-IN" sz="2000" b="1" dirty="0" smtClean="0"/>
              <a:t>Returns: </a:t>
            </a:r>
            <a:r>
              <a:rPr lang="en-IN" sz="2000" dirty="0" smtClean="0"/>
              <a:t>success:	0	failure:	-1</a:t>
            </a:r>
          </a:p>
          <a:p>
            <a:pPr lvl="0"/>
            <a:r>
              <a:rPr lang="en-IN" sz="2000" dirty="0" smtClean="0"/>
              <a:t>to change the size of either a regular file or a shared memory object</a:t>
            </a:r>
          </a:p>
          <a:p>
            <a:pPr lvl="0"/>
            <a:r>
              <a:rPr lang="en-IN" sz="2000" dirty="0" smtClean="0"/>
              <a:t>definition slightly differently for regular files vs. shared memory objects</a:t>
            </a:r>
          </a:p>
          <a:p>
            <a:pPr>
              <a:buNone/>
            </a:pPr>
            <a:r>
              <a:rPr lang="en-IN" sz="2000" b="1" dirty="0" smtClean="0"/>
              <a:t>Regular file:</a:t>
            </a:r>
            <a:endParaRPr lang="en-IN" sz="2000" dirty="0" smtClean="0"/>
          </a:p>
          <a:p>
            <a:pPr lvl="0"/>
            <a:r>
              <a:rPr lang="en-IN" sz="2000" dirty="0" smtClean="0"/>
              <a:t>file size &gt; length, the extra data is lost</a:t>
            </a:r>
          </a:p>
          <a:p>
            <a:pPr lvl="0"/>
            <a:r>
              <a:rPr lang="en-IN" sz="2000" dirty="0" smtClean="0"/>
              <a:t>file size &lt; length, whether the file is changed or its size is increased is unspecified (// BOOK)</a:t>
            </a:r>
          </a:p>
          <a:p>
            <a:r>
              <a:rPr lang="en-IN" sz="2000" dirty="0" smtClean="0"/>
              <a:t>it is extended, and the extended part reads as null bytes ('\0') (// man page)</a:t>
            </a:r>
          </a:p>
          <a:p>
            <a:pPr lvl="0"/>
            <a:r>
              <a:rPr lang="en-IN" sz="2000" dirty="0" smtClean="0"/>
              <a:t>The file offset is not changed</a:t>
            </a:r>
          </a:p>
          <a:p>
            <a:pPr lvl="0"/>
            <a:r>
              <a:rPr lang="en-IN" sz="2000" dirty="0" smtClean="0"/>
              <a:t>If the size changed, then the </a:t>
            </a:r>
            <a:r>
              <a:rPr lang="en-IN" sz="2000" dirty="0" err="1" smtClean="0"/>
              <a:t>st_ctime</a:t>
            </a:r>
            <a:r>
              <a:rPr lang="en-IN" sz="2000" dirty="0" smtClean="0"/>
              <a:t> and </a:t>
            </a:r>
            <a:r>
              <a:rPr lang="en-IN" sz="2000" dirty="0" err="1" smtClean="0"/>
              <a:t>st_mtime</a:t>
            </a:r>
            <a:r>
              <a:rPr lang="en-IN" sz="2000" dirty="0" smtClean="0"/>
              <a:t> fields for the file are updated,</a:t>
            </a:r>
          </a:p>
          <a:p>
            <a:r>
              <a:rPr lang="en-IN" sz="2000" dirty="0" smtClean="0"/>
              <a:t>and the set-user-ID and set-group-ID permission bits may be cleared.</a:t>
            </a:r>
          </a:p>
          <a:p>
            <a:pPr lvl="0"/>
            <a:r>
              <a:rPr lang="en-IN" sz="2000" dirty="0" smtClean="0"/>
              <a:t>the file must be open for writing</a:t>
            </a:r>
          </a:p>
          <a:p>
            <a:pPr lvl="0"/>
            <a:r>
              <a:rPr lang="en-IN" sz="2000" b="1" dirty="0" smtClean="0"/>
              <a:t>portable way</a:t>
            </a:r>
            <a:r>
              <a:rPr lang="en-IN" sz="2000" dirty="0" smtClean="0"/>
              <a:t> to extend the size of the file to length bytes is to </a:t>
            </a:r>
            <a:r>
              <a:rPr lang="en-IN" sz="2000" b="1" dirty="0" err="1" smtClean="0"/>
              <a:t>lseek</a:t>
            </a:r>
            <a:r>
              <a:rPr lang="en-IN" sz="2000" dirty="0" smtClean="0"/>
              <a:t> to offset</a:t>
            </a:r>
            <a:endParaRPr lang="en-IN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err="1" smtClean="0"/>
              <a:t>ftruncate</a:t>
            </a:r>
            <a:r>
              <a:rPr lang="en-IN" b="1" dirty="0" smtClean="0"/>
              <a:t>() function ...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55637"/>
            <a:ext cx="8763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/>
              <a:t>Shared memory object:</a:t>
            </a:r>
            <a:endParaRPr lang="en-IN" sz="2000" dirty="0" smtClean="0"/>
          </a:p>
          <a:p>
            <a:pPr lvl="0"/>
            <a:r>
              <a:rPr lang="en-IN" sz="2000" dirty="0" err="1" smtClean="0"/>
              <a:t>ftruncate</a:t>
            </a:r>
            <a:r>
              <a:rPr lang="en-IN" sz="2000" dirty="0" smtClean="0"/>
              <a:t>() sets the size of the object to length</a:t>
            </a:r>
          </a:p>
          <a:p>
            <a:pPr lvl="0"/>
            <a:r>
              <a:rPr lang="en-IN" sz="2000" dirty="0" smtClean="0"/>
              <a:t>nothing is said in the description of </a:t>
            </a:r>
            <a:r>
              <a:rPr lang="en-IN" sz="2000" dirty="0" err="1" smtClean="0"/>
              <a:t>ftruncate</a:t>
            </a:r>
            <a:r>
              <a:rPr lang="en-IN" sz="2000" dirty="0" smtClean="0"/>
              <a:t> about the new contents of a shared memory object that is extended</a:t>
            </a:r>
          </a:p>
          <a:p>
            <a:pPr lvl="0"/>
            <a:r>
              <a:rPr lang="en-IN" sz="2000" dirty="0" smtClean="0"/>
              <a:t>If a newly extended piece of shared memory is not initialized to some value (contents are left as is), this could be a security hole</a:t>
            </a:r>
            <a:endParaRPr lang="en-IN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err="1" smtClean="0"/>
              <a:t>fstat</a:t>
            </a:r>
            <a:r>
              <a:rPr lang="en-IN" b="1" dirty="0" smtClean="0"/>
              <a:t>() function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55637"/>
            <a:ext cx="8763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#include &lt;sys/</a:t>
            </a:r>
            <a:r>
              <a:rPr lang="en-IN" sz="2000" dirty="0" err="1" smtClean="0"/>
              <a:t>types.h</a:t>
            </a:r>
            <a:r>
              <a:rPr lang="en-IN" sz="2000" dirty="0" smtClean="0"/>
              <a:t>&gt;</a:t>
            </a:r>
          </a:p>
          <a:p>
            <a:pPr>
              <a:buNone/>
            </a:pPr>
            <a:r>
              <a:rPr lang="en-IN" sz="2000" dirty="0" smtClean="0"/>
              <a:t>#include &lt;sys/</a:t>
            </a:r>
            <a:r>
              <a:rPr lang="en-IN" sz="2000" dirty="0" err="1" smtClean="0"/>
              <a:t>stat.h</a:t>
            </a:r>
            <a:r>
              <a:rPr lang="en-IN" sz="2000" dirty="0" smtClean="0"/>
              <a:t>&gt;</a:t>
            </a:r>
            <a:endParaRPr lang="en-IN" sz="2000" b="1" dirty="0" smtClean="0"/>
          </a:p>
          <a:p>
            <a:pPr>
              <a:buNone/>
            </a:pP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fstat</a:t>
            </a:r>
            <a:r>
              <a:rPr lang="en-IN" sz="2000" b="1" dirty="0" smtClean="0"/>
              <a:t>(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 </a:t>
            </a:r>
            <a:r>
              <a:rPr lang="en-IN" sz="2000" b="1" i="1" dirty="0" err="1" smtClean="0"/>
              <a:t>fd</a:t>
            </a:r>
            <a:r>
              <a:rPr lang="en-IN" sz="2000" b="1" dirty="0" smtClean="0"/>
              <a:t>, </a:t>
            </a:r>
            <a:r>
              <a:rPr lang="en-IN" sz="2000" b="1" dirty="0" err="1" smtClean="0"/>
              <a:t>struct</a:t>
            </a:r>
            <a:r>
              <a:rPr lang="en-IN" sz="2000" b="1" dirty="0" smtClean="0"/>
              <a:t> stat *</a:t>
            </a:r>
            <a:r>
              <a:rPr lang="en-IN" sz="2000" b="1" i="1" dirty="0" err="1" smtClean="0"/>
              <a:t>buf</a:t>
            </a:r>
            <a:r>
              <a:rPr lang="en-IN" sz="2000" b="1" dirty="0" smtClean="0"/>
              <a:t>);</a:t>
            </a:r>
            <a:endParaRPr lang="en-IN" sz="2000" dirty="0" smtClean="0"/>
          </a:p>
          <a:p>
            <a:pPr>
              <a:buNone/>
            </a:pPr>
            <a:r>
              <a:rPr lang="en-IN" sz="2000" b="1" dirty="0" smtClean="0"/>
              <a:t>Returns: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success:	0</a:t>
            </a:r>
          </a:p>
          <a:p>
            <a:pPr>
              <a:buNone/>
            </a:pPr>
            <a:r>
              <a:rPr lang="en-IN" sz="2000" dirty="0" smtClean="0"/>
              <a:t>failure:	-1</a:t>
            </a:r>
          </a:p>
          <a:p>
            <a:endParaRPr lang="en-IN" sz="2000" dirty="0" smtClean="0"/>
          </a:p>
          <a:p>
            <a:pPr lvl="0"/>
            <a:r>
              <a:rPr lang="en-IN" sz="2000" dirty="0" smtClean="0"/>
              <a:t>get file status</a:t>
            </a:r>
          </a:p>
          <a:p>
            <a:pPr lvl="0"/>
            <a:r>
              <a:rPr lang="en-IN" sz="2000" dirty="0" smtClean="0"/>
              <a:t>No permissions are required on the file itself</a:t>
            </a:r>
          </a:p>
          <a:p>
            <a:pPr lvl="0"/>
            <a:r>
              <a:rPr lang="en-IN" sz="2000" dirty="0" smtClean="0"/>
              <a:t>In </a:t>
            </a:r>
            <a:r>
              <a:rPr lang="en-IN" sz="2000" dirty="0" err="1" smtClean="0"/>
              <a:t>struct</a:t>
            </a:r>
            <a:r>
              <a:rPr lang="en-IN" sz="2000" dirty="0" smtClean="0"/>
              <a:t> stat only 4 contain information when </a:t>
            </a:r>
            <a:r>
              <a:rPr lang="en-IN" sz="2000" dirty="0" err="1" smtClean="0"/>
              <a:t>fd</a:t>
            </a:r>
            <a:r>
              <a:rPr lang="en-IN" sz="2000" dirty="0" smtClean="0"/>
              <a:t> refers to a shared memory object (highlighted)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err="1" smtClean="0"/>
              <a:t>fstat</a:t>
            </a:r>
            <a:r>
              <a:rPr lang="en-IN" b="1" dirty="0" smtClean="0"/>
              <a:t>() function ...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55637"/>
            <a:ext cx="8763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/>
              <a:t> </a:t>
            </a:r>
            <a:r>
              <a:rPr lang="en-IN" sz="2000" b="1" dirty="0" err="1" smtClean="0"/>
              <a:t>struct</a:t>
            </a:r>
            <a:r>
              <a:rPr lang="en-IN" sz="2000" b="1" dirty="0" smtClean="0"/>
              <a:t> stat</a:t>
            </a:r>
            <a:r>
              <a:rPr lang="en-IN" sz="2000" dirty="0" smtClean="0"/>
              <a:t>{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dev_t</a:t>
            </a:r>
            <a:r>
              <a:rPr lang="en-IN" sz="2000" dirty="0" smtClean="0"/>
              <a:t>     </a:t>
            </a:r>
            <a:r>
              <a:rPr lang="en-IN" sz="2000" dirty="0" err="1" smtClean="0"/>
              <a:t>st_dev</a:t>
            </a:r>
            <a:r>
              <a:rPr lang="en-IN" sz="2000" dirty="0" smtClean="0"/>
              <a:t>;	/*ID of device containing file */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ino_t</a:t>
            </a:r>
            <a:r>
              <a:rPr lang="en-IN" sz="2000" dirty="0" smtClean="0"/>
              <a:t>     </a:t>
            </a:r>
            <a:r>
              <a:rPr lang="en-IN" sz="2000" dirty="0" err="1" smtClean="0"/>
              <a:t>st_ino</a:t>
            </a:r>
            <a:r>
              <a:rPr lang="en-IN" sz="2000" dirty="0" smtClean="0"/>
              <a:t>;	/*</a:t>
            </a:r>
            <a:r>
              <a:rPr lang="en-IN" sz="2000" dirty="0" err="1" smtClean="0"/>
              <a:t>inode</a:t>
            </a:r>
            <a:r>
              <a:rPr lang="en-IN" sz="2000" dirty="0" smtClean="0"/>
              <a:t> number */</a:t>
            </a:r>
          </a:p>
          <a:p>
            <a:pPr>
              <a:buNone/>
            </a:pPr>
            <a:r>
              <a:rPr lang="en-IN" sz="2000" b="1" dirty="0" smtClean="0"/>
              <a:t>	</a:t>
            </a:r>
            <a:r>
              <a:rPr lang="en-IN" sz="2000" b="1" dirty="0" err="1" smtClean="0"/>
              <a:t>mode_t</a:t>
            </a:r>
            <a:r>
              <a:rPr lang="en-IN" sz="2000" b="1" dirty="0" smtClean="0"/>
              <a:t>    </a:t>
            </a:r>
            <a:r>
              <a:rPr lang="en-IN" sz="2000" b="1" dirty="0" err="1" smtClean="0"/>
              <a:t>st_mode</a:t>
            </a:r>
            <a:r>
              <a:rPr lang="en-IN" sz="2000" b="1" dirty="0" smtClean="0"/>
              <a:t>;	/*protection */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nlink_t</a:t>
            </a:r>
            <a:r>
              <a:rPr lang="en-IN" sz="2000" dirty="0" smtClean="0"/>
              <a:t>   </a:t>
            </a:r>
            <a:r>
              <a:rPr lang="en-IN" sz="2000" dirty="0" err="1" smtClean="0"/>
              <a:t>st_nlink</a:t>
            </a:r>
            <a:r>
              <a:rPr lang="en-IN" sz="2000" dirty="0" smtClean="0"/>
              <a:t>;	/*number of hard links */</a:t>
            </a:r>
          </a:p>
          <a:p>
            <a:pPr>
              <a:buNone/>
            </a:pPr>
            <a:r>
              <a:rPr lang="en-IN" sz="2000" b="1" dirty="0" smtClean="0"/>
              <a:t>	</a:t>
            </a:r>
            <a:r>
              <a:rPr lang="en-IN" sz="2000" b="1" dirty="0" err="1" smtClean="0"/>
              <a:t>uid_t</a:t>
            </a:r>
            <a:r>
              <a:rPr lang="en-IN" sz="2000" b="1" dirty="0" smtClean="0"/>
              <a:t>     </a:t>
            </a:r>
            <a:r>
              <a:rPr lang="en-IN" sz="2000" b="1" dirty="0" err="1" smtClean="0"/>
              <a:t>st_uid</a:t>
            </a:r>
            <a:r>
              <a:rPr lang="en-IN" sz="2000" b="1" dirty="0" smtClean="0"/>
              <a:t>;	/*user ID of owner */</a:t>
            </a:r>
            <a:endParaRPr lang="en-IN" sz="2000" dirty="0" smtClean="0"/>
          </a:p>
          <a:p>
            <a:pPr>
              <a:buNone/>
            </a:pPr>
            <a:r>
              <a:rPr lang="en-IN" sz="2000" b="1" dirty="0" smtClean="0"/>
              <a:t>	</a:t>
            </a:r>
            <a:r>
              <a:rPr lang="en-IN" sz="2000" b="1" dirty="0" err="1" smtClean="0"/>
              <a:t>gid_t</a:t>
            </a:r>
            <a:r>
              <a:rPr lang="en-IN" sz="2000" b="1" dirty="0" smtClean="0"/>
              <a:t>     </a:t>
            </a:r>
            <a:r>
              <a:rPr lang="en-IN" sz="2000" b="1" dirty="0" err="1" smtClean="0"/>
              <a:t>st_gid</a:t>
            </a:r>
            <a:r>
              <a:rPr lang="en-IN" sz="2000" b="1" dirty="0" smtClean="0"/>
              <a:t>;	/*group ID of owner */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dev_t</a:t>
            </a:r>
            <a:r>
              <a:rPr lang="en-IN" sz="2000" dirty="0" smtClean="0"/>
              <a:t>     </a:t>
            </a:r>
            <a:r>
              <a:rPr lang="en-IN" sz="2000" dirty="0" err="1" smtClean="0"/>
              <a:t>st_rdev</a:t>
            </a:r>
            <a:r>
              <a:rPr lang="en-IN" sz="2000" dirty="0" smtClean="0"/>
              <a:t>;	/*device ID (if special file) */</a:t>
            </a:r>
          </a:p>
          <a:p>
            <a:pPr>
              <a:buNone/>
            </a:pPr>
            <a:r>
              <a:rPr lang="en-IN" sz="2000" b="1" dirty="0" smtClean="0"/>
              <a:t>	</a:t>
            </a:r>
            <a:r>
              <a:rPr lang="en-IN" sz="2000" b="1" dirty="0" err="1" smtClean="0"/>
              <a:t>off_t</a:t>
            </a:r>
            <a:r>
              <a:rPr lang="en-IN" sz="2000" b="1" dirty="0" smtClean="0"/>
              <a:t>     </a:t>
            </a:r>
            <a:r>
              <a:rPr lang="en-IN" sz="2000" b="1" dirty="0" err="1" smtClean="0"/>
              <a:t>st_size</a:t>
            </a:r>
            <a:r>
              <a:rPr lang="en-IN" sz="2000" b="1" dirty="0" smtClean="0"/>
              <a:t>;	/*total size, in bytes */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blksize_t</a:t>
            </a:r>
            <a:r>
              <a:rPr lang="en-IN" sz="2000" dirty="0" smtClean="0"/>
              <a:t> </a:t>
            </a:r>
            <a:r>
              <a:rPr lang="en-IN" sz="2000" dirty="0" err="1" smtClean="0"/>
              <a:t>st_blksize</a:t>
            </a:r>
            <a:r>
              <a:rPr lang="en-IN" sz="2000" dirty="0" smtClean="0"/>
              <a:t>;/*</a:t>
            </a:r>
            <a:r>
              <a:rPr lang="en-IN" sz="2000" dirty="0" err="1" smtClean="0"/>
              <a:t>blocksize</a:t>
            </a:r>
            <a:r>
              <a:rPr lang="en-IN" sz="2000" dirty="0" smtClean="0"/>
              <a:t> for file system I/O */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blkcnt_t</a:t>
            </a:r>
            <a:r>
              <a:rPr lang="en-IN" sz="2000" dirty="0" smtClean="0"/>
              <a:t>  </a:t>
            </a:r>
            <a:r>
              <a:rPr lang="en-IN" sz="2000" dirty="0" err="1" smtClean="0"/>
              <a:t>st_blocks</a:t>
            </a:r>
            <a:r>
              <a:rPr lang="en-IN" sz="2000" dirty="0" smtClean="0"/>
              <a:t>;</a:t>
            </a:r>
          </a:p>
          <a:p>
            <a:pPr>
              <a:buNone/>
            </a:pPr>
            <a:r>
              <a:rPr lang="en-IN" sz="2000" dirty="0" smtClean="0"/>
              <a:t>			/*number of 512B blocks allocated */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time_t</a:t>
            </a:r>
            <a:r>
              <a:rPr lang="en-IN" sz="2000" dirty="0" smtClean="0"/>
              <a:t>    </a:t>
            </a:r>
            <a:r>
              <a:rPr lang="en-IN" sz="2000" dirty="0" err="1" smtClean="0"/>
              <a:t>st_atime</a:t>
            </a:r>
            <a:r>
              <a:rPr lang="en-IN" sz="2000" dirty="0" smtClean="0"/>
              <a:t>;   /*time of last access*/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time_t</a:t>
            </a:r>
            <a:r>
              <a:rPr lang="en-IN" sz="2000" dirty="0" smtClean="0"/>
              <a:t>    </a:t>
            </a:r>
            <a:r>
              <a:rPr lang="en-IN" sz="2000" dirty="0" err="1" smtClean="0"/>
              <a:t>st_mtime</a:t>
            </a:r>
            <a:r>
              <a:rPr lang="en-IN" sz="2000" dirty="0" smtClean="0"/>
              <a:t>;   /*time of last modification*/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time_t</a:t>
            </a:r>
            <a:r>
              <a:rPr lang="en-IN" sz="2000" dirty="0" smtClean="0"/>
              <a:t>    </a:t>
            </a:r>
            <a:r>
              <a:rPr lang="en-IN" sz="2000" dirty="0" err="1" smtClean="0"/>
              <a:t>st_ctime</a:t>
            </a:r>
            <a:r>
              <a:rPr lang="en-IN" sz="2000" dirty="0" smtClean="0"/>
              <a:t>;   /*time of last status change*/</a:t>
            </a:r>
          </a:p>
          <a:p>
            <a:pPr>
              <a:buNone/>
            </a:pPr>
            <a:r>
              <a:rPr lang="en-IN" sz="2000" dirty="0" smtClean="0"/>
              <a:t>};</a:t>
            </a:r>
            <a:endParaRPr lang="en-IN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err="1" smtClean="0"/>
              <a:t>fstat</a:t>
            </a:r>
            <a:r>
              <a:rPr lang="en-IN" b="1" dirty="0" smtClean="0"/>
              <a:t>() function ...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55637"/>
            <a:ext cx="8763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/>
              <a:t> </a:t>
            </a:r>
            <a:r>
              <a:rPr lang="en-IN" sz="2000" b="1" dirty="0" err="1" smtClean="0"/>
              <a:t>struct</a:t>
            </a:r>
            <a:r>
              <a:rPr lang="en-IN" sz="2000" b="1" dirty="0" smtClean="0"/>
              <a:t> stat</a:t>
            </a:r>
            <a:r>
              <a:rPr lang="en-IN" sz="2000" dirty="0" smtClean="0"/>
              <a:t>{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dev_t</a:t>
            </a:r>
            <a:r>
              <a:rPr lang="en-IN" sz="2000" dirty="0" smtClean="0"/>
              <a:t>     </a:t>
            </a:r>
            <a:r>
              <a:rPr lang="en-IN" sz="2000" dirty="0" err="1" smtClean="0"/>
              <a:t>st_dev</a:t>
            </a:r>
            <a:r>
              <a:rPr lang="en-IN" sz="2000" dirty="0" smtClean="0"/>
              <a:t>;	/*ID of device containing file */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ino_t</a:t>
            </a:r>
            <a:r>
              <a:rPr lang="en-IN" sz="2000" dirty="0" smtClean="0"/>
              <a:t>     </a:t>
            </a:r>
            <a:r>
              <a:rPr lang="en-IN" sz="2000" dirty="0" err="1" smtClean="0"/>
              <a:t>st_ino</a:t>
            </a:r>
            <a:r>
              <a:rPr lang="en-IN" sz="2000" dirty="0" smtClean="0"/>
              <a:t>;	/*</a:t>
            </a:r>
            <a:r>
              <a:rPr lang="en-IN" sz="2000" dirty="0" err="1" smtClean="0"/>
              <a:t>inode</a:t>
            </a:r>
            <a:r>
              <a:rPr lang="en-IN" sz="2000" dirty="0" smtClean="0"/>
              <a:t> number */</a:t>
            </a:r>
          </a:p>
          <a:p>
            <a:pPr>
              <a:buNone/>
            </a:pPr>
            <a:r>
              <a:rPr lang="en-IN" sz="2000" b="1" dirty="0" smtClean="0"/>
              <a:t>	</a:t>
            </a:r>
            <a:r>
              <a:rPr lang="en-IN" sz="2000" b="1" dirty="0" err="1" smtClean="0"/>
              <a:t>mode_t</a:t>
            </a:r>
            <a:r>
              <a:rPr lang="en-IN" sz="2000" b="1" dirty="0" smtClean="0"/>
              <a:t>    </a:t>
            </a:r>
            <a:r>
              <a:rPr lang="en-IN" sz="2000" b="1" dirty="0" err="1" smtClean="0"/>
              <a:t>st_mode</a:t>
            </a:r>
            <a:r>
              <a:rPr lang="en-IN" sz="2000" b="1" dirty="0" smtClean="0"/>
              <a:t>;	/*protection */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nlink_t</a:t>
            </a:r>
            <a:r>
              <a:rPr lang="en-IN" sz="2000" dirty="0" smtClean="0"/>
              <a:t>   </a:t>
            </a:r>
            <a:r>
              <a:rPr lang="en-IN" sz="2000" dirty="0" err="1" smtClean="0"/>
              <a:t>st_nlink</a:t>
            </a:r>
            <a:r>
              <a:rPr lang="en-IN" sz="2000" dirty="0" smtClean="0"/>
              <a:t>;	/*number of hard links */</a:t>
            </a:r>
          </a:p>
          <a:p>
            <a:pPr>
              <a:buNone/>
            </a:pPr>
            <a:r>
              <a:rPr lang="en-IN" sz="2000" b="1" dirty="0" smtClean="0"/>
              <a:t>	</a:t>
            </a:r>
            <a:r>
              <a:rPr lang="en-IN" sz="2000" b="1" dirty="0" err="1" smtClean="0"/>
              <a:t>uid_t</a:t>
            </a:r>
            <a:r>
              <a:rPr lang="en-IN" sz="2000" b="1" dirty="0" smtClean="0"/>
              <a:t>     </a:t>
            </a:r>
            <a:r>
              <a:rPr lang="en-IN" sz="2000" b="1" dirty="0" err="1" smtClean="0"/>
              <a:t>st_uid</a:t>
            </a:r>
            <a:r>
              <a:rPr lang="en-IN" sz="2000" b="1" dirty="0" smtClean="0"/>
              <a:t>;	/*user ID of owner */</a:t>
            </a:r>
            <a:endParaRPr lang="en-IN" sz="2000" dirty="0" smtClean="0"/>
          </a:p>
          <a:p>
            <a:pPr>
              <a:buNone/>
            </a:pPr>
            <a:r>
              <a:rPr lang="en-IN" sz="2000" b="1" dirty="0" smtClean="0"/>
              <a:t>	</a:t>
            </a:r>
            <a:r>
              <a:rPr lang="en-IN" sz="2000" b="1" dirty="0" err="1" smtClean="0"/>
              <a:t>gid_t</a:t>
            </a:r>
            <a:r>
              <a:rPr lang="en-IN" sz="2000" b="1" dirty="0" smtClean="0"/>
              <a:t>     </a:t>
            </a:r>
            <a:r>
              <a:rPr lang="en-IN" sz="2000" b="1" dirty="0" err="1" smtClean="0"/>
              <a:t>st_gid</a:t>
            </a:r>
            <a:r>
              <a:rPr lang="en-IN" sz="2000" b="1" dirty="0" smtClean="0"/>
              <a:t>;	/*group ID of owner */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dev_t</a:t>
            </a:r>
            <a:r>
              <a:rPr lang="en-IN" sz="2000" dirty="0" smtClean="0"/>
              <a:t>     </a:t>
            </a:r>
            <a:r>
              <a:rPr lang="en-IN" sz="2000" dirty="0" err="1" smtClean="0"/>
              <a:t>st_rdev</a:t>
            </a:r>
            <a:r>
              <a:rPr lang="en-IN" sz="2000" dirty="0" smtClean="0"/>
              <a:t>;	/*device ID (if special file) */</a:t>
            </a:r>
          </a:p>
          <a:p>
            <a:pPr>
              <a:buNone/>
            </a:pPr>
            <a:r>
              <a:rPr lang="en-IN" sz="2000" b="1" dirty="0" smtClean="0"/>
              <a:t>	</a:t>
            </a:r>
            <a:r>
              <a:rPr lang="en-IN" sz="2000" b="1" dirty="0" err="1" smtClean="0"/>
              <a:t>off_t</a:t>
            </a:r>
            <a:r>
              <a:rPr lang="en-IN" sz="2000" b="1" dirty="0" smtClean="0"/>
              <a:t>     </a:t>
            </a:r>
            <a:r>
              <a:rPr lang="en-IN" sz="2000" b="1" dirty="0" err="1" smtClean="0"/>
              <a:t>st_size</a:t>
            </a:r>
            <a:r>
              <a:rPr lang="en-IN" sz="2000" b="1" dirty="0" smtClean="0"/>
              <a:t>;	/*total size, in bytes */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blksize_t</a:t>
            </a:r>
            <a:r>
              <a:rPr lang="en-IN" sz="2000" dirty="0" smtClean="0"/>
              <a:t> </a:t>
            </a:r>
            <a:r>
              <a:rPr lang="en-IN" sz="2000" dirty="0" err="1" smtClean="0"/>
              <a:t>st_blksize</a:t>
            </a:r>
            <a:r>
              <a:rPr lang="en-IN" sz="2000" dirty="0" smtClean="0"/>
              <a:t>;/*</a:t>
            </a:r>
            <a:r>
              <a:rPr lang="en-IN" sz="2000" dirty="0" err="1" smtClean="0"/>
              <a:t>blocksize</a:t>
            </a:r>
            <a:r>
              <a:rPr lang="en-IN" sz="2000" dirty="0" smtClean="0"/>
              <a:t> for file system I/O */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blkcnt_t</a:t>
            </a:r>
            <a:r>
              <a:rPr lang="en-IN" sz="2000" dirty="0" smtClean="0"/>
              <a:t>  </a:t>
            </a:r>
            <a:r>
              <a:rPr lang="en-IN" sz="2000" dirty="0" err="1" smtClean="0"/>
              <a:t>st_blocks</a:t>
            </a:r>
            <a:r>
              <a:rPr lang="en-IN" sz="2000" dirty="0" smtClean="0"/>
              <a:t>;</a:t>
            </a:r>
          </a:p>
          <a:p>
            <a:pPr>
              <a:buNone/>
            </a:pPr>
            <a:r>
              <a:rPr lang="en-IN" sz="2000" dirty="0" smtClean="0"/>
              <a:t>			/*number of 512B blocks allocated */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time_t</a:t>
            </a:r>
            <a:r>
              <a:rPr lang="en-IN" sz="2000" dirty="0" smtClean="0"/>
              <a:t>    </a:t>
            </a:r>
            <a:r>
              <a:rPr lang="en-IN" sz="2000" dirty="0" err="1" smtClean="0"/>
              <a:t>st_atime</a:t>
            </a:r>
            <a:r>
              <a:rPr lang="en-IN" sz="2000" dirty="0" smtClean="0"/>
              <a:t>;   /*time of last access*/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time_t</a:t>
            </a:r>
            <a:r>
              <a:rPr lang="en-IN" sz="2000" dirty="0" smtClean="0"/>
              <a:t>    </a:t>
            </a:r>
            <a:r>
              <a:rPr lang="en-IN" sz="2000" dirty="0" err="1" smtClean="0"/>
              <a:t>st_mtime</a:t>
            </a:r>
            <a:r>
              <a:rPr lang="en-IN" sz="2000" dirty="0" smtClean="0"/>
              <a:t>;   /*time of last modification*/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time_t</a:t>
            </a:r>
            <a:r>
              <a:rPr lang="en-IN" sz="2000" dirty="0" smtClean="0"/>
              <a:t>    </a:t>
            </a:r>
            <a:r>
              <a:rPr lang="en-IN" sz="2000" dirty="0" err="1" smtClean="0"/>
              <a:t>st_ctime</a:t>
            </a:r>
            <a:r>
              <a:rPr lang="en-IN" sz="2000" dirty="0" smtClean="0"/>
              <a:t>;   /*time of last status change*/</a:t>
            </a:r>
          </a:p>
          <a:p>
            <a:pPr>
              <a:buNone/>
            </a:pPr>
            <a:r>
              <a:rPr lang="en-IN" sz="2000" dirty="0" smtClean="0"/>
              <a:t>};</a:t>
            </a:r>
            <a:endParaRPr lang="en-IN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smtClean="0"/>
              <a:t>POSIX Shared Memory - Example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55637"/>
            <a:ext cx="8763000" cy="4525963"/>
          </a:xfrm>
        </p:spPr>
        <p:txBody>
          <a:bodyPr>
            <a:noAutofit/>
          </a:bodyPr>
          <a:lstStyle/>
          <a:p>
            <a:r>
              <a:rPr lang="en-IN" sz="2000" dirty="0" smtClean="0"/>
              <a:t>Example:</a:t>
            </a:r>
          </a:p>
          <a:p>
            <a:r>
              <a:rPr lang="en-IN" sz="2000" dirty="0" smtClean="0"/>
              <a:t>Simple program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err="1" smtClean="0"/>
              <a:t>lncrementing</a:t>
            </a:r>
            <a:r>
              <a:rPr lang="en-IN" sz="2000" dirty="0" smtClean="0"/>
              <a:t> a Shared Counter</a:t>
            </a:r>
          </a:p>
          <a:p>
            <a:pPr>
              <a:buNone/>
            </a:pPr>
            <a:endParaRPr lang="en-IN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85800" y="1524000"/>
          <a:ext cx="914400" cy="771525"/>
        </p:xfrm>
        <a:graphic>
          <a:graphicData uri="http://schemas.openxmlformats.org/presentationml/2006/ole">
            <p:oleObj spid="_x0000_s35842" name="Packager Shell Object" showAsIcon="1" r:id="rId3" imgW="914400" imgH="771480" progId="Package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67000" y="1447800"/>
          <a:ext cx="914400" cy="771525"/>
        </p:xfrm>
        <a:graphic>
          <a:graphicData uri="http://schemas.openxmlformats.org/presentationml/2006/ole">
            <p:oleObj spid="_x0000_s35843" name="Packager Shell Object" showAsIcon="1" r:id="rId4" imgW="914400" imgH="771480" progId="Package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85800" y="3124200"/>
          <a:ext cx="914400" cy="771525"/>
        </p:xfrm>
        <a:graphic>
          <a:graphicData uri="http://schemas.openxmlformats.org/presentationml/2006/ole">
            <p:oleObj spid="_x0000_s35844" name="Packager Shell Object" showAsIcon="1" r:id="rId5" imgW="914400" imgH="771480" progId="Package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819400" y="2971800"/>
          <a:ext cx="914400" cy="771525"/>
        </p:xfrm>
        <a:graphic>
          <a:graphicData uri="http://schemas.openxmlformats.org/presentationml/2006/ole">
            <p:oleObj spid="_x0000_s35845" name="Packager Shell Object" showAsIcon="1" r:id="rId6" imgW="914400" imgH="771480" progId="Package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pPr algn="l"/>
            <a:r>
              <a:rPr lang="en-IN" b="1" dirty="0" smtClean="0"/>
              <a:t>System V Shared Memory</a:t>
            </a:r>
            <a:endParaRPr lang="en-IN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smtClean="0"/>
              <a:t>System V Shared Memory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808037"/>
            <a:ext cx="8763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/>
              <a:t>Introduction</a:t>
            </a:r>
          </a:p>
          <a:p>
            <a:pPr lvl="0"/>
            <a:r>
              <a:rPr lang="en-IN" sz="2000" dirty="0" smtClean="0"/>
              <a:t>similar in concept to POSIX shared memory</a:t>
            </a:r>
          </a:p>
          <a:p>
            <a:pPr lvl="0"/>
            <a:r>
              <a:rPr lang="en-IN" sz="2000" dirty="0" smtClean="0"/>
              <a:t>we call </a:t>
            </a:r>
            <a:r>
              <a:rPr lang="en-IN" sz="2000" dirty="0" err="1" smtClean="0"/>
              <a:t>shmget</a:t>
            </a:r>
            <a:r>
              <a:rPr lang="en-IN" sz="2000" dirty="0" smtClean="0"/>
              <a:t>() followed by </a:t>
            </a:r>
            <a:r>
              <a:rPr lang="en-IN" sz="2000" dirty="0" err="1" smtClean="0"/>
              <a:t>shmat</a:t>
            </a:r>
            <a:r>
              <a:rPr lang="en-IN" sz="2000" dirty="0" smtClean="0"/>
              <a:t>()</a:t>
            </a:r>
          </a:p>
          <a:p>
            <a:pPr>
              <a:buNone/>
            </a:pPr>
            <a:r>
              <a:rPr lang="en-IN" sz="2000" dirty="0" smtClean="0"/>
              <a:t> </a:t>
            </a:r>
          </a:p>
          <a:p>
            <a:pPr>
              <a:buNone/>
            </a:pPr>
            <a:r>
              <a:rPr lang="en-IN" sz="2000" dirty="0" smtClean="0"/>
              <a:t> </a:t>
            </a:r>
            <a:endParaRPr lang="en-IN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smtClean="0"/>
              <a:t>System V Shared Memory ...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55637"/>
            <a:ext cx="8763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For every shared memory segment, the kernel maintains the following structure:</a:t>
            </a:r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r>
              <a:rPr lang="en-IN" sz="2000" b="1" dirty="0" smtClean="0"/>
              <a:t>#include &lt;sys/</a:t>
            </a:r>
            <a:r>
              <a:rPr lang="en-IN" sz="2000" b="1" dirty="0" err="1" smtClean="0"/>
              <a:t>shm.h</a:t>
            </a:r>
            <a:r>
              <a:rPr lang="en-IN" sz="2000" b="1" dirty="0" smtClean="0"/>
              <a:t>&gt;</a:t>
            </a:r>
            <a:endParaRPr lang="en-IN" sz="2000" dirty="0" smtClean="0"/>
          </a:p>
          <a:p>
            <a:pPr>
              <a:buNone/>
            </a:pPr>
            <a:r>
              <a:rPr lang="en-IN" sz="2000" b="1" dirty="0" err="1" smtClean="0"/>
              <a:t>struct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shmid_ds</a:t>
            </a:r>
            <a:r>
              <a:rPr lang="en-IN" sz="2000" dirty="0" smtClean="0"/>
              <a:t> {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struct</a:t>
            </a:r>
            <a:r>
              <a:rPr lang="en-IN" sz="2000" dirty="0" smtClean="0"/>
              <a:t> </a:t>
            </a:r>
            <a:r>
              <a:rPr lang="en-IN" sz="2000" dirty="0" err="1" smtClean="0"/>
              <a:t>ipc_perm</a:t>
            </a:r>
            <a:r>
              <a:rPr lang="en-IN" sz="2000" dirty="0" smtClean="0"/>
              <a:t> </a:t>
            </a:r>
            <a:r>
              <a:rPr lang="en-IN" sz="2000" dirty="0" err="1" smtClean="0"/>
              <a:t>shm_perm</a:t>
            </a:r>
            <a:r>
              <a:rPr lang="en-IN" sz="2000" dirty="0" smtClean="0"/>
              <a:t>;/*operation permission</a:t>
            </a:r>
          </a:p>
          <a:p>
            <a:pPr>
              <a:buNone/>
            </a:pPr>
            <a:r>
              <a:rPr lang="en-IN" sz="2000" dirty="0" smtClean="0"/>
              <a:t>					</a:t>
            </a:r>
            <a:r>
              <a:rPr lang="en-IN" sz="2000" dirty="0" err="1" smtClean="0"/>
              <a:t>struct</a:t>
            </a:r>
            <a:r>
              <a:rPr lang="en-IN" sz="2000" dirty="0" smtClean="0"/>
              <a:t> */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size_t</a:t>
            </a:r>
            <a:r>
              <a:rPr lang="en-IN" sz="2000" dirty="0" smtClean="0"/>
              <a:t>	</a:t>
            </a:r>
            <a:r>
              <a:rPr lang="en-IN" sz="2000" dirty="0" err="1" smtClean="0"/>
              <a:t>shm_segsz</a:t>
            </a:r>
            <a:r>
              <a:rPr lang="en-IN" sz="2000" dirty="0" smtClean="0"/>
              <a:t> ;	/* segment size */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pid_t</a:t>
            </a:r>
            <a:r>
              <a:rPr lang="en-IN" sz="2000" dirty="0" smtClean="0"/>
              <a:t>		</a:t>
            </a:r>
            <a:r>
              <a:rPr lang="en-IN" sz="2000" dirty="0" err="1" smtClean="0"/>
              <a:t>shm_lpid</a:t>
            </a:r>
            <a:r>
              <a:rPr lang="en-IN" sz="2000" dirty="0" smtClean="0"/>
              <a:t>;		/* </a:t>
            </a:r>
            <a:r>
              <a:rPr lang="en-IN" sz="2000" dirty="0" err="1" smtClean="0"/>
              <a:t>pid</a:t>
            </a:r>
            <a:r>
              <a:rPr lang="en-IN" sz="2000" dirty="0" smtClean="0"/>
              <a:t> of last operation */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pid_t</a:t>
            </a:r>
            <a:r>
              <a:rPr lang="en-IN" sz="2000" dirty="0" smtClean="0"/>
              <a:t>		</a:t>
            </a:r>
            <a:r>
              <a:rPr lang="en-IN" sz="2000" dirty="0" err="1" smtClean="0"/>
              <a:t>shm_cpid</a:t>
            </a:r>
            <a:r>
              <a:rPr lang="en-IN" sz="2000" dirty="0" smtClean="0"/>
              <a:t>; 	/* creator </a:t>
            </a:r>
            <a:r>
              <a:rPr lang="en-IN" sz="2000" dirty="0" err="1" smtClean="0"/>
              <a:t>pid</a:t>
            </a:r>
            <a:r>
              <a:rPr lang="en-IN" sz="2000" dirty="0" smtClean="0"/>
              <a:t> */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shmatt_t</a:t>
            </a:r>
            <a:r>
              <a:rPr lang="en-IN" sz="2000" dirty="0" smtClean="0"/>
              <a:t>	</a:t>
            </a:r>
            <a:r>
              <a:rPr lang="en-IN" sz="2000" dirty="0" err="1" smtClean="0"/>
              <a:t>shm_nattch</a:t>
            </a:r>
            <a:r>
              <a:rPr lang="en-IN" sz="2000" dirty="0" smtClean="0"/>
              <a:t>; 	/* current # attached */ 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shmat_t</a:t>
            </a:r>
            <a:r>
              <a:rPr lang="en-IN" sz="2000" dirty="0" smtClean="0"/>
              <a:t>	</a:t>
            </a:r>
            <a:r>
              <a:rPr lang="en-IN" sz="2000" dirty="0" err="1" smtClean="0"/>
              <a:t>shm_cnattch</a:t>
            </a:r>
            <a:r>
              <a:rPr lang="en-IN" sz="2000" dirty="0" smtClean="0"/>
              <a:t>; 	/* in-core # attached */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time_t</a:t>
            </a:r>
            <a:r>
              <a:rPr lang="en-IN" sz="2000" dirty="0" smtClean="0"/>
              <a:t>	</a:t>
            </a:r>
            <a:r>
              <a:rPr lang="en-IN" sz="2000" dirty="0" err="1" smtClean="0"/>
              <a:t>shm_atime</a:t>
            </a:r>
            <a:r>
              <a:rPr lang="en-IN" sz="2000" dirty="0" smtClean="0"/>
              <a:t>; 	/* last attach time */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time_t</a:t>
            </a:r>
            <a:r>
              <a:rPr lang="en-IN" sz="2000" dirty="0" smtClean="0"/>
              <a:t>	</a:t>
            </a:r>
            <a:r>
              <a:rPr lang="en-IN" sz="2000" dirty="0" err="1" smtClean="0"/>
              <a:t>shm_dtime</a:t>
            </a:r>
            <a:r>
              <a:rPr lang="en-IN" sz="2000" dirty="0" smtClean="0"/>
              <a:t>; 	/* last detach time */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time_t</a:t>
            </a:r>
            <a:r>
              <a:rPr lang="en-IN" sz="2000" dirty="0" smtClean="0"/>
              <a:t>	</a:t>
            </a:r>
            <a:r>
              <a:rPr lang="en-IN" sz="2000" dirty="0" err="1" smtClean="0"/>
              <a:t>shm_ctime</a:t>
            </a:r>
            <a:r>
              <a:rPr lang="en-IN" sz="2000" dirty="0" smtClean="0"/>
              <a:t>; 	/* last change time of this structure */</a:t>
            </a:r>
          </a:p>
          <a:p>
            <a:pPr>
              <a:buNone/>
            </a:pPr>
            <a:r>
              <a:rPr lang="en-IN" sz="2000" dirty="0" smtClean="0"/>
              <a:t>};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smtClean="0"/>
              <a:t>System V Shared Memory ...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55637"/>
            <a:ext cx="8763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err="1" smtClean="0"/>
              <a:t>struct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ipc_perm</a:t>
            </a:r>
            <a:r>
              <a:rPr lang="en-IN" sz="2000" dirty="0" smtClean="0"/>
              <a:t> {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key_t</a:t>
            </a:r>
            <a:r>
              <a:rPr lang="en-IN" sz="2000" dirty="0" smtClean="0"/>
              <a:t>		__key;	/* Key supplied to </a:t>
            </a:r>
            <a:r>
              <a:rPr lang="en-IN" sz="2000" dirty="0" err="1" smtClean="0"/>
              <a:t>shmget</a:t>
            </a:r>
            <a:r>
              <a:rPr lang="en-IN" sz="2000" dirty="0" smtClean="0"/>
              <a:t>(2) */</a:t>
            </a:r>
          </a:p>
          <a:p>
            <a:pPr>
              <a:buNone/>
            </a:pPr>
            <a:r>
              <a:rPr lang="en-IN" sz="2000" b="1" dirty="0" smtClean="0"/>
              <a:t>	</a:t>
            </a:r>
            <a:r>
              <a:rPr lang="en-IN" sz="2000" b="1" dirty="0" err="1" smtClean="0"/>
              <a:t>uid_t</a:t>
            </a:r>
            <a:r>
              <a:rPr lang="en-IN" sz="2000" b="1" dirty="0" smtClean="0"/>
              <a:t>		</a:t>
            </a:r>
            <a:r>
              <a:rPr lang="en-IN" sz="2000" b="1" dirty="0" err="1" smtClean="0"/>
              <a:t>uid</a:t>
            </a:r>
            <a:r>
              <a:rPr lang="en-IN" sz="2000" b="1" dirty="0" smtClean="0"/>
              <a:t>;</a:t>
            </a:r>
            <a:r>
              <a:rPr lang="en-IN" sz="2000" dirty="0" smtClean="0"/>
              <a:t>	/* Effective UID of owner */</a:t>
            </a:r>
          </a:p>
          <a:p>
            <a:pPr>
              <a:buNone/>
            </a:pPr>
            <a:r>
              <a:rPr lang="en-IN" sz="2000" b="1" dirty="0" smtClean="0"/>
              <a:t>	</a:t>
            </a:r>
            <a:r>
              <a:rPr lang="en-IN" sz="2000" b="1" dirty="0" err="1" smtClean="0"/>
              <a:t>gid_t</a:t>
            </a:r>
            <a:r>
              <a:rPr lang="en-IN" sz="2000" b="1" dirty="0" smtClean="0"/>
              <a:t>		</a:t>
            </a:r>
            <a:r>
              <a:rPr lang="en-IN" sz="2000" b="1" dirty="0" err="1" smtClean="0"/>
              <a:t>gid</a:t>
            </a:r>
            <a:r>
              <a:rPr lang="en-IN" sz="2000" b="1" dirty="0" smtClean="0"/>
              <a:t>;</a:t>
            </a:r>
            <a:r>
              <a:rPr lang="en-IN" sz="2000" dirty="0" smtClean="0"/>
              <a:t>	/* Effective GID of owner */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uid_t</a:t>
            </a:r>
            <a:r>
              <a:rPr lang="en-IN" sz="2000" dirty="0" smtClean="0"/>
              <a:t>		</a:t>
            </a:r>
            <a:r>
              <a:rPr lang="en-IN" sz="2000" dirty="0" err="1" smtClean="0"/>
              <a:t>cuid</a:t>
            </a:r>
            <a:r>
              <a:rPr lang="en-IN" sz="2000" dirty="0" smtClean="0"/>
              <a:t>;	/* Effective UID of creator */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gid_t</a:t>
            </a:r>
            <a:r>
              <a:rPr lang="en-IN" sz="2000" dirty="0" smtClean="0"/>
              <a:t>		</a:t>
            </a:r>
            <a:r>
              <a:rPr lang="en-IN" sz="2000" dirty="0" err="1" smtClean="0"/>
              <a:t>cgid</a:t>
            </a:r>
            <a:r>
              <a:rPr lang="en-IN" sz="2000" dirty="0" smtClean="0"/>
              <a:t>; 	/* Effective GID of creator */</a:t>
            </a:r>
          </a:p>
          <a:p>
            <a:pPr>
              <a:buNone/>
            </a:pPr>
            <a:r>
              <a:rPr lang="en-IN" sz="2000" b="1" dirty="0" smtClean="0"/>
              <a:t>	unsigned short	mode;</a:t>
            </a:r>
            <a:r>
              <a:rPr lang="en-IN" sz="2000" dirty="0" smtClean="0"/>
              <a:t>/* Permissions + SHM_DEST</a:t>
            </a:r>
          </a:p>
          <a:p>
            <a:pPr>
              <a:buNone/>
            </a:pPr>
            <a:r>
              <a:rPr lang="en-IN" sz="2000" dirty="0" smtClean="0"/>
              <a:t>				and SHM_LOCKED flags */</a:t>
            </a:r>
          </a:p>
          <a:p>
            <a:pPr>
              <a:buNone/>
            </a:pPr>
            <a:r>
              <a:rPr lang="en-IN" sz="2000" dirty="0" smtClean="0"/>
              <a:t>	unsigned short __</a:t>
            </a:r>
            <a:r>
              <a:rPr lang="en-IN" sz="2000" dirty="0" err="1" smtClean="0"/>
              <a:t>seq</a:t>
            </a:r>
            <a:r>
              <a:rPr lang="en-IN" sz="2000" dirty="0" smtClean="0"/>
              <a:t>;	/* Sequence number */</a:t>
            </a:r>
          </a:p>
          <a:p>
            <a:pPr>
              <a:buNone/>
            </a:pPr>
            <a:r>
              <a:rPr lang="en-IN" sz="2000" dirty="0" smtClean="0"/>
              <a:t>};</a:t>
            </a:r>
          </a:p>
          <a:p>
            <a:pPr>
              <a:buNone/>
            </a:pPr>
            <a:endParaRPr lang="en-IN" sz="2000" dirty="0" smtClean="0"/>
          </a:p>
          <a:p>
            <a:pPr lvl="0">
              <a:buNone/>
            </a:pPr>
            <a:r>
              <a:rPr lang="en-IN" sz="2000" dirty="0" smtClean="0"/>
              <a:t>contains the access permissions for the shared memory segment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/>
              <a:t>Shared Memory ...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 algn="ctr">
              <a:buNone/>
            </a:pPr>
            <a:endParaRPr lang="en-IN" sz="1800" b="1" dirty="0" smtClean="0"/>
          </a:p>
          <a:p>
            <a:pPr algn="ctr">
              <a:buNone/>
            </a:pPr>
            <a:endParaRPr lang="en-IN" sz="1800" b="1" dirty="0" smtClean="0"/>
          </a:p>
          <a:p>
            <a:pPr algn="ctr">
              <a:buNone/>
            </a:pPr>
            <a:endParaRPr lang="en-IN" sz="1800" b="1" dirty="0" smtClean="0"/>
          </a:p>
          <a:p>
            <a:pPr algn="ctr">
              <a:buNone/>
            </a:pPr>
            <a:r>
              <a:rPr lang="en-IN" sz="1800" b="1" dirty="0" smtClean="0"/>
              <a:t>Flow of file data from server to client using message queues</a:t>
            </a:r>
            <a:endParaRPr lang="en-IN" sz="1800" dirty="0" smtClean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7239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err="1" smtClean="0"/>
              <a:t>shmget</a:t>
            </a:r>
            <a:r>
              <a:rPr lang="en-IN" b="1" dirty="0" smtClean="0"/>
              <a:t>() Function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55637"/>
            <a:ext cx="8763000" cy="4525963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IN" sz="2000" dirty="0" err="1" smtClean="0"/>
              <a:t>shmget</a:t>
            </a:r>
            <a:r>
              <a:rPr lang="en-IN" sz="2000" dirty="0" smtClean="0"/>
              <a:t> - allocates a System V shared memory segment</a:t>
            </a:r>
          </a:p>
          <a:p>
            <a:pPr>
              <a:buNone/>
            </a:pPr>
            <a:r>
              <a:rPr lang="en-IN" sz="2000" dirty="0" smtClean="0"/>
              <a:t>#include &lt;sys/</a:t>
            </a:r>
            <a:r>
              <a:rPr lang="en-IN" sz="2000" dirty="0" err="1" smtClean="0"/>
              <a:t>ipc.h</a:t>
            </a:r>
            <a:r>
              <a:rPr lang="en-IN" sz="2000" dirty="0" smtClean="0"/>
              <a:t>&gt;</a:t>
            </a:r>
          </a:p>
          <a:p>
            <a:pPr>
              <a:buNone/>
            </a:pPr>
            <a:r>
              <a:rPr lang="en-IN" sz="2000" dirty="0" smtClean="0"/>
              <a:t>#include &lt;sys/</a:t>
            </a:r>
            <a:r>
              <a:rPr lang="en-IN" sz="2000" dirty="0" err="1" smtClean="0"/>
              <a:t>shm.h</a:t>
            </a:r>
            <a:r>
              <a:rPr lang="en-IN" sz="2000" dirty="0" smtClean="0"/>
              <a:t>&gt;</a:t>
            </a:r>
          </a:p>
          <a:p>
            <a:pPr>
              <a:buNone/>
            </a:pP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shmget</a:t>
            </a:r>
            <a:r>
              <a:rPr lang="en-IN" sz="2000" b="1" dirty="0" smtClean="0"/>
              <a:t>(</a:t>
            </a:r>
            <a:r>
              <a:rPr lang="en-IN" sz="2000" b="1" dirty="0" err="1" smtClean="0"/>
              <a:t>key_t</a:t>
            </a:r>
            <a:r>
              <a:rPr lang="en-IN" sz="2000" b="1" dirty="0" smtClean="0"/>
              <a:t> key, </a:t>
            </a:r>
            <a:r>
              <a:rPr lang="en-IN" sz="2000" b="1" dirty="0" err="1" smtClean="0"/>
              <a:t>size_t</a:t>
            </a:r>
            <a:r>
              <a:rPr lang="en-IN" sz="2000" b="1" dirty="0" smtClean="0"/>
              <a:t> size, 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shmflg</a:t>
            </a:r>
            <a:r>
              <a:rPr lang="en-IN" sz="2000" b="1" dirty="0" smtClean="0"/>
              <a:t>);</a:t>
            </a:r>
            <a:endParaRPr lang="en-IN" sz="2000" dirty="0" smtClean="0"/>
          </a:p>
          <a:p>
            <a:pPr>
              <a:buNone/>
            </a:pPr>
            <a:r>
              <a:rPr lang="en-IN" sz="2000" b="1" dirty="0" smtClean="0"/>
              <a:t>Return</a:t>
            </a:r>
            <a:endParaRPr lang="en-IN" sz="2000" dirty="0" smtClean="0"/>
          </a:p>
          <a:p>
            <a:r>
              <a:rPr lang="en-IN" sz="2000" dirty="0" smtClean="0"/>
              <a:t>success: a valid shared memory identifier</a:t>
            </a:r>
          </a:p>
          <a:p>
            <a:r>
              <a:rPr lang="en-IN" sz="2000" dirty="0" smtClean="0"/>
              <a:t>error: -1</a:t>
            </a:r>
          </a:p>
          <a:p>
            <a:endParaRPr lang="en-IN" sz="2000" dirty="0" smtClean="0"/>
          </a:p>
          <a:p>
            <a:pPr lvl="0"/>
            <a:r>
              <a:rPr lang="en-IN" sz="2000" dirty="0" smtClean="0"/>
              <a:t>create a shared memory segment, or access an existing one</a:t>
            </a:r>
          </a:p>
          <a:p>
            <a:pPr lvl="0"/>
            <a:r>
              <a:rPr lang="en-IN" sz="2000" dirty="0" smtClean="0"/>
              <a:t>create a new shared memory segment, with </a:t>
            </a:r>
          </a:p>
          <a:p>
            <a:r>
              <a:rPr lang="en-IN" sz="2000" dirty="0" smtClean="0"/>
              <a:t>size equal to the value of size rounded up to a multiple of PAGE_SIZE, if key has the value IPC_PRIVATE</a:t>
            </a:r>
          </a:p>
          <a:p>
            <a:r>
              <a:rPr lang="en-IN" sz="2000" dirty="0" smtClean="0"/>
              <a:t>if key isn't IPC_PRIVATE, no shared memory segment corresponding to key exists</a:t>
            </a:r>
          </a:p>
          <a:p>
            <a:pPr lvl="0"/>
            <a:r>
              <a:rPr lang="en-IN" sz="2000" dirty="0" smtClean="0"/>
              <a:t>size is fixed in System V shared memory object </a:t>
            </a:r>
          </a:p>
          <a:p>
            <a:pPr lvl="0">
              <a:buNone/>
            </a:pPr>
            <a:r>
              <a:rPr lang="en-IN" sz="2000" dirty="0" smtClean="0"/>
              <a:t>	(in POSIX can be changed by </a:t>
            </a:r>
            <a:r>
              <a:rPr lang="en-IN" sz="2000" dirty="0" err="1" smtClean="0"/>
              <a:t>ftruncate</a:t>
            </a:r>
            <a:r>
              <a:rPr lang="en-IN" sz="2000" dirty="0" smtClean="0"/>
              <a:t>)</a:t>
            </a:r>
          </a:p>
          <a:p>
            <a:pPr>
              <a:buNone/>
            </a:pPr>
            <a:endParaRPr lang="en-IN" sz="20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err="1" smtClean="0"/>
              <a:t>shmget</a:t>
            </a:r>
            <a:r>
              <a:rPr lang="en-IN" b="1" dirty="0" smtClean="0"/>
              <a:t>() Function ...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55637"/>
            <a:ext cx="8763000" cy="4525963"/>
          </a:xfrm>
        </p:spPr>
        <p:txBody>
          <a:bodyPr>
            <a:noAutofit/>
          </a:bodyPr>
          <a:lstStyle/>
          <a:p>
            <a:pPr lvl="0"/>
            <a:r>
              <a:rPr lang="en-IN" sz="2000" b="1" dirty="0" smtClean="0"/>
              <a:t>key</a:t>
            </a:r>
            <a:r>
              <a:rPr lang="en-IN" sz="2000" dirty="0" smtClean="0"/>
              <a:t> can be either a value returned by </a:t>
            </a:r>
            <a:r>
              <a:rPr lang="en-IN" sz="2000" dirty="0" err="1" smtClean="0"/>
              <a:t>ftok</a:t>
            </a:r>
            <a:r>
              <a:rPr lang="en-IN" sz="2000" dirty="0" smtClean="0"/>
              <a:t>() or the constant IPC_PRIVATE</a:t>
            </a:r>
          </a:p>
          <a:p>
            <a:pPr>
              <a:buNone/>
            </a:pPr>
            <a:endParaRPr lang="en-IN" sz="2000" dirty="0" smtClean="0"/>
          </a:p>
          <a:p>
            <a:pPr lvl="0"/>
            <a:r>
              <a:rPr lang="en-IN" sz="2000" b="1" dirty="0" smtClean="0"/>
              <a:t>size</a:t>
            </a:r>
            <a:r>
              <a:rPr lang="en-IN" sz="2000" dirty="0" smtClean="0"/>
              <a:t> specifies the size of the segment, in bytes</a:t>
            </a:r>
          </a:p>
          <a:p>
            <a:pPr lvl="0"/>
            <a:r>
              <a:rPr lang="en-IN" sz="2000" dirty="0" smtClean="0"/>
              <a:t>When a new shared memory segment is created,</a:t>
            </a:r>
          </a:p>
          <a:p>
            <a:r>
              <a:rPr lang="en-IN" sz="2000" dirty="0" smtClean="0"/>
              <a:t>a nonzero value for size must be specified</a:t>
            </a:r>
          </a:p>
          <a:p>
            <a:r>
              <a:rPr lang="en-IN" sz="2000" dirty="0" smtClean="0"/>
              <a:t>it is initialized to size bytes of 0</a:t>
            </a:r>
          </a:p>
          <a:p>
            <a:pPr lvl="0"/>
            <a:r>
              <a:rPr lang="en-IN" sz="2000" dirty="0" smtClean="0"/>
              <a:t>If an existing shared memory segment is being referenced, size should be 0</a:t>
            </a:r>
          </a:p>
          <a:p>
            <a:pPr lvl="0"/>
            <a:endParaRPr lang="en-IN" sz="2000" dirty="0" smtClean="0"/>
          </a:p>
          <a:p>
            <a:pPr lvl="0"/>
            <a:r>
              <a:rPr lang="en-IN" sz="2000" dirty="0" err="1" smtClean="0"/>
              <a:t>shmflg</a:t>
            </a:r>
            <a:r>
              <a:rPr lang="en-IN" sz="2000" dirty="0" smtClean="0"/>
              <a:t> is a combination of the read-write permission values</a:t>
            </a:r>
          </a:p>
          <a:p>
            <a:r>
              <a:rPr lang="en-IN" sz="2000" dirty="0" smtClean="0"/>
              <a:t>This can be bitwise </a:t>
            </a:r>
            <a:r>
              <a:rPr lang="en-IN" sz="2000" dirty="0" err="1" smtClean="0"/>
              <a:t>ORed</a:t>
            </a:r>
            <a:r>
              <a:rPr lang="en-IN" sz="2000" dirty="0" smtClean="0"/>
              <a:t> with either IPC_CREAT or IPC_CREAT | IPC_EXCL</a:t>
            </a:r>
          </a:p>
          <a:p>
            <a:r>
              <a:rPr lang="en-IN" sz="2000" b="1" dirty="0" smtClean="0"/>
              <a:t>IPC_CREAT</a:t>
            </a:r>
            <a:r>
              <a:rPr lang="en-IN" sz="2000" dirty="0" smtClean="0"/>
              <a:t>	Create a new segment.  </a:t>
            </a:r>
          </a:p>
          <a:p>
            <a:r>
              <a:rPr lang="en-IN" sz="2000" dirty="0" smtClean="0"/>
              <a:t>If this flag is not used, then </a:t>
            </a:r>
            <a:r>
              <a:rPr lang="en-IN" sz="2000" dirty="0" err="1" smtClean="0"/>
              <a:t>shmget</a:t>
            </a:r>
            <a:r>
              <a:rPr lang="en-IN" sz="2000" dirty="0" smtClean="0"/>
              <a:t>() will find the segment associated with key and check to see if the user has permission to access the segment</a:t>
            </a:r>
          </a:p>
          <a:p>
            <a:r>
              <a:rPr lang="en-IN" sz="2000" b="1" dirty="0" smtClean="0"/>
              <a:t>IPC_EXCL	</a:t>
            </a:r>
            <a:r>
              <a:rPr lang="en-IN" sz="2000" dirty="0" smtClean="0"/>
              <a:t>This flag is used with IPC_CREAT to ensure if the segment already exists, the call fails</a:t>
            </a:r>
          </a:p>
          <a:p>
            <a:pPr lvl="0"/>
            <a:endParaRPr lang="en-IN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err="1" smtClean="0"/>
              <a:t>shmat</a:t>
            </a:r>
            <a:r>
              <a:rPr lang="en-IN" b="1" dirty="0" smtClean="0"/>
              <a:t>() function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55637"/>
            <a:ext cx="8763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#include &lt;sys/</a:t>
            </a:r>
            <a:r>
              <a:rPr lang="en-IN" sz="2000" dirty="0" err="1" smtClean="0"/>
              <a:t>types.h</a:t>
            </a:r>
            <a:r>
              <a:rPr lang="en-IN" sz="2000" dirty="0" smtClean="0"/>
              <a:t>&gt;</a:t>
            </a:r>
          </a:p>
          <a:p>
            <a:pPr>
              <a:buNone/>
            </a:pPr>
            <a:r>
              <a:rPr lang="en-IN" sz="2000" dirty="0" smtClean="0"/>
              <a:t>#include &lt;sys/</a:t>
            </a:r>
            <a:r>
              <a:rPr lang="en-IN" sz="2000" dirty="0" err="1" smtClean="0"/>
              <a:t>shm.h</a:t>
            </a:r>
            <a:r>
              <a:rPr lang="en-IN" sz="2000" dirty="0" smtClean="0"/>
              <a:t>&gt;</a:t>
            </a:r>
          </a:p>
          <a:p>
            <a:pPr>
              <a:buNone/>
            </a:pPr>
            <a:r>
              <a:rPr lang="en-IN" sz="2000" b="1" dirty="0" smtClean="0"/>
              <a:t>void *</a:t>
            </a:r>
            <a:r>
              <a:rPr lang="en-IN" sz="2000" b="1" dirty="0" err="1" smtClean="0"/>
              <a:t>shmat</a:t>
            </a:r>
            <a:r>
              <a:rPr lang="en-IN" sz="2000" b="1" dirty="0" smtClean="0"/>
              <a:t>(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shmid</a:t>
            </a:r>
            <a:r>
              <a:rPr lang="en-IN" sz="2000" b="1" dirty="0" smtClean="0"/>
              <a:t>, const void *</a:t>
            </a:r>
            <a:r>
              <a:rPr lang="en-IN" sz="2000" b="1" dirty="0" err="1" smtClean="0"/>
              <a:t>shmaddr</a:t>
            </a:r>
            <a:r>
              <a:rPr lang="en-IN" sz="2000" b="1" dirty="0" smtClean="0"/>
              <a:t>, 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shmflg</a:t>
            </a:r>
            <a:r>
              <a:rPr lang="en-IN" sz="2000" b="1" dirty="0" smtClean="0"/>
              <a:t>);</a:t>
            </a:r>
            <a:endParaRPr lang="en-IN" sz="2000" dirty="0" smtClean="0"/>
          </a:p>
          <a:p>
            <a:pPr>
              <a:buNone/>
            </a:pPr>
            <a:r>
              <a:rPr lang="en-IN" sz="2000" b="1" dirty="0" smtClean="0"/>
              <a:t>Returns:</a:t>
            </a:r>
            <a:endParaRPr lang="en-IN" sz="2000" dirty="0" smtClean="0"/>
          </a:p>
          <a:p>
            <a:r>
              <a:rPr lang="en-IN" sz="2000" dirty="0" smtClean="0"/>
              <a:t>On success:	starting address of the attached shared memory</a:t>
            </a:r>
          </a:p>
          <a:p>
            <a:r>
              <a:rPr lang="en-IN" sz="2000" dirty="0" smtClean="0"/>
              <a:t>on error:	(void *) -1 is returned</a:t>
            </a:r>
          </a:p>
          <a:p>
            <a:endParaRPr lang="en-IN" sz="2000" dirty="0" smtClean="0"/>
          </a:p>
          <a:p>
            <a:pPr lvl="0"/>
            <a:r>
              <a:rPr lang="en-IN" sz="2000" dirty="0" smtClean="0"/>
              <a:t>attaches shared memory segment to our address space</a:t>
            </a:r>
          </a:p>
          <a:p>
            <a:pPr lvl="0"/>
            <a:r>
              <a:rPr lang="en-IN" sz="2000" dirty="0" smtClean="0"/>
              <a:t>rules for determining this address are as follows:</a:t>
            </a:r>
          </a:p>
          <a:p>
            <a:pPr lvl="0"/>
            <a:r>
              <a:rPr lang="en-IN" sz="2000" dirty="0" smtClean="0"/>
              <a:t>If </a:t>
            </a:r>
            <a:r>
              <a:rPr lang="en-IN" sz="2000" dirty="0" err="1" smtClean="0"/>
              <a:t>shmaddr</a:t>
            </a:r>
            <a:r>
              <a:rPr lang="en-IN" sz="2000" dirty="0" smtClean="0"/>
              <a:t> is a</a:t>
            </a:r>
          </a:p>
          <a:p>
            <a:r>
              <a:rPr lang="en-IN" sz="2000" b="1" dirty="0" smtClean="0"/>
              <a:t>null pointer</a:t>
            </a:r>
            <a:r>
              <a:rPr lang="en-IN" sz="2000" dirty="0" smtClean="0"/>
              <a:t>, the system selects the address for the caller (recommended and </a:t>
            </a:r>
            <a:r>
              <a:rPr lang="en-IN" sz="2000" b="1" dirty="0" smtClean="0"/>
              <a:t>portable</a:t>
            </a:r>
            <a:r>
              <a:rPr lang="en-IN" sz="2000" dirty="0" smtClean="0"/>
              <a:t>)</a:t>
            </a:r>
          </a:p>
          <a:p>
            <a:r>
              <a:rPr lang="en-IN" sz="2000" b="1" dirty="0" err="1" smtClean="0"/>
              <a:t>nonnull</a:t>
            </a:r>
            <a:r>
              <a:rPr lang="en-IN" sz="2000" b="1" dirty="0" smtClean="0"/>
              <a:t> pointer</a:t>
            </a:r>
            <a:r>
              <a:rPr lang="en-IN" sz="2000" dirty="0" smtClean="0"/>
              <a:t>, the returned address depends on SHM_RND value for the </a:t>
            </a:r>
            <a:r>
              <a:rPr lang="en-IN" sz="2000" dirty="0" err="1" smtClean="0"/>
              <a:t>shmflg</a:t>
            </a:r>
            <a:r>
              <a:rPr lang="en-IN" sz="2000" dirty="0" smtClean="0"/>
              <a:t> argument</a:t>
            </a:r>
          </a:p>
          <a:p>
            <a:endParaRPr lang="en-IN" sz="2000" dirty="0" smtClean="0"/>
          </a:p>
          <a:p>
            <a:r>
              <a:rPr lang="en-IN" sz="2000" b="1" dirty="0" smtClean="0"/>
              <a:t>SHM_RND is not specified</a:t>
            </a:r>
            <a:r>
              <a:rPr lang="en-IN" sz="2000" dirty="0" smtClean="0"/>
              <a:t>, the shared memory segment is attached at the address specified by the </a:t>
            </a:r>
            <a:r>
              <a:rPr lang="en-IN" sz="2000" dirty="0" err="1" smtClean="0"/>
              <a:t>shmaddr</a:t>
            </a:r>
            <a:r>
              <a:rPr lang="en-IN" sz="2000" dirty="0" smtClean="0"/>
              <a:t> argument</a:t>
            </a:r>
            <a:endParaRPr lang="en-IN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err="1" smtClean="0"/>
              <a:t>shmat</a:t>
            </a:r>
            <a:r>
              <a:rPr lang="en-IN" b="1" dirty="0" smtClean="0"/>
              <a:t>() function ...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55637"/>
            <a:ext cx="8763000" cy="4525963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SHM_RND is specified</a:t>
            </a:r>
            <a:r>
              <a:rPr lang="en-IN" sz="2000" dirty="0" smtClean="0"/>
              <a:t>, the shared memory segment is attached at the address specified by the </a:t>
            </a:r>
            <a:r>
              <a:rPr lang="en-IN" sz="2000" dirty="0" err="1" smtClean="0"/>
              <a:t>shmaddr</a:t>
            </a:r>
            <a:r>
              <a:rPr lang="en-IN" sz="2000" dirty="0" smtClean="0"/>
              <a:t> argument, rounded down by the constant SHMLBA</a:t>
            </a:r>
          </a:p>
          <a:p>
            <a:pPr>
              <a:buNone/>
            </a:pPr>
            <a:r>
              <a:rPr lang="en-IN" sz="2000" dirty="0" smtClean="0"/>
              <a:t>	LBA - "Lower Boundary Address"</a:t>
            </a:r>
          </a:p>
          <a:p>
            <a:endParaRPr lang="en-IN" sz="2000" dirty="0" smtClean="0"/>
          </a:p>
          <a:p>
            <a:pPr lvl="0"/>
            <a:r>
              <a:rPr lang="en-IN" sz="2000" dirty="0" smtClean="0"/>
              <a:t>By default, the shared memory segment is attached for both reading and writing</a:t>
            </a:r>
          </a:p>
          <a:p>
            <a:r>
              <a:rPr lang="en-IN" sz="2000" dirty="0" smtClean="0"/>
              <a:t>if the process has read-write permissions for the segment</a:t>
            </a:r>
          </a:p>
          <a:p>
            <a:pPr lvl="0"/>
            <a:r>
              <a:rPr lang="en-IN" sz="2000" dirty="0" smtClean="0"/>
              <a:t>The SHM_RDONLY value can also be specified in the flag argument, specifying read-only access</a:t>
            </a:r>
            <a:endParaRPr lang="en-IN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err="1" smtClean="0"/>
              <a:t>shmdt</a:t>
            </a:r>
            <a:r>
              <a:rPr lang="en-IN" b="1" dirty="0" smtClean="0"/>
              <a:t>() function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55637"/>
            <a:ext cx="8763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#include &lt;sys/</a:t>
            </a:r>
            <a:r>
              <a:rPr lang="en-IN" sz="2000" dirty="0" err="1" smtClean="0"/>
              <a:t>types.h</a:t>
            </a:r>
            <a:r>
              <a:rPr lang="en-IN" sz="2000" dirty="0" smtClean="0"/>
              <a:t>&gt;</a:t>
            </a:r>
          </a:p>
          <a:p>
            <a:pPr>
              <a:buNone/>
            </a:pPr>
            <a:r>
              <a:rPr lang="en-IN" sz="2000" dirty="0" smtClean="0"/>
              <a:t>#include &lt;sys/</a:t>
            </a:r>
            <a:r>
              <a:rPr lang="en-IN" sz="2000" dirty="0" err="1" smtClean="0"/>
              <a:t>shm.h</a:t>
            </a:r>
            <a:r>
              <a:rPr lang="en-IN" sz="2000" dirty="0" smtClean="0"/>
              <a:t>&gt;</a:t>
            </a:r>
          </a:p>
          <a:p>
            <a:pPr>
              <a:buNone/>
            </a:pP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shmdt</a:t>
            </a:r>
            <a:r>
              <a:rPr lang="en-IN" sz="2000" b="1" dirty="0" smtClean="0"/>
              <a:t>(const void *</a:t>
            </a:r>
            <a:r>
              <a:rPr lang="en-IN" sz="2000" b="1" dirty="0" err="1" smtClean="0"/>
              <a:t>shmaddr</a:t>
            </a:r>
            <a:r>
              <a:rPr lang="en-IN" sz="2000" b="1" dirty="0" smtClean="0"/>
              <a:t>);</a:t>
            </a:r>
            <a:endParaRPr lang="en-IN" sz="2000" dirty="0" smtClean="0"/>
          </a:p>
          <a:p>
            <a:pPr>
              <a:buNone/>
            </a:pPr>
            <a:r>
              <a:rPr lang="en-IN" sz="2000" b="1" dirty="0" smtClean="0"/>
              <a:t>Returns</a:t>
            </a:r>
            <a:r>
              <a:rPr lang="en-IN" sz="2000" dirty="0" smtClean="0"/>
              <a:t>:	success: 0	failure: -1</a:t>
            </a:r>
          </a:p>
          <a:p>
            <a:pPr lvl="0"/>
            <a:r>
              <a:rPr lang="en-IN" sz="2000" dirty="0" smtClean="0"/>
              <a:t>detaches the shared memory segment located at the address </a:t>
            </a:r>
            <a:r>
              <a:rPr lang="en-IN" sz="2000" dirty="0" err="1" smtClean="0"/>
              <a:t>shmaddr</a:t>
            </a:r>
            <a:endParaRPr lang="en-IN" sz="2000" dirty="0" smtClean="0"/>
          </a:p>
          <a:p>
            <a:pPr lvl="0"/>
            <a:r>
              <a:rPr lang="en-IN" sz="2000" dirty="0" smtClean="0"/>
              <a:t>to-be-detached segment must be currently attached with </a:t>
            </a:r>
            <a:r>
              <a:rPr lang="en-IN" sz="2000" dirty="0" err="1" smtClean="0"/>
              <a:t>shmaddr</a:t>
            </a:r>
            <a:endParaRPr lang="en-IN" sz="2000" dirty="0" smtClean="0"/>
          </a:p>
          <a:p>
            <a:endParaRPr lang="en-IN" sz="2000" dirty="0" smtClean="0"/>
          </a:p>
          <a:p>
            <a:pPr lvl="0"/>
            <a:r>
              <a:rPr lang="en-IN" sz="2000" dirty="0" smtClean="0"/>
              <a:t>does not delete the shared memory segment</a:t>
            </a:r>
          </a:p>
          <a:p>
            <a:pPr lvl="0"/>
            <a:r>
              <a:rPr lang="en-IN" sz="2000" dirty="0" smtClean="0"/>
              <a:t>When a process terminates, all shared memory segments currently attached by the process are detached</a:t>
            </a:r>
          </a:p>
          <a:p>
            <a:endParaRPr lang="en-IN" sz="2000" dirty="0" smtClean="0"/>
          </a:p>
          <a:p>
            <a:pPr lvl="0"/>
            <a:r>
              <a:rPr lang="en-IN" sz="2000" dirty="0" smtClean="0"/>
              <a:t>On a successful </a:t>
            </a:r>
            <a:r>
              <a:rPr lang="en-IN" sz="2000" dirty="0" err="1" smtClean="0"/>
              <a:t>shmdt</a:t>
            </a:r>
            <a:r>
              <a:rPr lang="en-IN" sz="2000" dirty="0" smtClean="0"/>
              <a:t>() call, the system updates the members of the </a:t>
            </a:r>
            <a:r>
              <a:rPr lang="en-IN" sz="2000" dirty="0" err="1" smtClean="0"/>
              <a:t>shmid_ds</a:t>
            </a:r>
            <a:r>
              <a:rPr lang="en-IN" sz="2000" dirty="0" smtClean="0"/>
              <a:t> structure</a:t>
            </a:r>
          </a:p>
          <a:p>
            <a:r>
              <a:rPr lang="en-IN" sz="2000" b="1" dirty="0" err="1" smtClean="0"/>
              <a:t>shm_dtime</a:t>
            </a:r>
            <a:r>
              <a:rPr lang="en-IN" sz="2000" dirty="0" smtClean="0"/>
              <a:t>	is set to the current time</a:t>
            </a:r>
          </a:p>
          <a:p>
            <a:r>
              <a:rPr lang="en-IN" sz="2000" b="1" dirty="0" err="1" smtClean="0"/>
              <a:t>shm_lpid</a:t>
            </a:r>
            <a:r>
              <a:rPr lang="en-IN" sz="2000" dirty="0" smtClean="0"/>
              <a:t>	is set to the process-ID of the calling process</a:t>
            </a:r>
          </a:p>
          <a:p>
            <a:r>
              <a:rPr lang="en-IN" sz="2000" b="1" dirty="0" err="1" smtClean="0"/>
              <a:t>shm_nattch</a:t>
            </a:r>
            <a:r>
              <a:rPr lang="en-IN" sz="2000" dirty="0" smtClean="0"/>
              <a:t>	is decremented by one. If it becomes 0 and the segment is marked for deletion, the segment is deleted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err="1" smtClean="0"/>
              <a:t>shmctl</a:t>
            </a:r>
            <a:r>
              <a:rPr lang="en-IN" b="1" dirty="0" smtClean="0"/>
              <a:t>() function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55637"/>
            <a:ext cx="8763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#include &lt;sys/</a:t>
            </a:r>
            <a:r>
              <a:rPr lang="en-IN" sz="2000" dirty="0" err="1" smtClean="0"/>
              <a:t>ipc.h</a:t>
            </a:r>
            <a:r>
              <a:rPr lang="en-IN" sz="2000" dirty="0" smtClean="0"/>
              <a:t>&gt;</a:t>
            </a:r>
          </a:p>
          <a:p>
            <a:pPr>
              <a:buNone/>
            </a:pPr>
            <a:r>
              <a:rPr lang="en-IN" sz="2000" dirty="0" smtClean="0"/>
              <a:t>#include &lt;sys/</a:t>
            </a:r>
            <a:r>
              <a:rPr lang="en-IN" sz="2000" dirty="0" err="1" smtClean="0"/>
              <a:t>shm.h</a:t>
            </a:r>
            <a:r>
              <a:rPr lang="en-IN" sz="2000" dirty="0" smtClean="0"/>
              <a:t>&gt;</a:t>
            </a:r>
          </a:p>
          <a:p>
            <a:pPr>
              <a:buNone/>
            </a:pP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shmctl</a:t>
            </a:r>
            <a:r>
              <a:rPr lang="en-IN" sz="2000" b="1" dirty="0" smtClean="0"/>
              <a:t>(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shmid</a:t>
            </a:r>
            <a:r>
              <a:rPr lang="en-IN" sz="2000" b="1" dirty="0" smtClean="0"/>
              <a:t>, 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cmd</a:t>
            </a:r>
            <a:r>
              <a:rPr lang="en-IN" sz="2000" b="1" dirty="0" smtClean="0"/>
              <a:t>, </a:t>
            </a:r>
            <a:r>
              <a:rPr lang="en-IN" sz="2000" b="1" dirty="0" err="1" smtClean="0"/>
              <a:t>struct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shmid_ds</a:t>
            </a:r>
            <a:r>
              <a:rPr lang="en-IN" sz="2000" b="1" dirty="0" smtClean="0"/>
              <a:t> *</a:t>
            </a:r>
            <a:r>
              <a:rPr lang="en-IN" sz="2000" b="1" dirty="0" err="1" smtClean="0"/>
              <a:t>buf</a:t>
            </a:r>
            <a:r>
              <a:rPr lang="en-IN" sz="2000" b="1" dirty="0" smtClean="0"/>
              <a:t>);</a:t>
            </a:r>
            <a:endParaRPr lang="en-IN" sz="2000" dirty="0" smtClean="0"/>
          </a:p>
          <a:p>
            <a:pPr>
              <a:buNone/>
            </a:pPr>
            <a:r>
              <a:rPr lang="en-IN" sz="2000" b="1" dirty="0" smtClean="0"/>
              <a:t>Returns:</a:t>
            </a:r>
            <a:endParaRPr lang="en-IN" sz="2000" dirty="0" smtClean="0"/>
          </a:p>
          <a:p>
            <a:r>
              <a:rPr lang="en-IN" sz="2000" dirty="0" smtClean="0"/>
              <a:t>A successful </a:t>
            </a:r>
            <a:r>
              <a:rPr lang="en-IN" sz="2000" b="1" dirty="0" smtClean="0"/>
              <a:t>IPC_INFO or SHM_INFO</a:t>
            </a:r>
            <a:r>
              <a:rPr lang="en-IN" sz="2000" dirty="0" smtClean="0"/>
              <a:t> operation returns</a:t>
            </a:r>
          </a:p>
          <a:p>
            <a:pPr>
              <a:buNone/>
            </a:pPr>
            <a:r>
              <a:rPr lang="en-IN" sz="2000" dirty="0" smtClean="0"/>
              <a:t>		the index of the highest used entry in the kernel's internal array recording information about all shared memory segments</a:t>
            </a:r>
          </a:p>
          <a:p>
            <a:r>
              <a:rPr lang="en-IN" sz="2000" dirty="0" smtClean="0"/>
              <a:t>A successful </a:t>
            </a:r>
            <a:r>
              <a:rPr lang="en-IN" sz="2000" b="1" dirty="0" smtClean="0"/>
              <a:t>SHM_STAT</a:t>
            </a:r>
            <a:r>
              <a:rPr lang="en-IN" sz="2000" dirty="0" smtClean="0"/>
              <a:t> operation returns </a:t>
            </a:r>
          </a:p>
          <a:p>
            <a:pPr>
              <a:buNone/>
            </a:pPr>
            <a:r>
              <a:rPr lang="en-IN" sz="2000" dirty="0" smtClean="0"/>
              <a:t>		the identifier of the shared memory segment whose index was given in </a:t>
            </a:r>
            <a:r>
              <a:rPr lang="en-IN" sz="2000" dirty="0" err="1" smtClean="0"/>
              <a:t>shmid</a:t>
            </a:r>
            <a:endParaRPr lang="en-IN" sz="2000" dirty="0" smtClean="0"/>
          </a:p>
          <a:p>
            <a:r>
              <a:rPr lang="en-IN" sz="2000" b="1" dirty="0" smtClean="0"/>
              <a:t>Other operations</a:t>
            </a:r>
          </a:p>
          <a:p>
            <a:pPr>
              <a:buNone/>
            </a:pPr>
            <a:r>
              <a:rPr lang="en-IN" sz="2000" dirty="0" smtClean="0"/>
              <a:t>		on success: 0	on error: -1</a:t>
            </a:r>
          </a:p>
          <a:p>
            <a:pPr lvl="0"/>
            <a:r>
              <a:rPr lang="en-IN" sz="2000" dirty="0" err="1" smtClean="0"/>
              <a:t>shmctl</a:t>
            </a:r>
            <a:r>
              <a:rPr lang="en-IN" sz="2000" dirty="0" smtClean="0"/>
              <a:t> - System V shared memory control</a:t>
            </a:r>
          </a:p>
          <a:p>
            <a:pPr lvl="0"/>
            <a:r>
              <a:rPr lang="en-IN" sz="2000" dirty="0" smtClean="0"/>
              <a:t>performs the control operation specified by </a:t>
            </a:r>
            <a:r>
              <a:rPr lang="en-IN" sz="2000" dirty="0" err="1" smtClean="0"/>
              <a:t>cmd</a:t>
            </a:r>
            <a:r>
              <a:rPr lang="en-IN" sz="2000" dirty="0" smtClean="0"/>
              <a:t> on the System V shared memory segment with </a:t>
            </a:r>
            <a:r>
              <a:rPr lang="en-IN" sz="2000" dirty="0" err="1" smtClean="0"/>
              <a:t>shmid</a:t>
            </a:r>
            <a:endParaRPr lang="en-IN" sz="2000" dirty="0" smtClean="0"/>
          </a:p>
          <a:p>
            <a:pPr lvl="0"/>
            <a:r>
              <a:rPr lang="en-IN" sz="2000" dirty="0" err="1" smtClean="0"/>
              <a:t>buf</a:t>
            </a:r>
            <a:r>
              <a:rPr lang="en-IN" sz="2000" dirty="0" smtClean="0"/>
              <a:t> argument is a pointer to a </a:t>
            </a:r>
            <a:r>
              <a:rPr lang="en-IN" sz="2000" dirty="0" err="1" smtClean="0"/>
              <a:t>shmid_ds</a:t>
            </a:r>
            <a:r>
              <a:rPr lang="en-IN" sz="2000" dirty="0" smtClean="0"/>
              <a:t> structure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err="1" smtClean="0"/>
              <a:t>shmctl</a:t>
            </a:r>
            <a:r>
              <a:rPr lang="en-IN" b="1" dirty="0" smtClean="0"/>
              <a:t>() function ...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55637"/>
            <a:ext cx="8763000" cy="4525963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IN" sz="2000" dirty="0" smtClean="0"/>
              <a:t>Valid values for </a:t>
            </a:r>
            <a:r>
              <a:rPr lang="en-IN" sz="2000" dirty="0" err="1" smtClean="0"/>
              <a:t>cmd</a:t>
            </a:r>
            <a:r>
              <a:rPr lang="en-IN" sz="2000" dirty="0" smtClean="0"/>
              <a:t> are:</a:t>
            </a:r>
          </a:p>
          <a:p>
            <a:r>
              <a:rPr lang="en-IN" sz="2000" dirty="0" smtClean="0"/>
              <a:t>IPC_STAT, IPC_SET, IPC_RMID, IPC_INFO </a:t>
            </a:r>
          </a:p>
          <a:p>
            <a:r>
              <a:rPr lang="en-IN" sz="2000" dirty="0" smtClean="0"/>
              <a:t>SHM_INFO, SHM_STAT, SHM_LOCK, SHM_UNLOCK</a:t>
            </a:r>
          </a:p>
          <a:p>
            <a:endParaRPr lang="en-IN" sz="2000" dirty="0" smtClean="0"/>
          </a:p>
          <a:p>
            <a:pPr>
              <a:buNone/>
            </a:pPr>
            <a:r>
              <a:rPr lang="en-IN" sz="2000" b="1" dirty="0" smtClean="0"/>
              <a:t>IPC_STAT </a:t>
            </a:r>
            <a:endParaRPr lang="en-IN" sz="2000" dirty="0" smtClean="0"/>
          </a:p>
          <a:p>
            <a:pPr lvl="0"/>
            <a:r>
              <a:rPr lang="en-IN" sz="2000" dirty="0" smtClean="0"/>
              <a:t>copy information from the kernel data structure associated with </a:t>
            </a:r>
            <a:r>
              <a:rPr lang="en-IN" sz="2000" dirty="0" err="1" smtClean="0"/>
              <a:t>shmid</a:t>
            </a:r>
            <a:endParaRPr lang="en-IN" sz="2000" dirty="0" smtClean="0"/>
          </a:p>
          <a:p>
            <a:r>
              <a:rPr lang="en-IN" sz="2000" dirty="0" smtClean="0"/>
              <a:t>into the </a:t>
            </a:r>
            <a:r>
              <a:rPr lang="en-IN" sz="2000" dirty="0" err="1" smtClean="0"/>
              <a:t>shmid_ds</a:t>
            </a:r>
            <a:r>
              <a:rPr lang="en-IN" sz="2000" dirty="0" smtClean="0"/>
              <a:t> structure pointed to by </a:t>
            </a:r>
            <a:r>
              <a:rPr lang="en-IN" sz="2000" dirty="0" err="1" smtClean="0"/>
              <a:t>buf</a:t>
            </a:r>
            <a:r>
              <a:rPr lang="en-IN" sz="2000" dirty="0" smtClean="0"/>
              <a:t>.</a:t>
            </a:r>
          </a:p>
          <a:p>
            <a:pPr lvl="0"/>
            <a:r>
              <a:rPr lang="en-IN" sz="2000" dirty="0" smtClean="0"/>
              <a:t>The caller must have read permission on the shared memory segment.</a:t>
            </a:r>
          </a:p>
          <a:p>
            <a:pPr>
              <a:buNone/>
            </a:pPr>
            <a:r>
              <a:rPr lang="en-IN" sz="2000" b="1" dirty="0" smtClean="0"/>
              <a:t>IPC_SET</a:t>
            </a:r>
            <a:endParaRPr lang="en-IN" sz="2000" dirty="0" smtClean="0"/>
          </a:p>
          <a:p>
            <a:pPr lvl="0"/>
            <a:r>
              <a:rPr lang="en-IN" sz="2000" dirty="0" smtClean="0"/>
              <a:t>Write the values of some members of the </a:t>
            </a:r>
            <a:r>
              <a:rPr lang="en-IN" sz="2000" dirty="0" err="1" smtClean="0"/>
              <a:t>shmid_ds</a:t>
            </a:r>
            <a:r>
              <a:rPr lang="en-IN" sz="2000" dirty="0" smtClean="0"/>
              <a:t> structure pointed to by </a:t>
            </a:r>
            <a:r>
              <a:rPr lang="en-IN" sz="2000" dirty="0" err="1" smtClean="0"/>
              <a:t>buf</a:t>
            </a:r>
            <a:r>
              <a:rPr lang="en-IN" sz="2000" dirty="0" smtClean="0"/>
              <a:t> </a:t>
            </a:r>
          </a:p>
          <a:p>
            <a:r>
              <a:rPr lang="en-IN" sz="2000" dirty="0" smtClean="0"/>
              <a:t>to the kernel data structure associated with this shared memory segment</a:t>
            </a:r>
          </a:p>
          <a:p>
            <a:r>
              <a:rPr lang="en-IN" sz="2000" dirty="0" smtClean="0"/>
              <a:t>shm_perm.uid, shm_perm.gid, and </a:t>
            </a:r>
            <a:r>
              <a:rPr lang="en-IN" sz="2000" dirty="0" err="1" smtClean="0"/>
              <a:t>shm_perm.mode</a:t>
            </a:r>
            <a:r>
              <a:rPr lang="en-IN" sz="2000" dirty="0" smtClean="0"/>
              <a:t> (9 LSB bits)</a:t>
            </a:r>
          </a:p>
          <a:p>
            <a:pPr lvl="0"/>
            <a:r>
              <a:rPr lang="en-IN" sz="2000" dirty="0" err="1" smtClean="0"/>
              <a:t>shm_ctime</a:t>
            </a:r>
            <a:r>
              <a:rPr lang="en-IN" sz="2000" dirty="0" smtClean="0"/>
              <a:t> value is also updated with the current time </a:t>
            </a:r>
          </a:p>
          <a:p>
            <a:r>
              <a:rPr lang="en-IN" sz="2000" dirty="0" smtClean="0"/>
              <a:t>effective UID of the calling process must match the owner (shm_perm.uid) or creator (</a:t>
            </a:r>
            <a:r>
              <a:rPr lang="en-IN" sz="2000" dirty="0" err="1" smtClean="0"/>
              <a:t>shm_perm.cuid</a:t>
            </a:r>
            <a:r>
              <a:rPr lang="en-IN" sz="2000" dirty="0" smtClean="0"/>
              <a:t>) </a:t>
            </a:r>
          </a:p>
          <a:p>
            <a:r>
              <a:rPr lang="en-IN" sz="2000" dirty="0" smtClean="0"/>
              <a:t>or the caller must be privileged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err="1" smtClean="0"/>
              <a:t>shmctl</a:t>
            </a:r>
            <a:r>
              <a:rPr lang="en-IN" b="1" dirty="0" smtClean="0"/>
              <a:t>() function ...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55637"/>
            <a:ext cx="8763000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r>
              <a:rPr lang="en-IN" sz="2000" b="1" dirty="0" smtClean="0"/>
              <a:t>IPC_RMID</a:t>
            </a:r>
            <a:endParaRPr lang="en-IN" sz="2000" dirty="0" smtClean="0"/>
          </a:p>
          <a:p>
            <a:pPr lvl="0"/>
            <a:r>
              <a:rPr lang="en-IN" sz="2000" dirty="0" smtClean="0"/>
              <a:t>Remove the shared memory segment identified by </a:t>
            </a:r>
            <a:r>
              <a:rPr lang="en-IN" sz="2000" dirty="0" err="1" smtClean="0"/>
              <a:t>shmid</a:t>
            </a:r>
            <a:r>
              <a:rPr lang="en-IN" sz="2000" dirty="0" smtClean="0"/>
              <a:t> from the system and destroy it</a:t>
            </a:r>
          </a:p>
          <a:p>
            <a:pPr lvl="0"/>
            <a:r>
              <a:rPr lang="en-IN" sz="2000" dirty="0" smtClean="0"/>
              <a:t>segment will actually be destroyed only after the last process detaches it (i.e., when the </a:t>
            </a:r>
            <a:r>
              <a:rPr lang="en-IN" sz="2000" dirty="0" err="1" smtClean="0"/>
              <a:t>shm_nattch</a:t>
            </a:r>
            <a:r>
              <a:rPr lang="en-IN" sz="2000" dirty="0" smtClean="0"/>
              <a:t> is 0)</a:t>
            </a:r>
          </a:p>
          <a:p>
            <a:pPr>
              <a:buNone/>
            </a:pPr>
            <a:endParaRPr lang="en-IN" sz="20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System V Shared Memory - Example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55637"/>
            <a:ext cx="8763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Simple program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7200" y="1371600"/>
          <a:ext cx="914400" cy="771525"/>
        </p:xfrm>
        <a:graphic>
          <a:graphicData uri="http://schemas.openxmlformats.org/presentationml/2006/ole">
            <p:oleObj spid="_x0000_s75778" name="Packager Shell Object" showAsIcon="1" r:id="rId3" imgW="914400" imgH="771480" progId="Package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62200" y="1295400"/>
          <a:ext cx="914400" cy="771525"/>
        </p:xfrm>
        <a:graphic>
          <a:graphicData uri="http://schemas.openxmlformats.org/presentationml/2006/ole">
            <p:oleObj spid="_x0000_s75779" name="Packager Shell Object" showAsIcon="1" r:id="rId4" imgW="914400" imgH="771480" progId="Package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10/3/2017</a:t>
            </a:r>
          </a:p>
        </p:txBody>
      </p:sp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err="1"/>
              <a:t>Ratnesh</a:t>
            </a:r>
            <a:r>
              <a:rPr lang="en-US" dirty="0"/>
              <a:t> Kumar </a:t>
            </a:r>
            <a:r>
              <a:rPr lang="en-US" dirty="0" err="1" smtClean="0"/>
              <a:t>Tiwari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https://www.linkedin.com/in/ratneshti/</a:t>
            </a:r>
            <a:endParaRPr lang="en-US" dirty="0"/>
          </a:p>
          <a:p>
            <a:pPr>
              <a:buFont typeface="Arial" charset="0"/>
              <a:buNone/>
            </a:pPr>
            <a:r>
              <a:rPr lang="en-US" dirty="0"/>
              <a:t>https://</a:t>
            </a:r>
            <a:r>
              <a:rPr lang="en-US" dirty="0" smtClean="0"/>
              <a:t>www.facebook.com/ratnesh.ti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/>
              <a:t>Shared Memory ...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800" b="1" dirty="0" smtClean="0"/>
          </a:p>
          <a:p>
            <a:pPr>
              <a:buNone/>
            </a:pPr>
            <a:endParaRPr lang="en-IN" sz="1800" b="1" dirty="0" smtClean="0"/>
          </a:p>
          <a:p>
            <a:pPr>
              <a:buNone/>
            </a:pPr>
            <a:endParaRPr lang="en-IN" sz="1800" b="1" dirty="0" smtClean="0"/>
          </a:p>
          <a:p>
            <a:pPr>
              <a:buNone/>
            </a:pPr>
            <a:endParaRPr lang="en-IN" sz="1800" b="1" dirty="0" smtClean="0"/>
          </a:p>
          <a:p>
            <a:pPr>
              <a:buNone/>
            </a:pPr>
            <a:endParaRPr lang="en-IN" sz="1800" b="1" dirty="0" smtClean="0"/>
          </a:p>
          <a:p>
            <a:pPr>
              <a:buNone/>
            </a:pPr>
            <a:endParaRPr lang="en-IN" sz="1800" b="1" dirty="0" smtClean="0"/>
          </a:p>
          <a:p>
            <a:pPr>
              <a:buNone/>
            </a:pPr>
            <a:endParaRPr lang="en-IN" sz="1800" b="1" dirty="0" smtClean="0"/>
          </a:p>
          <a:p>
            <a:pPr>
              <a:buNone/>
            </a:pPr>
            <a:endParaRPr lang="en-IN" sz="1800" b="1" dirty="0" smtClean="0"/>
          </a:p>
          <a:p>
            <a:pPr>
              <a:buNone/>
            </a:pPr>
            <a:endParaRPr lang="en-IN" sz="1800" b="1" dirty="0" smtClean="0"/>
          </a:p>
          <a:p>
            <a:pPr algn="ctr">
              <a:buNone/>
            </a:pPr>
            <a:endParaRPr lang="en-IN" sz="1800" b="1" dirty="0" smtClean="0"/>
          </a:p>
          <a:p>
            <a:pPr algn="ctr">
              <a:buNone/>
            </a:pPr>
            <a:r>
              <a:rPr lang="en-IN" sz="1800" b="1" dirty="0" smtClean="0"/>
              <a:t>Copying file data from server to client using shared memory</a:t>
            </a:r>
            <a:endParaRPr lang="en-IN" sz="1800" dirty="0" smtClean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1676402"/>
            <a:ext cx="6981825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143000"/>
          </a:xfrm>
        </p:spPr>
        <p:txBody>
          <a:bodyPr/>
          <a:lstStyle/>
          <a:p>
            <a:pPr algn="l"/>
            <a:r>
              <a:rPr lang="en-IN" b="1" dirty="0" err="1" smtClean="0"/>
              <a:t>mmap</a:t>
            </a:r>
            <a:r>
              <a:rPr lang="en-IN" b="1" dirty="0" smtClean="0"/>
              <a:t>()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000" b="1" dirty="0" smtClean="0"/>
              <a:t>#include &lt;sys/</a:t>
            </a:r>
            <a:r>
              <a:rPr lang="en-IN" sz="2000" b="1" dirty="0" err="1" smtClean="0"/>
              <a:t>mman.h</a:t>
            </a:r>
            <a:r>
              <a:rPr lang="en-IN" sz="2000" b="1" dirty="0" smtClean="0"/>
              <a:t>&gt;</a:t>
            </a:r>
          </a:p>
          <a:p>
            <a:pPr>
              <a:buNone/>
            </a:pPr>
            <a:r>
              <a:rPr lang="en-IN" sz="2000" b="1" dirty="0" smtClean="0"/>
              <a:t>void *</a:t>
            </a:r>
            <a:r>
              <a:rPr lang="en-IN" sz="2000" b="1" dirty="0" err="1" smtClean="0"/>
              <a:t>mmap</a:t>
            </a:r>
            <a:r>
              <a:rPr lang="en-IN" sz="2000" b="1" dirty="0" smtClean="0"/>
              <a:t>(void *</a:t>
            </a:r>
            <a:r>
              <a:rPr lang="en-IN" sz="2000" b="1" i="1" dirty="0" err="1" smtClean="0"/>
              <a:t>addr</a:t>
            </a:r>
            <a:r>
              <a:rPr lang="en-IN" sz="2000" b="1" dirty="0" smtClean="0"/>
              <a:t>, </a:t>
            </a:r>
            <a:r>
              <a:rPr lang="en-IN" sz="2000" b="1" dirty="0" err="1" smtClean="0"/>
              <a:t>size_t</a:t>
            </a:r>
            <a:r>
              <a:rPr lang="en-IN" sz="2000" b="1" dirty="0" smtClean="0"/>
              <a:t> </a:t>
            </a:r>
            <a:r>
              <a:rPr lang="en-IN" sz="2000" b="1" i="1" dirty="0" smtClean="0"/>
              <a:t>length</a:t>
            </a:r>
            <a:r>
              <a:rPr lang="en-IN" sz="2000" b="1" dirty="0" smtClean="0"/>
              <a:t>, 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i="1" dirty="0" err="1" smtClean="0"/>
              <a:t>prot</a:t>
            </a:r>
            <a:r>
              <a:rPr lang="en-IN" sz="2000" b="1" dirty="0" smtClean="0"/>
              <a:t>, 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i="1" dirty="0" smtClean="0"/>
              <a:t>flags</a:t>
            </a:r>
            <a:r>
              <a:rPr lang="en-IN" sz="2000" b="1" dirty="0" smtClean="0"/>
              <a:t>, 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i="1" dirty="0" err="1" smtClean="0"/>
              <a:t>fd</a:t>
            </a:r>
            <a:r>
              <a:rPr lang="en-IN" sz="2000" b="1" dirty="0" smtClean="0"/>
              <a:t>, </a:t>
            </a:r>
            <a:r>
              <a:rPr lang="en-IN" sz="2000" b="1" dirty="0" err="1" smtClean="0"/>
              <a:t>off_t</a:t>
            </a:r>
            <a:r>
              <a:rPr lang="en-IN" sz="2000" b="1" dirty="0" smtClean="0"/>
              <a:t> </a:t>
            </a:r>
            <a:r>
              <a:rPr lang="en-IN" sz="2000" b="1" i="1" dirty="0" smtClean="0"/>
              <a:t>offset</a:t>
            </a:r>
            <a:r>
              <a:rPr lang="en-IN" sz="2000" b="1" dirty="0" smtClean="0"/>
              <a:t>);</a:t>
            </a:r>
          </a:p>
          <a:p>
            <a:pPr>
              <a:buNone/>
            </a:pPr>
            <a:r>
              <a:rPr lang="en-IN" sz="2000" b="1" dirty="0" smtClean="0"/>
              <a:t>Return: </a:t>
            </a:r>
          </a:p>
          <a:p>
            <a:r>
              <a:rPr lang="en-IN" sz="2000" dirty="0" smtClean="0"/>
              <a:t>On success, </a:t>
            </a:r>
            <a:r>
              <a:rPr lang="en-IN" sz="2000" dirty="0" err="1" smtClean="0"/>
              <a:t>mmap</a:t>
            </a:r>
            <a:r>
              <a:rPr lang="en-IN" sz="2000" dirty="0" smtClean="0"/>
              <a:t>() returns </a:t>
            </a:r>
            <a:r>
              <a:rPr lang="en-IN" sz="2000" b="1" dirty="0" smtClean="0"/>
              <a:t>a pointer to the mapped area</a:t>
            </a:r>
          </a:p>
          <a:p>
            <a:r>
              <a:rPr lang="en-IN" sz="2000" dirty="0" smtClean="0"/>
              <a:t>On error, the value </a:t>
            </a:r>
            <a:r>
              <a:rPr lang="en-IN" sz="2000" b="1" dirty="0" smtClean="0"/>
              <a:t>MAP_FAILED </a:t>
            </a:r>
            <a:r>
              <a:rPr lang="en-IN" sz="2000" dirty="0" smtClean="0"/>
              <a:t>(that is, </a:t>
            </a:r>
            <a:r>
              <a:rPr lang="en-IN" sz="2000" b="1" i="1" dirty="0" smtClean="0"/>
              <a:t>(void *) -1</a:t>
            </a:r>
            <a:r>
              <a:rPr lang="en-IN" sz="2000" dirty="0" smtClean="0"/>
              <a:t>)</a:t>
            </a:r>
            <a:endParaRPr lang="en-IN" sz="2000" b="1" dirty="0" smtClean="0"/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r>
              <a:rPr lang="en-IN" sz="2000" b="1" dirty="0" err="1" smtClean="0"/>
              <a:t>mmap</a:t>
            </a:r>
            <a:r>
              <a:rPr lang="en-IN" sz="2000" b="1" dirty="0" smtClean="0"/>
              <a:t>: </a:t>
            </a:r>
          </a:p>
          <a:p>
            <a:r>
              <a:rPr lang="en-IN" sz="2000" dirty="0" smtClean="0"/>
              <a:t>maps either a file or a POSIX shared memory object into the address space of a process</a:t>
            </a:r>
          </a:p>
          <a:p>
            <a:r>
              <a:rPr lang="en-IN" sz="2000" dirty="0" smtClean="0"/>
              <a:t>maps files or devices into memory. It is a method of memory-mapped file I/O</a:t>
            </a:r>
          </a:p>
          <a:p>
            <a:r>
              <a:rPr lang="en-IN" sz="2000" dirty="0" smtClean="0"/>
              <a:t>creates a new mapping in the virtual address space of the calling process</a:t>
            </a:r>
          </a:p>
          <a:p>
            <a:pPr>
              <a:buNone/>
            </a:pPr>
            <a:r>
              <a:rPr lang="en-IN" sz="2000" b="1" dirty="0" smtClean="0"/>
              <a:t>3 purposes of </a:t>
            </a:r>
            <a:r>
              <a:rPr lang="en-IN" sz="2000" b="1" dirty="0" err="1" smtClean="0"/>
              <a:t>mmap</a:t>
            </a:r>
            <a:r>
              <a:rPr lang="en-IN" sz="2000" b="1" dirty="0" smtClean="0"/>
              <a:t>:</a:t>
            </a:r>
          </a:p>
          <a:p>
            <a:pPr lvl="0"/>
            <a:r>
              <a:rPr lang="en-IN" sz="2000" dirty="0" smtClean="0"/>
              <a:t>to provide memory-mapped I/O with a regular file</a:t>
            </a:r>
          </a:p>
          <a:p>
            <a:pPr lvl="0"/>
            <a:r>
              <a:rPr lang="en-IN" sz="2000" dirty="0" smtClean="0"/>
              <a:t>to provide anonymous memory mappings with special files</a:t>
            </a:r>
          </a:p>
          <a:p>
            <a:pPr lvl="0"/>
            <a:r>
              <a:rPr lang="en-IN" sz="2000" dirty="0" smtClean="0"/>
              <a:t>to provide POSIX shared memory between unrelated processes with </a:t>
            </a:r>
            <a:r>
              <a:rPr lang="en-IN" sz="2000" dirty="0" err="1" smtClean="0"/>
              <a:t>shm_open</a:t>
            </a:r>
            <a:endParaRPr lang="en-IN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143000"/>
          </a:xfrm>
        </p:spPr>
        <p:txBody>
          <a:bodyPr/>
          <a:lstStyle/>
          <a:p>
            <a:pPr algn="l"/>
            <a:r>
              <a:rPr lang="en-IN" b="1" dirty="0" err="1" smtClean="0"/>
              <a:t>mmap</a:t>
            </a:r>
            <a:r>
              <a:rPr lang="en-IN" b="1" dirty="0" smtClean="0"/>
              <a:t>() ...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err="1" smtClean="0"/>
              <a:t>addr</a:t>
            </a:r>
            <a:r>
              <a:rPr lang="en-IN" sz="2000" dirty="0" smtClean="0"/>
              <a:t>: </a:t>
            </a:r>
          </a:p>
          <a:p>
            <a:r>
              <a:rPr lang="en-IN" sz="2000" dirty="0" smtClean="0"/>
              <a:t>starting address for the new mapping</a:t>
            </a:r>
          </a:p>
          <a:p>
            <a:r>
              <a:rPr lang="en-IN" sz="2000" dirty="0" smtClean="0"/>
              <a:t>Starting address within the process of where the descriptor </a:t>
            </a:r>
            <a:r>
              <a:rPr lang="en-IN" sz="2000" i="1" dirty="0" err="1" smtClean="0"/>
              <a:t>fd</a:t>
            </a:r>
            <a:r>
              <a:rPr lang="en-IN" sz="2000" i="1" dirty="0" smtClean="0"/>
              <a:t> </a:t>
            </a:r>
            <a:r>
              <a:rPr lang="en-IN" sz="2000" dirty="0" smtClean="0"/>
              <a:t>should be mapped</a:t>
            </a:r>
          </a:p>
          <a:p>
            <a:r>
              <a:rPr lang="en-IN" sz="2000" dirty="0" smtClean="0"/>
              <a:t>Normally, this is specified as a null pointer, telling the kernel to choose the starting address</a:t>
            </a:r>
          </a:p>
          <a:p>
            <a:pPr>
              <a:buNone/>
            </a:pPr>
            <a:r>
              <a:rPr lang="en-IN" sz="2000" b="1" dirty="0" err="1" smtClean="0"/>
              <a:t>len</a:t>
            </a:r>
            <a:r>
              <a:rPr lang="en-IN" sz="2000" b="1" dirty="0" smtClean="0"/>
              <a:t>:</a:t>
            </a:r>
          </a:p>
          <a:p>
            <a:r>
              <a:rPr lang="en-IN" sz="2000" dirty="0" smtClean="0"/>
              <a:t>length of the mapping</a:t>
            </a:r>
          </a:p>
          <a:p>
            <a:r>
              <a:rPr lang="en-IN" sz="2000" dirty="0" smtClean="0"/>
              <a:t>number of bytes to map into the address space of the process</a:t>
            </a:r>
          </a:p>
          <a:p>
            <a:pPr>
              <a:buNone/>
            </a:pPr>
            <a:r>
              <a:rPr lang="en-IN" sz="2000" b="1" dirty="0" err="1" smtClean="0"/>
              <a:t>prot</a:t>
            </a:r>
            <a:r>
              <a:rPr lang="en-IN" sz="2000" b="1" dirty="0" smtClean="0"/>
              <a:t>:</a:t>
            </a:r>
          </a:p>
          <a:p>
            <a:r>
              <a:rPr lang="en-IN" sz="2000" dirty="0" smtClean="0"/>
              <a:t>describes the desired memory protection of the mapping</a:t>
            </a:r>
          </a:p>
          <a:p>
            <a:r>
              <a:rPr lang="en-IN" sz="2000" dirty="0" smtClean="0"/>
              <a:t>must not conflict with the open mode of the file</a:t>
            </a:r>
          </a:p>
          <a:p>
            <a:pPr>
              <a:buNone/>
            </a:pPr>
            <a:r>
              <a:rPr lang="en-IN" sz="2000" b="1" dirty="0" smtClean="0"/>
              <a:t>	PROT_READ </a:t>
            </a:r>
            <a:r>
              <a:rPr lang="en-IN" sz="2000" dirty="0" smtClean="0"/>
              <a:t>Pages may be read 	    </a:t>
            </a:r>
            <a:r>
              <a:rPr lang="en-IN" sz="2000" b="1" dirty="0" smtClean="0"/>
              <a:t>PROT_WRITE </a:t>
            </a:r>
            <a:r>
              <a:rPr lang="en-IN" sz="2000" dirty="0" smtClean="0"/>
              <a:t>Pages may be written </a:t>
            </a:r>
            <a:r>
              <a:rPr lang="en-IN" sz="2000" b="1" dirty="0" smtClean="0"/>
              <a:t>PROT_EXEC  </a:t>
            </a:r>
            <a:r>
              <a:rPr lang="en-IN" sz="2000" dirty="0" smtClean="0"/>
              <a:t>Pages may be executed </a:t>
            </a:r>
          </a:p>
          <a:p>
            <a:pPr>
              <a:buNone/>
            </a:pPr>
            <a:r>
              <a:rPr lang="en-IN" sz="2000" b="1" dirty="0" smtClean="0"/>
              <a:t>	PROT_NONE </a:t>
            </a:r>
            <a:r>
              <a:rPr lang="en-IN" sz="2000" dirty="0" smtClean="0"/>
              <a:t>Pages may not be accessed</a:t>
            </a:r>
            <a:endParaRPr lang="en-IN" sz="20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143000"/>
          </a:xfrm>
        </p:spPr>
        <p:txBody>
          <a:bodyPr/>
          <a:lstStyle/>
          <a:p>
            <a:pPr algn="l"/>
            <a:r>
              <a:rPr lang="en-IN" b="1" dirty="0" err="1" smtClean="0"/>
              <a:t>mmap</a:t>
            </a:r>
            <a:r>
              <a:rPr lang="en-IN" b="1" dirty="0" smtClean="0"/>
              <a:t>() ...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/>
              <a:t>flags:</a:t>
            </a:r>
            <a:r>
              <a:rPr lang="en-IN" sz="2000" dirty="0" smtClean="0"/>
              <a:t> </a:t>
            </a:r>
          </a:p>
          <a:p>
            <a:r>
              <a:rPr lang="en-IN" sz="2000" dirty="0" smtClean="0"/>
              <a:t>determines whether updates to the mapping are visible to other processes mapping the same region</a:t>
            </a:r>
          </a:p>
          <a:p>
            <a:pPr>
              <a:buNone/>
            </a:pPr>
            <a:r>
              <a:rPr lang="en-IN" sz="2000" b="1" dirty="0" smtClean="0"/>
              <a:t>	MAP_SHARED</a:t>
            </a:r>
            <a:r>
              <a:rPr lang="en-IN" sz="2000" dirty="0" smtClean="0"/>
              <a:t> Changes are shared </a:t>
            </a:r>
            <a:r>
              <a:rPr lang="en-IN" sz="2000" b="1" dirty="0" smtClean="0"/>
              <a:t>MAP_PRIVATE</a:t>
            </a:r>
            <a:r>
              <a:rPr lang="en-IN" sz="2000" dirty="0" smtClean="0"/>
              <a:t> Changes are private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b="1" dirty="0" smtClean="0"/>
              <a:t>MAP_FIXED</a:t>
            </a:r>
            <a:r>
              <a:rPr lang="en-IN" sz="2000" dirty="0" smtClean="0"/>
              <a:t> Interpret the </a:t>
            </a:r>
            <a:r>
              <a:rPr lang="en-IN" sz="2000" dirty="0" err="1" smtClean="0"/>
              <a:t>addr</a:t>
            </a:r>
            <a:r>
              <a:rPr lang="en-IN" sz="2000" dirty="0" smtClean="0"/>
              <a:t> argument exactly</a:t>
            </a:r>
          </a:p>
          <a:p>
            <a:r>
              <a:rPr lang="en-IN" sz="2000" dirty="0" smtClean="0"/>
              <a:t>Either the </a:t>
            </a:r>
            <a:r>
              <a:rPr lang="en-IN" sz="2000" b="1" dirty="0" smtClean="0"/>
              <a:t>MAP_SHARED</a:t>
            </a:r>
            <a:r>
              <a:rPr lang="en-IN" sz="2000" dirty="0" smtClean="0"/>
              <a:t> or the </a:t>
            </a:r>
            <a:r>
              <a:rPr lang="en-IN" sz="2000" b="1" dirty="0" smtClean="0"/>
              <a:t>MAP_PRIVATE</a:t>
            </a:r>
            <a:r>
              <a:rPr lang="en-IN" sz="2000" dirty="0" smtClean="0"/>
              <a:t> flag must be specified, optionally </a:t>
            </a:r>
            <a:r>
              <a:rPr lang="en-IN" sz="2000" dirty="0" err="1" smtClean="0"/>
              <a:t>ORed</a:t>
            </a:r>
            <a:r>
              <a:rPr lang="en-IN" sz="2000" dirty="0" smtClean="0"/>
              <a:t> with </a:t>
            </a:r>
            <a:r>
              <a:rPr lang="en-IN" sz="2000" b="1" dirty="0" smtClean="0"/>
              <a:t>MAP_FIXED</a:t>
            </a:r>
          </a:p>
          <a:p>
            <a:r>
              <a:rPr lang="en-IN" sz="2000" b="1" dirty="0" smtClean="0"/>
              <a:t>MAP_PRIVATE</a:t>
            </a:r>
            <a:r>
              <a:rPr lang="en-IN" sz="2000" dirty="0" smtClean="0"/>
              <a:t> modifications to the mapped data by the calling process are visible only to that process and do not change the underlying object (either a file object or a shared memory object)</a:t>
            </a:r>
          </a:p>
          <a:p>
            <a:r>
              <a:rPr lang="en-IN" sz="2000" b="1" dirty="0" smtClean="0"/>
              <a:t>MAP_SHARED</a:t>
            </a:r>
            <a:r>
              <a:rPr lang="en-IN" sz="2000" dirty="0" smtClean="0"/>
              <a:t> modifications to the mapped data by the calling process are visible to all processes that are sharing the object, and these changes do modify the underlying object</a:t>
            </a:r>
          </a:p>
          <a:p>
            <a:r>
              <a:rPr lang="en-IN" sz="2000" dirty="0" smtClean="0"/>
              <a:t>For portability, </a:t>
            </a:r>
            <a:r>
              <a:rPr lang="en-IN" sz="2000" b="1" dirty="0" smtClean="0"/>
              <a:t>MAP_FIXED</a:t>
            </a:r>
            <a:r>
              <a:rPr lang="en-IN" sz="2000" dirty="0" smtClean="0"/>
              <a:t> should not be specified and </a:t>
            </a:r>
            <a:r>
              <a:rPr lang="en-IN" sz="2000" dirty="0" err="1" smtClean="0"/>
              <a:t>addr</a:t>
            </a:r>
            <a:r>
              <a:rPr lang="en-IN" sz="2000" dirty="0" smtClean="0"/>
              <a:t> should be a null pointer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143000"/>
          </a:xfrm>
        </p:spPr>
        <p:txBody>
          <a:bodyPr/>
          <a:lstStyle/>
          <a:p>
            <a:pPr algn="l"/>
            <a:r>
              <a:rPr lang="en-IN" b="1" dirty="0" err="1" smtClean="0"/>
              <a:t>mmap</a:t>
            </a:r>
            <a:r>
              <a:rPr lang="en-IN" b="1" dirty="0" smtClean="0"/>
              <a:t>() ...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err="1" smtClean="0"/>
              <a:t>fd</a:t>
            </a:r>
            <a:r>
              <a:rPr lang="en-IN" sz="2000" b="1" dirty="0" smtClean="0"/>
              <a:t>:	 </a:t>
            </a:r>
            <a:r>
              <a:rPr lang="en-IN" sz="2000" dirty="0" smtClean="0"/>
              <a:t>descriptor to be mapped</a:t>
            </a:r>
          </a:p>
          <a:p>
            <a:pPr>
              <a:buNone/>
            </a:pPr>
            <a:r>
              <a:rPr lang="en-IN" sz="2000" b="1" dirty="0" smtClean="0"/>
              <a:t>offset:</a:t>
            </a:r>
            <a:r>
              <a:rPr lang="en-IN" sz="2000" dirty="0" smtClean="0"/>
              <a:t> length from the beginning of the file from where mapping starts</a:t>
            </a:r>
          </a:p>
          <a:p>
            <a:pPr>
              <a:buNone/>
            </a:pPr>
            <a:r>
              <a:rPr lang="en-IN" sz="2000" dirty="0" smtClean="0"/>
              <a:t>		Normally, </a:t>
            </a:r>
            <a:r>
              <a:rPr lang="en-IN" sz="2000" b="1" i="1" dirty="0" smtClean="0"/>
              <a:t>offset </a:t>
            </a:r>
            <a:r>
              <a:rPr lang="en-IN" sz="2000" dirty="0" smtClean="0"/>
              <a:t>is 0</a:t>
            </a:r>
          </a:p>
          <a:p>
            <a:r>
              <a:rPr lang="en-IN" sz="2000" dirty="0" smtClean="0"/>
              <a:t>After map returns success, the </a:t>
            </a:r>
            <a:r>
              <a:rPr lang="en-IN" sz="2000" b="1" dirty="0" err="1" smtClean="0"/>
              <a:t>fd</a:t>
            </a:r>
            <a:r>
              <a:rPr lang="en-IN" sz="2000" b="1" dirty="0" smtClean="0"/>
              <a:t> argument can be closed. This has no effect on the </a:t>
            </a:r>
            <a:r>
              <a:rPr lang="en-IN" sz="2000" dirty="0" smtClean="0"/>
              <a:t>mapping that was established by </a:t>
            </a:r>
            <a:r>
              <a:rPr lang="en-IN" sz="2000" dirty="0" err="1" smtClean="0"/>
              <a:t>mmap</a:t>
            </a:r>
            <a:r>
              <a:rPr lang="en-IN" sz="2000" dirty="0" smtClean="0"/>
              <a:t>()</a:t>
            </a:r>
          </a:p>
          <a:p>
            <a:r>
              <a:rPr lang="en-IN" sz="2000" b="1" dirty="0" smtClean="0"/>
              <a:t>One way to share memory between a parent and child is to call map with MAP_SHARED before calling fork</a:t>
            </a:r>
          </a:p>
          <a:p>
            <a:r>
              <a:rPr lang="en-IN" sz="2000" b="1" dirty="0" smtClean="0"/>
              <a:t>Why use </a:t>
            </a:r>
            <a:r>
              <a:rPr lang="en-IN" sz="2000" b="1" dirty="0" err="1" smtClean="0"/>
              <a:t>mmap</a:t>
            </a:r>
            <a:r>
              <a:rPr lang="en-IN" sz="2000" b="1" dirty="0" smtClean="0"/>
              <a:t> ?</a:t>
            </a:r>
          </a:p>
          <a:p>
            <a:r>
              <a:rPr lang="en-IN" sz="2000" dirty="0" smtClean="0"/>
              <a:t>The nice feature in using a memory-mapped file is that all the I/O is done under the covers by the kernel, and </a:t>
            </a:r>
          </a:p>
          <a:p>
            <a:r>
              <a:rPr lang="en-IN" sz="2000" dirty="0" smtClean="0"/>
              <a:t>we just write code that fetches and stores values in the memory-mapped region. We never call read, write, or </a:t>
            </a:r>
            <a:r>
              <a:rPr lang="en-IN" sz="2000" dirty="0" err="1" smtClean="0"/>
              <a:t>lseek</a:t>
            </a:r>
            <a:r>
              <a:rPr lang="en-IN" sz="2000" dirty="0" smtClean="0"/>
              <a:t>. Often, this can simplify our code.</a:t>
            </a:r>
          </a:p>
          <a:p>
            <a:endParaRPr lang="en-IN" sz="2000" dirty="0" smtClean="0"/>
          </a:p>
          <a:p>
            <a:r>
              <a:rPr lang="en-IN" sz="2000" dirty="0" smtClean="0"/>
              <a:t>not all files can be memory mapped (ex: terminal or socket descriptor file)</a:t>
            </a:r>
          </a:p>
          <a:p>
            <a:r>
              <a:rPr lang="en-IN" sz="2000" dirty="0" smtClean="0"/>
              <a:t>Another use of map is to provide shared memory between unrelated </a:t>
            </a:r>
            <a:r>
              <a:rPr lang="en-IN" sz="2000" dirty="0" err="1" smtClean="0"/>
              <a:t>procs</a:t>
            </a:r>
            <a:endParaRPr lang="en-IN" sz="2000" dirty="0" smtClean="0"/>
          </a:p>
          <a:p>
            <a:r>
              <a:rPr lang="en-IN" sz="2000" b="1" dirty="0" smtClean="0"/>
              <a:t>the return value from </a:t>
            </a:r>
            <a:r>
              <a:rPr lang="en-IN" sz="2000" b="1" dirty="0" err="1" smtClean="0"/>
              <a:t>mmap</a:t>
            </a:r>
            <a:r>
              <a:rPr lang="en-IN" sz="2000" b="1" dirty="0" smtClean="0"/>
              <a:t> can be different for each process that calls map for the same shared memory object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1143000"/>
          </a:xfrm>
        </p:spPr>
        <p:txBody>
          <a:bodyPr/>
          <a:lstStyle/>
          <a:p>
            <a:pPr algn="l"/>
            <a:r>
              <a:rPr lang="en-IN" b="1" dirty="0" err="1" smtClean="0"/>
              <a:t>munmap</a:t>
            </a:r>
            <a:r>
              <a:rPr lang="en-IN" b="1" dirty="0" smtClean="0"/>
              <a:t>()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10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#include &lt;sys/</a:t>
            </a:r>
            <a:r>
              <a:rPr lang="en-IN" sz="2000" b="1" dirty="0" err="1" smtClean="0"/>
              <a:t>mman.h</a:t>
            </a:r>
            <a:r>
              <a:rPr lang="en-IN" sz="2000" b="1" dirty="0" smtClean="0"/>
              <a:t>&gt;</a:t>
            </a:r>
            <a:endParaRPr lang="en-IN" sz="2000" dirty="0" smtClean="0"/>
          </a:p>
          <a:p>
            <a:pPr>
              <a:buNone/>
            </a:pP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munmap</a:t>
            </a:r>
            <a:r>
              <a:rPr lang="en-IN" sz="2000" b="1" dirty="0" smtClean="0"/>
              <a:t>(void *</a:t>
            </a:r>
            <a:r>
              <a:rPr lang="en-IN" sz="2000" b="1" i="1" dirty="0" err="1" smtClean="0"/>
              <a:t>addr</a:t>
            </a:r>
            <a:r>
              <a:rPr lang="en-IN" sz="2000" b="1" dirty="0" smtClean="0"/>
              <a:t>, </a:t>
            </a:r>
            <a:r>
              <a:rPr lang="en-IN" sz="2000" b="1" dirty="0" err="1" smtClean="0"/>
              <a:t>size_t</a:t>
            </a:r>
            <a:r>
              <a:rPr lang="en-IN" sz="2000" b="1" dirty="0" smtClean="0"/>
              <a:t> </a:t>
            </a:r>
            <a:r>
              <a:rPr lang="en-IN" sz="2000" b="1" i="1" dirty="0" smtClean="0"/>
              <a:t>length</a:t>
            </a:r>
            <a:r>
              <a:rPr lang="en-IN" sz="2000" b="1" dirty="0" smtClean="0"/>
              <a:t>);</a:t>
            </a:r>
          </a:p>
          <a:p>
            <a:pPr>
              <a:buNone/>
            </a:pPr>
            <a:r>
              <a:rPr lang="en-IN" sz="2000" b="1" dirty="0" smtClean="0"/>
              <a:t>Return: </a:t>
            </a:r>
            <a:r>
              <a:rPr lang="en-IN" sz="2000" dirty="0" smtClean="0"/>
              <a:t>On success: 0,	On failure: -1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b="1" dirty="0" err="1" smtClean="0"/>
              <a:t>addr</a:t>
            </a:r>
            <a:r>
              <a:rPr lang="en-IN" sz="2000" b="1" dirty="0" smtClean="0"/>
              <a:t>:</a:t>
            </a:r>
            <a:r>
              <a:rPr lang="en-IN" sz="2000" dirty="0" smtClean="0"/>
              <a:t> address that was returned by map, must be a multiple of the page size</a:t>
            </a:r>
          </a:p>
          <a:p>
            <a:pPr>
              <a:buNone/>
            </a:pPr>
            <a:r>
              <a:rPr lang="en-IN" sz="2000" b="1" dirty="0" smtClean="0"/>
              <a:t>length:</a:t>
            </a:r>
            <a:r>
              <a:rPr lang="en-IN" sz="2000" dirty="0" smtClean="0"/>
              <a:t> the size of that mapped region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To remove a mapping from the address space of the process</a:t>
            </a:r>
          </a:p>
          <a:p>
            <a:r>
              <a:rPr lang="en-IN" sz="2000" dirty="0" smtClean="0"/>
              <a:t>Further references to these addresses result in the generation of a </a:t>
            </a:r>
            <a:r>
              <a:rPr lang="en-IN" sz="2000" b="1" dirty="0" smtClean="0"/>
              <a:t>SIGSEGV </a:t>
            </a:r>
            <a:r>
              <a:rPr lang="en-IN" sz="2000" dirty="0" smtClean="0"/>
              <a:t>signal to the process (invalid memory references)</a:t>
            </a:r>
          </a:p>
          <a:p>
            <a:r>
              <a:rPr lang="en-IN" sz="2000" dirty="0" smtClean="0"/>
              <a:t>If the mapped region was mapped using </a:t>
            </a:r>
            <a:r>
              <a:rPr lang="en-IN" sz="2000" b="1" dirty="0" smtClean="0"/>
              <a:t>MAP-PRIVATE</a:t>
            </a:r>
            <a:r>
              <a:rPr lang="en-IN" sz="2000" dirty="0" smtClean="0"/>
              <a:t>, the changes made are discarded</a:t>
            </a:r>
          </a:p>
          <a:p>
            <a:endParaRPr lang="en-IN" sz="2000" dirty="0" smtClean="0"/>
          </a:p>
          <a:p>
            <a:r>
              <a:rPr lang="en-IN" sz="2000" dirty="0" smtClean="0"/>
              <a:t>The region is also automatically unmapped when the process is terminated</a:t>
            </a:r>
          </a:p>
          <a:p>
            <a:r>
              <a:rPr lang="en-IN" sz="2000" dirty="0" smtClean="0"/>
              <a:t>closing the file descriptor does not </a:t>
            </a:r>
            <a:r>
              <a:rPr lang="en-IN" sz="2000" dirty="0" err="1" smtClean="0"/>
              <a:t>unmap</a:t>
            </a:r>
            <a:r>
              <a:rPr lang="en-IN" sz="2000" dirty="0" smtClean="0"/>
              <a:t> the region</a:t>
            </a:r>
          </a:p>
          <a:p>
            <a:r>
              <a:rPr lang="en-IN" sz="2000" dirty="0" smtClean="0"/>
              <a:t>It is not an error if the indicated range does not contain any mapped pages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</TotalTime>
  <Words>1294</Words>
  <Application>Microsoft Office PowerPoint</Application>
  <PresentationFormat>On-screen Show (4:3)</PresentationFormat>
  <Paragraphs>420</Paragraphs>
  <Slides>39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Packager Shell Object</vt:lpstr>
      <vt:lpstr>IPC</vt:lpstr>
      <vt:lpstr>Shared Memory</vt:lpstr>
      <vt:lpstr>Shared Memory ...</vt:lpstr>
      <vt:lpstr>Shared Memory ...</vt:lpstr>
      <vt:lpstr>mmap()</vt:lpstr>
      <vt:lpstr>mmap() ...</vt:lpstr>
      <vt:lpstr>mmap() ...</vt:lpstr>
      <vt:lpstr>mmap() ...</vt:lpstr>
      <vt:lpstr>munmap()</vt:lpstr>
      <vt:lpstr>msync()</vt:lpstr>
      <vt:lpstr>msync()...</vt:lpstr>
      <vt:lpstr>Notes:</vt:lpstr>
      <vt:lpstr>Notes:</vt:lpstr>
      <vt:lpstr>POSIX Shared Memory</vt:lpstr>
      <vt:lpstr>Introduction</vt:lpstr>
      <vt:lpstr>shm_open() function</vt:lpstr>
      <vt:lpstr>shm_open() function ...</vt:lpstr>
      <vt:lpstr>shm_open() function ...</vt:lpstr>
      <vt:lpstr>shm_unlink() function</vt:lpstr>
      <vt:lpstr>ftruncate() function</vt:lpstr>
      <vt:lpstr>ftruncate() function ...</vt:lpstr>
      <vt:lpstr>fstat() function</vt:lpstr>
      <vt:lpstr>fstat() function ...</vt:lpstr>
      <vt:lpstr>fstat() function ...</vt:lpstr>
      <vt:lpstr>POSIX Shared Memory - Example</vt:lpstr>
      <vt:lpstr>System V Shared Memory</vt:lpstr>
      <vt:lpstr>System V Shared Memory</vt:lpstr>
      <vt:lpstr>System V Shared Memory ...</vt:lpstr>
      <vt:lpstr>System V Shared Memory ...</vt:lpstr>
      <vt:lpstr>shmget() Function</vt:lpstr>
      <vt:lpstr>shmget() Function ...</vt:lpstr>
      <vt:lpstr>shmat() function</vt:lpstr>
      <vt:lpstr>shmat() function ...</vt:lpstr>
      <vt:lpstr>shmdt() function</vt:lpstr>
      <vt:lpstr>shmctl() function</vt:lpstr>
      <vt:lpstr>shmctl() function ...</vt:lpstr>
      <vt:lpstr>shmctl() function ...</vt:lpstr>
      <vt:lpstr>System V Shared Memory - Example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</dc:title>
  <dc:creator>Admin</dc:creator>
  <cp:lastModifiedBy>Admin</cp:lastModifiedBy>
  <cp:revision>97</cp:revision>
  <dcterms:created xsi:type="dcterms:W3CDTF">2006-08-16T00:00:00Z</dcterms:created>
  <dcterms:modified xsi:type="dcterms:W3CDTF">2017-11-01T18:29:44Z</dcterms:modified>
</cp:coreProperties>
</file>