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A769E-B572-4011-BC48-BBE8575A47B7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F87AC1-5753-4949-B3FF-B1B835E4FC18}">
      <dgm:prSet/>
      <dgm:spPr/>
      <dgm:t>
        <a:bodyPr/>
        <a:lstStyle/>
        <a:p>
          <a:r>
            <a:rPr lang="en-US"/>
            <a:t>As we have Time Series data, obvious choice was to go with RNN which holds the information and pass it to the next input in forward propagation.</a:t>
          </a:r>
        </a:p>
      </dgm:t>
    </dgm:pt>
    <dgm:pt modelId="{619B8A57-BC77-4EC1-BB98-14BFAE440D68}" type="parTrans" cxnId="{C89C60FB-C52E-40D4-A357-21009F7A32B1}">
      <dgm:prSet/>
      <dgm:spPr/>
      <dgm:t>
        <a:bodyPr/>
        <a:lstStyle/>
        <a:p>
          <a:endParaRPr lang="en-US"/>
        </a:p>
      </dgm:t>
    </dgm:pt>
    <dgm:pt modelId="{FEB95AEB-F3A7-4A00-854A-20DD90B413FC}" type="sibTrans" cxnId="{C89C60FB-C52E-40D4-A357-21009F7A32B1}">
      <dgm:prSet/>
      <dgm:spPr/>
      <dgm:t>
        <a:bodyPr/>
        <a:lstStyle/>
        <a:p>
          <a:endParaRPr lang="en-US"/>
        </a:p>
      </dgm:t>
    </dgm:pt>
    <dgm:pt modelId="{303DA83A-B888-471B-95EB-44A14CDFACA5}">
      <dgm:prSet/>
      <dgm:spPr/>
      <dgm:t>
        <a:bodyPr/>
        <a:lstStyle/>
        <a:p>
          <a:r>
            <a:rPr lang="en-US"/>
            <a:t>We will use 2 types of RNNs : LSTM and GRU</a:t>
          </a:r>
        </a:p>
      </dgm:t>
    </dgm:pt>
    <dgm:pt modelId="{33E57790-A314-4A73-AB52-68B5C789014F}" type="parTrans" cxnId="{EB3CE308-B3B4-47C8-AA77-76ECFE9A508E}">
      <dgm:prSet/>
      <dgm:spPr/>
      <dgm:t>
        <a:bodyPr/>
        <a:lstStyle/>
        <a:p>
          <a:endParaRPr lang="en-US"/>
        </a:p>
      </dgm:t>
    </dgm:pt>
    <dgm:pt modelId="{0178B802-9436-47C5-8FB2-60C41F4D9132}" type="sibTrans" cxnId="{EB3CE308-B3B4-47C8-AA77-76ECFE9A508E}">
      <dgm:prSet/>
      <dgm:spPr/>
      <dgm:t>
        <a:bodyPr/>
        <a:lstStyle/>
        <a:p>
          <a:endParaRPr lang="en-US"/>
        </a:p>
      </dgm:t>
    </dgm:pt>
    <dgm:pt modelId="{953267A5-E249-4A94-9FFE-9471D37E80D3}" type="pres">
      <dgm:prSet presAssocID="{51EA769E-B572-4011-BC48-BBE8575A47B7}" presName="linear" presStyleCnt="0">
        <dgm:presLayoutVars>
          <dgm:animLvl val="lvl"/>
          <dgm:resizeHandles val="exact"/>
        </dgm:presLayoutVars>
      </dgm:prSet>
      <dgm:spPr/>
    </dgm:pt>
    <dgm:pt modelId="{D566A782-B6E7-45BA-9164-F46BE31BD012}" type="pres">
      <dgm:prSet presAssocID="{80F87AC1-5753-4949-B3FF-B1B835E4FC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586CE5-C86F-4E4D-85DA-B02767D9AB7A}" type="pres">
      <dgm:prSet presAssocID="{FEB95AEB-F3A7-4A00-854A-20DD90B413FC}" presName="spacer" presStyleCnt="0"/>
      <dgm:spPr/>
    </dgm:pt>
    <dgm:pt modelId="{92333F2E-05E0-41B2-B325-41B25AEA55CD}" type="pres">
      <dgm:prSet presAssocID="{303DA83A-B888-471B-95EB-44A14CDFACA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2678601-FBE5-4964-A357-3C5F9B1A101F}" type="presOf" srcId="{303DA83A-B888-471B-95EB-44A14CDFACA5}" destId="{92333F2E-05E0-41B2-B325-41B25AEA55CD}" srcOrd="0" destOrd="0" presId="urn:microsoft.com/office/officeart/2005/8/layout/vList2"/>
    <dgm:cxn modelId="{EB3CE308-B3B4-47C8-AA77-76ECFE9A508E}" srcId="{51EA769E-B572-4011-BC48-BBE8575A47B7}" destId="{303DA83A-B888-471B-95EB-44A14CDFACA5}" srcOrd="1" destOrd="0" parTransId="{33E57790-A314-4A73-AB52-68B5C789014F}" sibTransId="{0178B802-9436-47C5-8FB2-60C41F4D9132}"/>
    <dgm:cxn modelId="{F48DD075-2D0D-4B77-9342-D8323E712CFB}" type="presOf" srcId="{80F87AC1-5753-4949-B3FF-B1B835E4FC18}" destId="{D566A782-B6E7-45BA-9164-F46BE31BD012}" srcOrd="0" destOrd="0" presId="urn:microsoft.com/office/officeart/2005/8/layout/vList2"/>
    <dgm:cxn modelId="{C89C60FB-C52E-40D4-A357-21009F7A32B1}" srcId="{51EA769E-B572-4011-BC48-BBE8575A47B7}" destId="{80F87AC1-5753-4949-B3FF-B1B835E4FC18}" srcOrd="0" destOrd="0" parTransId="{619B8A57-BC77-4EC1-BB98-14BFAE440D68}" sibTransId="{FEB95AEB-F3A7-4A00-854A-20DD90B413FC}"/>
    <dgm:cxn modelId="{22A0D0FF-0D75-4008-939C-7956FE8DDDB3}" type="presOf" srcId="{51EA769E-B572-4011-BC48-BBE8575A47B7}" destId="{953267A5-E249-4A94-9FFE-9471D37E80D3}" srcOrd="0" destOrd="0" presId="urn:microsoft.com/office/officeart/2005/8/layout/vList2"/>
    <dgm:cxn modelId="{40CC2CB4-95A2-4DD6-B852-F77453A46001}" type="presParOf" srcId="{953267A5-E249-4A94-9FFE-9471D37E80D3}" destId="{D566A782-B6E7-45BA-9164-F46BE31BD012}" srcOrd="0" destOrd="0" presId="urn:microsoft.com/office/officeart/2005/8/layout/vList2"/>
    <dgm:cxn modelId="{0D748942-29B7-4D0B-9D16-A0EB1D9DC07B}" type="presParOf" srcId="{953267A5-E249-4A94-9FFE-9471D37E80D3}" destId="{C8586CE5-C86F-4E4D-85DA-B02767D9AB7A}" srcOrd="1" destOrd="0" presId="urn:microsoft.com/office/officeart/2005/8/layout/vList2"/>
    <dgm:cxn modelId="{868B64E3-B388-406C-B53A-0121C6580F01}" type="presParOf" srcId="{953267A5-E249-4A94-9FFE-9471D37E80D3}" destId="{92333F2E-05E0-41B2-B325-41B25AEA55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6A782-B6E7-45BA-9164-F46BE31BD012}">
      <dsp:nvSpPr>
        <dsp:cNvPr id="0" name=""/>
        <dsp:cNvSpPr/>
      </dsp:nvSpPr>
      <dsp:spPr>
        <a:xfrm>
          <a:off x="0" y="59736"/>
          <a:ext cx="6900862" cy="2597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As we have Time Series data, obvious choice was to go with RNN which holds the information and pass it to the next input in forward propagation.</a:t>
          </a:r>
        </a:p>
      </dsp:txBody>
      <dsp:txXfrm>
        <a:off x="126795" y="186531"/>
        <a:ext cx="6647272" cy="2343810"/>
      </dsp:txXfrm>
    </dsp:sp>
    <dsp:sp modelId="{92333F2E-05E0-41B2-B325-41B25AEA55CD}">
      <dsp:nvSpPr>
        <dsp:cNvPr id="0" name=""/>
        <dsp:cNvSpPr/>
      </dsp:nvSpPr>
      <dsp:spPr>
        <a:xfrm>
          <a:off x="0" y="2743537"/>
          <a:ext cx="6900862" cy="2597400"/>
        </a:xfrm>
        <a:prstGeom prst="roundRect">
          <a:avLst/>
        </a:prstGeom>
        <a:gradFill rotWithShape="0">
          <a:gsLst>
            <a:gs pos="0">
              <a:schemeClr val="accent2">
                <a:hueOff val="-1494943"/>
                <a:satOff val="-418"/>
                <a:lumOff val="70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94943"/>
                <a:satOff val="-418"/>
                <a:lumOff val="70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94943"/>
                <a:satOff val="-418"/>
                <a:lumOff val="70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will use 2 types of RNNs : LSTM and GRU</a:t>
          </a:r>
        </a:p>
      </dsp:txBody>
      <dsp:txXfrm>
        <a:off x="126795" y="2870332"/>
        <a:ext cx="6647272" cy="234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4736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7472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4736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7472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619200"/>
            <a:ext cx="10728000" cy="68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4736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7472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4736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7472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720000" y="619200"/>
            <a:ext cx="10728000" cy="68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4736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974720" y="254160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2000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4736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974720" y="4227120"/>
            <a:ext cx="34542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619200"/>
            <a:ext cx="10728000" cy="68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322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17200" y="422712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17200" y="2541600"/>
            <a:ext cx="523512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227120"/>
            <a:ext cx="10728000" cy="15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639880" y="484560"/>
            <a:ext cx="6911640" cy="2954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600" spc="-100" strike="noStrike">
                <a:solidFill>
                  <a:srgbClr val="ffffff"/>
                </a:solidFill>
                <a:latin typeface="Sagona Book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31880" y="6138000"/>
            <a:ext cx="3095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>
              <a:lnSpc>
                <a:spcPct val="120000"/>
              </a:lnSpc>
            </a:pPr>
            <a:fld id="{203B8A65-E5A9-4C21-B867-3DDC58D299EE}" type="datetime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8/28/20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48240" y="6138000"/>
            <a:ext cx="5003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>
              <a:lnSpc>
                <a:spcPct val="120000"/>
              </a:lnSpc>
            </a:pPr>
            <a:r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Sample Footer Text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272600" y="6138000"/>
            <a:ext cx="118692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 algn="r">
              <a:lnSpc>
                <a:spcPct val="120000"/>
              </a:lnSpc>
            </a:pPr>
            <a:fld id="{A10DFE49-5574-483C-8C91-85E43237520F}" type="slidenum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000" cy="147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20000" y="2541600"/>
            <a:ext cx="10728000" cy="3227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731880" y="6138000"/>
            <a:ext cx="3095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>
              <a:lnSpc>
                <a:spcPct val="120000"/>
              </a:lnSpc>
            </a:pPr>
            <a:fld id="{85274F12-5DDF-4310-AA25-81C5A0D7865F}" type="datetime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8/28/20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48240" y="6138000"/>
            <a:ext cx="5003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>
              <a:lnSpc>
                <a:spcPct val="120000"/>
              </a:lnSpc>
            </a:pPr>
            <a:r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Sample Footer Text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272600" y="6138000"/>
            <a:ext cx="118692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 algn="r">
              <a:lnSpc>
                <a:spcPct val="120000"/>
              </a:lnSpc>
            </a:pPr>
            <a:fld id="{B12515FE-B765-4865-BF68-7E0490B7A663}" type="slidenum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160" cy="147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Sagona Book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48240" y="584640"/>
            <a:ext cx="6911640" cy="518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18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4800" spc="18" strike="noStrike">
              <a:solidFill>
                <a:srgbClr val="ffffff"/>
              </a:solidFill>
              <a:latin typeface="Avenir Next LT Pro"/>
            </a:endParaRPr>
          </a:p>
          <a:p>
            <a:pPr lvl="1" marL="914400" indent="-45684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2" marL="1257480" indent="-34272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3" marL="1714680" indent="-34272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lvl="4" marL="2171880" indent="-342720">
              <a:lnSpc>
                <a:spcPct val="120000"/>
              </a:lnSpc>
              <a:spcBef>
                <a:spcPts val="499"/>
              </a:spcBef>
              <a:buClr>
                <a:srgbClr val="6541b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20000" y="2541600"/>
            <a:ext cx="3107160" cy="323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731880" y="6138000"/>
            <a:ext cx="3095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>
              <a:lnSpc>
                <a:spcPct val="120000"/>
              </a:lnSpc>
            </a:pPr>
            <a:fld id="{0122E0EC-04E9-46CE-BDDD-0329B89CD2F1}" type="datetime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8/28/20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4548240" y="6138000"/>
            <a:ext cx="500328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 algn="ctr">
              <a:lnSpc>
                <a:spcPct val="120000"/>
              </a:lnSpc>
            </a:pPr>
            <a:r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Sample Footer Text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10272600" y="6138000"/>
            <a:ext cx="1186920" cy="719640"/>
          </a:xfrm>
          <a:prstGeom prst="rect">
            <a:avLst/>
          </a:prstGeom>
        </p:spPr>
        <p:txBody>
          <a:bodyPr lIns="0" rIns="0" tIns="180000" bIns="180000" anchor="ctr">
            <a:noAutofit/>
          </a:bodyPr>
          <a:p>
            <a:pPr algn="r">
              <a:lnSpc>
                <a:spcPct val="120000"/>
              </a:lnSpc>
            </a:pPr>
            <a:fld id="{A876F790-35C5-46CC-93EB-7A932035A6C5}" type="slidenum">
              <a:rPr b="0" lang="en-US" sz="1200" spc="18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1"/>
          <a:srcRect l="0" t="7789" r="16903" b="12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0"/>
            <a:ext cx="7099920" cy="6857640"/>
          </a:xfrm>
          <a:custGeom>
            <a:avLst/>
            <a:gdLst/>
            <a:ahLst/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720000" y="1449360"/>
            <a:ext cx="5015160" cy="207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600" spc="-100" strike="noStrike">
                <a:solidFill>
                  <a:srgbClr val="ffffff"/>
                </a:solidFill>
                <a:latin typeface="Sagona Book"/>
              </a:rPr>
              <a:t>Stock Predictions</a:t>
            </a:r>
            <a:endParaRPr b="0" lang="en-US" sz="56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720000" y="3830400"/>
            <a:ext cx="5015160" cy="121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18" strike="noStrike">
                <a:solidFill>
                  <a:srgbClr val="ffffff"/>
                </a:solidFill>
                <a:latin typeface="Avenir Next LT Pro"/>
              </a:rPr>
              <a:t>Using Deep Learning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619200"/>
            <a:ext cx="107280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Performance Matrix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0" y="0"/>
            <a:ext cx="10554480" cy="6857640"/>
          </a:xfrm>
          <a:custGeom>
            <a:avLst/>
            <a:gdLst/>
            <a:ahLst/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720000" y="720000"/>
            <a:ext cx="6911640" cy="28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600" spc="-100" strike="noStrike">
                <a:solidFill>
                  <a:srgbClr val="ffffff"/>
                </a:solidFill>
                <a:latin typeface="Sagona Book"/>
              </a:rPr>
              <a:t>Problem Statement</a:t>
            </a:r>
            <a:endParaRPr b="0" lang="en-US" sz="56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720000" y="3831840"/>
            <a:ext cx="6899760" cy="193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18" strike="noStrike">
                <a:solidFill>
                  <a:srgbClr val="c8d4ce"/>
                </a:solidFill>
                <a:latin typeface="Avenir Next LT Pro"/>
              </a:rPr>
              <a:t>We are going to predict Stock Prices for Reliance group(RIL) from the past data</a:t>
            </a:r>
            <a:endParaRPr b="0" lang="en-US" sz="2800" spc="18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9" name="CustomShape 8"/>
          <p:cNvSpPr/>
          <p:nvPr/>
        </p:nvSpPr>
        <p:spPr>
          <a:xfrm rot="4500000">
            <a:off x="9006840" y="392400"/>
            <a:ext cx="3095280" cy="2897280"/>
          </a:xfrm>
          <a:custGeom>
            <a:avLst/>
            <a:gdLst/>
            <a:ahLst/>
            <a:rect l="l" t="t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0000" y="619200"/>
            <a:ext cx="107280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Data 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20000" y="2541600"/>
            <a:ext cx="10728000" cy="322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  <a:ea typeface="Avenir Next LT Pro"/>
              </a:rPr>
              <a:t>We have data from 27th August,2018 to 25th August,2020 but in reverse order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Data consists of 13 columns including OPEN,  HIGH,  LOW and CLOSE values on given day.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619200"/>
            <a:ext cx="310716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Sagona Book"/>
              </a:rPr>
              <a:t>Stock Price Graph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43" name="Picture 5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4602960" y="723960"/>
            <a:ext cx="6488640" cy="541728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720000" y="2541600"/>
            <a:ext cx="3107160" cy="323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619200"/>
            <a:ext cx="10728000" cy="83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Approach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20000" y="1609200"/>
            <a:ext cx="10728000" cy="415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Our goal is to predict future prices, and obviously we do not need other columns and we cannot predict all the values (OPEN, CLOSE, HIGH, LOW) in a single model.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So our approach will be to select one column(say CLOSE), train the model on that particular column and predict the values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  <a:tabLst>
                <a:tab algn="l" pos="0"/>
              </a:tabLst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We will repeat the above step for OPEN, HIGH and LOW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7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720000" y="619200"/>
            <a:ext cx="3107160" cy="55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Machine Learning Models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491411777"/>
              </p:ext>
            </p:extLst>
          </p:nvPr>
        </p:nvGraphicFramePr>
        <p:xfrm>
          <a:off x="4548240" y="728640"/>
          <a:ext cx="6900480" cy="540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619200"/>
            <a:ext cx="10728000" cy="82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Data Processing Steps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20000" y="1709280"/>
            <a:ext cx="10728000" cy="405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Sort the data date wise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Replace the column name with convenient ones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Select only target variable from given data on which predictions to be made 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Scale the data using MinMaxScaler (0 to 1)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Split the data into Train and Validation 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Note: We can't randomly select the Train and Validation data. It should be in order. 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619200"/>
            <a:ext cx="10728000" cy="118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Models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20000" y="2541600"/>
            <a:ext cx="10728000" cy="322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Simple LSTM (with only one LSTM layer)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Stacked LSTM (with multiple LSTM layers)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Simple GRU (with only one GRU layer)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Stacked GRU (with multiple GRU layers)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0000" y="619200"/>
            <a:ext cx="10728000" cy="109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gona Book"/>
              </a:rPr>
              <a:t>Performance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0000" y="2070360"/>
            <a:ext cx="10728000" cy="369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The performace of the model will be calculated using RMSE(Root mean squared error).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First we will run the model using Simple LSTM and set the benchmark.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6541b4"/>
              </a:buClr>
              <a:buFont typeface="The Hand Extrablack"/>
              <a:buChar char="•"/>
            </a:pPr>
            <a:r>
              <a:rPr b="0" lang="en-US" sz="2000" spc="18" strike="noStrike">
                <a:solidFill>
                  <a:srgbClr val="ffffff"/>
                </a:solidFill>
                <a:latin typeface="Avenir Next LT Pro"/>
              </a:rPr>
              <a:t>Then using different models we'll try to improve our RMSE score.</a:t>
            </a: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18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741"/>
      </a:dk2>
      <a:lt2>
        <a:srgbClr val="e2e8e5"/>
      </a:lt2>
      <a:accent1>
        <a:srgbClr val="c34d81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9b1"/>
      </a:accent6>
      <a:hlink>
        <a:srgbClr val="6d67cc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741"/>
      </a:dk2>
      <a:lt2>
        <a:srgbClr val="e2e8e5"/>
      </a:lt2>
      <a:accent1>
        <a:srgbClr val="c34d81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9b1"/>
      </a:accent6>
      <a:hlink>
        <a:srgbClr val="6d67cc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741"/>
      </a:dk2>
      <a:lt2>
        <a:srgbClr val="e2e8e5"/>
      </a:lt2>
      <a:accent1>
        <a:srgbClr val="c34d81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9b1"/>
      </a:accent6>
      <a:hlink>
        <a:srgbClr val="6d67cc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LibreOffice/6.4.5.2$Linux_X86_64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2020-08-28T11:10:17Z</dcterms:created>
  <dc:creator/>
  <dc:description/>
  <dc:language>en-IN</dc:language>
  <cp:lastModifiedBy/>
  <dcterms:modified xsi:type="dcterms:W3CDTF">2020-08-28T18:17:29Z</dcterms:modified>
  <cp:revision>352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