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7"/>
  </p:notesMasterIdLst>
  <p:handoutMasterIdLst>
    <p:handoutMasterId r:id="rId48"/>
  </p:handoutMasterIdLst>
  <p:sldIdLst>
    <p:sldId id="475" r:id="rId2"/>
    <p:sldId id="554" r:id="rId3"/>
    <p:sldId id="538" r:id="rId4"/>
    <p:sldId id="539" r:id="rId5"/>
    <p:sldId id="540" r:id="rId6"/>
    <p:sldId id="549" r:id="rId7"/>
    <p:sldId id="556" r:id="rId8"/>
    <p:sldId id="555" r:id="rId9"/>
    <p:sldId id="550" r:id="rId10"/>
    <p:sldId id="541" r:id="rId11"/>
    <p:sldId id="542" r:id="rId12"/>
    <p:sldId id="551" r:id="rId13"/>
    <p:sldId id="553" r:id="rId14"/>
    <p:sldId id="557" r:id="rId15"/>
    <p:sldId id="558" r:id="rId16"/>
    <p:sldId id="543" r:id="rId17"/>
    <p:sldId id="546" r:id="rId18"/>
    <p:sldId id="559" r:id="rId19"/>
    <p:sldId id="560" r:id="rId20"/>
    <p:sldId id="562" r:id="rId21"/>
    <p:sldId id="563" r:id="rId22"/>
    <p:sldId id="567" r:id="rId23"/>
    <p:sldId id="565" r:id="rId24"/>
    <p:sldId id="564" r:id="rId25"/>
    <p:sldId id="561" r:id="rId26"/>
    <p:sldId id="566" r:id="rId27"/>
    <p:sldId id="568" r:id="rId28"/>
    <p:sldId id="569" r:id="rId29"/>
    <p:sldId id="570" r:id="rId30"/>
    <p:sldId id="574" r:id="rId31"/>
    <p:sldId id="573" r:id="rId32"/>
    <p:sldId id="575" r:id="rId33"/>
    <p:sldId id="576" r:id="rId34"/>
    <p:sldId id="580" r:id="rId35"/>
    <p:sldId id="571" r:id="rId36"/>
    <p:sldId id="572" r:id="rId37"/>
    <p:sldId id="577" r:id="rId38"/>
    <p:sldId id="544" r:id="rId39"/>
    <p:sldId id="547" r:id="rId40"/>
    <p:sldId id="537" r:id="rId41"/>
    <p:sldId id="536" r:id="rId42"/>
    <p:sldId id="578" r:id="rId43"/>
    <p:sldId id="548" r:id="rId44"/>
    <p:sldId id="579" r:id="rId45"/>
    <p:sldId id="581" r:id="rId46"/>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76FF"/>
    <a:srgbClr val="404040"/>
    <a:srgbClr val="EA7125"/>
    <a:srgbClr val="CC0000"/>
    <a:srgbClr val="4573AF"/>
    <a:srgbClr val="D70C3B"/>
    <a:srgbClr val="DE2125"/>
    <a:srgbClr val="CC0033"/>
    <a:srgbClr val="E31837"/>
    <a:srgbClr val="D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79064" autoAdjust="0"/>
  </p:normalViewPr>
  <p:slideViewPr>
    <p:cSldViewPr snapToGrid="0">
      <p:cViewPr varScale="1">
        <p:scale>
          <a:sx n="67" d="100"/>
          <a:sy n="67" d="100"/>
        </p:scale>
        <p:origin x="660"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86" d="100"/>
          <a:sy n="86" d="100"/>
        </p:scale>
        <p:origin x="-3798"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63805" cy="461804"/>
          </a:xfrm>
          <a:prstGeom prst="rect">
            <a:avLst/>
          </a:prstGeom>
        </p:spPr>
        <p:txBody>
          <a:bodyPr vert="horz" lIns="92492" tIns="46246" rIns="92492" bIns="46246" rtlCol="0"/>
          <a:lstStyle>
            <a:lvl1pPr algn="l">
              <a:defRPr sz="1200"/>
            </a:lvl1pPr>
          </a:lstStyle>
          <a:p>
            <a:endParaRPr lang="en-US" sz="1000" dirty="0">
              <a:solidFill>
                <a:schemeClr val="tx1">
                  <a:lumMod val="75000"/>
                  <a:lumOff val="25000"/>
                </a:schemeClr>
              </a:solidFill>
              <a:latin typeface="Verdana"/>
              <a:cs typeface="Verdana"/>
            </a:endParaRPr>
          </a:p>
        </p:txBody>
      </p:sp>
      <p:sp>
        <p:nvSpPr>
          <p:cNvPr id="3" name="Date Placeholder 2"/>
          <p:cNvSpPr>
            <a:spLocks noGrp="1"/>
          </p:cNvSpPr>
          <p:nvPr>
            <p:ph type="dt" sz="quarter" idx="1"/>
          </p:nvPr>
        </p:nvSpPr>
        <p:spPr>
          <a:xfrm>
            <a:off x="3936767" y="0"/>
            <a:ext cx="1228597" cy="461804"/>
          </a:xfrm>
          <a:prstGeom prst="rect">
            <a:avLst/>
          </a:prstGeom>
        </p:spPr>
        <p:txBody>
          <a:bodyPr vert="horz" lIns="92492" tIns="46246" rIns="92492" bIns="46246" rtlCol="0"/>
          <a:lstStyle>
            <a:lvl1pPr algn="r">
              <a:defRPr sz="1200"/>
            </a:lvl1pPr>
          </a:lstStyle>
          <a:p>
            <a:fld id="{ACB51A8A-6FA7-3B48-8F58-FA694E7E6611}" type="datetimeFigureOut">
              <a:rPr lang="en-US" sz="1000">
                <a:solidFill>
                  <a:schemeClr val="tx1">
                    <a:lumMod val="75000"/>
                    <a:lumOff val="25000"/>
                  </a:schemeClr>
                </a:solidFill>
                <a:latin typeface="Verdana"/>
                <a:cs typeface="Verdana"/>
              </a:rPr>
              <a:t>12/10/2018</a:t>
            </a:fld>
            <a:endParaRPr lang="en-US" sz="1000">
              <a:solidFill>
                <a:schemeClr val="tx1">
                  <a:lumMod val="75000"/>
                  <a:lumOff val="25000"/>
                </a:schemeClr>
              </a:solidFill>
              <a:latin typeface="Verdana"/>
              <a:cs typeface="Verdana"/>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sz="1000">
              <a:solidFill>
                <a:schemeClr val="tx1">
                  <a:lumMod val="75000"/>
                  <a:lumOff val="25000"/>
                </a:schemeClr>
              </a:solidFill>
              <a:latin typeface="Verdana"/>
              <a:cs typeface="Verdana"/>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BDB41D29-567D-BF45-BF6D-2E236A246DBF}" type="slidenum">
              <a:rPr lang="en-US" sz="1000">
                <a:solidFill>
                  <a:schemeClr val="tx1">
                    <a:lumMod val="75000"/>
                    <a:lumOff val="25000"/>
                  </a:schemeClr>
                </a:solidFill>
                <a:latin typeface="Verdana"/>
                <a:cs typeface="Verdana"/>
              </a:rPr>
              <a:t>‹#›</a:t>
            </a:fld>
            <a:endParaRPr lang="en-US" sz="1000">
              <a:solidFill>
                <a:schemeClr val="tx1">
                  <a:lumMod val="75000"/>
                  <a:lumOff val="25000"/>
                </a:schemeClr>
              </a:solidFill>
              <a:latin typeface="Verdana"/>
              <a:cs typeface="Verdana"/>
            </a:endParaRPr>
          </a:p>
        </p:txBody>
      </p:sp>
      <p:pic>
        <p:nvPicPr>
          <p:cNvPr id="6" name="Picture 5" descr="cdwboxlogo-weboptimized.jpg"/>
          <p:cNvPicPr>
            <a:picLocks noChangeAspect="1"/>
          </p:cNvPicPr>
          <p:nvPr/>
        </p:nvPicPr>
        <p:blipFill>
          <a:blip r:embed="rId2"/>
          <a:stretch>
            <a:fillRect/>
          </a:stretch>
        </p:blipFill>
        <p:spPr>
          <a:xfrm>
            <a:off x="6291542" y="136831"/>
            <a:ext cx="476981" cy="431788"/>
          </a:xfrm>
          <a:prstGeom prst="rect">
            <a:avLst/>
          </a:prstGeom>
        </p:spPr>
      </p:pic>
    </p:spTree>
    <p:extLst>
      <p:ext uri="{BB962C8B-B14F-4D97-AF65-F5344CB8AC3E}">
        <p14:creationId xmlns:p14="http://schemas.microsoft.com/office/powerpoint/2010/main" val="142158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756232" cy="461804"/>
          </a:xfrm>
          <a:prstGeom prst="rect">
            <a:avLst/>
          </a:prstGeom>
        </p:spPr>
        <p:txBody>
          <a:bodyPr vert="horz" lIns="92492" tIns="46246" rIns="92492" bIns="46246" rtlCol="0"/>
          <a:lstStyle>
            <a:lvl1pPr algn="l">
              <a:defRPr sz="1000">
                <a:solidFill>
                  <a:schemeClr val="tx1">
                    <a:lumMod val="75000"/>
                    <a:lumOff val="25000"/>
                  </a:schemeClr>
                </a:solidFill>
                <a:latin typeface="Verdana"/>
                <a:cs typeface="Verdana"/>
              </a:defRPr>
            </a:lvl1pPr>
          </a:lstStyle>
          <a:p>
            <a:endParaRPr lang="en-US" dirty="0"/>
          </a:p>
        </p:txBody>
      </p:sp>
      <p:sp>
        <p:nvSpPr>
          <p:cNvPr id="3" name="Date Placeholder 2"/>
          <p:cNvSpPr>
            <a:spLocks noGrp="1"/>
          </p:cNvSpPr>
          <p:nvPr>
            <p:ph type="dt" idx="1"/>
          </p:nvPr>
        </p:nvSpPr>
        <p:spPr>
          <a:xfrm>
            <a:off x="3936767" y="0"/>
            <a:ext cx="1598181" cy="461804"/>
          </a:xfrm>
          <a:prstGeom prst="rect">
            <a:avLst/>
          </a:prstGeom>
        </p:spPr>
        <p:txBody>
          <a:bodyPr vert="horz" lIns="92492" tIns="46246" rIns="92492" bIns="46246" rtlCol="0"/>
          <a:lstStyle>
            <a:lvl1pPr algn="r">
              <a:defRPr sz="1000">
                <a:solidFill>
                  <a:schemeClr val="tx1">
                    <a:lumMod val="75000"/>
                    <a:lumOff val="25000"/>
                  </a:schemeClr>
                </a:solidFill>
                <a:latin typeface="Verdana"/>
                <a:cs typeface="Verdana"/>
              </a:defRPr>
            </a:lvl1pPr>
          </a:lstStyle>
          <a:p>
            <a:fld id="{CEF54D8A-FDDC-6B4F-9095-48FCDE9F026B}" type="datetimeFigureOut">
              <a:rPr lang="en-US" smtClean="0"/>
              <a:pPr/>
              <a:t>12/10/2018</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000">
                <a:solidFill>
                  <a:schemeClr val="tx1">
                    <a:lumMod val="75000"/>
                    <a:lumOff val="25000"/>
                  </a:schemeClr>
                </a:solidFill>
                <a:latin typeface="Verdana"/>
                <a:cs typeface="Verdana"/>
              </a:defRPr>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000">
                <a:solidFill>
                  <a:schemeClr val="tx1">
                    <a:lumMod val="75000"/>
                    <a:lumOff val="25000"/>
                  </a:schemeClr>
                </a:solidFill>
                <a:latin typeface="Verdana"/>
                <a:cs typeface="Verdana"/>
              </a:defRPr>
            </a:lvl1pPr>
          </a:lstStyle>
          <a:p>
            <a:fld id="{26FD9FA7-1FF6-FB47-9F1D-8FA9B12D5173}" type="slidenum">
              <a:rPr lang="en-US" smtClean="0"/>
              <a:pPr/>
              <a:t>‹#›</a:t>
            </a:fld>
            <a:endParaRPr lang="en-US"/>
          </a:p>
        </p:txBody>
      </p:sp>
      <p:pic>
        <p:nvPicPr>
          <p:cNvPr id="8" name="Picture 7" descr="cdwboxlogo-weboptimized.jpg"/>
          <p:cNvPicPr>
            <a:picLocks noChangeAspect="1"/>
          </p:cNvPicPr>
          <p:nvPr/>
        </p:nvPicPr>
        <p:blipFill>
          <a:blip r:embed="rId2"/>
          <a:stretch>
            <a:fillRect/>
          </a:stretch>
        </p:blipFill>
        <p:spPr>
          <a:xfrm>
            <a:off x="6291542" y="136831"/>
            <a:ext cx="476981" cy="431788"/>
          </a:xfrm>
          <a:prstGeom prst="rect">
            <a:avLst/>
          </a:prstGeom>
        </p:spPr>
      </p:pic>
    </p:spTree>
    <p:extLst>
      <p:ext uri="{BB962C8B-B14F-4D97-AF65-F5344CB8AC3E}">
        <p14:creationId xmlns:p14="http://schemas.microsoft.com/office/powerpoint/2010/main" val="841816843"/>
      </p:ext>
    </p:extLst>
  </p:cSld>
  <p:clrMap bg1="lt1" tx1="dk1" bg2="lt2" tx2="dk2" accent1="accent1" accent2="accent2" accent3="accent3" accent4="accent4" accent5="accent5" accent6="accent6" hlink="hlink" folHlink="folHlink"/>
  <p:notesStyle>
    <a:lvl1pPr marL="0" algn="l" defTabSz="457200" rtl="0" eaLnBrk="1" latinLnBrk="0" hangingPunct="1">
      <a:defRPr sz="1000" kern="1200">
        <a:solidFill>
          <a:schemeClr val="tx1">
            <a:lumMod val="75000"/>
            <a:lumOff val="25000"/>
          </a:schemeClr>
        </a:solidFill>
        <a:latin typeface="Verdana"/>
        <a:ea typeface="+mn-ea"/>
        <a:cs typeface="Verdana"/>
      </a:defRPr>
    </a:lvl1pPr>
    <a:lvl2pPr marL="457200" algn="l" defTabSz="457200" rtl="0" eaLnBrk="1" latinLnBrk="0" hangingPunct="1">
      <a:defRPr sz="1000" kern="1200">
        <a:solidFill>
          <a:schemeClr val="tx1">
            <a:lumMod val="75000"/>
            <a:lumOff val="25000"/>
          </a:schemeClr>
        </a:solidFill>
        <a:latin typeface="+mn-lt"/>
        <a:ea typeface="+mn-ea"/>
        <a:cs typeface="+mn-cs"/>
      </a:defRPr>
    </a:lvl2pPr>
    <a:lvl3pPr marL="914400" algn="l" defTabSz="457200" rtl="0" eaLnBrk="1" latinLnBrk="0" hangingPunct="1">
      <a:defRPr sz="1000" kern="1200">
        <a:solidFill>
          <a:schemeClr val="tx1">
            <a:lumMod val="75000"/>
            <a:lumOff val="25000"/>
          </a:schemeClr>
        </a:solidFill>
        <a:latin typeface="+mn-lt"/>
        <a:ea typeface="+mn-ea"/>
        <a:cs typeface="+mn-cs"/>
      </a:defRPr>
    </a:lvl3pPr>
    <a:lvl4pPr marL="1371600" algn="l" defTabSz="457200" rtl="0" eaLnBrk="1" latinLnBrk="0" hangingPunct="1">
      <a:defRPr sz="1000" kern="1200">
        <a:solidFill>
          <a:schemeClr val="tx1">
            <a:lumMod val="75000"/>
            <a:lumOff val="25000"/>
          </a:schemeClr>
        </a:solidFill>
        <a:latin typeface="+mn-lt"/>
        <a:ea typeface="+mn-ea"/>
        <a:cs typeface="+mn-cs"/>
      </a:defRPr>
    </a:lvl4pPr>
    <a:lvl5pPr marL="1828800" algn="l" defTabSz="457200" rtl="0" eaLnBrk="1" latinLnBrk="0" hangingPunct="1">
      <a:defRPr sz="1000" kern="1200">
        <a:solidFill>
          <a:schemeClr val="tx1">
            <a:lumMod val="75000"/>
            <a:lumOff val="25000"/>
          </a:schemeClr>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7" Type="http://schemas.openxmlformats.org/officeDocument/2006/relationships/hyperlink" Target="https://spectrum.ieee.org/at-work/innovation/the-2018-top-programming-languages"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redmonk.com/sogrady/2018/08/10/language-rankings-6-18/" TargetMode="External"/><Relationship Id="rId5" Type="http://schemas.openxmlformats.org/officeDocument/2006/relationships/hyperlink" Target="http://pypl.github.io/PYPL.html" TargetMode="External"/><Relationship Id="rId4" Type="http://schemas.openxmlformats.org/officeDocument/2006/relationships/hyperlink" Target="https://insights.stackoverflow.com/survey/2018/"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Welcome!</a:t>
            </a:r>
          </a:p>
          <a:p>
            <a:pPr marL="173422" indent="-173422">
              <a:buFont typeface="Arial" panose="020B0604020202020204" pitchFamily="34" charset="0"/>
              <a:buChar char="•"/>
            </a:pPr>
            <a:r>
              <a:rPr lang="en-US" dirty="0"/>
              <a:t>My background is in infrastructure with my current focus on networking, security, and automation</a:t>
            </a:r>
          </a:p>
          <a:p>
            <a:pPr marL="173422" indent="-173422">
              <a:buFont typeface="Arial" panose="020B0604020202020204" pitchFamily="34" charset="0"/>
              <a:buChar char="•"/>
            </a:pPr>
            <a:r>
              <a:rPr lang="en-US" dirty="0"/>
              <a:t>Thus development has only been a focus for me in the last three years</a:t>
            </a:r>
          </a:p>
          <a:p>
            <a:pPr marL="173422" indent="-173422">
              <a:buFont typeface="Arial" panose="020B0604020202020204" pitchFamily="34" charset="0"/>
              <a:buChar char="•"/>
            </a:pPr>
            <a:r>
              <a:rPr lang="en-US" dirty="0"/>
              <a:t>In this talk we’ll cover getting up and running with the Flask web framework</a:t>
            </a:r>
          </a:p>
          <a:p>
            <a:pPr marL="173422" indent="-173422">
              <a:buFont typeface="Arial" panose="020B0604020202020204" pitchFamily="34" charset="0"/>
              <a:buChar char="•"/>
            </a:pPr>
            <a:r>
              <a:rPr lang="en-US" dirty="0"/>
              <a:t>While building with a web framework is more commonly a developer role, I will delve into some of the infrastructure pieces</a:t>
            </a:r>
          </a:p>
          <a:p>
            <a:pPr marL="173422" indent="-173422">
              <a:buFont typeface="Arial" panose="020B0604020202020204" pitchFamily="34" charset="0"/>
              <a:buChar char="•"/>
            </a:pPr>
            <a:r>
              <a:rPr lang="en-US" dirty="0"/>
              <a:t>My hope is this will make it interesting for infrastructure engineers and help clarify the bigger picture for anyone in IT</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a:t>
            </a:fld>
            <a:endParaRPr lang="en-US"/>
          </a:p>
        </p:txBody>
      </p:sp>
    </p:spTree>
    <p:extLst>
      <p:ext uri="{BB962C8B-B14F-4D97-AF65-F5344CB8AC3E}">
        <p14:creationId xmlns:p14="http://schemas.microsoft.com/office/powerpoint/2010/main" val="366750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One last detail before we dive in – there are many different Python web frameworks.  Why Flask and how does it compare?</a:t>
            </a:r>
          </a:p>
          <a:p>
            <a:pPr marL="173422" indent="-173422">
              <a:buFont typeface="Arial" panose="020B0604020202020204" pitchFamily="34" charset="0"/>
              <a:buChar char="•"/>
            </a:pPr>
            <a:r>
              <a:rPr lang="en-US" dirty="0"/>
              <a:t>The most popular web framework is Django</a:t>
            </a:r>
          </a:p>
          <a:p>
            <a:pPr marL="635879" lvl="1" indent="-173422">
              <a:buFont typeface="Arial" panose="020B0604020202020204" pitchFamily="34" charset="0"/>
              <a:buChar char="•"/>
            </a:pPr>
            <a:r>
              <a:rPr lang="en-US" dirty="0"/>
              <a:t>It’s been around since 2005 and is a comprehensive, batteries included framework best suited for larger projects</a:t>
            </a:r>
          </a:p>
          <a:p>
            <a:pPr marL="635879" lvl="1" indent="-173422">
              <a:buFont typeface="Arial" panose="020B0604020202020204" pitchFamily="34" charset="0"/>
              <a:buChar char="•"/>
            </a:pPr>
            <a:r>
              <a:rPr lang="en-US" dirty="0"/>
              <a:t>Django has a large community with many dedicated user groups and its own conferences</a:t>
            </a:r>
          </a:p>
          <a:p>
            <a:pPr marL="173422" indent="-173422">
              <a:buFont typeface="Arial" panose="020B0604020202020204" pitchFamily="34" charset="0"/>
              <a:buChar char="•"/>
            </a:pPr>
            <a:r>
              <a:rPr lang="en-US" dirty="0"/>
              <a:t>Not too far behind in popularity is Flask</a:t>
            </a:r>
          </a:p>
          <a:p>
            <a:pPr marL="635879" lvl="1" indent="-173422">
              <a:buFont typeface="Arial" panose="020B0604020202020204" pitchFamily="34" charset="0"/>
              <a:buChar char="•"/>
            </a:pPr>
            <a:r>
              <a:rPr lang="en-US" dirty="0"/>
              <a:t>In a sense, Flask is the opposite of Django</a:t>
            </a:r>
          </a:p>
          <a:p>
            <a:pPr marL="635879" lvl="1" indent="-173422">
              <a:buFont typeface="Arial" panose="020B0604020202020204" pitchFamily="34" charset="0"/>
              <a:buChar char="•"/>
            </a:pPr>
            <a:r>
              <a:rPr lang="en-US" dirty="0"/>
              <a:t>While Django excels at large and complex projects, flask excels at small and simple ones</a:t>
            </a:r>
          </a:p>
          <a:p>
            <a:pPr marL="635879" lvl="1" indent="-173422">
              <a:buFont typeface="Arial" panose="020B0604020202020204" pitchFamily="34" charset="0"/>
              <a:buChar char="•"/>
            </a:pPr>
            <a:r>
              <a:rPr lang="en-US" dirty="0"/>
              <a:t>While Django has a prescribed solution for most application components, flask lets you choose whatever you want leveraging myriad extensions or rolling your own custom solution</a:t>
            </a:r>
          </a:p>
          <a:p>
            <a:pPr marL="173422" indent="-173422">
              <a:buFont typeface="Arial" panose="020B0604020202020204" pitchFamily="34" charset="0"/>
              <a:buChar char="•"/>
            </a:pPr>
            <a:r>
              <a:rPr lang="en-US" dirty="0"/>
              <a:t>Somewhere in between is Pyramid – a flexible and scalable framework, its powerful but still modular</a:t>
            </a:r>
          </a:p>
          <a:p>
            <a:pPr marL="635879" lvl="1" indent="-173422">
              <a:buFont typeface="Arial" panose="020B0604020202020204" pitchFamily="34" charset="0"/>
              <a:buChar char="•"/>
            </a:pPr>
            <a:r>
              <a:rPr lang="en-US" dirty="0"/>
              <a:t>However, the modularity entails many choices to be made.</a:t>
            </a:r>
          </a:p>
          <a:p>
            <a:pPr marL="173422" indent="-173422">
              <a:buFont typeface="Arial" panose="020B0604020202020204" pitchFamily="34" charset="0"/>
              <a:buChar char="•"/>
            </a:pPr>
            <a:r>
              <a:rPr lang="en-US" dirty="0"/>
              <a:t>Tornado is in a different category – it’s an early </a:t>
            </a:r>
            <a:r>
              <a:rPr lang="en-US" dirty="0" err="1"/>
              <a:t>async</a:t>
            </a:r>
            <a:r>
              <a:rPr lang="en-US" dirty="0"/>
              <a:t> framework</a:t>
            </a:r>
          </a:p>
          <a:p>
            <a:pPr marL="635879" lvl="1" indent="-173422">
              <a:buFont typeface="Arial" panose="020B0604020202020204" pitchFamily="34" charset="0"/>
              <a:buChar char="•"/>
            </a:pPr>
            <a:r>
              <a:rPr lang="en-US" dirty="0"/>
              <a:t>WSGI is fundamentally a synchronous interface</a:t>
            </a:r>
          </a:p>
          <a:p>
            <a:pPr marL="635879" lvl="1" indent="-173422">
              <a:buFont typeface="Arial" panose="020B0604020202020204" pitchFamily="34" charset="0"/>
              <a:buChar char="•"/>
            </a:pPr>
            <a:r>
              <a:rPr lang="en-US" dirty="0"/>
              <a:t>This works fine for basic web request/response traffic, but not so well for </a:t>
            </a:r>
            <a:r>
              <a:rPr lang="en-US" dirty="0" err="1"/>
              <a:t>websockets</a:t>
            </a:r>
            <a:r>
              <a:rPr lang="en-US" dirty="0"/>
              <a:t>, web RTC, or massive concurrency</a:t>
            </a:r>
          </a:p>
          <a:p>
            <a:pPr marL="635879" lvl="1" indent="-173422">
              <a:buFont typeface="Arial" panose="020B0604020202020204" pitchFamily="34" charset="0"/>
              <a:buChar char="•"/>
            </a:pPr>
            <a:r>
              <a:rPr lang="en-US" dirty="0"/>
              <a:t>Traditional web frameworks use multiple process or multiple threads for concurrency</a:t>
            </a:r>
          </a:p>
          <a:p>
            <a:pPr marL="635879" lvl="1" indent="-173422">
              <a:buFont typeface="Arial" panose="020B0604020202020204" pitchFamily="34" charset="0"/>
              <a:buChar char="•"/>
            </a:pPr>
            <a:r>
              <a:rPr lang="en-US" dirty="0"/>
              <a:t>With processes you typically run up to tens of them, with threads up to hundreds of them</a:t>
            </a:r>
          </a:p>
          <a:p>
            <a:pPr marL="635879" lvl="1" indent="-173422">
              <a:buFont typeface="Arial" panose="020B0604020202020204" pitchFamily="34" charset="0"/>
              <a:buChar char="•"/>
            </a:pPr>
            <a:r>
              <a:rPr lang="en-US" dirty="0"/>
              <a:t>The C10K problem was defined as how do you concurrently serve over 10k users?</a:t>
            </a:r>
          </a:p>
          <a:p>
            <a:pPr marL="635879" lvl="1" indent="-173422">
              <a:buFont typeface="Arial" panose="020B0604020202020204" pitchFamily="34" charset="0"/>
              <a:buChar char="•"/>
            </a:pPr>
            <a:r>
              <a:rPr lang="en-US" dirty="0" err="1"/>
              <a:t>Async</a:t>
            </a:r>
            <a:r>
              <a:rPr lang="en-US" dirty="0"/>
              <a:t> uses cooperative multitasking vs. the pre-emptive multitasking used by multi-threading</a:t>
            </a:r>
          </a:p>
          <a:p>
            <a:pPr marL="635879" lvl="1" indent="-173422">
              <a:buFont typeface="Arial" panose="020B0604020202020204" pitchFamily="34" charset="0"/>
              <a:buChar char="•"/>
            </a:pPr>
            <a:r>
              <a:rPr lang="en-US" dirty="0"/>
              <a:t>Using this model, Python can easily handle 10s of thousands of concurrent connections</a:t>
            </a:r>
          </a:p>
          <a:p>
            <a:pPr marL="635879" lvl="1" indent="-173422">
              <a:buFont typeface="Arial" panose="020B0604020202020204" pitchFamily="34" charset="0"/>
              <a:buChar char="•"/>
            </a:pPr>
            <a:r>
              <a:rPr lang="en-US" dirty="0"/>
              <a:t>This is the same model used by Node.JS and high performance web servers like </a:t>
            </a:r>
            <a:r>
              <a:rPr lang="en-US" dirty="0" err="1"/>
              <a:t>nginx</a:t>
            </a:r>
            <a:endParaRPr lang="en-US" dirty="0"/>
          </a:p>
          <a:p>
            <a:pPr marL="173422" indent="-173422">
              <a:buFont typeface="Arial" panose="020B0604020202020204" pitchFamily="34" charset="0"/>
              <a:buChar char="•"/>
            </a:pPr>
            <a:r>
              <a:rPr lang="en-US" dirty="0"/>
              <a:t>Looking to the future, Python 3.5 standardized </a:t>
            </a:r>
            <a:r>
              <a:rPr lang="en-US" dirty="0" err="1"/>
              <a:t>asyncio</a:t>
            </a:r>
            <a:endParaRPr lang="en-US" dirty="0"/>
          </a:p>
          <a:p>
            <a:pPr marL="635879" lvl="1" indent="-173422">
              <a:buFont typeface="Arial" panose="020B0604020202020204" pitchFamily="34" charset="0"/>
              <a:buChar char="•"/>
            </a:pPr>
            <a:r>
              <a:rPr lang="en-US" dirty="0"/>
              <a:t>Newer frameworks like </a:t>
            </a:r>
            <a:r>
              <a:rPr lang="en-US" dirty="0" err="1"/>
              <a:t>Sanic</a:t>
            </a:r>
            <a:r>
              <a:rPr lang="en-US" dirty="0"/>
              <a:t> use this native </a:t>
            </a:r>
            <a:r>
              <a:rPr lang="en-US" dirty="0" err="1"/>
              <a:t>async</a:t>
            </a:r>
            <a:r>
              <a:rPr lang="en-US" dirty="0"/>
              <a:t> support as opposed to third party libraries and frameworks like tornado and twisted</a:t>
            </a:r>
          </a:p>
          <a:p>
            <a:pPr marL="635879" lvl="1" indent="-173422">
              <a:buFont typeface="Arial" panose="020B0604020202020204" pitchFamily="34" charset="0"/>
              <a:buChar char="•"/>
            </a:pPr>
            <a:r>
              <a:rPr lang="en-US" dirty="0"/>
              <a:t>This allows much better performance and concurrency if the application is written in an </a:t>
            </a:r>
            <a:r>
              <a:rPr lang="en-US" dirty="0" err="1"/>
              <a:t>async</a:t>
            </a:r>
            <a:r>
              <a:rPr lang="en-US" dirty="0"/>
              <a:t> optimized manner</a:t>
            </a:r>
          </a:p>
          <a:p>
            <a:pPr marL="635879" lvl="1" indent="-173422">
              <a:buFont typeface="Arial" panose="020B0604020202020204" pitchFamily="34" charset="0"/>
              <a:buChar char="•"/>
            </a:pPr>
            <a:r>
              <a:rPr lang="en-US" dirty="0"/>
              <a:t>But note that </a:t>
            </a:r>
            <a:r>
              <a:rPr lang="en-US" dirty="0" err="1"/>
              <a:t>asyncio</a:t>
            </a:r>
            <a:r>
              <a:rPr lang="en-US" dirty="0"/>
              <a:t> is not a drop in replacement for multi-threading or older applications/frameworks</a:t>
            </a:r>
          </a:p>
          <a:p>
            <a:pPr marL="635879" lvl="1" indent="-173422">
              <a:buFont typeface="Arial" panose="020B0604020202020204" pitchFamily="34" charset="0"/>
              <a:buChar char="•"/>
            </a:pPr>
            <a:r>
              <a:rPr lang="en-US" dirty="0"/>
              <a:t>It typically requires refactoring</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10</a:t>
            </a:fld>
            <a:endParaRPr lang="en-US"/>
          </a:p>
        </p:txBody>
      </p:sp>
    </p:spTree>
    <p:extLst>
      <p:ext uri="{BB962C8B-B14F-4D97-AF65-F5344CB8AC3E}">
        <p14:creationId xmlns:p14="http://schemas.microsoft.com/office/powerpoint/2010/main" val="2401331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talk about a hello world application with Flask</a:t>
            </a:r>
          </a:p>
        </p:txBody>
      </p:sp>
      <p:sp>
        <p:nvSpPr>
          <p:cNvPr id="4" name="Slide Number Placeholder 3"/>
          <p:cNvSpPr>
            <a:spLocks noGrp="1"/>
          </p:cNvSpPr>
          <p:nvPr>
            <p:ph type="sldNum" sz="quarter" idx="10"/>
          </p:nvPr>
        </p:nvSpPr>
        <p:spPr/>
        <p:txBody>
          <a:bodyPr/>
          <a:lstStyle/>
          <a:p>
            <a:fld id="{26FD9FA7-1FF6-FB47-9F1D-8FA9B12D5173}" type="slidenum">
              <a:rPr lang="en-US" smtClean="0"/>
              <a:pPr/>
              <a:t>11</a:t>
            </a:fld>
            <a:endParaRPr lang="en-US"/>
          </a:p>
        </p:txBody>
      </p:sp>
    </p:spTree>
    <p:extLst>
      <p:ext uri="{BB962C8B-B14F-4D97-AF65-F5344CB8AC3E}">
        <p14:creationId xmlns:p14="http://schemas.microsoft.com/office/powerpoint/2010/main" val="269113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Assuming you have Python and flask installed, you can create this simple flask web app</a:t>
            </a:r>
          </a:p>
          <a:p>
            <a:pPr marL="173422" indent="-173422">
              <a:buFont typeface="Arial" panose="020B0604020202020204" pitchFamily="34" charset="0"/>
              <a:buChar char="•"/>
            </a:pPr>
            <a:r>
              <a:rPr lang="en-US" dirty="0"/>
              <a:t>We run it the same way as any python script</a:t>
            </a:r>
          </a:p>
          <a:p>
            <a:pPr marL="173422" indent="-173422">
              <a:buFont typeface="Arial" panose="020B0604020202020204" pitchFamily="34" charset="0"/>
              <a:buChar char="•"/>
            </a:pPr>
            <a:r>
              <a:rPr lang="en-US" dirty="0"/>
              <a:t>In the app we import the Flask class from the flask package and create an instance of it named app</a:t>
            </a:r>
          </a:p>
          <a:p>
            <a:pPr marL="173422" indent="-173422">
              <a:buFont typeface="Arial" panose="020B0604020202020204" pitchFamily="34" charset="0"/>
              <a:buChar char="•"/>
            </a:pPr>
            <a:r>
              <a:rPr lang="en-US" dirty="0"/>
              <a:t>We pass the flask instance the name of the current module - __name__</a:t>
            </a:r>
          </a:p>
          <a:p>
            <a:pPr marL="173422" indent="-173422">
              <a:buFont typeface="Arial" panose="020B0604020202020204" pitchFamily="34" charset="0"/>
              <a:buChar char="•"/>
            </a:pPr>
            <a:r>
              <a:rPr lang="en-US" dirty="0"/>
              <a:t>We have a decorated view function which we’ll talk about in a minute</a:t>
            </a:r>
          </a:p>
          <a:p>
            <a:pPr marL="173422" indent="-173422" defTabSz="462458">
              <a:buFont typeface="Arial" panose="020B0604020202020204" pitchFamily="34" charset="0"/>
              <a:buChar char="•"/>
            </a:pPr>
            <a:r>
              <a:rPr lang="en-US" dirty="0"/>
              <a:t>Finally, if we invoke this module directly versus importing it as a library we’ll start the app object</a:t>
            </a:r>
          </a:p>
          <a:p>
            <a:pPr marL="635879" lvl="1" indent="-173422" defTabSz="462458">
              <a:buFont typeface="Arial" panose="020B0604020202020204" pitchFamily="34" charset="0"/>
              <a:buChar char="•"/>
            </a:pPr>
            <a:r>
              <a:rPr lang="en-US" dirty="0"/>
              <a:t>this causes flask to run a debug grade web server which hosts this application</a:t>
            </a:r>
          </a:p>
          <a:p>
            <a:pPr marL="635879" lvl="1" indent="-173422" defTabSz="462458">
              <a:buFont typeface="Arial" panose="020B0604020202020204" pitchFamily="34" charset="0"/>
              <a:buChar char="•"/>
            </a:pPr>
            <a:r>
              <a:rPr lang="en-US" dirty="0"/>
              <a:t>by default this is on localhost listening on port 5000 as shown at the bottom</a:t>
            </a:r>
          </a:p>
          <a:p>
            <a:pPr defTabSz="462458"/>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12</a:t>
            </a:fld>
            <a:endParaRPr lang="en-US"/>
          </a:p>
        </p:txBody>
      </p:sp>
    </p:spTree>
    <p:extLst>
      <p:ext uri="{BB962C8B-B14F-4D97-AF65-F5344CB8AC3E}">
        <p14:creationId xmlns:p14="http://schemas.microsoft.com/office/powerpoint/2010/main" val="350625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We have a simple </a:t>
            </a:r>
            <a:r>
              <a:rPr lang="en-US" dirty="0" err="1"/>
              <a:t>hello_world</a:t>
            </a:r>
            <a:r>
              <a:rPr lang="en-US" dirty="0"/>
              <a:t> view function which returns a simple string</a:t>
            </a:r>
          </a:p>
          <a:p>
            <a:pPr marL="173422" indent="-173422">
              <a:buFont typeface="Arial" panose="020B0604020202020204" pitchFamily="34" charset="0"/>
              <a:buChar char="•"/>
            </a:pPr>
            <a:r>
              <a:rPr lang="en-US" dirty="0"/>
              <a:t>This view function is decorated with a route method from the app object – we pass the URL path as the argument</a:t>
            </a:r>
          </a:p>
          <a:p>
            <a:pPr marL="173422" indent="-173422">
              <a:buFont typeface="Arial" panose="020B0604020202020204" pitchFamily="34" charset="0"/>
              <a:buChar char="•"/>
            </a:pPr>
            <a:r>
              <a:rPr lang="en-US" dirty="0"/>
              <a:t>This </a:t>
            </a:r>
            <a:r>
              <a:rPr lang="en-US" dirty="0" err="1"/>
              <a:t>app.route</a:t>
            </a:r>
            <a:r>
              <a:rPr lang="en-US" dirty="0"/>
              <a:t> decorator maps URL paths to view functions so when a user connects to this URL, the request is sent to this view function which then returns a response which is sent back to the user</a:t>
            </a:r>
          </a:p>
          <a:p>
            <a:pPr marL="173422" indent="-173422">
              <a:buFont typeface="Arial" panose="020B0604020202020204" pitchFamily="34" charset="0"/>
              <a:buChar char="•"/>
            </a:pPr>
            <a:r>
              <a:rPr lang="en-US" dirty="0"/>
              <a:t>If the user connects to a URL path with no corresponding view function, flask returns a 404 status code</a:t>
            </a:r>
          </a:p>
        </p:txBody>
      </p:sp>
      <p:sp>
        <p:nvSpPr>
          <p:cNvPr id="4" name="Slide Number Placeholder 3"/>
          <p:cNvSpPr>
            <a:spLocks noGrp="1"/>
          </p:cNvSpPr>
          <p:nvPr>
            <p:ph type="sldNum" sz="quarter" idx="10"/>
          </p:nvPr>
        </p:nvSpPr>
        <p:spPr/>
        <p:txBody>
          <a:bodyPr/>
          <a:lstStyle/>
          <a:p>
            <a:fld id="{26FD9FA7-1FF6-FB47-9F1D-8FA9B12D5173}" type="slidenum">
              <a:rPr lang="en-US" smtClean="0"/>
              <a:pPr/>
              <a:t>13</a:t>
            </a:fld>
            <a:endParaRPr lang="en-US"/>
          </a:p>
        </p:txBody>
      </p:sp>
    </p:spTree>
    <p:extLst>
      <p:ext uri="{BB962C8B-B14F-4D97-AF65-F5344CB8AC3E}">
        <p14:creationId xmlns:p14="http://schemas.microsoft.com/office/powerpoint/2010/main" val="366685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If I connect with a browser, I see the output from the view function – Hello, World!</a:t>
            </a:r>
          </a:p>
          <a:p>
            <a:pPr marL="173422" indent="-173422">
              <a:buFont typeface="Arial" panose="020B0604020202020204" pitchFamily="34" charset="0"/>
              <a:buChar char="•"/>
            </a:pPr>
            <a:r>
              <a:rPr lang="en-US" dirty="0"/>
              <a:t>HTTP is a request/response protocol</a:t>
            </a:r>
          </a:p>
          <a:p>
            <a:pPr marL="173422" indent="-173422">
              <a:buFont typeface="Arial" panose="020B0604020202020204" pitchFamily="34" charset="0"/>
              <a:buChar char="•"/>
            </a:pPr>
            <a:r>
              <a:rPr lang="en-US" dirty="0"/>
              <a:t>When a request comes in, Flask routes the URL path to the registered view function</a:t>
            </a:r>
          </a:p>
          <a:p>
            <a:pPr marL="173422" indent="-173422">
              <a:buFont typeface="Arial" panose="020B0604020202020204" pitchFamily="34" charset="0"/>
              <a:buChar char="•"/>
            </a:pPr>
            <a:r>
              <a:rPr lang="en-US" dirty="0"/>
              <a:t>The function is responsible for generating content and returning it</a:t>
            </a:r>
          </a:p>
          <a:p>
            <a:pPr marL="173422" indent="-173422">
              <a:buFont typeface="Arial" panose="020B0604020202020204" pitchFamily="34" charset="0"/>
              <a:buChar char="•"/>
            </a:pPr>
            <a:r>
              <a:rPr lang="en-US" dirty="0"/>
              <a:t>Flask then uses this to build the response</a:t>
            </a:r>
          </a:p>
        </p:txBody>
      </p:sp>
      <p:sp>
        <p:nvSpPr>
          <p:cNvPr id="4" name="Slide Number Placeholder 3"/>
          <p:cNvSpPr>
            <a:spLocks noGrp="1"/>
          </p:cNvSpPr>
          <p:nvPr>
            <p:ph type="sldNum" sz="quarter" idx="10"/>
          </p:nvPr>
        </p:nvSpPr>
        <p:spPr/>
        <p:txBody>
          <a:bodyPr/>
          <a:lstStyle/>
          <a:p>
            <a:fld id="{26FD9FA7-1FF6-FB47-9F1D-8FA9B12D5173}" type="slidenum">
              <a:rPr lang="en-US" smtClean="0"/>
              <a:pPr/>
              <a:t>14</a:t>
            </a:fld>
            <a:endParaRPr lang="en-US"/>
          </a:p>
        </p:txBody>
      </p:sp>
    </p:spTree>
    <p:extLst>
      <p:ext uri="{BB962C8B-B14F-4D97-AF65-F5344CB8AC3E}">
        <p14:creationId xmlns:p14="http://schemas.microsoft.com/office/powerpoint/2010/main" val="2187397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Any Python 2 users?  Remember, Python 2 is end of support as of January 1</a:t>
            </a:r>
            <a:r>
              <a:rPr lang="en-US" baseline="30000" dirty="0"/>
              <a:t>st</a:t>
            </a:r>
            <a:r>
              <a:rPr lang="en-US" dirty="0"/>
              <a:t> 2020 – about a year away</a:t>
            </a:r>
          </a:p>
          <a:p>
            <a:pPr marL="173422" indent="-173422">
              <a:buFont typeface="Arial" panose="020B0604020202020204" pitchFamily="34" charset="0"/>
              <a:buChar char="•"/>
            </a:pPr>
            <a:r>
              <a:rPr lang="en-US" dirty="0"/>
              <a:t>I make use of several Python 3.6 features such as f-strings and the secrets library</a:t>
            </a:r>
          </a:p>
          <a:p>
            <a:pPr marL="173422" indent="-173422">
              <a:buFont typeface="Arial" panose="020B0604020202020204" pitchFamily="34" charset="0"/>
              <a:buChar char="•"/>
            </a:pPr>
            <a:r>
              <a:rPr lang="en-US" dirty="0"/>
              <a:t>If you use an older version of Python 3 you’ll have some refactoring to do</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15</a:t>
            </a:fld>
            <a:endParaRPr lang="en-US"/>
          </a:p>
        </p:txBody>
      </p:sp>
    </p:spTree>
    <p:extLst>
      <p:ext uri="{BB962C8B-B14F-4D97-AF65-F5344CB8AC3E}">
        <p14:creationId xmlns:p14="http://schemas.microsoft.com/office/powerpoint/2010/main" val="2383317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FD9FA7-1FF6-FB47-9F1D-8FA9B12D5173}" type="slidenum">
              <a:rPr lang="en-US" smtClean="0"/>
              <a:pPr/>
              <a:t>16</a:t>
            </a:fld>
            <a:endParaRPr lang="en-US"/>
          </a:p>
        </p:txBody>
      </p:sp>
    </p:spTree>
    <p:extLst>
      <p:ext uri="{BB962C8B-B14F-4D97-AF65-F5344CB8AC3E}">
        <p14:creationId xmlns:p14="http://schemas.microsoft.com/office/powerpoint/2010/main" val="3063686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I’m assuming you have Python installed – either 3.6 or 3.7</a:t>
            </a:r>
          </a:p>
          <a:p>
            <a:pPr marL="173422" indent="-173422">
              <a:buFont typeface="Arial" panose="020B0604020202020204" pitchFamily="34" charset="0"/>
              <a:buChar char="•"/>
            </a:pPr>
            <a:r>
              <a:rPr lang="en-US" dirty="0"/>
              <a:t>I recommend using a virtual environment</a:t>
            </a:r>
          </a:p>
          <a:p>
            <a:pPr marL="173422" indent="-173422">
              <a:buFont typeface="Arial" panose="020B0604020202020204" pitchFamily="34" charset="0"/>
              <a:buChar char="•"/>
            </a:pPr>
            <a:r>
              <a:rPr lang="en-US" dirty="0"/>
              <a:t>Why?  Pip, Python’s package manager, has improved tremendously allowing you to install and uninstall packages</a:t>
            </a:r>
          </a:p>
          <a:p>
            <a:pPr marL="635879" lvl="1" indent="-173422">
              <a:buFont typeface="Arial" panose="020B0604020202020204" pitchFamily="34" charset="0"/>
              <a:buChar char="•"/>
            </a:pPr>
            <a:r>
              <a:rPr lang="en-US" dirty="0"/>
              <a:t>However, there are several advantages virtual environments convey including:</a:t>
            </a:r>
          </a:p>
          <a:p>
            <a:pPr marL="1098337" lvl="2" indent="-173422">
              <a:buFont typeface="Arial" panose="020B0604020202020204" pitchFamily="34" charset="0"/>
              <a:buChar char="•"/>
            </a:pPr>
            <a:r>
              <a:rPr lang="en-US" dirty="0"/>
              <a:t>Avoiding package conflicts or making it easy to find them</a:t>
            </a:r>
          </a:p>
          <a:p>
            <a:pPr marL="1098337" lvl="2" indent="-173422">
              <a:buFont typeface="Arial" panose="020B0604020202020204" pitchFamily="34" charset="0"/>
              <a:buChar char="•"/>
            </a:pPr>
            <a:r>
              <a:rPr lang="en-US" dirty="0"/>
              <a:t>If you setup a package from source you don’t have to worry about polluting the global environment</a:t>
            </a:r>
          </a:p>
          <a:p>
            <a:pPr marL="1098337" lvl="2" indent="-173422">
              <a:buFont typeface="Arial" panose="020B0604020202020204" pitchFamily="34" charset="0"/>
              <a:buChar char="•"/>
            </a:pPr>
            <a:r>
              <a:rPr lang="en-US" dirty="0"/>
              <a:t>Makes everything you do easy to reproduce and potentially package up</a:t>
            </a:r>
          </a:p>
          <a:p>
            <a:pPr marL="173422" indent="-173422">
              <a:buFont typeface="Arial" panose="020B0604020202020204" pitchFamily="34" charset="0"/>
              <a:buChar char="•"/>
            </a:pPr>
            <a:r>
              <a:rPr lang="en-US" dirty="0"/>
              <a:t>For my application virtual environment, I like to use the name “</a:t>
            </a:r>
            <a:r>
              <a:rPr lang="en-US" dirty="0" err="1"/>
              <a:t>venv</a:t>
            </a:r>
            <a:r>
              <a:rPr lang="en-US" dirty="0"/>
              <a:t>” – that way I always know what it is</a:t>
            </a:r>
          </a:p>
          <a:p>
            <a:pPr marL="173422" indent="-173422">
              <a:buFont typeface="Arial" panose="020B0604020202020204" pitchFamily="34" charset="0"/>
              <a:buChar char="•"/>
            </a:pPr>
            <a:r>
              <a:rPr lang="en-US" dirty="0"/>
              <a:t>There are many different conventions for using virtual environments and this is just what I like</a:t>
            </a:r>
          </a:p>
          <a:p>
            <a:pPr marL="173422" indent="-173422">
              <a:buFont typeface="Arial" panose="020B0604020202020204" pitchFamily="34" charset="0"/>
              <a:buChar char="•"/>
            </a:pPr>
            <a:r>
              <a:rPr lang="en-US" dirty="0"/>
              <a:t>Please use what works for you</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17</a:t>
            </a:fld>
            <a:endParaRPr lang="en-US"/>
          </a:p>
        </p:txBody>
      </p:sp>
    </p:spTree>
    <p:extLst>
      <p:ext uri="{BB962C8B-B14F-4D97-AF65-F5344CB8AC3E}">
        <p14:creationId xmlns:p14="http://schemas.microsoft.com/office/powerpoint/2010/main" val="162719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Virtual environments start out with no packages</a:t>
            </a:r>
          </a:p>
          <a:p>
            <a:pPr marL="173422" indent="-173422">
              <a:buFont typeface="Arial" panose="020B0604020202020204" pitchFamily="34" charset="0"/>
              <a:buChar char="•"/>
            </a:pPr>
            <a:r>
              <a:rPr lang="en-US" dirty="0"/>
              <a:t>Upgrade pip and then add flask</a:t>
            </a:r>
          </a:p>
          <a:p>
            <a:pPr marL="173422" indent="-173422">
              <a:buFont typeface="Arial" panose="020B0604020202020204" pitchFamily="34" charset="0"/>
              <a:buChar char="•"/>
            </a:pPr>
            <a:r>
              <a:rPr lang="en-US" dirty="0"/>
              <a:t>The repository has tags for each stage of the project</a:t>
            </a:r>
          </a:p>
          <a:p>
            <a:pPr marL="173422" indent="-173422">
              <a:buFont typeface="Arial" panose="020B0604020202020204" pitchFamily="34" charset="0"/>
              <a:buChar char="•"/>
            </a:pPr>
            <a:r>
              <a:rPr lang="en-US" dirty="0"/>
              <a:t>We’ll start on tag v0.1 for check point one – use git checkout to switch into this branch</a:t>
            </a:r>
          </a:p>
          <a:p>
            <a:pPr marL="173422" indent="-173422">
              <a:buFont typeface="Arial" panose="020B0604020202020204" pitchFamily="34" charset="0"/>
              <a:buChar char="•"/>
            </a:pPr>
            <a:r>
              <a:rPr lang="en-US" dirty="0"/>
              <a:t>Following best practices we should include the shebang syntax to show this uses Python 3</a:t>
            </a:r>
          </a:p>
          <a:p>
            <a:pPr marL="173422" indent="-173422">
              <a:buFont typeface="Arial" panose="020B0604020202020204" pitchFamily="34" charset="0"/>
              <a:buChar char="•"/>
            </a:pPr>
            <a:r>
              <a:rPr lang="en-US" dirty="0"/>
              <a:t>This is just like our hello world app except we don’t have the if __name__ == ‘__main__’ part to start the app – that’s because there’s a better way to do it</a:t>
            </a:r>
          </a:p>
          <a:p>
            <a:pPr marL="173422" indent="-173422">
              <a:buFont typeface="Arial" panose="020B0604020202020204" pitchFamily="34" charset="0"/>
              <a:buChar char="•"/>
            </a:pPr>
            <a:r>
              <a:rPr lang="en-US" dirty="0"/>
              <a:t>In current versions of Flask (from around May, 2016) the preferred way to start a flask app is with the flask command, so flask run</a:t>
            </a:r>
          </a:p>
          <a:p>
            <a:pPr marL="173422" indent="-173422">
              <a:buFont typeface="Arial" panose="020B0604020202020204" pitchFamily="34" charset="0"/>
              <a:buChar char="•"/>
            </a:pPr>
            <a:r>
              <a:rPr lang="en-US" dirty="0"/>
              <a:t>If your flask app is named “app.py” or “wsgi.py” it just works, otherwise you set the environment variable FLASK_APP to the name of your app, such as myapp.py</a:t>
            </a:r>
          </a:p>
          <a:p>
            <a:pPr marL="173422" indent="-173422">
              <a:buFont typeface="Arial" panose="020B0604020202020204" pitchFamily="34" charset="0"/>
              <a:buChar char="•"/>
            </a:pPr>
            <a:r>
              <a:rPr lang="en-US" dirty="0"/>
              <a:t>Alternatively, create a .</a:t>
            </a:r>
            <a:r>
              <a:rPr lang="en-US" dirty="0" err="1"/>
              <a:t>flaskenv</a:t>
            </a:r>
            <a:r>
              <a:rPr lang="en-US" dirty="0"/>
              <a:t> file with FLASK_APP=myapp.py in your app directory</a:t>
            </a:r>
          </a:p>
          <a:p>
            <a:pPr marL="173422" indent="-173422">
              <a:buFont typeface="Arial" panose="020B0604020202020204" pitchFamily="34" charset="0"/>
              <a:buChar char="•"/>
            </a:pPr>
            <a:r>
              <a:rPr lang="en-US" dirty="0"/>
              <a:t>Changing to the flask run syntax was done for a reason.</a:t>
            </a:r>
          </a:p>
          <a:p>
            <a:pPr marL="173422" indent="-173422">
              <a:buFont typeface="Arial" panose="020B0604020202020204" pitchFamily="34" charset="0"/>
              <a:buChar char="•"/>
            </a:pPr>
            <a:r>
              <a:rPr lang="en-US" dirty="0"/>
              <a:t>It is especially important for using debug mode which we’ll cover later</a:t>
            </a:r>
          </a:p>
          <a:p>
            <a:pPr marL="173422" indent="-173422">
              <a:buFont typeface="Arial" panose="020B0604020202020204" pitchFamily="34" charset="0"/>
              <a:buChar char="•"/>
            </a:pPr>
            <a:r>
              <a:rPr lang="en-US" dirty="0"/>
              <a:t>If we want to use debug mode which is great for development, we must do it this way!</a:t>
            </a:r>
          </a:p>
          <a:p>
            <a:pPr marL="173422" indent="-173422">
              <a:buFont typeface="Arial" panose="020B0604020202020204" pitchFamily="34" charset="0"/>
              <a:buChar char="•"/>
            </a:pPr>
            <a:r>
              <a:rPr lang="en-US" dirty="0"/>
              <a:t>Doing it the old way with debug mode could result in weird crashes and failure cases.</a:t>
            </a:r>
          </a:p>
          <a:p>
            <a:pPr marL="173422" indent="-173422">
              <a:buFont typeface="Arial" panose="020B0604020202020204" pitchFamily="34" charset="0"/>
              <a:buChar char="•"/>
            </a:pPr>
            <a:r>
              <a:rPr lang="en-US" dirty="0"/>
              <a:t>Run the app with flask run (show)</a:t>
            </a:r>
          </a:p>
          <a:p>
            <a:pPr marL="173422" indent="-173422">
              <a:buFont typeface="Arial" panose="020B0604020202020204" pitchFamily="34" charset="0"/>
              <a:buChar char="•"/>
            </a:pPr>
            <a:r>
              <a:rPr lang="en-US" dirty="0"/>
              <a:t>Change address and port with –h and –p options, any local IPv4 address is 0.0.0.0, flask run –help (show)</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18</a:t>
            </a:fld>
            <a:endParaRPr lang="en-US"/>
          </a:p>
        </p:txBody>
      </p:sp>
    </p:spTree>
    <p:extLst>
      <p:ext uri="{BB962C8B-B14F-4D97-AF65-F5344CB8AC3E}">
        <p14:creationId xmlns:p14="http://schemas.microsoft.com/office/powerpoint/2010/main" val="778328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You don’t have to necessarily go to this level of detail, but its good to think about what your app does and what views it needs</a:t>
            </a:r>
          </a:p>
          <a:p>
            <a:pPr marL="173422" indent="-173422">
              <a:buFont typeface="Arial" panose="020B0604020202020204" pitchFamily="34" charset="0"/>
              <a:buChar char="•"/>
            </a:pPr>
            <a:r>
              <a:rPr lang="en-US" dirty="0"/>
              <a:t>In addition to the routes, we also need mock objects to store users and journal entries</a:t>
            </a:r>
          </a:p>
          <a:p>
            <a:pPr marL="173422" indent="-173422">
              <a:buFont typeface="Arial" panose="020B0604020202020204" pitchFamily="34" charset="0"/>
              <a:buChar char="•"/>
            </a:pPr>
            <a:r>
              <a:rPr lang="en-US" dirty="0"/>
              <a:t>For a production grade app, these would need to be modeled and stored in a database typically using an ORM or an ODM for a NoSQL database like Mongo, but we won’t have time to get that far in this session</a:t>
            </a:r>
          </a:p>
          <a:p>
            <a:pPr marL="173422" indent="-173422" defTabSz="462458">
              <a:buFont typeface="Arial" panose="020B0604020202020204" pitchFamily="34" charset="0"/>
              <a:buChar char="•"/>
              <a:defRPr/>
            </a:pPr>
            <a:r>
              <a:rPr lang="en-US" dirty="0"/>
              <a:t>This logic is captured in check point 2 – git checkout v0.2</a:t>
            </a:r>
          </a:p>
          <a:p>
            <a:pPr marL="173422" indent="-173422" defTabSz="462458">
              <a:buFont typeface="Arial" panose="020B0604020202020204" pitchFamily="34" charset="0"/>
              <a:buChar char="•"/>
              <a:defRPr/>
            </a:pPr>
            <a:r>
              <a:rPr lang="en-US" dirty="0"/>
              <a:t>Note – you can have flask show you registered routes using:  flask routes</a:t>
            </a:r>
          </a:p>
          <a:p>
            <a:pPr marL="173422" indent="-173422" defTabSz="462458">
              <a:buFont typeface="Arial" panose="020B0604020202020204" pitchFamily="34" charset="0"/>
              <a:buChar char="•"/>
              <a:defRPr/>
            </a:pPr>
            <a:r>
              <a:rPr lang="en-US" dirty="0"/>
              <a:t>→ Show app.py code</a:t>
            </a:r>
          </a:p>
          <a:p>
            <a:pPr marL="173422" indent="-173422">
              <a:buFont typeface="Arial" panose="020B0604020202020204" pitchFamily="34" charset="0"/>
              <a:buChar char="•"/>
            </a:pPr>
            <a:r>
              <a:rPr lang="en-US" dirty="0"/>
              <a:t>Notice in the app.py my test user is missing a password – let’s talk about that…</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19</a:t>
            </a:fld>
            <a:endParaRPr lang="en-US"/>
          </a:p>
        </p:txBody>
      </p:sp>
    </p:spTree>
    <p:extLst>
      <p:ext uri="{BB962C8B-B14F-4D97-AF65-F5344CB8AC3E}">
        <p14:creationId xmlns:p14="http://schemas.microsoft.com/office/powerpoint/2010/main" val="45762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If you find this topic interesting, here are the main resources I’ve used to learn about Flask, web development, and Python</a:t>
            </a:r>
          </a:p>
          <a:p>
            <a:pPr marL="173422" indent="-173422">
              <a:buFont typeface="Arial" panose="020B0604020202020204" pitchFamily="34" charset="0"/>
              <a:buChar char="•"/>
            </a:pPr>
            <a:r>
              <a:rPr lang="en-US" dirty="0"/>
              <a:t>I found the Udacity Full Stack Nanodegree extremely helpful in giving me a good understanding of the full stack – which we’ll discuss in a moment</a:t>
            </a:r>
          </a:p>
          <a:p>
            <a:pPr marL="173422" indent="-173422">
              <a:buFont typeface="Arial" panose="020B0604020202020204" pitchFamily="34" charset="0"/>
              <a:buChar char="•"/>
            </a:pPr>
            <a:r>
              <a:rPr lang="en-US" dirty="0"/>
              <a:t>If you’re new to programming or Python I also have some roadmaps in the appendix of the slides to get you going</a:t>
            </a:r>
          </a:p>
          <a:p>
            <a:pPr marL="173422" indent="-173422">
              <a:buFont typeface="Arial" panose="020B0604020202020204" pitchFamily="34" charset="0"/>
              <a:buChar char="•"/>
            </a:pPr>
            <a:r>
              <a:rPr lang="en-US" dirty="0"/>
              <a:t>If you spend any time in the Python and Flask world there are two big names you’ll hear – Armin </a:t>
            </a:r>
            <a:r>
              <a:rPr lang="en-US" dirty="0" err="1"/>
              <a:t>Ronacher</a:t>
            </a:r>
            <a:r>
              <a:rPr lang="en-US" dirty="0"/>
              <a:t>, the creator of Flask and Miguel Grinberg</a:t>
            </a:r>
          </a:p>
          <a:p>
            <a:pPr marL="173422" indent="-173422">
              <a:buFont typeface="Arial" panose="020B0604020202020204" pitchFamily="34" charset="0"/>
              <a:buChar char="•"/>
            </a:pPr>
            <a:r>
              <a:rPr lang="en-US" dirty="0"/>
              <a:t>Miguel is author of the famous Flask Mega-Tutorial which he actually turned into a complete course.</a:t>
            </a:r>
          </a:p>
          <a:p>
            <a:pPr marL="173422" indent="-173422">
              <a:buFont typeface="Arial" panose="020B0604020202020204" pitchFamily="34" charset="0"/>
              <a:buChar char="•"/>
            </a:pPr>
            <a:r>
              <a:rPr lang="en-US" dirty="0"/>
              <a:t>You can read his blog for free, but if you’re serious about Flask I would encourage you to spend the $40 to support his work</a:t>
            </a:r>
          </a:p>
          <a:p>
            <a:pPr marL="173422" indent="-173422">
              <a:buFont typeface="Arial" panose="020B0604020202020204" pitchFamily="34" charset="0"/>
              <a:buChar char="•"/>
            </a:pPr>
            <a:r>
              <a:rPr lang="en-US" dirty="0"/>
              <a:t>Another indispensable resource is Matt </a:t>
            </a:r>
            <a:r>
              <a:rPr lang="en-US" dirty="0" err="1"/>
              <a:t>Mikai’s</a:t>
            </a:r>
            <a:r>
              <a:rPr lang="en-US" dirty="0"/>
              <a:t> Full Stack Python Site – a complete roadmap from start to finish of everything you could think of</a:t>
            </a:r>
          </a:p>
          <a:p>
            <a:pPr marL="173422" indent="-173422">
              <a:buFont typeface="Arial" panose="020B0604020202020204" pitchFamily="34" charset="0"/>
              <a:buChar char="•"/>
            </a:pPr>
            <a:r>
              <a:rPr lang="en-US" dirty="0"/>
              <a:t>Matt was interviewed by Michael Kennedy to discuss his site and book on Talk Python to Me Episode 26</a:t>
            </a:r>
          </a:p>
          <a:p>
            <a:pPr marL="173422" indent="-173422">
              <a:buFont typeface="Arial" panose="020B0604020202020204" pitchFamily="34" charset="0"/>
              <a:buChar char="•"/>
            </a:pPr>
            <a:r>
              <a:rPr lang="en-US" dirty="0"/>
              <a:t>Finally, I have found Michael Kennedy’s Talk Python to Me podcast to be an excellent source of Python topics</a:t>
            </a:r>
          </a:p>
        </p:txBody>
      </p:sp>
      <p:sp>
        <p:nvSpPr>
          <p:cNvPr id="4" name="Slide Number Placeholder 3"/>
          <p:cNvSpPr>
            <a:spLocks noGrp="1"/>
          </p:cNvSpPr>
          <p:nvPr>
            <p:ph type="sldNum" sz="quarter" idx="10"/>
          </p:nvPr>
        </p:nvSpPr>
        <p:spPr/>
        <p:txBody>
          <a:bodyPr/>
          <a:lstStyle/>
          <a:p>
            <a:fld id="{26FD9FA7-1FF6-FB47-9F1D-8FA9B12D5173}" type="slidenum">
              <a:rPr lang="en-US" smtClean="0"/>
              <a:pPr/>
              <a:t>2</a:t>
            </a:fld>
            <a:endParaRPr lang="en-US"/>
          </a:p>
        </p:txBody>
      </p:sp>
    </p:spTree>
    <p:extLst>
      <p:ext uri="{BB962C8B-B14F-4D97-AF65-F5344CB8AC3E}">
        <p14:creationId xmlns:p14="http://schemas.microsoft.com/office/powerpoint/2010/main" val="2971501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defTabSz="462458">
              <a:buFont typeface="Arial" panose="020B0604020202020204" pitchFamily="34" charset="0"/>
              <a:buChar char="•"/>
              <a:defRPr/>
            </a:pPr>
            <a:r>
              <a:rPr lang="en-US" dirty="0"/>
              <a:t>Why do I bring this up now?</a:t>
            </a:r>
          </a:p>
          <a:p>
            <a:pPr marL="173422" indent="-173422" defTabSz="462458">
              <a:buFont typeface="Arial" panose="020B0604020202020204" pitchFamily="34" charset="0"/>
              <a:buChar char="•"/>
              <a:defRPr/>
            </a:pPr>
            <a:r>
              <a:rPr lang="en-US" dirty="0"/>
              <a:t>Users require a password</a:t>
            </a:r>
          </a:p>
          <a:p>
            <a:pPr marL="635879" lvl="1" indent="-173422" defTabSz="462458">
              <a:buFont typeface="Arial" panose="020B0604020202020204" pitchFamily="34" charset="0"/>
              <a:buChar char="•"/>
              <a:defRPr/>
            </a:pPr>
            <a:r>
              <a:rPr lang="en-US" dirty="0"/>
              <a:t>I thought about just putting in a plain text password…</a:t>
            </a:r>
          </a:p>
          <a:p>
            <a:pPr marL="635879" lvl="1" indent="-173422" defTabSz="462458">
              <a:buFont typeface="Arial" panose="020B0604020202020204" pitchFamily="34" charset="0"/>
              <a:buChar char="•"/>
              <a:defRPr/>
            </a:pPr>
            <a:r>
              <a:rPr lang="en-US" dirty="0"/>
              <a:t>but I know from my teaching experience that if I show you the wrong way to do it, many of you will keep doing it that way!</a:t>
            </a:r>
          </a:p>
          <a:p>
            <a:pPr marL="635879" lvl="1" indent="-173422" defTabSz="462458">
              <a:buFont typeface="Arial" panose="020B0604020202020204" pitchFamily="34" charset="0"/>
              <a:buChar char="•"/>
              <a:defRPr/>
            </a:pPr>
            <a:r>
              <a:rPr lang="en-US" dirty="0"/>
              <a:t>So we’re going to quickly discuss using some utility functions from </a:t>
            </a:r>
            <a:r>
              <a:rPr lang="en-US" dirty="0" err="1"/>
              <a:t>werkzeug</a:t>
            </a:r>
            <a:r>
              <a:rPr lang="en-US" dirty="0"/>
              <a:t> to create and verify password hashes</a:t>
            </a:r>
          </a:p>
          <a:p>
            <a:pPr defTabSz="462458">
              <a:defRPr/>
            </a:pP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20</a:t>
            </a:fld>
            <a:endParaRPr lang="en-US"/>
          </a:p>
        </p:txBody>
      </p:sp>
    </p:spTree>
    <p:extLst>
      <p:ext uri="{BB962C8B-B14F-4D97-AF65-F5344CB8AC3E}">
        <p14:creationId xmlns:p14="http://schemas.microsoft.com/office/powerpoint/2010/main" val="127498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This isn’t a security talk, but we need to briefly discuss the importance of security</a:t>
            </a:r>
          </a:p>
          <a:p>
            <a:pPr marL="173422" indent="-173422">
              <a:buFont typeface="Arial" panose="020B0604020202020204" pitchFamily="34" charset="0"/>
              <a:buChar char="•"/>
            </a:pPr>
            <a:r>
              <a:rPr lang="en-US" dirty="0"/>
              <a:t>I heard a great story from the founder of Reddit, Steve Huffman</a:t>
            </a:r>
          </a:p>
          <a:p>
            <a:pPr marL="635879" lvl="1" indent="-173422">
              <a:buFont typeface="Arial" panose="020B0604020202020204" pitchFamily="34" charset="0"/>
              <a:buChar char="•"/>
            </a:pPr>
            <a:r>
              <a:rPr lang="en-US" dirty="0"/>
              <a:t>Reddit was his baby – he was constantly working on it</a:t>
            </a:r>
          </a:p>
          <a:p>
            <a:pPr marL="635879" lvl="1" indent="-173422">
              <a:buFont typeface="Arial" panose="020B0604020202020204" pitchFamily="34" charset="0"/>
              <a:buChar char="•"/>
            </a:pPr>
            <a:r>
              <a:rPr lang="en-US" dirty="0"/>
              <a:t>He would always have parts of the database on his laptop</a:t>
            </a:r>
          </a:p>
          <a:p>
            <a:pPr marL="635879" lvl="1" indent="-173422">
              <a:buFont typeface="Arial" panose="020B0604020202020204" pitchFamily="34" charset="0"/>
              <a:buChar char="•"/>
            </a:pPr>
            <a:r>
              <a:rPr lang="en-US" dirty="0"/>
              <a:t>Well, he didn’t encrypt the passwords and his laptop got stolen and guess what happened?</a:t>
            </a:r>
          </a:p>
          <a:p>
            <a:pPr marL="173422" indent="-173422">
              <a:buFont typeface="Arial" panose="020B0604020202020204" pitchFamily="34" charset="0"/>
              <a:buChar char="•"/>
            </a:pPr>
            <a:r>
              <a:rPr lang="en-US" dirty="0"/>
              <a:t>Good security is about doing the right thing so users and administrators don’t have to worry about getting burned</a:t>
            </a:r>
          </a:p>
          <a:p>
            <a:pPr marL="173422" indent="-173422">
              <a:buFont typeface="Arial" panose="020B0604020202020204" pitchFamily="34" charset="0"/>
              <a:buChar char="•"/>
            </a:pPr>
            <a:r>
              <a:rPr lang="en-US" dirty="0"/>
              <a:t>When you build an app, you’ll use a database</a:t>
            </a:r>
          </a:p>
          <a:p>
            <a:pPr marL="173422" indent="-173422">
              <a:buFont typeface="Arial" panose="020B0604020202020204" pitchFamily="34" charset="0"/>
              <a:buChar char="•"/>
            </a:pPr>
            <a:r>
              <a:rPr lang="en-US" dirty="0"/>
              <a:t>Sysadmins and dbas will dump part or all of the database for testing</a:t>
            </a:r>
          </a:p>
          <a:p>
            <a:pPr marL="635879" lvl="1" indent="-173422">
              <a:buFont typeface="Arial" panose="020B0604020202020204" pitchFamily="34" charset="0"/>
              <a:buChar char="•"/>
            </a:pPr>
            <a:r>
              <a:rPr lang="en-US" dirty="0"/>
              <a:t>If sensitive parts aren’t properly encrypted you’re in trouble</a:t>
            </a:r>
          </a:p>
          <a:p>
            <a:pPr marL="173422" indent="-173422">
              <a:buFont typeface="Arial" panose="020B0604020202020204" pitchFamily="34" charset="0"/>
              <a:buChar char="•"/>
            </a:pPr>
            <a:r>
              <a:rPr lang="en-US" dirty="0"/>
              <a:t>Your app will be compromised – its only a question of when</a:t>
            </a:r>
          </a:p>
          <a:p>
            <a:pPr marL="173422" indent="-173422">
              <a:buFont typeface="Arial" panose="020B0604020202020204" pitchFamily="34" charset="0"/>
              <a:buChar char="•"/>
            </a:pPr>
            <a:r>
              <a:rPr lang="en-US" dirty="0"/>
              <a:t>When it is, the perpetrators will dump the database</a:t>
            </a:r>
          </a:p>
          <a:p>
            <a:pPr marL="173422" indent="-173422">
              <a:buFont typeface="Arial" panose="020B0604020202020204" pitchFamily="34" charset="0"/>
              <a:buChar char="•"/>
            </a:pPr>
            <a:r>
              <a:rPr lang="en-US" dirty="0"/>
              <a:t>If its properly encrypted it’s no big deal</a:t>
            </a:r>
          </a:p>
          <a:p>
            <a:pPr marL="173422" indent="-173422">
              <a:buFont typeface="Arial" panose="020B0604020202020204" pitchFamily="34" charset="0"/>
              <a:buChar char="•"/>
            </a:pPr>
            <a:r>
              <a:rPr lang="en-US" dirty="0"/>
              <a:t>If not, you’ll be in trouble</a:t>
            </a:r>
          </a:p>
          <a:p>
            <a:pPr marL="173422" indent="-173422">
              <a:buFont typeface="Arial" panose="020B0604020202020204" pitchFamily="34" charset="0"/>
              <a:buChar char="•"/>
            </a:pPr>
            <a:r>
              <a:rPr lang="en-US" dirty="0"/>
              <a:t>In case doing the right thing to protect your users and admins doesn’t motivate you, please check out GDPR and similar regulations</a:t>
            </a:r>
          </a:p>
          <a:p>
            <a:pPr marL="173422" indent="-173422">
              <a:buFont typeface="Arial" panose="020B0604020202020204" pitchFamily="34" charset="0"/>
              <a:buChar char="•"/>
            </a:pPr>
            <a:r>
              <a:rPr lang="en-US" dirty="0"/>
              <a:t>As regulations go, GDPR may be one of the toughest, but many states such as California have similar laws</a:t>
            </a:r>
          </a:p>
          <a:p>
            <a:pPr marL="635879" lvl="1" indent="-173422">
              <a:buFont typeface="Arial" panose="020B0604020202020204" pitchFamily="34" charset="0"/>
              <a:buChar char="•"/>
            </a:pPr>
            <a:r>
              <a:rPr lang="en-US" dirty="0"/>
              <a:t>Users reuse passwords – collateral damage can be devastating</a:t>
            </a:r>
          </a:p>
          <a:p>
            <a:pPr marL="635879" lvl="1" indent="-173422">
              <a:buFont typeface="Arial" panose="020B0604020202020204" pitchFamily="34" charset="0"/>
              <a:buChar char="•"/>
            </a:pPr>
            <a:r>
              <a:rPr lang="en-US" dirty="0"/>
              <a:t>If you don’t use proper encryption you may be considered negligent and face prosecution</a:t>
            </a:r>
          </a:p>
          <a:p>
            <a:pPr marL="635879" lvl="1" indent="-173422">
              <a:buFont typeface="Arial" panose="020B0604020202020204" pitchFamily="34" charset="0"/>
              <a:buChar char="•"/>
            </a:pPr>
            <a:r>
              <a:rPr lang="en-US" dirty="0"/>
              <a:t>GDPR fines can be up to 20 million euros or 4% of annual global revenue, whichever is higher</a:t>
            </a:r>
          </a:p>
          <a:p>
            <a:pPr marL="173422" indent="-173422">
              <a:buFont typeface="Arial" panose="020B0604020202020204" pitchFamily="34" charset="0"/>
              <a:buChar char="•"/>
            </a:pPr>
            <a:r>
              <a:rPr lang="en-US" dirty="0"/>
              <a:t>Be smart – take reasonable precautions</a:t>
            </a:r>
          </a:p>
          <a:p>
            <a:pPr marL="173422" indent="-173422">
              <a:buFont typeface="Arial" panose="020B0604020202020204" pitchFamily="34" charset="0"/>
              <a:buChar char="•"/>
            </a:pPr>
            <a:r>
              <a:rPr lang="en-US" dirty="0"/>
              <a:t>A good place to look for ideas is the zero trust architecture</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21</a:t>
            </a:fld>
            <a:endParaRPr lang="en-US"/>
          </a:p>
        </p:txBody>
      </p:sp>
    </p:spTree>
    <p:extLst>
      <p:ext uri="{BB962C8B-B14F-4D97-AF65-F5344CB8AC3E}">
        <p14:creationId xmlns:p14="http://schemas.microsoft.com/office/powerpoint/2010/main" val="1817297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A hash is a one way function</a:t>
            </a:r>
          </a:p>
          <a:p>
            <a:pPr marL="173422" indent="-173422">
              <a:buFont typeface="Arial" panose="020B0604020202020204" pitchFamily="34" charset="0"/>
              <a:buChar char="•"/>
            </a:pPr>
            <a:r>
              <a:rPr lang="en-US" dirty="0"/>
              <a:t>You provide arbitrary sized input and it provides unique output</a:t>
            </a:r>
          </a:p>
          <a:p>
            <a:pPr marL="173422" indent="-173422">
              <a:buFont typeface="Arial" panose="020B0604020202020204" pitchFamily="34" charset="0"/>
              <a:buChar char="•"/>
            </a:pPr>
            <a:r>
              <a:rPr lang="en-US" dirty="0"/>
              <a:t>It’s not possible to take the hash output and derive the original input</a:t>
            </a:r>
          </a:p>
          <a:p>
            <a:pPr marL="173422" indent="-173422">
              <a:buFont typeface="Arial" panose="020B0604020202020204" pitchFamily="34" charset="0"/>
              <a:buChar char="•"/>
            </a:pPr>
            <a:r>
              <a:rPr lang="en-US" dirty="0"/>
              <a:t>It should be near impossible to find an input that generates the same output (called a collision and with a well designed hash this should take millennia to do)</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22</a:t>
            </a:fld>
            <a:endParaRPr lang="en-US"/>
          </a:p>
        </p:txBody>
      </p:sp>
    </p:spTree>
    <p:extLst>
      <p:ext uri="{BB962C8B-B14F-4D97-AF65-F5344CB8AC3E}">
        <p14:creationId xmlns:p14="http://schemas.microsoft.com/office/powerpoint/2010/main" val="2518027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Storing passwords as plaintext is bad, we should store a hash</a:t>
            </a:r>
          </a:p>
          <a:p>
            <a:pPr marL="173422" indent="-173422">
              <a:buFont typeface="Arial" panose="020B0604020202020204" pitchFamily="34" charset="0"/>
              <a:buChar char="•"/>
            </a:pPr>
            <a:r>
              <a:rPr lang="en-US" dirty="0"/>
              <a:t>Python’s standard library includes hashing – let’s use that!</a:t>
            </a:r>
          </a:p>
          <a:p>
            <a:pPr marL="173422" indent="-173422">
              <a:buFont typeface="Arial" panose="020B0604020202020204" pitchFamily="34" charset="0"/>
              <a:buChar char="•"/>
            </a:pPr>
            <a:r>
              <a:rPr lang="en-US" dirty="0"/>
              <a:t>So we import </a:t>
            </a:r>
            <a:r>
              <a:rPr lang="en-US" dirty="0" err="1"/>
              <a:t>hashlib</a:t>
            </a:r>
            <a:r>
              <a:rPr lang="en-US" dirty="0"/>
              <a:t> and see what’s available – sha256 sounds good</a:t>
            </a:r>
          </a:p>
          <a:p>
            <a:pPr marL="173422" indent="-173422">
              <a:buFont typeface="Arial" panose="020B0604020202020204" pitchFamily="34" charset="0"/>
              <a:buChar char="•"/>
            </a:pPr>
            <a:r>
              <a:rPr lang="en-US" dirty="0"/>
              <a:t>Wait – what’s this Unicode error?</a:t>
            </a:r>
          </a:p>
          <a:p>
            <a:pPr marL="173422" indent="-173422">
              <a:buFont typeface="Arial" panose="020B0604020202020204" pitchFamily="34" charset="0"/>
              <a:buChar char="•"/>
            </a:pPr>
            <a:r>
              <a:rPr lang="en-US" dirty="0"/>
              <a:t>Hash functions are designed for binary data, not text data so we must encode the string</a:t>
            </a:r>
          </a:p>
          <a:p>
            <a:pPr marL="173422" indent="-173422">
              <a:buFont typeface="Arial" panose="020B0604020202020204" pitchFamily="34" charset="0"/>
              <a:buChar char="•"/>
            </a:pPr>
            <a:r>
              <a:rPr lang="en-US" dirty="0"/>
              <a:t>Wait – the result is a Python object, if we examine the object there’s a digest method</a:t>
            </a:r>
          </a:p>
          <a:p>
            <a:pPr marL="173422" indent="-173422">
              <a:buFont typeface="Arial" panose="020B0604020202020204" pitchFamily="34" charset="0"/>
              <a:buChar char="•"/>
            </a:pPr>
            <a:r>
              <a:rPr lang="en-US" dirty="0" err="1"/>
              <a:t>Dooh</a:t>
            </a:r>
            <a:r>
              <a:rPr lang="en-US" dirty="0"/>
              <a:t>!  The digest method returns a binary result – in a program you generally don’t want to use binary data unless you have to</a:t>
            </a:r>
          </a:p>
          <a:p>
            <a:pPr marL="173422" indent="-173422">
              <a:buFont typeface="Arial" panose="020B0604020202020204" pitchFamily="34" charset="0"/>
              <a:buChar char="•"/>
            </a:pPr>
            <a:r>
              <a:rPr lang="en-US" dirty="0"/>
              <a:t>Looking some more there’s a </a:t>
            </a:r>
            <a:r>
              <a:rPr lang="en-US" dirty="0" err="1"/>
              <a:t>hexdigest</a:t>
            </a:r>
            <a:r>
              <a:rPr lang="en-US" dirty="0"/>
              <a:t> method</a:t>
            </a:r>
          </a:p>
          <a:p>
            <a:pPr marL="173422" indent="-173422">
              <a:buFont typeface="Arial" panose="020B0604020202020204" pitchFamily="34" charset="0"/>
              <a:buChar char="•"/>
            </a:pPr>
            <a:r>
              <a:rPr lang="en-US" dirty="0"/>
              <a:t>OK – this seems workable, is this good?</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23</a:t>
            </a:fld>
            <a:endParaRPr lang="en-US"/>
          </a:p>
        </p:txBody>
      </p:sp>
    </p:spTree>
    <p:extLst>
      <p:ext uri="{BB962C8B-B14F-4D97-AF65-F5344CB8AC3E}">
        <p14:creationId xmlns:p14="http://schemas.microsoft.com/office/powerpoint/2010/main" val="326049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What do you think?</a:t>
            </a:r>
          </a:p>
          <a:p>
            <a:pPr marL="173422" indent="-173422">
              <a:buFont typeface="Arial" panose="020B0604020202020204" pitchFamily="34" charset="0"/>
              <a:buChar char="•"/>
            </a:pPr>
            <a:r>
              <a:rPr lang="en-US" dirty="0"/>
              <a:t>The answer is no</a:t>
            </a:r>
          </a:p>
          <a:p>
            <a:pPr marL="173422" indent="-173422">
              <a:buFont typeface="Arial" panose="020B0604020202020204" pitchFamily="34" charset="0"/>
              <a:buChar char="•"/>
            </a:pPr>
            <a:r>
              <a:rPr lang="en-US" dirty="0"/>
              <a:t>A one-way hash function is susceptible to brute force attacks, for example, take a dictionary and common variations to see if you get the same result or hash</a:t>
            </a:r>
          </a:p>
          <a:p>
            <a:pPr marL="173422" indent="-173422">
              <a:buFont typeface="Arial" panose="020B0604020202020204" pitchFamily="34" charset="0"/>
              <a:buChar char="•"/>
            </a:pPr>
            <a:r>
              <a:rPr lang="en-US" dirty="0"/>
              <a:t>There are tools to help with this such as john the ripper and many others</a:t>
            </a:r>
          </a:p>
          <a:p>
            <a:pPr marL="173422" indent="-173422">
              <a:buFont typeface="Arial" panose="020B0604020202020204" pitchFamily="34" charset="0"/>
              <a:buChar char="•"/>
            </a:pPr>
            <a:r>
              <a:rPr lang="en-US" dirty="0"/>
              <a:t>Even worse, your attacker may use rainbow tables – these are precomputed tables for reversing cryptographic hash functions</a:t>
            </a:r>
          </a:p>
          <a:p>
            <a:pPr marL="173422" indent="-173422">
              <a:buFont typeface="Arial" panose="020B0604020202020204" pitchFamily="34" charset="0"/>
              <a:buChar char="•"/>
            </a:pPr>
            <a:r>
              <a:rPr lang="en-US" dirty="0"/>
              <a:t>This will derive many passwords in short order</a:t>
            </a:r>
          </a:p>
          <a:p>
            <a:pPr marL="173422" indent="-173422">
              <a:buFont typeface="Arial" panose="020B0604020202020204" pitchFamily="34" charset="0"/>
              <a:buChar char="•"/>
            </a:pPr>
            <a:r>
              <a:rPr lang="en-US" dirty="0"/>
              <a:t>What’s the solution?</a:t>
            </a:r>
          </a:p>
          <a:p>
            <a:pPr marL="173422" indent="-173422">
              <a:buFont typeface="Arial" panose="020B0604020202020204" pitchFamily="34" charset="0"/>
              <a:buChar char="•"/>
            </a:pPr>
            <a:r>
              <a:rPr lang="en-US" dirty="0"/>
              <a:t>The key is adding “salt” to the chosen cryptographic hash function</a:t>
            </a:r>
          </a:p>
          <a:p>
            <a:pPr marL="173422" indent="-173422">
              <a:buFont typeface="Arial" panose="020B0604020202020204" pitchFamily="34" charset="0"/>
              <a:buChar char="•"/>
            </a:pPr>
            <a:r>
              <a:rPr lang="en-US" dirty="0"/>
              <a:t>With the salt though – how long should it be?</a:t>
            </a:r>
          </a:p>
          <a:p>
            <a:pPr marL="173422" indent="-173422">
              <a:buFont typeface="Arial" panose="020B0604020202020204" pitchFamily="34" charset="0"/>
              <a:buChar char="•"/>
            </a:pPr>
            <a:r>
              <a:rPr lang="en-US" dirty="0"/>
              <a:t>How much entropy is required?</a:t>
            </a:r>
          </a:p>
          <a:p>
            <a:pPr marL="173422" indent="-173422">
              <a:buFont typeface="Arial" panose="020B0604020202020204" pitchFamily="34" charset="0"/>
              <a:buChar char="•"/>
            </a:pPr>
            <a:r>
              <a:rPr lang="en-US" dirty="0"/>
              <a:t>Does this seem hard?</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24</a:t>
            </a:fld>
            <a:endParaRPr lang="en-US"/>
          </a:p>
        </p:txBody>
      </p:sp>
    </p:spTree>
    <p:extLst>
      <p:ext uri="{BB962C8B-B14F-4D97-AF65-F5344CB8AC3E}">
        <p14:creationId xmlns:p14="http://schemas.microsoft.com/office/powerpoint/2010/main" val="58616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Creating a secure password storage format is very hard</a:t>
            </a:r>
          </a:p>
          <a:p>
            <a:pPr marL="173422" indent="-173422">
              <a:buFont typeface="Arial" panose="020B0604020202020204" pitchFamily="34" charset="0"/>
              <a:buChar char="•"/>
            </a:pPr>
            <a:r>
              <a:rPr lang="en-US" dirty="0"/>
              <a:t>Don’t do it yourself – use a battle tested library</a:t>
            </a:r>
          </a:p>
          <a:p>
            <a:pPr marL="173422" indent="-173422">
              <a:buFont typeface="Arial" panose="020B0604020202020204" pitchFamily="34" charset="0"/>
              <a:buChar char="•"/>
            </a:pPr>
            <a:r>
              <a:rPr lang="en-US" dirty="0"/>
              <a:t>A great source for web application security is OWASP or the Open Web Application Security Project</a:t>
            </a:r>
          </a:p>
          <a:p>
            <a:pPr marL="173422" indent="-173422">
              <a:buFont typeface="Arial" panose="020B0604020202020204" pitchFamily="34" charset="0"/>
              <a:buChar char="•"/>
            </a:pPr>
            <a:r>
              <a:rPr lang="en-US" dirty="0"/>
              <a:t>They’ve been around since 2001 and are well respected in the industry</a:t>
            </a:r>
          </a:p>
          <a:p>
            <a:pPr marL="173422" indent="-173422">
              <a:buFont typeface="Arial" panose="020B0604020202020204" pitchFamily="34" charset="0"/>
              <a:buChar char="•"/>
            </a:pPr>
            <a:r>
              <a:rPr lang="en-US" dirty="0"/>
              <a:t>In addition to maintaining a comprehensive list of considerations, they also have recommended password hashing libraries</a:t>
            </a:r>
          </a:p>
          <a:p>
            <a:pPr marL="635879" lvl="1" indent="-173422">
              <a:buFont typeface="Arial" panose="020B0604020202020204" pitchFamily="34" charset="0"/>
              <a:buChar char="•"/>
            </a:pPr>
            <a:r>
              <a:rPr lang="en-US" dirty="0"/>
              <a:t>That is - argon2, pbkdf2, </a:t>
            </a:r>
            <a:r>
              <a:rPr lang="en-US" dirty="0" err="1"/>
              <a:t>scrypt</a:t>
            </a:r>
            <a:r>
              <a:rPr lang="en-US" dirty="0"/>
              <a:t>, and </a:t>
            </a:r>
            <a:r>
              <a:rPr lang="en-US" dirty="0" err="1"/>
              <a:t>bcrypt</a:t>
            </a:r>
            <a:endParaRPr lang="en-US" dirty="0"/>
          </a:p>
          <a:p>
            <a:pPr marL="173422" indent="-173422">
              <a:buFont typeface="Arial" panose="020B0604020202020204" pitchFamily="34" charset="0"/>
              <a:buChar char="•"/>
            </a:pPr>
            <a:r>
              <a:rPr lang="en-US" dirty="0"/>
              <a:t>Flask’s </a:t>
            </a:r>
            <a:r>
              <a:rPr lang="en-US" dirty="0" err="1"/>
              <a:t>werkzeug</a:t>
            </a:r>
            <a:r>
              <a:rPr lang="en-US" dirty="0"/>
              <a:t> (</a:t>
            </a:r>
            <a:r>
              <a:rPr lang="en-US" dirty="0" err="1"/>
              <a:t>Verk-tsoig</a:t>
            </a:r>
            <a:r>
              <a:rPr lang="en-US" dirty="0"/>
              <a:t>) library is a collection of tools – </a:t>
            </a:r>
            <a:r>
              <a:rPr lang="en-US" dirty="0" err="1"/>
              <a:t>werkzeug</a:t>
            </a:r>
            <a:r>
              <a:rPr lang="en-US" dirty="0"/>
              <a:t> in </a:t>
            </a:r>
            <a:r>
              <a:rPr lang="en-US" dirty="0" err="1"/>
              <a:t>german</a:t>
            </a:r>
            <a:r>
              <a:rPr lang="en-US" dirty="0"/>
              <a:t> means tool in English</a:t>
            </a:r>
          </a:p>
          <a:p>
            <a:pPr marL="173422" indent="-173422">
              <a:buFont typeface="Arial" panose="020B0604020202020204" pitchFamily="34" charset="0"/>
              <a:buChar char="•"/>
            </a:pPr>
            <a:r>
              <a:rPr lang="en-US" dirty="0"/>
              <a:t>In </a:t>
            </a:r>
            <a:r>
              <a:rPr lang="en-US" dirty="0" err="1"/>
              <a:t>werkzerug’s</a:t>
            </a:r>
            <a:r>
              <a:rPr lang="en-US" dirty="0"/>
              <a:t> collection of security tools are functions to create and validate password hashes</a:t>
            </a:r>
          </a:p>
          <a:p>
            <a:pPr marL="173422" indent="-173422">
              <a:buFont typeface="Arial" panose="020B0604020202020204" pitchFamily="34" charset="0"/>
              <a:buChar char="•"/>
            </a:pPr>
            <a:r>
              <a:rPr lang="en-US" dirty="0"/>
              <a:t>There are knobs available, but the important thing is that the defaults are reasonable and don’t require you to be a security expert – that’s why you use a library!</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25</a:t>
            </a:fld>
            <a:endParaRPr lang="en-US"/>
          </a:p>
        </p:txBody>
      </p:sp>
    </p:spTree>
    <p:extLst>
      <p:ext uri="{BB962C8B-B14F-4D97-AF65-F5344CB8AC3E}">
        <p14:creationId xmlns:p14="http://schemas.microsoft.com/office/powerpoint/2010/main" val="398119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So here we have a quick walk through of using the security helper functions</a:t>
            </a:r>
          </a:p>
          <a:p>
            <a:pPr marL="173422" indent="-173422">
              <a:buFont typeface="Arial" panose="020B0604020202020204" pitchFamily="34" charset="0"/>
              <a:buChar char="•"/>
            </a:pPr>
            <a:r>
              <a:rPr lang="en-US" dirty="0"/>
              <a:t>If you look at the output, you can see the function used – pbkdf2, the HMAC – sha256, the number of rounds – 50,000, the chosen salt, and final the hashed password</a:t>
            </a:r>
          </a:p>
          <a:p>
            <a:pPr marL="173422" indent="-173422">
              <a:buFont typeface="Arial" panose="020B0604020202020204" pitchFamily="34" charset="0"/>
              <a:buChar char="•"/>
            </a:pPr>
            <a:r>
              <a:rPr lang="en-US" dirty="0"/>
              <a:t>You can see if you generate a hash for the same password again you’ll get a different salt and a different hash – thus brute force guessing/rainbow table resistant</a:t>
            </a:r>
          </a:p>
          <a:p>
            <a:pPr marL="173422" indent="-173422">
              <a:buFont typeface="Arial" panose="020B0604020202020204" pitchFamily="34" charset="0"/>
              <a:buChar char="•"/>
            </a:pPr>
            <a:r>
              <a:rPr lang="en-US" dirty="0"/>
              <a:t>The check function can be used to validate user passwords</a:t>
            </a:r>
          </a:p>
        </p:txBody>
      </p:sp>
      <p:sp>
        <p:nvSpPr>
          <p:cNvPr id="4" name="Slide Number Placeholder 3"/>
          <p:cNvSpPr>
            <a:spLocks noGrp="1"/>
          </p:cNvSpPr>
          <p:nvPr>
            <p:ph type="sldNum" sz="quarter" idx="10"/>
          </p:nvPr>
        </p:nvSpPr>
        <p:spPr/>
        <p:txBody>
          <a:bodyPr/>
          <a:lstStyle/>
          <a:p>
            <a:fld id="{26FD9FA7-1FF6-FB47-9F1D-8FA9B12D5173}" type="slidenum">
              <a:rPr lang="en-US" smtClean="0"/>
              <a:pPr/>
              <a:t>26</a:t>
            </a:fld>
            <a:endParaRPr lang="en-US"/>
          </a:p>
        </p:txBody>
      </p:sp>
    </p:spTree>
    <p:extLst>
      <p:ext uri="{BB962C8B-B14F-4D97-AF65-F5344CB8AC3E}">
        <p14:creationId xmlns:p14="http://schemas.microsoft.com/office/powerpoint/2010/main" val="3209721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Even though the password is well encrypted, you don’t want to add it to your source code</a:t>
            </a:r>
          </a:p>
          <a:p>
            <a:pPr marL="173422" indent="-173422">
              <a:buFont typeface="Arial" panose="020B0604020202020204" pitchFamily="34" charset="0"/>
              <a:buChar char="•"/>
            </a:pPr>
            <a:r>
              <a:rPr lang="en-US" dirty="0"/>
              <a:t>This gets pushed to your code repo and that’s not a place for passwords</a:t>
            </a:r>
          </a:p>
          <a:p>
            <a:pPr marL="173422" indent="-173422">
              <a:buFont typeface="Arial" panose="020B0604020202020204" pitchFamily="34" charset="0"/>
              <a:buChar char="•"/>
            </a:pPr>
            <a:r>
              <a:rPr lang="en-US" dirty="0"/>
              <a:t>Instead use an environment variable</a:t>
            </a:r>
          </a:p>
          <a:p>
            <a:pPr marL="173422" indent="-173422">
              <a:buFont typeface="Arial" panose="020B0604020202020204" pitchFamily="34" charset="0"/>
              <a:buChar char="•"/>
            </a:pPr>
            <a:r>
              <a:rPr lang="en-US" dirty="0"/>
              <a:t>Can leverage a library designed to leverage this for flask</a:t>
            </a:r>
          </a:p>
          <a:p>
            <a:pPr marL="635879" lvl="1" indent="-173422">
              <a:buFont typeface="Arial" panose="020B0604020202020204" pitchFamily="34" charset="0"/>
              <a:buChar char="•"/>
            </a:pPr>
            <a:r>
              <a:rPr lang="en-US" dirty="0"/>
              <a:t>Use </a:t>
            </a:r>
            <a:r>
              <a:rPr lang="en-US" dirty="0" err="1"/>
              <a:t>werkzeug</a:t>
            </a:r>
            <a:r>
              <a:rPr lang="en-US" dirty="0"/>
              <a:t> security utilities to generate the password and same it in the .</a:t>
            </a:r>
            <a:r>
              <a:rPr lang="en-US" dirty="0" err="1"/>
              <a:t>env</a:t>
            </a:r>
            <a:r>
              <a:rPr lang="en-US" dirty="0"/>
              <a:t> file</a:t>
            </a:r>
          </a:p>
          <a:p>
            <a:pPr marL="635879" lvl="1" indent="-173422">
              <a:buFont typeface="Arial" panose="020B0604020202020204" pitchFamily="34" charset="0"/>
              <a:buChar char="•"/>
            </a:pPr>
            <a:r>
              <a:rPr lang="en-US" dirty="0"/>
              <a:t>Use python-</a:t>
            </a:r>
            <a:r>
              <a:rPr lang="en-US" dirty="0" err="1"/>
              <a:t>dotenv</a:t>
            </a:r>
            <a:r>
              <a:rPr lang="en-US" dirty="0"/>
              <a:t> library and the </a:t>
            </a:r>
            <a:r>
              <a:rPr lang="en-US" dirty="0" err="1"/>
              <a:t>os</a:t>
            </a:r>
            <a:r>
              <a:rPr lang="en-US" dirty="0"/>
              <a:t> standard library to load it from the Environment variable</a:t>
            </a:r>
          </a:p>
          <a:p>
            <a:pPr marL="635879" lvl="1" indent="-173422">
              <a:buFont typeface="Arial" panose="020B0604020202020204" pitchFamily="34" charset="0"/>
              <a:buChar char="•"/>
            </a:pPr>
            <a:r>
              <a:rPr lang="en-US" dirty="0"/>
              <a:t>git checkout v0.3</a:t>
            </a:r>
          </a:p>
          <a:p>
            <a:pPr marL="635879" lvl="1" indent="-173422">
              <a:buFont typeface="Arial" panose="020B0604020202020204" pitchFamily="34" charset="0"/>
              <a:buChar char="•"/>
            </a:pPr>
            <a:r>
              <a:rPr lang="en-US" dirty="0"/>
              <a:t>→ Show updated app.py</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27</a:t>
            </a:fld>
            <a:endParaRPr lang="en-US"/>
          </a:p>
        </p:txBody>
      </p:sp>
    </p:spTree>
    <p:extLst>
      <p:ext uri="{BB962C8B-B14F-4D97-AF65-F5344CB8AC3E}">
        <p14:creationId xmlns:p14="http://schemas.microsoft.com/office/powerpoint/2010/main" val="2264254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In addition to routing, another core feature of a web framework is templates</a:t>
            </a:r>
          </a:p>
          <a:p>
            <a:pPr marL="173422" indent="-173422">
              <a:buFont typeface="Arial" panose="020B0604020202020204" pitchFamily="34" charset="0"/>
              <a:buChar char="•"/>
            </a:pPr>
            <a:r>
              <a:rPr lang="en-US" dirty="0"/>
              <a:t>Templates allow dynamic creation of web pages in HTML or content using JSON, XML, or something else</a:t>
            </a:r>
          </a:p>
          <a:p>
            <a:pPr marL="173422" indent="-173422">
              <a:buFont typeface="Arial" panose="020B0604020202020204" pitchFamily="34" charset="0"/>
              <a:buChar char="•"/>
            </a:pPr>
            <a:r>
              <a:rPr lang="en-US" dirty="0"/>
              <a:t>Templates allow us to keep our content and code separate – nicely facilitating separation of concerns</a:t>
            </a:r>
          </a:p>
          <a:p>
            <a:pPr marL="173422" indent="-173422">
              <a:buFont typeface="Arial" panose="020B0604020202020204" pitchFamily="34" charset="0"/>
              <a:buChar char="•"/>
            </a:pPr>
            <a:r>
              <a:rPr lang="en-US" dirty="0"/>
              <a:t>Flask includes the Jinja2 templating language for this</a:t>
            </a:r>
          </a:p>
          <a:p>
            <a:pPr marL="173422" indent="-173422">
              <a:buFont typeface="Arial" panose="020B0604020202020204" pitchFamily="34" charset="0"/>
              <a:buChar char="•"/>
            </a:pPr>
            <a:r>
              <a:rPr lang="en-US" dirty="0"/>
              <a:t>Jinja2 is popular and used outside of flask – an example is it’s the templating engine used by Ansible to render YAML playbooks</a:t>
            </a:r>
          </a:p>
          <a:p>
            <a:pPr marL="173422" indent="-173422">
              <a:buFont typeface="Arial" panose="020B0604020202020204" pitchFamily="34" charset="0"/>
              <a:buChar char="•"/>
            </a:pPr>
            <a:r>
              <a:rPr lang="en-US" dirty="0"/>
              <a:t>git checkout v0.4</a:t>
            </a:r>
          </a:p>
        </p:txBody>
      </p:sp>
      <p:sp>
        <p:nvSpPr>
          <p:cNvPr id="4" name="Slide Number Placeholder 3"/>
          <p:cNvSpPr>
            <a:spLocks noGrp="1"/>
          </p:cNvSpPr>
          <p:nvPr>
            <p:ph type="sldNum" sz="quarter" idx="10"/>
          </p:nvPr>
        </p:nvSpPr>
        <p:spPr/>
        <p:txBody>
          <a:bodyPr/>
          <a:lstStyle/>
          <a:p>
            <a:fld id="{26FD9FA7-1FF6-FB47-9F1D-8FA9B12D5173}" type="slidenum">
              <a:rPr lang="en-US" smtClean="0"/>
              <a:pPr/>
              <a:t>28</a:t>
            </a:fld>
            <a:endParaRPr lang="en-US"/>
          </a:p>
        </p:txBody>
      </p:sp>
    </p:spTree>
    <p:extLst>
      <p:ext uri="{BB962C8B-B14F-4D97-AF65-F5344CB8AC3E}">
        <p14:creationId xmlns:p14="http://schemas.microsoft.com/office/powerpoint/2010/main" val="1585142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Walk through templates</a:t>
            </a:r>
          </a:p>
          <a:p>
            <a:pPr marL="635879" lvl="1" indent="-173422">
              <a:buFont typeface="Arial" panose="020B0604020202020204" pitchFamily="34" charset="0"/>
              <a:buChar char="•"/>
            </a:pPr>
            <a:r>
              <a:rPr lang="en-US" dirty="0"/>
              <a:t>base.html</a:t>
            </a:r>
          </a:p>
          <a:p>
            <a:pPr marL="1098337" lvl="2" indent="-173422">
              <a:buFont typeface="Arial" panose="020B0604020202020204" pitchFamily="34" charset="0"/>
              <a:buChar char="•"/>
            </a:pPr>
            <a:r>
              <a:rPr lang="en-US" dirty="0"/>
              <a:t>Basic HTML structure</a:t>
            </a:r>
          </a:p>
          <a:p>
            <a:pPr marL="1098337" lvl="2" indent="-173422">
              <a:buFont typeface="Arial" panose="020B0604020202020204" pitchFamily="34" charset="0"/>
              <a:buChar char="•"/>
            </a:pPr>
            <a:r>
              <a:rPr lang="en-US" dirty="0"/>
              <a:t>Jinja2 processing for things enclosed in curly braces</a:t>
            </a:r>
          </a:p>
          <a:p>
            <a:pPr marL="1098337" lvl="2" indent="-173422">
              <a:buFont typeface="Arial" panose="020B0604020202020204" pitchFamily="34" charset="0"/>
              <a:buChar char="•"/>
            </a:pPr>
            <a:r>
              <a:rPr lang="en-US" dirty="0"/>
              <a:t>if-else block</a:t>
            </a:r>
          </a:p>
          <a:p>
            <a:pPr marL="1098337" lvl="2" indent="-173422">
              <a:buFont typeface="Arial" panose="020B0604020202020204" pitchFamily="34" charset="0"/>
              <a:buChar char="•"/>
            </a:pPr>
            <a:r>
              <a:rPr lang="en-US" dirty="0" err="1"/>
              <a:t>url_for</a:t>
            </a:r>
            <a:r>
              <a:rPr lang="en-US" dirty="0"/>
              <a:t> versus hard coding URL Paths</a:t>
            </a:r>
          </a:p>
          <a:p>
            <a:pPr marL="1098337" lvl="2" indent="-173422">
              <a:buFont typeface="Arial" panose="020B0604020202020204" pitchFamily="34" charset="0"/>
              <a:buChar char="•"/>
            </a:pPr>
            <a:r>
              <a:rPr lang="en-US" dirty="0"/>
              <a:t>Content block placeholder</a:t>
            </a:r>
          </a:p>
          <a:p>
            <a:pPr marL="635879" lvl="1" indent="-173422">
              <a:buFont typeface="Arial" panose="020B0604020202020204" pitchFamily="34" charset="0"/>
              <a:buChar char="•"/>
            </a:pPr>
            <a:r>
              <a:rPr lang="en-US" dirty="0"/>
              <a:t>index.html</a:t>
            </a:r>
          </a:p>
          <a:p>
            <a:pPr marL="1098337" lvl="2" indent="-173422">
              <a:buFont typeface="Arial" panose="020B0604020202020204" pitchFamily="34" charset="0"/>
              <a:buChar char="•"/>
            </a:pPr>
            <a:r>
              <a:rPr lang="en-US" dirty="0"/>
              <a:t>extending from base template</a:t>
            </a:r>
          </a:p>
          <a:p>
            <a:pPr marL="1098337" lvl="2" indent="-173422">
              <a:buFont typeface="Arial" panose="020B0604020202020204" pitchFamily="34" charset="0"/>
              <a:buChar char="•"/>
            </a:pPr>
            <a:r>
              <a:rPr lang="en-US" dirty="0"/>
              <a:t>filling in block</a:t>
            </a:r>
          </a:p>
          <a:p>
            <a:pPr marL="1098337" lvl="2" indent="-173422">
              <a:buFont typeface="Arial" panose="020B0604020202020204" pitchFamily="34" charset="0"/>
              <a:buChar char="•"/>
            </a:pPr>
            <a:r>
              <a:rPr lang="en-US" dirty="0"/>
              <a:t>for loop</a:t>
            </a:r>
          </a:p>
          <a:p>
            <a:pPr marL="1098337" lvl="2" indent="-173422">
              <a:buFont typeface="Arial" panose="020B0604020202020204" pitchFamily="34" charset="0"/>
              <a:buChar char="•"/>
            </a:pPr>
            <a:r>
              <a:rPr lang="en-US" dirty="0"/>
              <a:t>Jinja allows dot (“.”) operator instead of brackets in some cases</a:t>
            </a:r>
          </a:p>
          <a:p>
            <a:pPr marL="635879" lvl="1" indent="-173422">
              <a:buFont typeface="Arial" panose="020B0604020202020204" pitchFamily="34" charset="0"/>
              <a:buChar char="•"/>
            </a:pPr>
            <a:r>
              <a:rPr lang="en-US" dirty="0"/>
              <a:t>Remaining templates are just placeholders</a:t>
            </a:r>
          </a:p>
        </p:txBody>
      </p:sp>
      <p:sp>
        <p:nvSpPr>
          <p:cNvPr id="4" name="Slide Number Placeholder 3"/>
          <p:cNvSpPr>
            <a:spLocks noGrp="1"/>
          </p:cNvSpPr>
          <p:nvPr>
            <p:ph type="sldNum" sz="quarter" idx="10"/>
          </p:nvPr>
        </p:nvSpPr>
        <p:spPr/>
        <p:txBody>
          <a:bodyPr/>
          <a:lstStyle/>
          <a:p>
            <a:fld id="{26FD9FA7-1FF6-FB47-9F1D-8FA9B12D5173}" type="slidenum">
              <a:rPr lang="en-US" smtClean="0"/>
              <a:pPr/>
              <a:t>29</a:t>
            </a:fld>
            <a:endParaRPr lang="en-US"/>
          </a:p>
        </p:txBody>
      </p:sp>
    </p:spTree>
    <p:extLst>
      <p:ext uri="{BB962C8B-B14F-4D97-AF65-F5344CB8AC3E}">
        <p14:creationId xmlns:p14="http://schemas.microsoft.com/office/powerpoint/2010/main" val="175661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 we’ll dive into Flask, a micro web framework.</a:t>
            </a:r>
          </a:p>
          <a:p>
            <a:r>
              <a:rPr lang="en-US" dirty="0"/>
              <a:t>Before we get started, I’d like to start with a 50,000 foot view – what’s a web framework and how does it fit into the technology stack?</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a:t>
            </a:fld>
            <a:endParaRPr lang="en-US"/>
          </a:p>
        </p:txBody>
      </p:sp>
    </p:spTree>
    <p:extLst>
      <p:ext uri="{BB962C8B-B14F-4D97-AF65-F5344CB8AC3E}">
        <p14:creationId xmlns:p14="http://schemas.microsoft.com/office/powerpoint/2010/main" val="2514721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While you can create things yourself and doing so is a great way to learn</a:t>
            </a:r>
          </a:p>
          <a:p>
            <a:pPr marL="173422" indent="-173422">
              <a:buFont typeface="Arial" panose="020B0604020202020204" pitchFamily="34" charset="0"/>
              <a:buChar char="•"/>
            </a:pPr>
            <a:r>
              <a:rPr lang="en-US" dirty="0"/>
              <a:t>for production it’s usually better to choose a proven library or Flask Extension in this case</a:t>
            </a:r>
          </a:p>
          <a:p>
            <a:pPr marL="173422" indent="-173422">
              <a:buFont typeface="Arial" panose="020B0604020202020204" pitchFamily="34" charset="0"/>
              <a:buChar char="•"/>
            </a:pPr>
            <a:r>
              <a:rPr lang="en-US" dirty="0"/>
              <a:t>For forms we’ll discuss Flask-WTF which is a wrapped around </a:t>
            </a:r>
            <a:r>
              <a:rPr lang="en-US" dirty="0" err="1"/>
              <a:t>WTForms</a:t>
            </a:r>
            <a:endParaRPr lang="en-US" dirty="0"/>
          </a:p>
          <a:p>
            <a:pPr marL="173422" indent="-173422">
              <a:buFont typeface="Arial" panose="020B0604020202020204" pitchFamily="34" charset="0"/>
              <a:buChar char="•"/>
            </a:pPr>
            <a:r>
              <a:rPr lang="en-US" dirty="0"/>
              <a:t>After forms we’ll discuss Flask-Login for user session management</a:t>
            </a:r>
          </a:p>
          <a:p>
            <a:pPr marL="173422" indent="-173422">
              <a:buFont typeface="Arial" panose="020B0604020202020204" pitchFamily="34" charset="0"/>
              <a:buChar char="•"/>
            </a:pPr>
            <a:r>
              <a:rPr lang="en-US" dirty="0"/>
              <a:t>But first…</a:t>
            </a:r>
          </a:p>
        </p:txBody>
      </p:sp>
      <p:sp>
        <p:nvSpPr>
          <p:cNvPr id="4" name="Slide Number Placeholder 3"/>
          <p:cNvSpPr>
            <a:spLocks noGrp="1"/>
          </p:cNvSpPr>
          <p:nvPr>
            <p:ph type="sldNum" sz="quarter" idx="10"/>
          </p:nvPr>
        </p:nvSpPr>
        <p:spPr/>
        <p:txBody>
          <a:bodyPr/>
          <a:lstStyle/>
          <a:p>
            <a:fld id="{26FD9FA7-1FF6-FB47-9F1D-8FA9B12D5173}" type="slidenum">
              <a:rPr lang="en-US" smtClean="0"/>
              <a:pPr/>
              <a:t>30</a:t>
            </a:fld>
            <a:endParaRPr lang="en-US"/>
          </a:p>
        </p:txBody>
      </p:sp>
    </p:spTree>
    <p:extLst>
      <p:ext uri="{BB962C8B-B14F-4D97-AF65-F5344CB8AC3E}">
        <p14:creationId xmlns:p14="http://schemas.microsoft.com/office/powerpoint/2010/main" val="2616431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FD9FA7-1FF6-FB47-9F1D-8FA9B12D5173}" type="slidenum">
              <a:rPr lang="en-US" smtClean="0"/>
              <a:pPr/>
              <a:t>31</a:t>
            </a:fld>
            <a:endParaRPr lang="en-US"/>
          </a:p>
        </p:txBody>
      </p:sp>
    </p:spTree>
    <p:extLst>
      <p:ext uri="{BB962C8B-B14F-4D97-AF65-F5344CB8AC3E}">
        <p14:creationId xmlns:p14="http://schemas.microsoft.com/office/powerpoint/2010/main" val="4092828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Again, security is hard – use battle tested libraries!</a:t>
            </a:r>
          </a:p>
          <a:p>
            <a:pPr marL="173422" indent="-173422">
              <a:buFont typeface="Arial" panose="020B0604020202020204" pitchFamily="34" charset="0"/>
              <a:buChar char="•"/>
            </a:pPr>
            <a:r>
              <a:rPr lang="en-US" dirty="0"/>
              <a:t>In most cases whenever you ask for user input you should use a hidden token to protect against CSRF attacks</a:t>
            </a:r>
          </a:p>
          <a:p>
            <a:pPr marL="173422" indent="-173422">
              <a:buFont typeface="Arial" panose="020B0604020202020204" pitchFamily="34" charset="0"/>
              <a:buChar char="•"/>
            </a:pPr>
            <a:r>
              <a:rPr lang="en-US" dirty="0"/>
              <a:t>This is effective because only the user has the hidden token</a:t>
            </a:r>
          </a:p>
          <a:p>
            <a:pPr marL="173422" indent="-173422">
              <a:buFont typeface="Arial" panose="020B0604020202020204" pitchFamily="34" charset="0"/>
              <a:buChar char="•"/>
            </a:pPr>
            <a:r>
              <a:rPr lang="en-US" dirty="0"/>
              <a:t>If the attacker forges a response, the response won’t have the correct token</a:t>
            </a:r>
          </a:p>
          <a:p>
            <a:pPr marL="173422" indent="-173422">
              <a:buFont typeface="Arial" panose="020B0604020202020204" pitchFamily="34" charset="0"/>
              <a:buChar char="•"/>
            </a:pPr>
            <a:r>
              <a:rPr lang="en-US" dirty="0"/>
              <a:t>For a great overview of CSRF and possible mitigations, refer to OWASP</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32</a:t>
            </a:fld>
            <a:endParaRPr lang="en-US"/>
          </a:p>
        </p:txBody>
      </p:sp>
    </p:spTree>
    <p:extLst>
      <p:ext uri="{BB962C8B-B14F-4D97-AF65-F5344CB8AC3E}">
        <p14:creationId xmlns:p14="http://schemas.microsoft.com/office/powerpoint/2010/main" val="2363373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Again, security is hard – use battle tested libraries!</a:t>
            </a:r>
          </a:p>
          <a:p>
            <a:pPr marL="173422" indent="-173422">
              <a:buFont typeface="Arial" panose="020B0604020202020204" pitchFamily="34" charset="0"/>
              <a:buChar char="•"/>
            </a:pPr>
            <a:r>
              <a:rPr lang="en-US" dirty="0"/>
              <a:t>In most cases whenever you ask for user input you should use a hidden token to protect against CSRF attacks</a:t>
            </a:r>
          </a:p>
          <a:p>
            <a:pPr marL="173422" indent="-173422">
              <a:buFont typeface="Arial" panose="020B0604020202020204" pitchFamily="34" charset="0"/>
              <a:buChar char="•"/>
            </a:pPr>
            <a:r>
              <a:rPr lang="en-US" dirty="0"/>
              <a:t>This is effective because only the user has the hidden token</a:t>
            </a:r>
          </a:p>
          <a:p>
            <a:pPr marL="173422" indent="-173422">
              <a:buFont typeface="Arial" panose="020B0604020202020204" pitchFamily="34" charset="0"/>
              <a:buChar char="•"/>
            </a:pPr>
            <a:r>
              <a:rPr lang="en-US" dirty="0"/>
              <a:t>If the attacker forges a response, the response won’t have the correct token</a:t>
            </a:r>
          </a:p>
          <a:p>
            <a:pPr marL="173422" indent="-173422">
              <a:buFont typeface="Arial" panose="020B0604020202020204" pitchFamily="34" charset="0"/>
              <a:buChar char="•"/>
            </a:pPr>
            <a:r>
              <a:rPr lang="en-US" dirty="0"/>
              <a:t>Again - for a great overview of CSRF and possible mitigations, refer to OWASP</a:t>
            </a:r>
          </a:p>
          <a:p>
            <a:pPr marL="173422" indent="-173422">
              <a:buFont typeface="Arial" panose="020B0604020202020204" pitchFamily="34" charset="0"/>
              <a:buChar char="•"/>
            </a:pPr>
            <a:r>
              <a:rPr lang="en-US" dirty="0"/>
              <a:t>To prevent forgery, we need a secret the attacker doesn’t have</a:t>
            </a:r>
          </a:p>
          <a:p>
            <a:pPr marL="635879" lvl="1" indent="-173422">
              <a:buFont typeface="Arial" panose="020B0604020202020204" pitchFamily="34" charset="0"/>
              <a:buChar char="•"/>
            </a:pPr>
            <a:r>
              <a:rPr lang="en-US" dirty="0"/>
              <a:t>Hashes are appended to cookies to validate them</a:t>
            </a:r>
          </a:p>
          <a:p>
            <a:pPr marL="635879" lvl="1" indent="-173422">
              <a:buFont typeface="Arial" panose="020B0604020202020204" pitchFamily="34" charset="0"/>
              <a:buChar char="•"/>
            </a:pPr>
            <a:r>
              <a:rPr lang="en-US" dirty="0"/>
              <a:t>However, nothing stops an attacker from changing the cookie and creating a new valid hash</a:t>
            </a:r>
          </a:p>
          <a:p>
            <a:pPr marL="635879" lvl="1" indent="-173422">
              <a:buFont typeface="Arial" panose="020B0604020202020204" pitchFamily="34" charset="0"/>
              <a:buChar char="•"/>
            </a:pPr>
            <a:r>
              <a:rPr lang="en-US" dirty="0"/>
              <a:t>HMACs or keyed hashes add a secret or password to the process</a:t>
            </a:r>
          </a:p>
          <a:p>
            <a:pPr marL="1098337" lvl="2" indent="-173422">
              <a:buFont typeface="Arial" panose="020B0604020202020204" pitchFamily="34" charset="0"/>
              <a:buChar char="•"/>
            </a:pPr>
            <a:r>
              <a:rPr lang="en-US" dirty="0"/>
              <a:t>the correct hash can only be generated if you know the secret</a:t>
            </a:r>
          </a:p>
          <a:p>
            <a:pPr marL="635879" lvl="1" indent="-173422">
              <a:buFont typeface="Arial" panose="020B0604020202020204" pitchFamily="34" charset="0"/>
              <a:buChar char="•"/>
            </a:pPr>
            <a:r>
              <a:rPr lang="en-US" dirty="0"/>
              <a:t>However, just as with user passwords, you need a strong password for it to be effective</a:t>
            </a:r>
          </a:p>
          <a:p>
            <a:pPr marL="173422" indent="-173422">
              <a:buFont typeface="Arial" panose="020B0604020202020204" pitchFamily="34" charset="0"/>
              <a:buChar char="•"/>
            </a:pPr>
            <a:r>
              <a:rPr lang="en-US" dirty="0"/>
              <a:t>Human generated passwords are not strong</a:t>
            </a:r>
          </a:p>
          <a:p>
            <a:pPr marL="173422" indent="-173422">
              <a:buFont typeface="Arial" panose="020B0604020202020204" pitchFamily="34" charset="0"/>
              <a:buChar char="•"/>
            </a:pPr>
            <a:r>
              <a:rPr lang="en-US" dirty="0"/>
              <a:t>In order to create a reasonable password to be used as a secret key, use the Python secrets module – a library new to version 3.6</a:t>
            </a:r>
          </a:p>
          <a:p>
            <a:pPr marL="173422" indent="-173422">
              <a:buFont typeface="Arial" panose="020B0604020202020204" pitchFamily="34" charset="0"/>
              <a:buChar char="•"/>
            </a:pPr>
            <a:r>
              <a:rPr lang="en-US" dirty="0"/>
              <a:t>After importing the secrets library, use the </a:t>
            </a:r>
            <a:r>
              <a:rPr lang="en-US" dirty="0" err="1"/>
              <a:t>token_urlsafe</a:t>
            </a:r>
            <a:r>
              <a:rPr lang="en-US" dirty="0"/>
              <a:t> function to generate a random string suitable for use as a secret (show)</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33</a:t>
            </a:fld>
            <a:endParaRPr lang="en-US"/>
          </a:p>
        </p:txBody>
      </p:sp>
    </p:spTree>
    <p:extLst>
      <p:ext uri="{BB962C8B-B14F-4D97-AF65-F5344CB8AC3E}">
        <p14:creationId xmlns:p14="http://schemas.microsoft.com/office/powerpoint/2010/main" val="908108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We use cookies to store information about a user session</a:t>
            </a:r>
          </a:p>
          <a:p>
            <a:pPr marL="173422" indent="-173422">
              <a:buFont typeface="Arial" panose="020B0604020202020204" pitchFamily="34" charset="0"/>
              <a:buChar char="•"/>
            </a:pPr>
            <a:r>
              <a:rPr lang="en-US" dirty="0"/>
              <a:t>Note that cookies aren’t encrypted and shouldn’t store sensitive information!</a:t>
            </a:r>
          </a:p>
          <a:p>
            <a:pPr marL="635879" lvl="1" indent="-173422">
              <a:buFont typeface="Arial" panose="020B0604020202020204" pitchFamily="34" charset="0"/>
              <a:buChar char="•"/>
            </a:pPr>
            <a:r>
              <a:rPr lang="en-US" dirty="0"/>
              <a:t>They’re typically just base64 encoded and easy to view!</a:t>
            </a:r>
          </a:p>
          <a:p>
            <a:pPr marL="173422" indent="-173422">
              <a:buFont typeface="Arial" panose="020B0604020202020204" pitchFamily="34" charset="0"/>
              <a:buChar char="•"/>
            </a:pPr>
            <a:r>
              <a:rPr lang="en-US" dirty="0"/>
              <a:t>We use the password or secret key to apply a HMAC or keyed hash to the cookie</a:t>
            </a:r>
          </a:p>
          <a:p>
            <a:pPr marL="173422" indent="-173422">
              <a:buFont typeface="Arial" panose="020B0604020202020204" pitchFamily="34" charset="0"/>
              <a:buChar char="•"/>
            </a:pPr>
            <a:r>
              <a:rPr lang="en-US" dirty="0"/>
              <a:t>We then serialize the cookie so it can be sent outside the current process and sent over the network, saved to disk, or otherwise used</a:t>
            </a:r>
          </a:p>
          <a:p>
            <a:pPr marL="173422" indent="-173422">
              <a:buFont typeface="Arial" panose="020B0604020202020204" pitchFamily="34" charset="0"/>
              <a:buChar char="•"/>
            </a:pPr>
            <a:r>
              <a:rPr lang="en-US" dirty="0"/>
              <a:t>When the client sends the cookie back to us, we’ll validate it upon deserialization.</a:t>
            </a:r>
          </a:p>
          <a:p>
            <a:pPr marL="173422" indent="-173422">
              <a:buFont typeface="Arial" panose="020B0604020202020204" pitchFamily="34" charset="0"/>
              <a:buChar char="•"/>
            </a:pPr>
            <a:r>
              <a:rPr lang="en-US" dirty="0"/>
              <a:t>If the cookie has been tampered with, it will fail validation checking</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34</a:t>
            </a:fld>
            <a:endParaRPr lang="en-US"/>
          </a:p>
        </p:txBody>
      </p:sp>
    </p:spTree>
    <p:extLst>
      <p:ext uri="{BB962C8B-B14F-4D97-AF65-F5344CB8AC3E}">
        <p14:creationId xmlns:p14="http://schemas.microsoft.com/office/powerpoint/2010/main" val="4240322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Some asides</a:t>
            </a:r>
          </a:p>
          <a:p>
            <a:pPr marL="635879" lvl="1" indent="-173422">
              <a:buFont typeface="Arial" panose="020B0604020202020204" pitchFamily="34" charset="0"/>
              <a:buChar char="•"/>
            </a:pPr>
            <a:r>
              <a:rPr lang="en-US" dirty="0"/>
              <a:t>git checkout v0.5</a:t>
            </a:r>
          </a:p>
          <a:p>
            <a:pPr marL="635879" lvl="1" indent="-173422">
              <a:buFont typeface="Arial" panose="020B0604020202020204" pitchFamily="34" charset="0"/>
              <a:buChar char="•"/>
            </a:pPr>
            <a:r>
              <a:rPr lang="en-US" dirty="0"/>
              <a:t>For forms we’ll install flask-wtf via pip</a:t>
            </a:r>
          </a:p>
          <a:p>
            <a:pPr marL="1098337" lvl="2" indent="-173422">
              <a:buFont typeface="Arial" panose="020B0604020202020204" pitchFamily="34" charset="0"/>
              <a:buChar char="•"/>
            </a:pPr>
            <a:r>
              <a:rPr lang="en-US" dirty="0"/>
              <a:t>Flask-WTF is a wrapper around </a:t>
            </a:r>
            <a:r>
              <a:rPr lang="en-US" dirty="0" err="1"/>
              <a:t>WTForms</a:t>
            </a:r>
            <a:endParaRPr lang="en-US" dirty="0"/>
          </a:p>
          <a:p>
            <a:pPr marL="635879" lvl="1" indent="-173422">
              <a:buFont typeface="Arial" panose="020B0604020202020204" pitchFamily="34" charset="0"/>
              <a:buChar char="•"/>
            </a:pPr>
            <a:r>
              <a:rPr lang="en-US" dirty="0"/>
              <a:t>Walk through using secret key</a:t>
            </a:r>
          </a:p>
          <a:p>
            <a:pPr marL="1098337" lvl="2" indent="-173422">
              <a:buFont typeface="Arial" panose="020B0604020202020204" pitchFamily="34" charset="0"/>
              <a:buChar char="•"/>
            </a:pPr>
            <a:r>
              <a:rPr lang="en-US" dirty="0"/>
              <a:t>Setup in .</a:t>
            </a:r>
            <a:r>
              <a:rPr lang="en-US" dirty="0" err="1"/>
              <a:t>env</a:t>
            </a:r>
            <a:endParaRPr lang="en-US" dirty="0"/>
          </a:p>
          <a:p>
            <a:pPr marL="1098337" lvl="2" indent="-173422">
              <a:buFont typeface="Arial" panose="020B0604020202020204" pitchFamily="34" charset="0"/>
              <a:buChar char="•"/>
            </a:pPr>
            <a:r>
              <a:rPr lang="en-US" dirty="0"/>
              <a:t>Generate from </a:t>
            </a:r>
            <a:r>
              <a:rPr lang="en-US" dirty="0" err="1"/>
              <a:t>secrets.token_urlsafe</a:t>
            </a:r>
            <a:endParaRPr lang="en-US" dirty="0"/>
          </a:p>
          <a:p>
            <a:pPr marL="635879" lvl="1" indent="-173422">
              <a:buFont typeface="Arial" panose="020B0604020202020204" pitchFamily="34" charset="0"/>
              <a:buChar char="•"/>
            </a:pPr>
            <a:r>
              <a:rPr lang="en-US" dirty="0"/>
              <a:t>Walk through using flash</a:t>
            </a:r>
          </a:p>
          <a:p>
            <a:pPr marL="635879" lvl="1" indent="-173422">
              <a:buFont typeface="Arial" panose="020B0604020202020204" pitchFamily="34" charset="0"/>
              <a:buChar char="•"/>
            </a:pPr>
            <a:r>
              <a:rPr lang="en-US" dirty="0"/>
              <a:t>Walk through CSRF</a:t>
            </a:r>
          </a:p>
          <a:p>
            <a:pPr marL="635879" lvl="1" indent="-173422">
              <a:buFont typeface="Arial" panose="020B0604020202020204" pitchFamily="34" charset="0"/>
              <a:buChar char="•"/>
            </a:pPr>
            <a:r>
              <a:rPr lang="en-US" dirty="0"/>
              <a:t>Walk through changes in app.py</a:t>
            </a:r>
          </a:p>
          <a:p>
            <a:pPr marL="1098337" lvl="2" indent="-173422">
              <a:buFont typeface="Arial" panose="020B0604020202020204" pitchFamily="34" charset="0"/>
              <a:buChar char="•"/>
            </a:pPr>
            <a:r>
              <a:rPr lang="en-US" dirty="0"/>
              <a:t>Importance of POST-Redirect-GET pattern to avoid form resubmission error!</a:t>
            </a:r>
          </a:p>
          <a:p>
            <a:pPr marL="635879" lvl="1" indent="-173422">
              <a:buFont typeface="Arial" panose="020B0604020202020204" pitchFamily="34" charset="0"/>
              <a:buChar char="•"/>
            </a:pPr>
            <a:r>
              <a:rPr lang="en-US" dirty="0"/>
              <a:t>Walk through changes in templates starting with register.html</a:t>
            </a:r>
          </a:p>
          <a:p>
            <a:pPr marL="462458" lvl="1"/>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35</a:t>
            </a:fld>
            <a:endParaRPr lang="en-US"/>
          </a:p>
        </p:txBody>
      </p:sp>
    </p:spTree>
    <p:extLst>
      <p:ext uri="{BB962C8B-B14F-4D97-AF65-F5344CB8AC3E}">
        <p14:creationId xmlns:p14="http://schemas.microsoft.com/office/powerpoint/2010/main" val="60604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git checkout v0.6</a:t>
            </a:r>
          </a:p>
          <a:p>
            <a:pPr marL="173422" indent="-173422">
              <a:buFont typeface="Arial" panose="020B0604020202020204" pitchFamily="34" charset="0"/>
              <a:buChar char="•"/>
            </a:pPr>
            <a:r>
              <a:rPr lang="en-US" dirty="0"/>
              <a:t>Walk through changes to app.py</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36</a:t>
            </a:fld>
            <a:endParaRPr lang="en-US"/>
          </a:p>
        </p:txBody>
      </p:sp>
    </p:spTree>
    <p:extLst>
      <p:ext uri="{BB962C8B-B14F-4D97-AF65-F5344CB8AC3E}">
        <p14:creationId xmlns:p14="http://schemas.microsoft.com/office/powerpoint/2010/main" val="2948522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git checkout v0.7</a:t>
            </a:r>
          </a:p>
          <a:p>
            <a:pPr marL="173422" indent="-173422">
              <a:buFont typeface="Arial" panose="020B0604020202020204" pitchFamily="34" charset="0"/>
              <a:buChar char="•"/>
            </a:pPr>
            <a:r>
              <a:rPr lang="en-US" dirty="0"/>
              <a:t>Need to generically deal with 404s and 500s</a:t>
            </a:r>
          </a:p>
          <a:p>
            <a:pPr marL="173422" indent="-173422">
              <a:buFont typeface="Arial" panose="020B0604020202020204" pitchFamily="34" charset="0"/>
              <a:buChar char="•"/>
            </a:pPr>
            <a:r>
              <a:rPr lang="en-US" dirty="0"/>
              <a:t>Use templates to create error pages</a:t>
            </a:r>
          </a:p>
          <a:p>
            <a:pPr marL="173422" indent="-173422">
              <a:buFont typeface="Arial" panose="020B0604020202020204" pitchFamily="34" charset="0"/>
              <a:buChar char="•"/>
            </a:pPr>
            <a:r>
              <a:rPr lang="en-US" dirty="0"/>
              <a:t>Use @</a:t>
            </a:r>
            <a:r>
              <a:rPr lang="en-US" dirty="0" err="1"/>
              <a:t>app.errorhandler</a:t>
            </a:r>
            <a:r>
              <a:rPr lang="en-US" dirty="0"/>
              <a:t>(&lt;error code&gt;) to deal with errors – walk through examples in app.py</a:t>
            </a:r>
          </a:p>
          <a:p>
            <a:pPr marL="173422" indent="-173422">
              <a:buFont typeface="Arial" panose="020B0604020202020204" pitchFamily="34" charset="0"/>
              <a:buChar char="•"/>
            </a:pPr>
            <a:r>
              <a:rPr lang="en-US" dirty="0"/>
              <a:t>Show crash and using debugger</a:t>
            </a:r>
          </a:p>
          <a:p>
            <a:pPr marL="635879" lvl="1" indent="-173422">
              <a:buFont typeface="Arial" panose="020B0604020202020204" pitchFamily="34" charset="0"/>
              <a:buChar char="•"/>
            </a:pPr>
            <a:r>
              <a:rPr lang="en-US" dirty="0"/>
              <a:t>Set FLASK_ENV=development in .</a:t>
            </a:r>
            <a:r>
              <a:rPr lang="en-US" dirty="0" err="1"/>
              <a:t>flaskenv</a:t>
            </a:r>
            <a:endParaRPr lang="en-US" dirty="0"/>
          </a:p>
          <a:p>
            <a:pPr marL="635879" lvl="1" indent="-173422">
              <a:buFont typeface="Arial" panose="020B0604020202020204" pitchFamily="34" charset="0"/>
              <a:buChar char="•"/>
            </a:pPr>
            <a:r>
              <a:rPr lang="en-US" dirty="0"/>
              <a:t>Nice for development</a:t>
            </a:r>
          </a:p>
          <a:p>
            <a:pPr marL="635879" lvl="1" indent="-173422">
              <a:buFont typeface="Arial" panose="020B0604020202020204" pitchFamily="34" charset="0"/>
              <a:buChar char="•"/>
            </a:pPr>
            <a:r>
              <a:rPr lang="en-US" dirty="0"/>
              <a:t>Give example of using debugging console</a:t>
            </a:r>
          </a:p>
          <a:p>
            <a:pPr marL="635879" lvl="1" indent="-173422">
              <a:buFont typeface="Arial" panose="020B0604020202020204" pitchFamily="34" charset="0"/>
              <a:buChar char="•"/>
            </a:pPr>
            <a:r>
              <a:rPr lang="en-US" dirty="0"/>
              <a:t>Great way to get owned in production – make sure you disable</a:t>
            </a:r>
          </a:p>
          <a:p>
            <a:pPr marL="635879" lvl="1" indent="-173422">
              <a:buFont typeface="Arial" panose="020B0604020202020204" pitchFamily="34" charset="0"/>
              <a:buChar char="•"/>
            </a:pPr>
            <a:r>
              <a:rPr lang="en-US" dirty="0"/>
              <a:t>Once disable, can see if 500 template error page works correctly</a:t>
            </a:r>
          </a:p>
          <a:p>
            <a:pPr marL="462458" lvl="1"/>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37</a:t>
            </a:fld>
            <a:endParaRPr lang="en-US"/>
          </a:p>
        </p:txBody>
      </p:sp>
    </p:spTree>
    <p:extLst>
      <p:ext uri="{BB962C8B-B14F-4D97-AF65-F5344CB8AC3E}">
        <p14:creationId xmlns:p14="http://schemas.microsoft.com/office/powerpoint/2010/main" val="3679992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FD9FA7-1FF6-FB47-9F1D-8FA9B12D5173}" type="slidenum">
              <a:rPr lang="en-US" smtClean="0"/>
              <a:pPr/>
              <a:t>38</a:t>
            </a:fld>
            <a:endParaRPr lang="en-US"/>
          </a:p>
        </p:txBody>
      </p:sp>
    </p:spTree>
    <p:extLst>
      <p:ext uri="{BB962C8B-B14F-4D97-AF65-F5344CB8AC3E}">
        <p14:creationId xmlns:p14="http://schemas.microsoft.com/office/powerpoint/2010/main" val="3548577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The biggest missing feature is persistence – we need to use a database</a:t>
            </a:r>
          </a:p>
          <a:p>
            <a:pPr marL="635879" lvl="1" indent="-173422">
              <a:buFont typeface="Arial" panose="020B0604020202020204" pitchFamily="34" charset="0"/>
              <a:buChar char="•"/>
            </a:pPr>
            <a:r>
              <a:rPr lang="en-US" dirty="0"/>
              <a:t>Typically we’d use a relational database such as SQLite, MySQL, or Postgres</a:t>
            </a:r>
          </a:p>
          <a:p>
            <a:pPr marL="635879" lvl="1" indent="-173422">
              <a:buFont typeface="Arial" panose="020B0604020202020204" pitchFamily="34" charset="0"/>
              <a:buChar char="•"/>
            </a:pPr>
            <a:r>
              <a:rPr lang="en-US" dirty="0"/>
              <a:t>To map from Python objects to a relational database we use an ORM as mentioned earlier</a:t>
            </a:r>
          </a:p>
          <a:p>
            <a:pPr marL="635879" lvl="1" indent="-173422">
              <a:buFont typeface="Arial" panose="020B0604020202020204" pitchFamily="34" charset="0"/>
              <a:buChar char="•"/>
            </a:pPr>
            <a:r>
              <a:rPr lang="en-US" dirty="0"/>
              <a:t>Another option is to use a document database like Mongo and an ODM</a:t>
            </a:r>
          </a:p>
          <a:p>
            <a:pPr marL="173422" indent="-173422">
              <a:buFont typeface="Arial" panose="020B0604020202020204" pitchFamily="34" charset="0"/>
              <a:buChar char="•"/>
            </a:pPr>
            <a:r>
              <a:rPr lang="en-US" dirty="0"/>
              <a:t>The application is completely devoid of aesthetics!</a:t>
            </a:r>
          </a:p>
          <a:p>
            <a:pPr marL="635879" lvl="1" indent="-173422">
              <a:buFont typeface="Arial" panose="020B0604020202020204" pitchFamily="34" charset="0"/>
              <a:buChar char="•"/>
            </a:pPr>
            <a:r>
              <a:rPr lang="en-US" dirty="0"/>
              <a:t>We are in dire need of some styling with HTML and CSS</a:t>
            </a:r>
          </a:p>
          <a:p>
            <a:pPr marL="173422" indent="-173422">
              <a:buFont typeface="Arial" panose="020B0604020202020204" pitchFamily="34" charset="0"/>
              <a:buChar char="•"/>
            </a:pPr>
            <a:r>
              <a:rPr lang="en-US" dirty="0"/>
              <a:t>To make the application more interactive and for a rich user experience we would leverage JavaScript libraries and/or frameworks like Bootstrap and React</a:t>
            </a:r>
          </a:p>
          <a:p>
            <a:pPr marL="173422" indent="-173422">
              <a:buFont typeface="Arial" panose="020B0604020202020204" pitchFamily="34" charset="0"/>
              <a:buChar char="•"/>
            </a:pPr>
            <a:r>
              <a:rPr lang="en-US" dirty="0"/>
              <a:t>Once our application is polished up we would like at deployment</a:t>
            </a:r>
          </a:p>
          <a:p>
            <a:pPr marL="635879" lvl="1" indent="-173422">
              <a:buFont typeface="Arial" panose="020B0604020202020204" pitchFamily="34" charset="0"/>
              <a:buChar char="•"/>
            </a:pPr>
            <a:r>
              <a:rPr lang="en-US" dirty="0"/>
              <a:t>Popular options include deploying on a VM or VPS through a public cloud IaaS provider</a:t>
            </a:r>
          </a:p>
          <a:p>
            <a:pPr marL="635879" lvl="1" indent="-173422">
              <a:buFont typeface="Arial" panose="020B0604020202020204" pitchFamily="34" charset="0"/>
              <a:buChar char="•"/>
            </a:pPr>
            <a:r>
              <a:rPr lang="en-US" dirty="0"/>
              <a:t>Another option is using a PaaS provider like Heroku</a:t>
            </a:r>
          </a:p>
          <a:p>
            <a:pPr marL="635879" lvl="1" indent="-173422">
              <a:buFont typeface="Arial" panose="020B0604020202020204" pitchFamily="34" charset="0"/>
              <a:buChar char="•"/>
            </a:pPr>
            <a:r>
              <a:rPr lang="en-US" dirty="0"/>
              <a:t>Yet another option is deploying this using containers to a supporting public cloud provider</a:t>
            </a:r>
          </a:p>
          <a:p>
            <a:pPr marL="173422" indent="-173422">
              <a:buFont typeface="Arial" panose="020B0604020202020204" pitchFamily="34" charset="0"/>
              <a:buChar char="•"/>
            </a:pPr>
            <a:r>
              <a:rPr lang="en-US" dirty="0"/>
              <a:t>As the application grows in size and complexity we’ll want to eliminate global state and group similar functionality</a:t>
            </a:r>
          </a:p>
          <a:p>
            <a:pPr marL="635879" lvl="1" indent="-173422">
              <a:buFont typeface="Arial" panose="020B0604020202020204" pitchFamily="34" charset="0"/>
              <a:buChar char="•"/>
            </a:pPr>
            <a:r>
              <a:rPr lang="en-US" dirty="0"/>
              <a:t>Flask provides blueprints to support this</a:t>
            </a:r>
          </a:p>
          <a:p>
            <a:pPr marL="173422" indent="-173422">
              <a:buFont typeface="Arial" panose="020B0604020202020204" pitchFamily="34" charset="0"/>
              <a:buChar char="•"/>
            </a:pPr>
            <a:r>
              <a:rPr lang="en-US" dirty="0"/>
              <a:t>Any good app needs to include testing</a:t>
            </a:r>
          </a:p>
          <a:p>
            <a:pPr marL="173422" indent="-173422">
              <a:buFont typeface="Arial" panose="020B0604020202020204" pitchFamily="34" charset="0"/>
              <a:buChar char="•"/>
            </a:pPr>
            <a:r>
              <a:rPr lang="en-US" dirty="0"/>
              <a:t>Finally to make our app even more interactive we could look at newer technologies like </a:t>
            </a:r>
            <a:r>
              <a:rPr lang="en-US" dirty="0" err="1"/>
              <a:t>websockets</a:t>
            </a:r>
            <a:endParaRPr lang="en-US" dirty="0"/>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39</a:t>
            </a:fld>
            <a:endParaRPr lang="en-US"/>
          </a:p>
        </p:txBody>
      </p:sp>
    </p:spTree>
    <p:extLst>
      <p:ext uri="{BB962C8B-B14F-4D97-AF65-F5344CB8AC3E}">
        <p14:creationId xmlns:p14="http://schemas.microsoft.com/office/powerpoint/2010/main" val="192158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3422" indent="-173422">
              <a:buFont typeface="Arial" panose="020B0604020202020204" pitchFamily="34" charset="0"/>
              <a:buChar char="•"/>
            </a:pPr>
            <a:r>
              <a:rPr lang="en-US" dirty="0"/>
              <a:t>Within the web ecosystem we have the frontend and the backend</a:t>
            </a:r>
          </a:p>
          <a:p>
            <a:pPr marL="635879" lvl="1" indent="-173422">
              <a:buFont typeface="Arial" panose="020B0604020202020204" pitchFamily="34" charset="0"/>
              <a:buChar char="•"/>
            </a:pPr>
            <a:r>
              <a:rPr lang="en-US" dirty="0"/>
              <a:t>Of course there’s even more</a:t>
            </a:r>
          </a:p>
          <a:p>
            <a:pPr marL="1098337" lvl="2" indent="-173422">
              <a:buFont typeface="Arial" panose="020B0604020202020204" pitchFamily="34" charset="0"/>
              <a:buChar char="•"/>
            </a:pPr>
            <a:r>
              <a:rPr lang="en-US" dirty="0"/>
              <a:t>middleware such as message oriented task queues</a:t>
            </a:r>
          </a:p>
          <a:p>
            <a:pPr marL="1098337" lvl="2" indent="-173422">
              <a:buFont typeface="Arial" panose="020B0604020202020204" pitchFamily="34" charset="0"/>
              <a:buChar char="•"/>
            </a:pPr>
            <a:r>
              <a:rPr lang="en-US" dirty="0"/>
              <a:t>middle-boxes such as load balancers, third party services such as CDNs </a:t>
            </a:r>
          </a:p>
          <a:p>
            <a:pPr marL="635879" lvl="1" indent="-173422">
              <a:buFont typeface="Arial" panose="020B0604020202020204" pitchFamily="34" charset="0"/>
              <a:buChar char="•"/>
            </a:pPr>
            <a:r>
              <a:rPr lang="en-US" dirty="0"/>
              <a:t>but for simplicity we’ll just talk about the front and backends</a:t>
            </a:r>
          </a:p>
          <a:p>
            <a:pPr marL="173422" indent="-173422">
              <a:buFont typeface="Arial" panose="020B0604020202020204" pitchFamily="34" charset="0"/>
              <a:buChar char="•"/>
            </a:pPr>
            <a:r>
              <a:rPr lang="en-US" dirty="0"/>
              <a:t>The frontend is essentially the browser, its components, and programs executing within it</a:t>
            </a:r>
          </a:p>
          <a:p>
            <a:pPr marL="635879" lvl="1" indent="-173422">
              <a:buFont typeface="Arial" panose="020B0604020202020204" pitchFamily="34" charset="0"/>
              <a:buChar char="•"/>
            </a:pPr>
            <a:r>
              <a:rPr lang="en-US" dirty="0"/>
              <a:t>This includes its HTML, CSS, and JavaScript rendering engines as well as the browser </a:t>
            </a:r>
            <a:r>
              <a:rPr lang="en-US" dirty="0" err="1"/>
              <a:t>devtools</a:t>
            </a:r>
            <a:endParaRPr lang="en-US" dirty="0"/>
          </a:p>
          <a:p>
            <a:pPr marL="635879" lvl="1" indent="-173422">
              <a:buFont typeface="Arial" panose="020B0604020202020204" pitchFamily="34" charset="0"/>
              <a:buChar char="•"/>
            </a:pPr>
            <a:r>
              <a:rPr lang="en-US" dirty="0"/>
              <a:t>It also includes anything running in the browser such as JavaScript and its libraries/frameworks, and things that compile into JavaScript like TypeScript</a:t>
            </a:r>
          </a:p>
          <a:p>
            <a:pPr marL="635879" lvl="1" indent="-173422">
              <a:buFont typeface="Arial" panose="020B0604020202020204" pitchFamily="34" charset="0"/>
              <a:buChar char="•"/>
            </a:pPr>
            <a:r>
              <a:rPr lang="en-US" dirty="0" err="1"/>
              <a:t>WebAssembly</a:t>
            </a:r>
            <a:r>
              <a:rPr lang="en-US" dirty="0"/>
              <a:t> or </a:t>
            </a:r>
            <a:r>
              <a:rPr lang="en-US" dirty="0" err="1"/>
              <a:t>wasm</a:t>
            </a:r>
            <a:r>
              <a:rPr lang="en-US" dirty="0"/>
              <a:t> is the new kid on the block – it opens up lots of new possibilities but that’s another talk!</a:t>
            </a:r>
          </a:p>
          <a:p>
            <a:pPr marL="635879" lvl="1" indent="-173422">
              <a:buFont typeface="Arial" panose="020B0604020202020204" pitchFamily="34" charset="0"/>
              <a:buChar char="•"/>
            </a:pPr>
            <a:r>
              <a:rPr lang="en-US" dirty="0"/>
              <a:t>The JavaScript libraries and frameworks are also quite interesting and would be another talk</a:t>
            </a:r>
          </a:p>
          <a:p>
            <a:pPr marL="1098337" lvl="2" indent="-173422">
              <a:buFont typeface="Arial" panose="020B0604020202020204" pitchFamily="34" charset="0"/>
              <a:buChar char="•"/>
            </a:pPr>
            <a:r>
              <a:rPr lang="en-US" dirty="0"/>
              <a:t>things like bootstrap for consistently styling your site </a:t>
            </a:r>
          </a:p>
          <a:p>
            <a:pPr marL="1098337" lvl="2" indent="-173422">
              <a:buFont typeface="Arial" panose="020B0604020202020204" pitchFamily="34" charset="0"/>
              <a:buChar char="•"/>
            </a:pPr>
            <a:r>
              <a:rPr lang="en-US" dirty="0"/>
              <a:t>solutions like react, angular, and view for dynamic single page web applications</a:t>
            </a:r>
          </a:p>
          <a:p>
            <a:pPr marL="173422" indent="-173422">
              <a:buFont typeface="Arial" panose="020B0604020202020204" pitchFamily="34" charset="0"/>
              <a:buChar char="•"/>
            </a:pPr>
            <a:r>
              <a:rPr lang="en-US" dirty="0"/>
              <a:t>The backend is the server or collection of servers that host the site or application</a:t>
            </a:r>
          </a:p>
          <a:p>
            <a:pPr marL="635879" lvl="1" indent="-173422">
              <a:buFont typeface="Arial" panose="020B0604020202020204" pitchFamily="34" charset="0"/>
              <a:buChar char="•"/>
            </a:pPr>
            <a:r>
              <a:rPr lang="en-US" dirty="0"/>
              <a:t>This includes the web server, any application servers, any backend web frameworks, and any backend databases</a:t>
            </a:r>
          </a:p>
          <a:p>
            <a:pPr marL="635879" lvl="1" indent="-173422">
              <a:buFont typeface="Arial" panose="020B0604020202020204" pitchFamily="34" charset="0"/>
              <a:buChar char="•"/>
            </a:pPr>
            <a:r>
              <a:rPr lang="en-US" dirty="0"/>
              <a:t>For microservice-based applications, there are additional components - another potential talk!</a:t>
            </a:r>
          </a:p>
          <a:p>
            <a:pPr marL="635879" lvl="1" indent="-173422">
              <a:buFont typeface="Arial" panose="020B0604020202020204" pitchFamily="34" charset="0"/>
              <a:buChar char="•"/>
            </a:pPr>
            <a:r>
              <a:rPr lang="en-US" dirty="0"/>
              <a:t>For web sites or applications, typically a web server is the initial point of contact</a:t>
            </a:r>
          </a:p>
          <a:p>
            <a:pPr marL="635879" lvl="1" indent="-173422">
              <a:buFont typeface="Arial" panose="020B0604020202020204" pitchFamily="34" charset="0"/>
              <a:buChar char="•"/>
            </a:pPr>
            <a:r>
              <a:rPr lang="en-US" dirty="0"/>
              <a:t>Web servers are optimized to deal directly with client browsers handling things like caching, serving static content, and managing encryption</a:t>
            </a:r>
          </a:p>
          <a:p>
            <a:pPr marL="635879" lvl="1" indent="-173422">
              <a:buFont typeface="Arial" panose="020B0604020202020204" pitchFamily="34" charset="0"/>
              <a:buChar char="•"/>
            </a:pPr>
            <a:r>
              <a:rPr lang="en-US" dirty="0"/>
              <a:t>Behind the web server is typically an application server tightly coupled with a web framework and supporting application modules</a:t>
            </a:r>
          </a:p>
          <a:p>
            <a:pPr marL="635879" lvl="1" indent="-173422">
              <a:buFont typeface="Arial" panose="020B0604020202020204" pitchFamily="34" charset="0"/>
              <a:buChar char="•"/>
            </a:pPr>
            <a:r>
              <a:rPr lang="en-US" dirty="0"/>
              <a:t>The application typically leverages a database for persistent storage</a:t>
            </a:r>
          </a:p>
          <a:p>
            <a:pPr marL="462458" lvl="1"/>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a:t>
            </a:fld>
            <a:endParaRPr lang="en-US"/>
          </a:p>
        </p:txBody>
      </p:sp>
    </p:spTree>
    <p:extLst>
      <p:ext uri="{BB962C8B-B14F-4D97-AF65-F5344CB8AC3E}">
        <p14:creationId xmlns:p14="http://schemas.microsoft.com/office/powerpoint/2010/main" val="203667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C26FFD-CC54-4190-A48C-F33F4E8157B1}" type="slidenum">
              <a:rPr lang="en-US" smtClean="0"/>
              <a:t>40</a:t>
            </a:fld>
            <a:endParaRPr lang="en-US"/>
          </a:p>
        </p:txBody>
      </p:sp>
    </p:spTree>
    <p:extLst>
      <p:ext uri="{BB962C8B-B14F-4D97-AF65-F5344CB8AC3E}">
        <p14:creationId xmlns:p14="http://schemas.microsoft.com/office/powerpoint/2010/main" val="4211298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here around 35 minutes</a:t>
            </a:r>
          </a:p>
        </p:txBody>
      </p:sp>
      <p:sp>
        <p:nvSpPr>
          <p:cNvPr id="4" name="Slide Number Placeholder 3"/>
          <p:cNvSpPr>
            <a:spLocks noGrp="1"/>
          </p:cNvSpPr>
          <p:nvPr>
            <p:ph type="sldNum" sz="quarter" idx="10"/>
          </p:nvPr>
        </p:nvSpPr>
        <p:spPr/>
        <p:txBody>
          <a:bodyPr/>
          <a:lstStyle/>
          <a:p>
            <a:fld id="{70C26FFD-CC54-4190-A48C-F33F4E8157B1}" type="slidenum">
              <a:rPr lang="en-US" smtClean="0"/>
              <a:t>41</a:t>
            </a:fld>
            <a:endParaRPr lang="en-US"/>
          </a:p>
        </p:txBody>
      </p:sp>
    </p:spTree>
    <p:extLst>
      <p:ext uri="{BB962C8B-B14F-4D97-AF65-F5344CB8AC3E}">
        <p14:creationId xmlns:p14="http://schemas.microsoft.com/office/powerpoint/2010/main" val="394891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Online Trainers Include:</a:t>
            </a:r>
          </a:p>
          <a:p>
            <a:pPr marL="635879" lvl="1" indent="-173422">
              <a:buFont typeface="Arial" panose="020B0604020202020204" pitchFamily="34" charset="0"/>
              <a:buChar char="•"/>
            </a:pPr>
            <a:r>
              <a:rPr lang="en-US" dirty="0" err="1"/>
              <a:t>FOSSter</a:t>
            </a:r>
            <a:endParaRPr lang="en-US" dirty="0"/>
          </a:p>
          <a:p>
            <a:pPr marL="635879" lvl="1" indent="-173422">
              <a:buFont typeface="Arial" panose="020B0604020202020204" pitchFamily="34" charset="0"/>
              <a:buChar char="•"/>
            </a:pPr>
            <a:r>
              <a:rPr lang="en-US" dirty="0"/>
              <a:t>ITPRO.TV</a:t>
            </a:r>
          </a:p>
          <a:p>
            <a:pPr marL="635879" lvl="1" indent="-173422">
              <a:buFont typeface="Arial" panose="020B0604020202020204" pitchFamily="34" charset="0"/>
              <a:buChar char="•"/>
            </a:pPr>
            <a:r>
              <a:rPr lang="en-US" dirty="0"/>
              <a:t>Linux Academy</a:t>
            </a:r>
          </a:p>
          <a:p>
            <a:pPr marL="635879" lvl="1" indent="-173422">
              <a:buFont typeface="Arial" panose="020B0604020202020204" pitchFamily="34" charset="0"/>
              <a:buChar char="•"/>
            </a:pPr>
            <a:r>
              <a:rPr lang="en-US" dirty="0"/>
              <a:t>Network Development Group</a:t>
            </a:r>
          </a:p>
          <a:p>
            <a:pPr marL="635879" lvl="1" indent="-173422">
              <a:buFont typeface="Arial" panose="020B0604020202020204" pitchFamily="34" charset="0"/>
              <a:buChar char="•"/>
            </a:pPr>
            <a:r>
              <a:rPr lang="en-US" dirty="0"/>
              <a:t>Pluralsight</a:t>
            </a:r>
          </a:p>
          <a:p>
            <a:pPr marL="462458" lvl="1"/>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42</a:t>
            </a:fld>
            <a:endParaRPr lang="en-US"/>
          </a:p>
        </p:txBody>
      </p:sp>
    </p:spTree>
    <p:extLst>
      <p:ext uri="{BB962C8B-B14F-4D97-AF65-F5344CB8AC3E}">
        <p14:creationId xmlns:p14="http://schemas.microsoft.com/office/powerpoint/2010/main" val="3439255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defTabSz="462458">
              <a:buFont typeface="Arial" panose="020B0604020202020204" pitchFamily="34" charset="0"/>
              <a:buChar char="•"/>
            </a:pPr>
            <a:r>
              <a:rPr lang="en-US" dirty="0"/>
              <a:t>What do the experts/industry say about Python and JavaScript?</a:t>
            </a:r>
          </a:p>
          <a:p>
            <a:pPr marL="173422" indent="-173422" defTabSz="462458">
              <a:buFont typeface="Arial" panose="020B0604020202020204" pitchFamily="34" charset="0"/>
              <a:buChar char="•"/>
            </a:pPr>
            <a:r>
              <a:rPr lang="en-US" dirty="0"/>
              <a:t>According to the </a:t>
            </a:r>
            <a:r>
              <a:rPr lang="en-US" dirty="0">
                <a:hlinkClick r:id="rId3"/>
              </a:rPr>
              <a:t>TIOBE Index</a:t>
            </a:r>
            <a:r>
              <a:rPr lang="en-US" dirty="0"/>
              <a:t>, the </a:t>
            </a:r>
            <a:r>
              <a:rPr lang="en-US" dirty="0" err="1">
                <a:hlinkClick r:id="rId4"/>
              </a:rPr>
              <a:t>StackOverflow</a:t>
            </a:r>
            <a:r>
              <a:rPr lang="en-US" dirty="0">
                <a:hlinkClick r:id="rId4"/>
              </a:rPr>
              <a:t> Developer Survey</a:t>
            </a:r>
            <a:r>
              <a:rPr lang="en-US" dirty="0"/>
              <a:t>, the </a:t>
            </a:r>
            <a:r>
              <a:rPr lang="en-US" dirty="0">
                <a:hlinkClick r:id="rId5"/>
              </a:rPr>
              <a:t>Popularity of Programming Language Survey</a:t>
            </a:r>
            <a:r>
              <a:rPr lang="en-US" dirty="0"/>
              <a:t>, the </a:t>
            </a:r>
            <a:r>
              <a:rPr lang="en-US" dirty="0" err="1">
                <a:hlinkClick r:id="rId6"/>
              </a:rPr>
              <a:t>RedMonk</a:t>
            </a:r>
            <a:r>
              <a:rPr lang="en-US" dirty="0">
                <a:hlinkClick r:id="rId6"/>
              </a:rPr>
              <a:t> Programming Language Rankings</a:t>
            </a:r>
            <a:r>
              <a:rPr lang="en-US" dirty="0"/>
              <a:t>, and the </a:t>
            </a:r>
            <a:r>
              <a:rPr lang="en-US" dirty="0">
                <a:hlinkClick r:id="rId7"/>
              </a:rPr>
              <a:t>IEEE Spectrum Top Programming Languages</a:t>
            </a:r>
            <a:r>
              <a:rPr lang="en-US" dirty="0"/>
              <a:t> they rank between #1 - #7 depending on how you score them</a:t>
            </a:r>
          </a:p>
          <a:p>
            <a:pPr marL="173422" indent="-173422" defTabSz="462458">
              <a:buFont typeface="Arial" panose="020B0604020202020204" pitchFamily="34" charset="0"/>
              <a:buChar char="•"/>
            </a:pPr>
            <a:r>
              <a:rPr lang="en-US" dirty="0"/>
              <a:t>It’s also worth noting that SQL, HTML, CSS, and bash rank in the top 20 programming languages!</a:t>
            </a:r>
          </a:p>
          <a:p>
            <a:pPr marL="173422" indent="-173422" defTabSz="462458">
              <a:buFont typeface="Arial" panose="020B0604020202020204" pitchFamily="34" charset="0"/>
              <a:buChar char="•"/>
            </a:pPr>
            <a:r>
              <a:rPr lang="en-US" dirty="0"/>
              <a:t>To put this in perspective, out of the thousands of programming languages the top 100 are the predominant ones seen and used in industry.</a:t>
            </a:r>
          </a:p>
          <a:p>
            <a:pPr defTabSz="462458"/>
            <a:endParaRPr lang="en-US" dirty="0"/>
          </a:p>
          <a:p>
            <a:pPr marL="173422" indent="-17342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43</a:t>
            </a:fld>
            <a:endParaRPr lang="en-US"/>
          </a:p>
        </p:txBody>
      </p:sp>
    </p:spTree>
    <p:extLst>
      <p:ext uri="{BB962C8B-B14F-4D97-AF65-F5344CB8AC3E}">
        <p14:creationId xmlns:p14="http://schemas.microsoft.com/office/powerpoint/2010/main" val="18585811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FD9FA7-1FF6-FB47-9F1D-8FA9B12D5173}" type="slidenum">
              <a:rPr lang="en-US" smtClean="0"/>
              <a:pPr/>
              <a:t>44</a:t>
            </a:fld>
            <a:endParaRPr lang="en-US"/>
          </a:p>
        </p:txBody>
      </p:sp>
    </p:spTree>
    <p:extLst>
      <p:ext uri="{BB962C8B-B14F-4D97-AF65-F5344CB8AC3E}">
        <p14:creationId xmlns:p14="http://schemas.microsoft.com/office/powerpoint/2010/main" val="1182999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FD9FA7-1FF6-FB47-9F1D-8FA9B12D5173}" type="slidenum">
              <a:rPr lang="en-US" smtClean="0"/>
              <a:pPr/>
              <a:t>45</a:t>
            </a:fld>
            <a:endParaRPr lang="en-US"/>
          </a:p>
        </p:txBody>
      </p:sp>
    </p:spTree>
    <p:extLst>
      <p:ext uri="{BB962C8B-B14F-4D97-AF65-F5344CB8AC3E}">
        <p14:creationId xmlns:p14="http://schemas.microsoft.com/office/powerpoint/2010/main" val="401190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this diagram helps clarify what I’ll discuss tonight:</a:t>
            </a:r>
          </a:p>
          <a:p>
            <a:pPr marL="173422" indent="-173422">
              <a:buFont typeface="Arial" panose="020B0604020202020204" pitchFamily="34" charset="0"/>
              <a:buChar char="•"/>
            </a:pPr>
            <a:r>
              <a:rPr lang="en-US" dirty="0"/>
              <a:t>Flask is a framework used by a Python application and hosted by a web application server – typically one using WSGI</a:t>
            </a:r>
          </a:p>
          <a:p>
            <a:pPr marL="173422" indent="-173422">
              <a:buFont typeface="Arial" panose="020B0604020202020204" pitchFamily="34" charset="0"/>
              <a:buChar char="•"/>
            </a:pPr>
            <a:r>
              <a:rPr lang="en-US" dirty="0"/>
              <a:t>WSGI is the Python standard interface between web servers and Python applications</a:t>
            </a:r>
          </a:p>
          <a:p>
            <a:pPr marL="173422" indent="-173422">
              <a:buFont typeface="Arial" panose="020B0604020202020204" pitchFamily="34" charset="0"/>
              <a:buChar char="•"/>
            </a:pPr>
            <a:r>
              <a:rPr lang="en-US" dirty="0"/>
              <a:t>Web Frameworks make it easier to write Python web applications by dealing with much of the low level details and boilerplate</a:t>
            </a:r>
          </a:p>
        </p:txBody>
      </p:sp>
      <p:sp>
        <p:nvSpPr>
          <p:cNvPr id="4" name="Slide Number Placeholder 3"/>
          <p:cNvSpPr>
            <a:spLocks noGrp="1"/>
          </p:cNvSpPr>
          <p:nvPr>
            <p:ph type="sldNum" sz="quarter" idx="10"/>
          </p:nvPr>
        </p:nvSpPr>
        <p:spPr/>
        <p:txBody>
          <a:bodyPr/>
          <a:lstStyle/>
          <a:p>
            <a:fld id="{26FD9FA7-1FF6-FB47-9F1D-8FA9B12D5173}" type="slidenum">
              <a:rPr lang="en-US" smtClean="0"/>
              <a:pPr/>
              <a:t>5</a:t>
            </a:fld>
            <a:endParaRPr lang="en-US"/>
          </a:p>
        </p:txBody>
      </p:sp>
    </p:spTree>
    <p:extLst>
      <p:ext uri="{BB962C8B-B14F-4D97-AF65-F5344CB8AC3E}">
        <p14:creationId xmlns:p14="http://schemas.microsoft.com/office/powerpoint/2010/main" val="81459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OK - what’s the value proposition for a web framework?</a:t>
            </a:r>
          </a:p>
          <a:p>
            <a:pPr marL="635879" lvl="1" indent="-173422">
              <a:buFont typeface="Arial" panose="020B0604020202020204" pitchFamily="34" charset="0"/>
              <a:buChar char="•"/>
            </a:pPr>
            <a:r>
              <a:rPr lang="en-US" dirty="0"/>
              <a:t>Essentially it lets you delegate parts of the functionality and just focus on the part you care about</a:t>
            </a:r>
          </a:p>
          <a:p>
            <a:pPr marL="173422" indent="-173422">
              <a:buFont typeface="Arial" panose="020B0604020202020204" pitchFamily="34" charset="0"/>
              <a:buChar char="•"/>
            </a:pPr>
            <a:r>
              <a:rPr lang="en-US" dirty="0"/>
              <a:t>For example, it’s possible to have clients connect directly to your WSGI Web Application Server vs. using a Dedicated Web Server</a:t>
            </a:r>
          </a:p>
          <a:p>
            <a:pPr marL="173422" indent="-173422">
              <a:buFont typeface="Arial" panose="020B0604020202020204" pitchFamily="34" charset="0"/>
              <a:buChar char="•"/>
            </a:pPr>
            <a:r>
              <a:rPr lang="en-US" dirty="0"/>
              <a:t>Why use an actual web server?</a:t>
            </a:r>
          </a:p>
          <a:p>
            <a:pPr marL="173422" indent="-173422">
              <a:buFont typeface="Arial" panose="020B0604020202020204" pitchFamily="34" charset="0"/>
              <a:buChar char="•"/>
            </a:pPr>
            <a:r>
              <a:rPr lang="en-US" dirty="0"/>
              <a:t>Developing a robust, performant, and secure server which deals with things such as encryption, caching, and static content is non-trivial</a:t>
            </a:r>
          </a:p>
          <a:p>
            <a:pPr marL="173422" indent="-173422">
              <a:buFont typeface="Arial" panose="020B0604020202020204" pitchFamily="34" charset="0"/>
              <a:buChar char="•"/>
            </a:pPr>
            <a:r>
              <a:rPr lang="en-US" dirty="0"/>
              <a:t>For any kind of scale you’re better off using proven technologies like Apache and Nginx</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6</a:t>
            </a:fld>
            <a:endParaRPr lang="en-US"/>
          </a:p>
        </p:txBody>
      </p:sp>
    </p:spTree>
    <p:extLst>
      <p:ext uri="{BB962C8B-B14F-4D97-AF65-F5344CB8AC3E}">
        <p14:creationId xmlns:p14="http://schemas.microsoft.com/office/powerpoint/2010/main" val="4020834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The Web Server can be configured to forward requests for dynamic content to the WSGI Server</a:t>
            </a:r>
          </a:p>
          <a:p>
            <a:pPr marL="173422" indent="-173422">
              <a:buFont typeface="Arial" panose="020B0604020202020204" pitchFamily="34" charset="0"/>
              <a:buChar char="•"/>
            </a:pPr>
            <a:r>
              <a:rPr lang="en-US" dirty="0"/>
              <a:t>Essentially you’ll pick certain URL paths and delegate those to the WSGI Server</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7</a:t>
            </a:fld>
            <a:endParaRPr lang="en-US"/>
          </a:p>
        </p:txBody>
      </p:sp>
    </p:spTree>
    <p:extLst>
      <p:ext uri="{BB962C8B-B14F-4D97-AF65-F5344CB8AC3E}">
        <p14:creationId xmlns:p14="http://schemas.microsoft.com/office/powerpoint/2010/main" val="163744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Note – the depiction is a simplified diagram of content flow, in reality the content would flow from the WSGI server back through the web server</a:t>
            </a:r>
          </a:p>
          <a:p>
            <a:pPr marL="173422" indent="-173422">
              <a:buFont typeface="Arial" panose="020B0604020202020204" pitchFamily="34" charset="0"/>
              <a:buChar char="•"/>
            </a:pPr>
            <a:r>
              <a:rPr lang="en-US" dirty="0"/>
              <a:t>Why use the Python WSGI specification and a web application framework for your application?</a:t>
            </a:r>
          </a:p>
          <a:p>
            <a:pPr marL="173422" indent="-173422">
              <a:buFont typeface="Arial" panose="020B0604020202020204" pitchFamily="34" charset="0"/>
              <a:buChar char="•"/>
            </a:pPr>
            <a:r>
              <a:rPr lang="en-US" dirty="0"/>
              <a:t>How hard could it be to just listen for incoming requests with your application and send back the appropriate content?</a:t>
            </a:r>
          </a:p>
          <a:p>
            <a:pPr marL="173422" indent="-173422">
              <a:buFont typeface="Arial" panose="020B0604020202020204" pitchFamily="34" charset="0"/>
              <a:buChar char="•"/>
            </a:pPr>
            <a:r>
              <a:rPr lang="en-US" dirty="0"/>
              <a:t>Requests/responses must support all HTTP methods and specifications including dealing with headers fields and body content</a:t>
            </a:r>
          </a:p>
          <a:p>
            <a:pPr marL="635879" lvl="1" indent="-173422">
              <a:buFont typeface="Arial" panose="020B0604020202020204" pitchFamily="34" charset="0"/>
              <a:buChar char="•"/>
            </a:pPr>
            <a:r>
              <a:rPr lang="en-US" dirty="0"/>
              <a:t>See https://developer.mozilla.org/en-US/docs/Web/HTTP/Resources_and_specifications</a:t>
            </a:r>
          </a:p>
          <a:p>
            <a:pPr marL="635879" lvl="1" indent="-173422">
              <a:buFont typeface="Arial" panose="020B0604020202020204" pitchFamily="34" charset="0"/>
              <a:buChar char="•"/>
            </a:pPr>
            <a:r>
              <a:rPr lang="en-US" dirty="0"/>
              <a:t>Implementing all of the above in a performant, secure, and robust way is just a bit of work</a:t>
            </a:r>
          </a:p>
          <a:p>
            <a:pPr marL="173422" indent="-173422">
              <a:buFont typeface="Arial" panose="020B0604020202020204" pitchFamily="34" charset="0"/>
              <a:buChar char="•"/>
            </a:pPr>
            <a:r>
              <a:rPr lang="en-US" dirty="0"/>
              <a:t>Good frameworks handle these requests/responses in a scalable and performant manner supporting thousands to tens of thousands or more concurrent requests</a:t>
            </a:r>
          </a:p>
          <a:p>
            <a:pPr marL="173422" indent="-173422">
              <a:buFont typeface="Arial" panose="020B0604020202020204" pitchFamily="34" charset="0"/>
              <a:buChar char="•"/>
            </a:pPr>
            <a:r>
              <a:rPr lang="en-US" dirty="0"/>
              <a:t>Aside – does anyone know how many concurrent connections a good solution can handle on a 1U server?  Answer is at least 10 million using Java on Linux as of several years ago…</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8</a:t>
            </a:fld>
            <a:endParaRPr lang="en-US"/>
          </a:p>
        </p:txBody>
      </p:sp>
    </p:spTree>
    <p:extLst>
      <p:ext uri="{BB962C8B-B14F-4D97-AF65-F5344CB8AC3E}">
        <p14:creationId xmlns:p14="http://schemas.microsoft.com/office/powerpoint/2010/main" val="1154394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US" dirty="0"/>
              <a:t>URLs consist of a server, a port, and a path – routing maps the client supplied path to actual code which processes it, typically called a view function</a:t>
            </a:r>
          </a:p>
          <a:p>
            <a:pPr marL="173422" indent="-173422">
              <a:buFont typeface="Arial" panose="020B0604020202020204" pitchFamily="34" charset="0"/>
              <a:buChar char="•"/>
            </a:pPr>
            <a:r>
              <a:rPr lang="en-US" dirty="0"/>
              <a:t>The whole point of using a programming language for a web application is to allow dynamic content – templates provide a structured way to generate user-targeted HTML pages or API-targeted JSON/XML responses</a:t>
            </a:r>
          </a:p>
          <a:p>
            <a:pPr marL="173422" indent="-173422">
              <a:buFont typeface="Arial" panose="020B0604020202020204" pitchFamily="34" charset="0"/>
              <a:buChar char="•"/>
            </a:pPr>
            <a:r>
              <a:rPr lang="en-US" dirty="0"/>
              <a:t>Web pages often require client input – form validation and processing ensures the input is correct and makes it easily accessible to the program</a:t>
            </a:r>
          </a:p>
          <a:p>
            <a:pPr marL="173422" indent="-173422">
              <a:buFont typeface="Arial" panose="020B0604020202020204" pitchFamily="34" charset="0"/>
              <a:buChar char="•"/>
            </a:pPr>
            <a:r>
              <a:rPr lang="en-US" dirty="0"/>
              <a:t>The Object Relational Mapper or ORM abstracts away the database making it fairly easy to change out.  It also allows representing data as Python objects which are then translated into SQL commands to store the data in the database.  For NoSQL databases like mongo you can use an object document mapper or ODM.  This translates from a Python object to a NoSQL document which is essentially JSON.</a:t>
            </a:r>
          </a:p>
          <a:p>
            <a:pPr marL="173422" indent="-173422">
              <a:buFont typeface="Arial" panose="020B0604020202020204" pitchFamily="34" charset="0"/>
              <a:buChar char="•"/>
            </a:pPr>
            <a:r>
              <a:rPr lang="en-US" dirty="0"/>
              <a:t>Security is hard – frameworks help protect against common attacks like Cross site request forgery, cross site scripting, SQL injection, and others</a:t>
            </a:r>
          </a:p>
          <a:p>
            <a:pPr marL="173422" indent="-173422">
              <a:buFont typeface="Arial" panose="020B0604020202020204" pitchFamily="34" charset="0"/>
              <a:buChar char="•"/>
            </a:pPr>
            <a:r>
              <a:rPr lang="en-US" dirty="0"/>
              <a:t>Web sites often need to persist information across session – user authentication information, shopping cart state, user preferences, and the like</a:t>
            </a:r>
          </a:p>
        </p:txBody>
      </p:sp>
      <p:sp>
        <p:nvSpPr>
          <p:cNvPr id="4" name="Slide Number Placeholder 3"/>
          <p:cNvSpPr>
            <a:spLocks noGrp="1"/>
          </p:cNvSpPr>
          <p:nvPr>
            <p:ph type="sldNum" sz="quarter" idx="10"/>
          </p:nvPr>
        </p:nvSpPr>
        <p:spPr/>
        <p:txBody>
          <a:bodyPr/>
          <a:lstStyle/>
          <a:p>
            <a:fld id="{26FD9FA7-1FF6-FB47-9F1D-8FA9B12D5173}" type="slidenum">
              <a:rPr lang="en-US" smtClean="0"/>
              <a:pPr/>
              <a:t>9</a:t>
            </a:fld>
            <a:endParaRPr lang="en-US"/>
          </a:p>
        </p:txBody>
      </p:sp>
    </p:spTree>
    <p:extLst>
      <p:ext uri="{BB962C8B-B14F-4D97-AF65-F5344CB8AC3E}">
        <p14:creationId xmlns:p14="http://schemas.microsoft.com/office/powerpoint/2010/main" val="500037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52133"/>
            <a:ext cx="8254999" cy="1450291"/>
          </a:xfrm>
          <a:noFill/>
          <a:ln>
            <a:noFill/>
          </a:ln>
        </p:spPr>
        <p:txBody>
          <a:bodyPr anchor="b"/>
          <a:lstStyle>
            <a:lvl1pPr marL="0" indent="0">
              <a:defRPr sz="2600" baseline="0">
                <a:solidFill>
                  <a:srgbClr val="0070C0"/>
                </a:solidFill>
              </a:defRPr>
            </a:lvl1pPr>
          </a:lstStyle>
          <a:p>
            <a:r>
              <a:rPr lang="en-US" dirty="0"/>
              <a:t>Click to edit Master title style</a:t>
            </a:r>
          </a:p>
        </p:txBody>
      </p:sp>
      <p:sp>
        <p:nvSpPr>
          <p:cNvPr id="3" name="Subtitle 2"/>
          <p:cNvSpPr>
            <a:spLocks noGrp="1"/>
          </p:cNvSpPr>
          <p:nvPr>
            <p:ph type="subTitle" idx="1"/>
          </p:nvPr>
        </p:nvSpPr>
        <p:spPr>
          <a:xfrm>
            <a:off x="381001" y="4267200"/>
            <a:ext cx="8271329" cy="381000"/>
          </a:xfrm>
          <a:prstGeom prst="rect">
            <a:avLst/>
          </a:prstGeom>
          <a:noFill/>
        </p:spPr>
        <p:txBody>
          <a:bodyPr anchor="t">
            <a:normAutofit/>
          </a:bodyPr>
          <a:lstStyle>
            <a:lvl1pPr marL="0" indent="0" algn="l">
              <a:buNone/>
              <a:defRPr sz="1600" b="1" cap="none">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Title 1"/>
          <p:cNvSpPr txBox="1">
            <a:spLocks/>
          </p:cNvSpPr>
          <p:nvPr userDrawn="1"/>
        </p:nvSpPr>
        <p:spPr>
          <a:xfrm>
            <a:off x="0" y="3962401"/>
            <a:ext cx="5638800" cy="102908"/>
          </a:xfrm>
          <a:prstGeom prst="rect">
            <a:avLst/>
          </a:prstGeom>
          <a:solidFill>
            <a:srgbClr val="0070C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2" name="Title 1"/>
          <p:cNvSpPr txBox="1">
            <a:spLocks/>
          </p:cNvSpPr>
          <p:nvPr userDrawn="1"/>
        </p:nvSpPr>
        <p:spPr>
          <a:xfrm>
            <a:off x="5715002" y="3962401"/>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9" name="Text Placeholder 18"/>
          <p:cNvSpPr>
            <a:spLocks noGrp="1"/>
          </p:cNvSpPr>
          <p:nvPr>
            <p:ph type="body" sz="quarter" idx="13"/>
          </p:nvPr>
        </p:nvSpPr>
        <p:spPr>
          <a:xfrm>
            <a:off x="381001" y="4614331"/>
            <a:ext cx="8270875" cy="1532469"/>
          </a:xfrm>
          <a:prstGeom prst="rect">
            <a:avLst/>
          </a:prstGeom>
        </p:spPr>
        <p:txBody>
          <a:bodyPr anchor="t">
            <a:normAutofit/>
          </a:bodyPr>
          <a:lstStyle>
            <a:lvl1pPr marL="0" indent="0">
              <a:buNone/>
              <a:defRPr sz="1400" b="0" cap="none">
                <a:solidFill>
                  <a:srgbClr val="4D4D4D"/>
                </a:solidFill>
              </a:defRPr>
            </a:lvl1pPr>
          </a:lstStyle>
          <a:p>
            <a:pPr lvl="0"/>
            <a:r>
              <a:rPr lang="en-US" dirty="0"/>
              <a:t>Click to edit Master text styles</a:t>
            </a:r>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icture">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1" y="1612900"/>
            <a:ext cx="9144000" cy="4052888"/>
          </a:xfrm>
        </p:spPr>
        <p:txBody>
          <a:bodyPr>
            <a:normAutofit/>
          </a:bodyPr>
          <a:lstStyle>
            <a:lvl1pPr marL="0" indent="0">
              <a:buNone/>
              <a:defRPr sz="1800" baseline="0"/>
            </a:lvl1pPr>
          </a:lstStyle>
          <a:p>
            <a:r>
              <a:rPr lang="en-US" dirty="0"/>
              <a:t>Click to insert Picture</a:t>
            </a:r>
          </a:p>
        </p:txBody>
      </p:sp>
      <p:sp>
        <p:nvSpPr>
          <p:cNvPr id="2" name="Title 1"/>
          <p:cNvSpPr>
            <a:spLocks noGrp="1"/>
          </p:cNvSpPr>
          <p:nvPr>
            <p:ph type="ctrTitle"/>
          </p:nvPr>
        </p:nvSpPr>
        <p:spPr>
          <a:xfrm>
            <a:off x="-1" y="2252156"/>
            <a:ext cx="6993467" cy="358216"/>
          </a:xfrm>
          <a:solidFill>
            <a:srgbClr val="DD0000"/>
          </a:solidFill>
          <a:ln>
            <a:solidFill>
              <a:srgbClr val="DD0000"/>
            </a:solidFill>
          </a:ln>
        </p:spPr>
        <p:txBody>
          <a:bodyPr/>
          <a:lstStyle>
            <a:lvl1pPr marL="228600" indent="0">
              <a:tabLst/>
              <a:defRPr sz="2600" spc="-10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242047" y="5926661"/>
            <a:ext cx="5028453" cy="741031"/>
          </a:xfrm>
          <a:prstGeom prst="rect">
            <a:avLst/>
          </a:prstGeom>
        </p:spPr>
        <p:txBody>
          <a:bodyPr anchor="t">
            <a:normAutofit/>
          </a:bodyPr>
          <a:lstStyle>
            <a:lvl1pPr marL="0" indent="0" algn="l">
              <a:buNone/>
              <a:defRPr sz="1300" b="1" cap="none">
                <a:solidFill>
                  <a:srgbClr val="40404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1" name="Text Placeholder 20"/>
          <p:cNvSpPr>
            <a:spLocks noGrp="1"/>
          </p:cNvSpPr>
          <p:nvPr>
            <p:ph type="body" sz="quarter" idx="13"/>
          </p:nvPr>
        </p:nvSpPr>
        <p:spPr>
          <a:xfrm>
            <a:off x="0" y="2703486"/>
            <a:ext cx="6993467" cy="330201"/>
          </a:xfrm>
          <a:prstGeom prst="rect">
            <a:avLst/>
          </a:prstGeom>
          <a:solidFill>
            <a:srgbClr val="DD0000"/>
          </a:solidFill>
          <a:ln>
            <a:solidFill>
              <a:srgbClr val="DD0000"/>
            </a:solidFill>
          </a:ln>
        </p:spPr>
        <p:txBody>
          <a:bodyPr anchor="ctr">
            <a:noAutofit/>
          </a:bodyPr>
          <a:lstStyle>
            <a:lvl1pPr marL="231775" indent="0">
              <a:buNone/>
              <a:defRPr sz="2600" b="1" cap="all" spc="-100">
                <a:solidFill>
                  <a:schemeClr val="bg1"/>
                </a:solidFill>
              </a:defRPr>
            </a:lvl1pPr>
          </a:lstStyle>
          <a:p>
            <a:pPr lvl="0"/>
            <a:r>
              <a:rPr lang="en-US" dirty="0"/>
              <a:t>Click to edit Master text styles</a:t>
            </a:r>
          </a:p>
        </p:txBody>
      </p:sp>
      <p:sp>
        <p:nvSpPr>
          <p:cNvPr id="16" name="Title 1"/>
          <p:cNvSpPr txBox="1">
            <a:spLocks/>
          </p:cNvSpPr>
          <p:nvPr userDrawn="1"/>
        </p:nvSpPr>
        <p:spPr>
          <a:xfrm>
            <a:off x="0" y="5791201"/>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7" name="Title 1"/>
          <p:cNvSpPr txBox="1">
            <a:spLocks/>
          </p:cNvSpPr>
          <p:nvPr userDrawn="1"/>
        </p:nvSpPr>
        <p:spPr>
          <a:xfrm>
            <a:off x="5715000" y="5791201"/>
            <a:ext cx="3429000"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3" name="TextBox 12"/>
          <p:cNvSpPr txBox="1"/>
          <p:nvPr userDrawn="1"/>
        </p:nvSpPr>
        <p:spPr>
          <a:xfrm>
            <a:off x="5384802" y="6319529"/>
            <a:ext cx="3395133" cy="246221"/>
          </a:xfrm>
          <a:prstGeom prst="rect">
            <a:avLst/>
          </a:prstGeom>
          <a:noFill/>
        </p:spPr>
        <p:txBody>
          <a:bodyPr wrap="square" rtlCol="0">
            <a:spAutoFit/>
          </a:bodyPr>
          <a:lstStyle/>
          <a:p>
            <a:pPr algn="r"/>
            <a:r>
              <a:rPr lang="en-US" sz="1000" b="1" dirty="0">
                <a:solidFill>
                  <a:srgbClr val="DD0000"/>
                </a:solidFill>
              </a:rPr>
              <a:t>800.800.4239 | </a:t>
            </a:r>
            <a:r>
              <a:rPr lang="en-US" sz="1000" b="1" dirty="0" err="1">
                <a:solidFill>
                  <a:srgbClr val="DD0000"/>
                </a:solidFill>
              </a:rPr>
              <a:t>CDW.com/peoplewhogetit</a:t>
            </a:r>
            <a:endParaRPr lang="en-US" sz="1000" b="1" dirty="0">
              <a:solidFill>
                <a:srgbClr val="DD0000"/>
              </a:solidFill>
            </a:endParaRPr>
          </a:p>
        </p:txBody>
      </p:sp>
      <p:pic>
        <p:nvPicPr>
          <p:cNvPr id="10" name="Picture 9" descr="CDW_boxtag.jpg"/>
          <p:cNvPicPr>
            <a:picLocks noChangeAspect="1"/>
          </p:cNvPicPr>
          <p:nvPr userDrawn="1"/>
        </p:nvPicPr>
        <p:blipFill>
          <a:blip r:embed="rId2"/>
          <a:stretch>
            <a:fillRect/>
          </a:stretch>
        </p:blipFill>
        <p:spPr>
          <a:xfrm>
            <a:off x="6950317" y="388250"/>
            <a:ext cx="1821359" cy="845272"/>
          </a:xfrm>
          <a:prstGeom prst="rect">
            <a:avLst/>
          </a:prstGeom>
        </p:spPr>
      </p:pic>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1"/>
            <a:ext cx="5334000" cy="1905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13267" y="1038225"/>
            <a:ext cx="8373533" cy="5372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296333" y="334095"/>
            <a:ext cx="8382154" cy="530996"/>
          </a:xfrm>
        </p:spPr>
        <p:txBody>
          <a:bodyPr/>
          <a:lstStyle/>
          <a:p>
            <a:r>
              <a:rPr lang="en-US" dirty="0"/>
              <a:t>Click to edit Master title style</a:t>
            </a:r>
          </a:p>
        </p:txBody>
      </p:sp>
      <p:sp>
        <p:nvSpPr>
          <p:cNvPr id="2" name="Rectangle 1"/>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86887"/>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SH">
    <p:spTree>
      <p:nvGrpSpPr>
        <p:cNvPr id="1" name=""/>
        <p:cNvGrpSpPr/>
        <p:nvPr/>
      </p:nvGrpSpPr>
      <p:grpSpPr>
        <a:xfrm>
          <a:off x="0" y="0"/>
          <a:ext cx="0" cy="0"/>
          <a:chOff x="0" y="0"/>
          <a:chExt cx="0" cy="0"/>
        </a:xfrm>
      </p:grpSpPr>
      <p:pic>
        <p:nvPicPr>
          <p:cNvPr id="3" name="Picture 2"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9"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a:t>Click to edit Master text styles</a:t>
            </a:r>
          </a:p>
        </p:txBody>
      </p:sp>
      <p:sp>
        <p:nvSpPr>
          <p:cNvPr id="11" name="Rectangle 10"/>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30200" y="1038225"/>
            <a:ext cx="8356600" cy="5372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330200" y="334095"/>
            <a:ext cx="8070850" cy="530996"/>
          </a:xfrm>
        </p:spPr>
        <p:txBody>
          <a:bodyPr/>
          <a:lstStyle/>
          <a:p>
            <a:r>
              <a:rPr lang="en-US" dirty="0"/>
              <a:t>Click to edit Master title style</a:t>
            </a:r>
          </a:p>
        </p:txBody>
      </p:sp>
    </p:spTree>
    <p:extLst>
      <p:ext uri="{BB962C8B-B14F-4D97-AF65-F5344CB8AC3E}">
        <p14:creationId xmlns:p14="http://schemas.microsoft.com/office/powerpoint/2010/main" val="2565933686"/>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13267" y="334095"/>
            <a:ext cx="8068733" cy="530996"/>
          </a:xfrm>
        </p:spPr>
        <p:txBody>
          <a:bodyPr/>
          <a:lstStyle>
            <a:lvl1pPr>
              <a:defRPr>
                <a:solidFill>
                  <a:schemeClr val="accent1"/>
                </a:solidFill>
              </a:defRPr>
            </a:lvl1pPr>
          </a:lstStyle>
          <a:p>
            <a:r>
              <a:rPr lang="en-US" dirty="0"/>
              <a:t>Click to edit Master title style</a:t>
            </a:r>
          </a:p>
        </p:txBody>
      </p:sp>
      <p:sp>
        <p:nvSpPr>
          <p:cNvPr id="5" name="Text Placeholder 4"/>
          <p:cNvSpPr>
            <a:spLocks noGrp="1"/>
          </p:cNvSpPr>
          <p:nvPr>
            <p:ph type="body" sz="quarter" idx="15"/>
          </p:nvPr>
        </p:nvSpPr>
        <p:spPr>
          <a:xfrm>
            <a:off x="338667"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p:cNvSpPr>
            <a:spLocks noGrp="1"/>
          </p:cNvSpPr>
          <p:nvPr>
            <p:ph type="body" sz="quarter" idx="16"/>
          </p:nvPr>
        </p:nvSpPr>
        <p:spPr>
          <a:xfrm>
            <a:off x="4670611"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7"/>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SH">
    <p:spTree>
      <p:nvGrpSpPr>
        <p:cNvPr id="1" name=""/>
        <p:cNvGrpSpPr/>
        <p:nvPr/>
      </p:nvGrpSpPr>
      <p:grpSpPr>
        <a:xfrm>
          <a:off x="0" y="0"/>
          <a:ext cx="0" cy="0"/>
          <a:chOff x="0" y="0"/>
          <a:chExt cx="0" cy="0"/>
        </a:xfrm>
      </p:grpSpPr>
      <p:sp>
        <p:nvSpPr>
          <p:cNvPr id="1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a:t>Click to edit Master text styles</a:t>
            </a:r>
          </a:p>
        </p:txBody>
      </p:sp>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04800" y="334095"/>
            <a:ext cx="8077200" cy="530996"/>
          </a:xfrm>
        </p:spPr>
        <p:txBody>
          <a:bodyPr/>
          <a:lstStyle>
            <a:lvl1pPr>
              <a:defRPr>
                <a:solidFill>
                  <a:schemeClr val="accent1"/>
                </a:solidFill>
              </a:defRPr>
            </a:lvl1pPr>
          </a:lstStyle>
          <a:p>
            <a:r>
              <a:rPr lang="en-US" dirty="0"/>
              <a:t>Click to edit Master title style</a:t>
            </a:r>
          </a:p>
        </p:txBody>
      </p:sp>
      <p:sp>
        <p:nvSpPr>
          <p:cNvPr id="5" name="Text Placeholder 4"/>
          <p:cNvSpPr>
            <a:spLocks noGrp="1"/>
          </p:cNvSpPr>
          <p:nvPr>
            <p:ph type="body" sz="quarter" idx="15"/>
          </p:nvPr>
        </p:nvSpPr>
        <p:spPr>
          <a:xfrm>
            <a:off x="321733" y="1100138"/>
            <a:ext cx="4151655"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p:cNvSpPr>
            <a:spLocks noGrp="1"/>
          </p:cNvSpPr>
          <p:nvPr>
            <p:ph type="body" sz="quarter" idx="16"/>
          </p:nvPr>
        </p:nvSpPr>
        <p:spPr>
          <a:xfrm>
            <a:off x="4670612" y="1100138"/>
            <a:ext cx="4016188" cy="5334000"/>
          </a:xfrm>
        </p:spPr>
        <p:txBody>
          <a:bodyPr>
            <a:normAutofit/>
          </a:bodyPr>
          <a:lstStyle>
            <a:lvl1pPr>
              <a:defRPr sz="20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763918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6" name="Rectangle 5"/>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H">
    <p:spTree>
      <p:nvGrpSpPr>
        <p:cNvPr id="1" name=""/>
        <p:cNvGrpSpPr/>
        <p:nvPr/>
      </p:nvGrpSpPr>
      <p:grpSpPr>
        <a:xfrm>
          <a:off x="0" y="0"/>
          <a:ext cx="0" cy="0"/>
          <a:chOff x="0" y="0"/>
          <a:chExt cx="0" cy="0"/>
        </a:xfrm>
      </p:grpSpPr>
      <p:sp>
        <p:nvSpPr>
          <p:cNvPr id="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a:t>Click to edit Master text styles</a:t>
            </a:r>
          </a:p>
        </p:txBody>
      </p:sp>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Tree>
    <p:extLst>
      <p:ext uri="{BB962C8B-B14F-4D97-AF65-F5344CB8AC3E}">
        <p14:creationId xmlns:p14="http://schemas.microsoft.com/office/powerpoint/2010/main" val="3516086563"/>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099733"/>
            <a:ext cx="8077200" cy="1481667"/>
          </a:xfrm>
          <a:noFill/>
          <a:ln>
            <a:noFill/>
          </a:ln>
        </p:spPr>
        <p:txBody>
          <a:bodyPr anchor="b"/>
          <a:lstStyle>
            <a:lvl1pPr marL="0" indent="0" algn="l">
              <a:defRPr sz="2600" b="1" cap="all">
                <a:solidFill>
                  <a:srgbClr val="DD0000"/>
                </a:solidFill>
              </a:defRPr>
            </a:lvl1pPr>
          </a:lstStyle>
          <a:p>
            <a:r>
              <a:rPr lang="en-US" dirty="0"/>
              <a:t>Click to edit Master title style</a:t>
            </a:r>
          </a:p>
        </p:txBody>
      </p:sp>
      <p:sp>
        <p:nvSpPr>
          <p:cNvPr id="3" name="Text Placeholder 2"/>
          <p:cNvSpPr>
            <a:spLocks noGrp="1"/>
          </p:cNvSpPr>
          <p:nvPr>
            <p:ph type="body" idx="1"/>
          </p:nvPr>
        </p:nvSpPr>
        <p:spPr>
          <a:xfrm>
            <a:off x="609600" y="3632195"/>
            <a:ext cx="8077200" cy="2040471"/>
          </a:xfrm>
          <a:prstGeom prst="rect">
            <a:avLst/>
          </a:prstGeom>
        </p:spPr>
        <p:txBody>
          <a:bodyPr anchor="t">
            <a:normAutofit/>
          </a:bodyPr>
          <a:lstStyle>
            <a:lvl1pPr marL="0" indent="0">
              <a:buNone/>
              <a:defRPr sz="1600" b="0" cap="none">
                <a:solidFill>
                  <a:schemeClr val="tx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8" name="Picture 7" descr="CDW_boxtag.jpg"/>
          <p:cNvPicPr>
            <a:picLocks noChangeAspect="1"/>
          </p:cNvPicPr>
          <p:nvPr userDrawn="1"/>
        </p:nvPicPr>
        <p:blipFill>
          <a:blip r:embed="rId2"/>
          <a:stretch>
            <a:fillRect/>
          </a:stretch>
        </p:blipFill>
        <p:spPr>
          <a:xfrm>
            <a:off x="7086602" y="626538"/>
            <a:ext cx="1551976" cy="720255"/>
          </a:xfrm>
          <a:prstGeom prst="rect">
            <a:avLst/>
          </a:prstGeom>
        </p:spPr>
      </p:pic>
      <p:sp>
        <p:nvSpPr>
          <p:cNvPr id="9" name="Title 1"/>
          <p:cNvSpPr txBox="1">
            <a:spLocks/>
          </p:cNvSpPr>
          <p:nvPr userDrawn="1"/>
        </p:nvSpPr>
        <p:spPr>
          <a:xfrm>
            <a:off x="0" y="6578601"/>
            <a:ext cx="5638800" cy="286000"/>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0" name="Title 1"/>
          <p:cNvSpPr txBox="1">
            <a:spLocks/>
          </p:cNvSpPr>
          <p:nvPr userDrawn="1"/>
        </p:nvSpPr>
        <p:spPr>
          <a:xfrm>
            <a:off x="5715002" y="6570134"/>
            <a:ext cx="2937329" cy="29446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2" name="Picture 11" descr="CDW_boxtag.jpg"/>
          <p:cNvPicPr>
            <a:picLocks noChangeAspect="1"/>
          </p:cNvPicPr>
          <p:nvPr userDrawn="1"/>
        </p:nvPicPr>
        <p:blipFill>
          <a:blip r:embed="rId2"/>
          <a:stretch>
            <a:fillRect/>
          </a:stretch>
        </p:blipFill>
        <p:spPr>
          <a:xfrm>
            <a:off x="6070602" y="910761"/>
            <a:ext cx="2574544" cy="1194816"/>
          </a:xfrm>
          <a:prstGeom prst="rect">
            <a:avLst/>
          </a:prstGeom>
        </p:spPr>
      </p:pic>
      <p:grpSp>
        <p:nvGrpSpPr>
          <p:cNvPr id="7" name="Group 6"/>
          <p:cNvGrpSpPr/>
          <p:nvPr userDrawn="1"/>
        </p:nvGrpSpPr>
        <p:grpSpPr>
          <a:xfrm>
            <a:off x="-8467" y="4741364"/>
            <a:ext cx="8652331" cy="604105"/>
            <a:chOff x="0" y="4902238"/>
            <a:chExt cx="8652331" cy="604105"/>
          </a:xfrm>
        </p:grpSpPr>
        <p:sp>
          <p:nvSpPr>
            <p:cNvPr id="17" name="TextBox 16"/>
            <p:cNvSpPr txBox="1"/>
            <p:nvPr userDrawn="1"/>
          </p:nvSpPr>
          <p:spPr>
            <a:xfrm>
              <a:off x="778934" y="5198566"/>
              <a:ext cx="7551651" cy="307777"/>
            </a:xfrm>
            <a:prstGeom prst="rect">
              <a:avLst/>
            </a:prstGeom>
            <a:noFill/>
          </p:spPr>
          <p:txBody>
            <a:bodyPr wrap="square" rtlCol="0">
              <a:spAutoFit/>
            </a:bodyPr>
            <a:lstStyle/>
            <a:p>
              <a:r>
                <a:rPr lang="en-US" sz="1400" b="1" dirty="0">
                  <a:solidFill>
                    <a:srgbClr val="DD0000"/>
                  </a:solidFill>
                </a:rPr>
                <a:t>800.800.4239 | </a:t>
              </a:r>
              <a:r>
                <a:rPr lang="en-US" sz="1400" b="1" dirty="0" err="1">
                  <a:solidFill>
                    <a:srgbClr val="DD0000"/>
                  </a:solidFill>
                </a:rPr>
                <a:t>CDW.com/peoplewhogetit</a:t>
              </a:r>
              <a:endParaRPr lang="en-US" sz="1400" b="1" dirty="0">
                <a:solidFill>
                  <a:srgbClr val="DD0000"/>
                </a:solidFill>
              </a:endParaRPr>
            </a:p>
          </p:txBody>
        </p:sp>
        <p:grpSp>
          <p:nvGrpSpPr>
            <p:cNvPr id="6" name="Group 5"/>
            <p:cNvGrpSpPr/>
            <p:nvPr userDrawn="1"/>
          </p:nvGrpSpPr>
          <p:grpSpPr>
            <a:xfrm>
              <a:off x="0" y="4902238"/>
              <a:ext cx="8652331" cy="102908"/>
              <a:chOff x="0" y="4902238"/>
              <a:chExt cx="8652331" cy="102908"/>
            </a:xfrm>
          </p:grpSpPr>
          <p:sp>
            <p:nvSpPr>
              <p:cNvPr id="13" name="Title 1"/>
              <p:cNvSpPr txBox="1">
                <a:spLocks/>
              </p:cNvSpPr>
              <p:nvPr userDrawn="1"/>
            </p:nvSpPr>
            <p:spPr>
              <a:xfrm>
                <a:off x="0" y="4902238"/>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4" name="Title 1"/>
              <p:cNvSpPr txBox="1">
                <a:spLocks/>
              </p:cNvSpPr>
              <p:nvPr userDrawn="1"/>
            </p:nvSpPr>
            <p:spPr>
              <a:xfrm>
                <a:off x="5715002" y="4902238"/>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grpSp>
      </p:grpSp>
      <p:sp>
        <p:nvSpPr>
          <p:cNvPr id="9" name="Text Placeholder 8"/>
          <p:cNvSpPr>
            <a:spLocks noGrp="1"/>
          </p:cNvSpPr>
          <p:nvPr>
            <p:ph type="body" sz="quarter" idx="10"/>
          </p:nvPr>
        </p:nvSpPr>
        <p:spPr>
          <a:xfrm>
            <a:off x="804864" y="2912533"/>
            <a:ext cx="7788804" cy="1608667"/>
          </a:xfrm>
        </p:spPr>
        <p:txBody>
          <a:bodyPr anchor="b">
            <a:normAutofit/>
          </a:bodyPr>
          <a:lstStyle>
            <a:lvl1pPr>
              <a:buNone/>
              <a:defRPr sz="2600" b="1" cap="all">
                <a:solidFill>
                  <a:srgbClr val="DE2125"/>
                </a:solidFill>
              </a:defRPr>
            </a:lvl1pPr>
          </a:lstStyle>
          <a:p>
            <a:pPr lvl="0"/>
            <a:r>
              <a:rPr lang="en-US" dirty="0"/>
              <a:t>Click to edit Master text style</a:t>
            </a:r>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1489" y="334095"/>
            <a:ext cx="8375311" cy="530996"/>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0" name="TextBox 9"/>
          <p:cNvSpPr txBox="1"/>
          <p:nvPr/>
        </p:nvSpPr>
        <p:spPr>
          <a:xfrm>
            <a:off x="8652932" y="6595531"/>
            <a:ext cx="355603" cy="338554"/>
          </a:xfrm>
          <a:prstGeom prst="rect">
            <a:avLst/>
          </a:prstGeom>
          <a:noFill/>
        </p:spPr>
        <p:txBody>
          <a:bodyPr wrap="square" rtlCol="0">
            <a:spAutoFit/>
          </a:bodyPr>
          <a:lstStyle/>
          <a:p>
            <a:pPr algn="r"/>
            <a:fld id="{63D6873E-ACBF-0942-B5C2-51F9A6E12C79}" type="slidenum">
              <a:rPr lang="en-US" sz="800" smtClean="0">
                <a:solidFill>
                  <a:schemeClr val="tx1"/>
                </a:solidFill>
                <a:latin typeface="Verdana"/>
                <a:cs typeface="Verdana"/>
              </a:rPr>
              <a:pPr algn="r"/>
              <a:t>‹#›</a:t>
            </a:fld>
            <a:endParaRPr lang="en-US" sz="800" dirty="0">
              <a:solidFill>
                <a:schemeClr val="tx1"/>
              </a:solidFill>
              <a:latin typeface="Verdana"/>
              <a:cs typeface="Verdana"/>
            </a:endParaRPr>
          </a:p>
        </p:txBody>
      </p:sp>
      <p:sp>
        <p:nvSpPr>
          <p:cNvPr id="8" name="Rectangle 7"/>
          <p:cNvSpPr/>
          <p:nvPr/>
        </p:nvSpPr>
        <p:spPr>
          <a:xfrm>
            <a:off x="3" y="6602568"/>
            <a:ext cx="9143999" cy="255432"/>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8356600" y="6602568"/>
            <a:ext cx="651934" cy="230832"/>
          </a:xfrm>
          <a:prstGeom prst="rect">
            <a:avLst/>
          </a:prstGeom>
          <a:noFill/>
        </p:spPr>
        <p:txBody>
          <a:bodyPr wrap="square" rtlCol="0" anchor="t">
            <a:spAutoFit/>
          </a:bodyPr>
          <a:lstStyle/>
          <a:p>
            <a:pPr algn="r"/>
            <a:fld id="{63D6873E-ACBF-0942-B5C2-51F9A6E12C79}" type="slidenum">
              <a:rPr lang="en-US" sz="900" b="0" smtClean="0">
                <a:solidFill>
                  <a:schemeClr val="tx2">
                    <a:lumMod val="75000"/>
                  </a:schemeClr>
                </a:solidFill>
                <a:latin typeface="Verdana"/>
                <a:cs typeface="Verdana"/>
              </a:rPr>
              <a:pPr algn="r"/>
              <a:t>‹#›</a:t>
            </a:fld>
            <a:endParaRPr lang="en-US" sz="900" b="0" dirty="0">
              <a:solidFill>
                <a:schemeClr val="tx2">
                  <a:lumMod val="75000"/>
                </a:schemeClr>
              </a:solidFill>
              <a:latin typeface="Verdana"/>
              <a:cs typeface="Verdana"/>
            </a:endParaRPr>
          </a:p>
        </p:txBody>
      </p:sp>
      <p:sp>
        <p:nvSpPr>
          <p:cNvPr id="12" name="Text Placeholder 2"/>
          <p:cNvSpPr>
            <a:spLocks noGrp="1"/>
          </p:cNvSpPr>
          <p:nvPr>
            <p:ph type="body" idx="1"/>
          </p:nvPr>
        </p:nvSpPr>
        <p:spPr>
          <a:xfrm>
            <a:off x="311489" y="1042403"/>
            <a:ext cx="8375311" cy="5379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81" r:id="rId4"/>
    <p:sldLayoutId id="2147483691" r:id="rId5"/>
    <p:sldLayoutId id="2147483682" r:id="rId6"/>
    <p:sldLayoutId id="2147483692" r:id="rId7"/>
    <p:sldLayoutId id="2147483684" r:id="rId8"/>
    <p:sldLayoutId id="2147483677" r:id="rId9"/>
    <p:sldLayoutId id="2147483674" r:id="rId10"/>
  </p:sldLayoutIdLst>
  <p:transition>
    <p:push dir="u"/>
  </p:transition>
  <p:txStyles>
    <p:titleStyle>
      <a:lvl1pPr marL="0" indent="0" algn="l" defTabSz="457200" rtl="0" eaLnBrk="1" latinLnBrk="0" hangingPunct="1">
        <a:spcBef>
          <a:spcPct val="0"/>
        </a:spcBef>
        <a:buNone/>
        <a:defRPr sz="2400" b="1" kern="1200" cap="all" baseline="0">
          <a:solidFill>
            <a:srgbClr val="0070C0"/>
          </a:solidFill>
          <a:latin typeface="Verdana"/>
          <a:ea typeface="+mj-ea"/>
          <a:cs typeface="Verdana"/>
        </a:defRPr>
      </a:lvl1pPr>
    </p:titleStyle>
    <p:body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udacity.com/course/full-stack-web-developer-nanodegree--nd00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alkpython.fm/" TargetMode="External"/><Relationship Id="rId5" Type="http://schemas.openxmlformats.org/officeDocument/2006/relationships/hyperlink" Target="https://www.fullstackpython.com/" TargetMode="External"/><Relationship Id="rId4" Type="http://schemas.openxmlformats.org/officeDocument/2006/relationships/hyperlink" Target="https://courses.miguelgrinberg.com/p/flask-mega-tutoria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linkedin.com/in/jamesrsmall" TargetMode="External"/><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github.com/sockduct/" TargetMode="External"/><Relationship Id="rId5" Type="http://schemas.openxmlformats.org/officeDocument/2006/relationships/hyperlink" Target="http://twitter.com/sockduct" TargetMode="External"/><Relationship Id="rId10" Type="http://schemas.openxmlformats.org/officeDocument/2006/relationships/image" Target="../media/image23.png"/><Relationship Id="rId4" Type="http://schemas.openxmlformats.org/officeDocument/2006/relationships/hyperlink" Target="http://twitter.com/netsec14" TargetMode="External"/><Relationship Id="rId9"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coursera.org/specializations/python"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www.udacity.com/course/intro-to-programming-nanodegree--nd000"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udacity.com/course/full-stack-web-developer-nanodegree--nd004"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hyperlink" Target="https://www.fullstackpython.com/" TargetMode="External"/><Relationship Id="rId4" Type="http://schemas.openxmlformats.org/officeDocument/2006/relationships/hyperlink" Target="https://courses.miguelgrinberg.com/p/flask-mega-tutoria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talkpython.fm/"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www.podcastinit.com/" TargetMode="External"/><Relationship Id="rId5" Type="http://schemas.openxmlformats.org/officeDocument/2006/relationships/hyperlink" Target="https://testandcode.com/" TargetMode="External"/><Relationship Id="rId4" Type="http://schemas.openxmlformats.org/officeDocument/2006/relationships/hyperlink" Target="https://pythonbytes.f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An Overview</a:t>
            </a:r>
          </a:p>
        </p:txBody>
      </p:sp>
      <p:sp>
        <p:nvSpPr>
          <p:cNvPr id="4" name="Text Placeholder 3"/>
          <p:cNvSpPr>
            <a:spLocks noGrp="1"/>
          </p:cNvSpPr>
          <p:nvPr>
            <p:ph type="body" sz="quarter" idx="13"/>
          </p:nvPr>
        </p:nvSpPr>
        <p:spPr/>
        <p:txBody>
          <a:bodyPr/>
          <a:lstStyle/>
          <a:p>
            <a:r>
              <a:rPr lang="en-US" dirty="0"/>
              <a:t>James R. Small, Principal Architect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990" y="5536276"/>
            <a:ext cx="5562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python flask">
            <a:extLst>
              <a:ext uri="{FF2B5EF4-FFF2-40B4-BE49-F238E27FC236}">
                <a16:creationId xmlns:a16="http://schemas.microsoft.com/office/drawing/2014/main" id="{18AB7BAB-EA88-4BD2-8D5A-EEC2BD313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96"/>
            <a:ext cx="9144000" cy="357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145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8828C-C190-4370-A0BA-3C62F2E998D0}"/>
              </a:ext>
            </a:extLst>
          </p:cNvPr>
          <p:cNvSpPr>
            <a:spLocks noGrp="1"/>
          </p:cNvSpPr>
          <p:nvPr>
            <p:ph type="body" sz="quarter" idx="12"/>
          </p:nvPr>
        </p:nvSpPr>
        <p:spPr/>
        <p:txBody>
          <a:bodyPr>
            <a:normAutofit fontScale="85000" lnSpcReduction="20000"/>
          </a:bodyPr>
          <a:lstStyle/>
          <a:p>
            <a:pPr>
              <a:lnSpc>
                <a:spcPct val="150000"/>
              </a:lnSpc>
            </a:pPr>
            <a:r>
              <a:rPr lang="en-US" sz="3200" dirty="0"/>
              <a:t>Django – batteries included, larger/complex</a:t>
            </a:r>
          </a:p>
          <a:p>
            <a:pPr>
              <a:lnSpc>
                <a:spcPct val="150000"/>
              </a:lnSpc>
            </a:pPr>
            <a:r>
              <a:rPr lang="en-US" sz="3200" b="1" i="1" dirty="0"/>
              <a:t>Flask – choose your own adventure, smaller/simpler</a:t>
            </a:r>
          </a:p>
          <a:p>
            <a:pPr>
              <a:lnSpc>
                <a:spcPct val="150000"/>
              </a:lnSpc>
            </a:pPr>
            <a:r>
              <a:rPr lang="en-US" sz="3200" dirty="0"/>
              <a:t>Pyramid – middle ground, smaller to larger but myriad choices required</a:t>
            </a:r>
          </a:p>
          <a:p>
            <a:pPr>
              <a:lnSpc>
                <a:spcPct val="150000"/>
              </a:lnSpc>
            </a:pPr>
            <a:r>
              <a:rPr lang="en-US" sz="3200" dirty="0"/>
              <a:t>Tornado – alternate, early </a:t>
            </a:r>
            <a:r>
              <a:rPr lang="en-US" sz="3200" dirty="0" err="1"/>
              <a:t>async</a:t>
            </a:r>
            <a:r>
              <a:rPr lang="en-US" sz="3200" dirty="0"/>
              <a:t>, can run without WSGI layer, targets “C10K”</a:t>
            </a:r>
          </a:p>
          <a:p>
            <a:pPr>
              <a:lnSpc>
                <a:spcPct val="150000"/>
              </a:lnSpc>
            </a:pPr>
            <a:r>
              <a:rPr lang="en-US" sz="3200" dirty="0" err="1"/>
              <a:t>Sanic</a:t>
            </a:r>
            <a:r>
              <a:rPr lang="en-US" sz="3200" dirty="0"/>
              <a:t> – newer and even faster </a:t>
            </a:r>
            <a:r>
              <a:rPr lang="en-US" sz="3200" dirty="0" err="1"/>
              <a:t>async</a:t>
            </a:r>
            <a:r>
              <a:rPr lang="en-US" sz="3200" dirty="0"/>
              <a:t> framework, requires Python 3.5+</a:t>
            </a:r>
          </a:p>
        </p:txBody>
      </p:sp>
      <p:sp>
        <p:nvSpPr>
          <p:cNvPr id="3" name="Title 2">
            <a:extLst>
              <a:ext uri="{FF2B5EF4-FFF2-40B4-BE49-F238E27FC236}">
                <a16:creationId xmlns:a16="http://schemas.microsoft.com/office/drawing/2014/main" id="{EB6C3A68-78D0-4A68-916D-0A14BBB1F939}"/>
              </a:ext>
            </a:extLst>
          </p:cNvPr>
          <p:cNvSpPr>
            <a:spLocks noGrp="1"/>
          </p:cNvSpPr>
          <p:nvPr>
            <p:ph type="title"/>
          </p:nvPr>
        </p:nvSpPr>
        <p:spPr/>
        <p:txBody>
          <a:bodyPr/>
          <a:lstStyle/>
          <a:p>
            <a:r>
              <a:rPr lang="en-US" dirty="0"/>
              <a:t>Popular Python web Frameworks</a:t>
            </a:r>
          </a:p>
        </p:txBody>
      </p:sp>
    </p:spTree>
    <p:extLst>
      <p:ext uri="{BB962C8B-B14F-4D97-AF65-F5344CB8AC3E}">
        <p14:creationId xmlns:p14="http://schemas.microsoft.com/office/powerpoint/2010/main" val="12517862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B93D34-B343-4A25-A219-7DA106120F99}"/>
              </a:ext>
            </a:extLst>
          </p:cNvPr>
          <p:cNvSpPr>
            <a:spLocks noGrp="1"/>
          </p:cNvSpPr>
          <p:nvPr>
            <p:ph type="body" sz="quarter" idx="12"/>
          </p:nvPr>
        </p:nvSpPr>
        <p:spPr/>
        <p:txBody>
          <a:bodyPr>
            <a:normAutofit/>
          </a:bodyPr>
          <a:lstStyle/>
          <a:p>
            <a:pPr marL="0" indent="0">
              <a:buNone/>
            </a:pPr>
            <a:endParaRPr lang="en-US" sz="1200" dirty="0">
              <a:solidFill>
                <a:srgbClr val="00B050"/>
              </a:solidFill>
            </a:endParaRPr>
          </a:p>
          <a:p>
            <a:r>
              <a:rPr lang="en-US" sz="3200" dirty="0"/>
              <a:t>Where Flask fits within the Web Ecosystem</a:t>
            </a:r>
          </a:p>
          <a:p>
            <a:pPr>
              <a:lnSpc>
                <a:spcPct val="200000"/>
              </a:lnSpc>
            </a:pPr>
            <a:r>
              <a:rPr lang="en-US" sz="3200" b="1" dirty="0">
                <a:solidFill>
                  <a:srgbClr val="00B050"/>
                </a:solidFill>
              </a:rPr>
              <a:t>Your first Flask application</a:t>
            </a:r>
          </a:p>
          <a:p>
            <a:pPr>
              <a:lnSpc>
                <a:spcPct val="200000"/>
              </a:lnSpc>
            </a:pPr>
            <a:r>
              <a:rPr lang="en-US" sz="3200" dirty="0"/>
              <a:t>Building a Flask application</a:t>
            </a:r>
          </a:p>
          <a:p>
            <a:pPr>
              <a:lnSpc>
                <a:spcPct val="110000"/>
              </a:lnSpc>
              <a:spcBef>
                <a:spcPts val="2400"/>
              </a:spcBef>
            </a:pPr>
            <a:r>
              <a:rPr lang="en-US" sz="3200" dirty="0"/>
              <a:t>Next steps and interesting adjacent areas</a:t>
            </a:r>
          </a:p>
        </p:txBody>
      </p:sp>
      <p:sp>
        <p:nvSpPr>
          <p:cNvPr id="3" name="Title 2">
            <a:extLst>
              <a:ext uri="{FF2B5EF4-FFF2-40B4-BE49-F238E27FC236}">
                <a16:creationId xmlns:a16="http://schemas.microsoft.com/office/drawing/2014/main" id="{8028F097-2DBC-453E-8752-A5C65836E66C}"/>
              </a:ext>
            </a:extLst>
          </p:cNvPr>
          <p:cNvSpPr>
            <a:spLocks noGrp="1"/>
          </p:cNvSpPr>
          <p:nvPr>
            <p:ph type="title"/>
          </p:nvPr>
        </p:nvSpPr>
        <p:spPr/>
        <p:txBody>
          <a:bodyPr/>
          <a:lstStyle/>
          <a:p>
            <a:r>
              <a:rPr lang="en-US" dirty="0"/>
              <a:t>Flask Overview – Roadmap</a:t>
            </a:r>
          </a:p>
        </p:txBody>
      </p:sp>
    </p:spTree>
    <p:extLst>
      <p:ext uri="{BB962C8B-B14F-4D97-AF65-F5344CB8AC3E}">
        <p14:creationId xmlns:p14="http://schemas.microsoft.com/office/powerpoint/2010/main" val="2140078550"/>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E47B6-574C-47B7-9EED-3680CC137343}"/>
              </a:ext>
            </a:extLst>
          </p:cNvPr>
          <p:cNvSpPr>
            <a:spLocks noGrp="1"/>
          </p:cNvSpPr>
          <p:nvPr>
            <p:ph type="body" sz="quarter" idx="12"/>
          </p:nvPr>
        </p:nvSpPr>
        <p:spPr>
          <a:xfrm>
            <a:off x="325967" y="4343400"/>
            <a:ext cx="8373533" cy="2053505"/>
          </a:xfrm>
        </p:spPr>
        <p:txBody>
          <a:bodyPr>
            <a:normAutofit fontScale="77500" lnSpcReduction="20000"/>
          </a:bodyPr>
          <a:lstStyle/>
          <a:p>
            <a:pPr marL="0" indent="0">
              <a:buNone/>
            </a:pPr>
            <a:r>
              <a:rPr lang="en-US" dirty="0"/>
              <a:t>Server&gt; python hello.py</a:t>
            </a:r>
          </a:p>
          <a:p>
            <a:pPr marL="0" indent="0">
              <a:buNone/>
            </a:pPr>
            <a:r>
              <a:rPr lang="en-US" dirty="0"/>
              <a:t> * Serving Flask app "hello" (lazy loading)</a:t>
            </a:r>
          </a:p>
          <a:p>
            <a:pPr marL="0" indent="0">
              <a:buNone/>
            </a:pPr>
            <a:r>
              <a:rPr lang="en-US" dirty="0"/>
              <a:t> * Environment: production</a:t>
            </a:r>
          </a:p>
          <a:p>
            <a:pPr marL="0" indent="0">
              <a:buNone/>
            </a:pPr>
            <a:r>
              <a:rPr lang="en-US" dirty="0"/>
              <a:t>   WARNING: Do not use the development server in a production environment.</a:t>
            </a:r>
          </a:p>
          <a:p>
            <a:pPr marL="0" indent="0">
              <a:buNone/>
            </a:pPr>
            <a:r>
              <a:rPr lang="en-US" dirty="0"/>
              <a:t>   Use a production WSGI server instead.</a:t>
            </a:r>
          </a:p>
          <a:p>
            <a:pPr marL="0" indent="0">
              <a:buNone/>
            </a:pPr>
            <a:r>
              <a:rPr lang="en-US" dirty="0"/>
              <a:t> * Debug mode: off</a:t>
            </a:r>
          </a:p>
          <a:p>
            <a:pPr marL="0" indent="0">
              <a:buNone/>
            </a:pPr>
            <a:r>
              <a:rPr lang="en-US" dirty="0"/>
              <a:t> * Running on http://127.0.0.1:5000/ (Press CTRL+C to quit)</a:t>
            </a:r>
          </a:p>
        </p:txBody>
      </p:sp>
      <p:sp>
        <p:nvSpPr>
          <p:cNvPr id="3" name="Title 2">
            <a:extLst>
              <a:ext uri="{FF2B5EF4-FFF2-40B4-BE49-F238E27FC236}">
                <a16:creationId xmlns:a16="http://schemas.microsoft.com/office/drawing/2014/main" id="{7B373429-1CAA-4C7B-8E78-CFDD29856EAC}"/>
              </a:ext>
            </a:extLst>
          </p:cNvPr>
          <p:cNvSpPr>
            <a:spLocks noGrp="1"/>
          </p:cNvSpPr>
          <p:nvPr>
            <p:ph type="title"/>
          </p:nvPr>
        </p:nvSpPr>
        <p:spPr/>
        <p:txBody>
          <a:bodyPr/>
          <a:lstStyle/>
          <a:p>
            <a:r>
              <a:rPr lang="en-US" dirty="0"/>
              <a:t>flask hello world</a:t>
            </a:r>
          </a:p>
        </p:txBody>
      </p:sp>
      <p:pic>
        <p:nvPicPr>
          <p:cNvPr id="4" name="Picture 3">
            <a:extLst>
              <a:ext uri="{FF2B5EF4-FFF2-40B4-BE49-F238E27FC236}">
                <a16:creationId xmlns:a16="http://schemas.microsoft.com/office/drawing/2014/main" id="{3C0AA1A0-7196-4EF0-8845-F0332D16AFDB}"/>
              </a:ext>
            </a:extLst>
          </p:cNvPr>
          <p:cNvPicPr>
            <a:picLocks noChangeAspect="1"/>
          </p:cNvPicPr>
          <p:nvPr/>
        </p:nvPicPr>
        <p:blipFill>
          <a:blip r:embed="rId3"/>
          <a:stretch>
            <a:fillRect/>
          </a:stretch>
        </p:blipFill>
        <p:spPr>
          <a:xfrm>
            <a:off x="2371702" y="1094936"/>
            <a:ext cx="3857625" cy="2900363"/>
          </a:xfrm>
          <a:prstGeom prst="rect">
            <a:avLst/>
          </a:prstGeom>
        </p:spPr>
      </p:pic>
    </p:spTree>
    <p:extLst>
      <p:ext uri="{BB962C8B-B14F-4D97-AF65-F5344CB8AC3E}">
        <p14:creationId xmlns:p14="http://schemas.microsoft.com/office/powerpoint/2010/main" val="23931764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FB9ABB-20F3-4CD4-9E3D-097FD43B9078}"/>
              </a:ext>
            </a:extLst>
          </p:cNvPr>
          <p:cNvSpPr>
            <a:spLocks noGrp="1"/>
          </p:cNvSpPr>
          <p:nvPr>
            <p:ph type="body" sz="quarter" idx="12"/>
          </p:nvPr>
        </p:nvSpPr>
        <p:spPr/>
        <p:txBody>
          <a:bodyPr/>
          <a:lstStyle/>
          <a:p>
            <a:r>
              <a:rPr lang="en-US" dirty="0"/>
              <a:t>Flask receives inbound request – parses out URL path</a:t>
            </a:r>
          </a:p>
          <a:p>
            <a:r>
              <a:rPr lang="en-US" dirty="0"/>
              <a:t>Flask maintains a table of URL paths and corresponding “view” functions:</a:t>
            </a:r>
          </a:p>
        </p:txBody>
      </p:sp>
      <p:sp>
        <p:nvSpPr>
          <p:cNvPr id="3" name="Title 2">
            <a:extLst>
              <a:ext uri="{FF2B5EF4-FFF2-40B4-BE49-F238E27FC236}">
                <a16:creationId xmlns:a16="http://schemas.microsoft.com/office/drawing/2014/main" id="{E7D4BF05-ED03-43D0-827C-08415F2B7FDE}"/>
              </a:ext>
            </a:extLst>
          </p:cNvPr>
          <p:cNvSpPr>
            <a:spLocks noGrp="1"/>
          </p:cNvSpPr>
          <p:nvPr>
            <p:ph type="title"/>
          </p:nvPr>
        </p:nvSpPr>
        <p:spPr/>
        <p:txBody>
          <a:bodyPr/>
          <a:lstStyle/>
          <a:p>
            <a:r>
              <a:rPr lang="en-US" dirty="0"/>
              <a:t>routing</a:t>
            </a:r>
          </a:p>
        </p:txBody>
      </p:sp>
      <p:pic>
        <p:nvPicPr>
          <p:cNvPr id="4" name="Picture 3">
            <a:extLst>
              <a:ext uri="{FF2B5EF4-FFF2-40B4-BE49-F238E27FC236}">
                <a16:creationId xmlns:a16="http://schemas.microsoft.com/office/drawing/2014/main" id="{AC2B85B6-A38B-4021-8EEA-931A73F3FA79}"/>
              </a:ext>
            </a:extLst>
          </p:cNvPr>
          <p:cNvPicPr>
            <a:picLocks noChangeAspect="1"/>
          </p:cNvPicPr>
          <p:nvPr/>
        </p:nvPicPr>
        <p:blipFill>
          <a:blip r:embed="rId3"/>
          <a:stretch>
            <a:fillRect/>
          </a:stretch>
        </p:blipFill>
        <p:spPr>
          <a:xfrm>
            <a:off x="249772" y="3884614"/>
            <a:ext cx="3343275" cy="2513648"/>
          </a:xfrm>
          <a:prstGeom prst="rect">
            <a:avLst/>
          </a:prstGeom>
        </p:spPr>
      </p:pic>
      <p:graphicFrame>
        <p:nvGraphicFramePr>
          <p:cNvPr id="5" name="Table 4">
            <a:extLst>
              <a:ext uri="{FF2B5EF4-FFF2-40B4-BE49-F238E27FC236}">
                <a16:creationId xmlns:a16="http://schemas.microsoft.com/office/drawing/2014/main" id="{09B34D65-71C1-4913-92C0-078BEAD371E3}"/>
              </a:ext>
            </a:extLst>
          </p:cNvPr>
          <p:cNvGraphicFramePr>
            <a:graphicFrameLocks noGrp="1"/>
          </p:cNvGraphicFramePr>
          <p:nvPr>
            <p:extLst>
              <p:ext uri="{D42A27DB-BD31-4B8C-83A1-F6EECF244321}">
                <p14:modId xmlns:p14="http://schemas.microsoft.com/office/powerpoint/2010/main" val="637728189"/>
              </p:ext>
            </p:extLst>
          </p:nvPr>
        </p:nvGraphicFramePr>
        <p:xfrm>
          <a:off x="3026833" y="2187478"/>
          <a:ext cx="5816600" cy="1371600"/>
        </p:xfrm>
        <a:graphic>
          <a:graphicData uri="http://schemas.openxmlformats.org/drawingml/2006/table">
            <a:tbl>
              <a:tblPr firstRow="1" bandRow="1">
                <a:tableStyleId>{00A15C55-8517-42AA-B614-E9B94910E393}</a:tableStyleId>
              </a:tblPr>
              <a:tblGrid>
                <a:gridCol w="2730500">
                  <a:extLst>
                    <a:ext uri="{9D8B030D-6E8A-4147-A177-3AD203B41FA5}">
                      <a16:colId xmlns:a16="http://schemas.microsoft.com/office/drawing/2014/main" val="3844754586"/>
                    </a:ext>
                  </a:extLst>
                </a:gridCol>
                <a:gridCol w="3086100">
                  <a:extLst>
                    <a:ext uri="{9D8B030D-6E8A-4147-A177-3AD203B41FA5}">
                      <a16:colId xmlns:a16="http://schemas.microsoft.com/office/drawing/2014/main" val="3163264536"/>
                    </a:ext>
                  </a:extLst>
                </a:gridCol>
              </a:tblGrid>
              <a:tr h="370840">
                <a:tc>
                  <a:txBody>
                    <a:bodyPr/>
                    <a:lstStyle/>
                    <a:p>
                      <a:r>
                        <a:rPr lang="en-US" sz="2400" dirty="0"/>
                        <a:t>URL Path</a:t>
                      </a:r>
                    </a:p>
                  </a:txBody>
                  <a:tcPr/>
                </a:tc>
                <a:tc>
                  <a:txBody>
                    <a:bodyPr/>
                    <a:lstStyle/>
                    <a:p>
                      <a:r>
                        <a:rPr lang="en-US" sz="2400" dirty="0"/>
                        <a:t>View Function</a:t>
                      </a:r>
                    </a:p>
                  </a:txBody>
                  <a:tcPr/>
                </a:tc>
                <a:extLst>
                  <a:ext uri="{0D108BD9-81ED-4DB2-BD59-A6C34878D82A}">
                    <a16:rowId xmlns:a16="http://schemas.microsoft.com/office/drawing/2014/main" val="783622486"/>
                  </a:ext>
                </a:extLst>
              </a:tr>
              <a:tr h="370840">
                <a:tc>
                  <a:txBody>
                    <a:bodyPr/>
                    <a:lstStyle/>
                    <a:p>
                      <a:r>
                        <a:rPr lang="en-US" sz="2400" dirty="0"/>
                        <a:t>“/”</a:t>
                      </a:r>
                    </a:p>
                  </a:txBody>
                  <a:tcPr/>
                </a:tc>
                <a:tc>
                  <a:txBody>
                    <a:bodyPr/>
                    <a:lstStyle/>
                    <a:p>
                      <a:r>
                        <a:rPr lang="en-US" sz="2400" dirty="0"/>
                        <a:t>hello_world</a:t>
                      </a:r>
                    </a:p>
                  </a:txBody>
                  <a:tcPr/>
                </a:tc>
                <a:extLst>
                  <a:ext uri="{0D108BD9-81ED-4DB2-BD59-A6C34878D82A}">
                    <a16:rowId xmlns:a16="http://schemas.microsoft.com/office/drawing/2014/main" val="2840892347"/>
                  </a:ext>
                </a:extLst>
              </a:tr>
              <a:tr h="370840">
                <a:tc>
                  <a:txBody>
                    <a:bodyPr/>
                    <a:lstStyle/>
                    <a:p>
                      <a:r>
                        <a:rPr lang="en-US" sz="2400" dirty="0"/>
                        <a:t>No entry above</a:t>
                      </a:r>
                    </a:p>
                  </a:txBody>
                  <a:tcPr/>
                </a:tc>
                <a:tc>
                  <a:txBody>
                    <a:bodyPr/>
                    <a:lstStyle/>
                    <a:p>
                      <a:r>
                        <a:rPr lang="en-US" sz="2400" dirty="0"/>
                        <a:t>Return 404 status</a:t>
                      </a:r>
                    </a:p>
                  </a:txBody>
                  <a:tcPr/>
                </a:tc>
                <a:extLst>
                  <a:ext uri="{0D108BD9-81ED-4DB2-BD59-A6C34878D82A}">
                    <a16:rowId xmlns:a16="http://schemas.microsoft.com/office/drawing/2014/main" val="3770550479"/>
                  </a:ext>
                </a:extLst>
              </a:tr>
            </a:tbl>
          </a:graphicData>
        </a:graphic>
      </p:graphicFrame>
      <p:sp>
        <p:nvSpPr>
          <p:cNvPr id="6" name="Rectangle: Rounded Corners 5">
            <a:extLst>
              <a:ext uri="{FF2B5EF4-FFF2-40B4-BE49-F238E27FC236}">
                <a16:creationId xmlns:a16="http://schemas.microsoft.com/office/drawing/2014/main" id="{AB30DCFE-B23F-4668-B4C0-1476BD697846}"/>
              </a:ext>
            </a:extLst>
          </p:cNvPr>
          <p:cNvSpPr/>
          <p:nvPr/>
        </p:nvSpPr>
        <p:spPr>
          <a:xfrm>
            <a:off x="249772" y="4785360"/>
            <a:ext cx="2023528" cy="243840"/>
          </a:xfrm>
          <a:prstGeom prst="roundRect">
            <a:avLst/>
          </a:prstGeom>
          <a:noFill/>
          <a:ln w="31750">
            <a:solidFill>
              <a:srgbClr val="317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30A8B429-1F7E-44F6-BE92-2483B3265324}"/>
              </a:ext>
            </a:extLst>
          </p:cNvPr>
          <p:cNvCxnSpPr>
            <a:endCxn id="5" idx="1"/>
          </p:cNvCxnSpPr>
          <p:nvPr/>
        </p:nvCxnSpPr>
        <p:spPr>
          <a:xfrm rot="5400000" flipH="1" flipV="1">
            <a:off x="1262225" y="3020753"/>
            <a:ext cx="1912083" cy="1617134"/>
          </a:xfrm>
          <a:prstGeom prst="bentConnector2">
            <a:avLst/>
          </a:prstGeom>
          <a:ln>
            <a:solidFill>
              <a:srgbClr val="3176FF"/>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3B3501E3-90A8-4513-AF92-FD9070B93368}"/>
              </a:ext>
            </a:extLst>
          </p:cNvPr>
          <p:cNvSpPr/>
          <p:nvPr/>
        </p:nvSpPr>
        <p:spPr>
          <a:xfrm>
            <a:off x="249772" y="5021580"/>
            <a:ext cx="2321978" cy="243840"/>
          </a:xfrm>
          <a:prstGeom prst="roundRect">
            <a:avLst/>
          </a:prstGeom>
          <a:noFill/>
          <a:ln w="317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50E4E8F1-32AC-47DC-A125-C4D81FE0C798}"/>
              </a:ext>
            </a:extLst>
          </p:cNvPr>
          <p:cNvCxnSpPr>
            <a:stCxn id="11" idx="3"/>
            <a:endCxn id="5" idx="3"/>
          </p:cNvCxnSpPr>
          <p:nvPr/>
        </p:nvCxnSpPr>
        <p:spPr>
          <a:xfrm flipV="1">
            <a:off x="2571750" y="2873278"/>
            <a:ext cx="6271683" cy="2270222"/>
          </a:xfrm>
          <a:prstGeom prst="bentConnector3">
            <a:avLst>
              <a:gd name="adj1" fmla="val 103645"/>
            </a:avLst>
          </a:prstGeom>
          <a:ln>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780148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D581D-6661-460D-8879-28AA1C1B564E}"/>
              </a:ext>
            </a:extLst>
          </p:cNvPr>
          <p:cNvSpPr>
            <a:spLocks noGrp="1"/>
          </p:cNvSpPr>
          <p:nvPr>
            <p:ph type="body" sz="quarter" idx="12"/>
          </p:nvPr>
        </p:nvSpPr>
        <p:spPr/>
        <p:txBody>
          <a:bodyPr>
            <a:normAutofit/>
          </a:bodyPr>
          <a:lstStyle/>
          <a:p>
            <a:r>
              <a:rPr lang="en-US" sz="2800" dirty="0"/>
              <a:t>Flask uses decorators to connect inbound request URL paths to view functions</a:t>
            </a:r>
          </a:p>
          <a:p>
            <a:r>
              <a:rPr lang="en-US" sz="2800" dirty="0"/>
              <a:t>The view function is responsible for generating the content and returning it</a:t>
            </a:r>
          </a:p>
          <a:p>
            <a:r>
              <a:rPr lang="en-US" sz="2800" dirty="0"/>
              <a:t>Flask uses this to build the response</a:t>
            </a:r>
          </a:p>
        </p:txBody>
      </p:sp>
      <p:sp>
        <p:nvSpPr>
          <p:cNvPr id="3" name="Title 2">
            <a:extLst>
              <a:ext uri="{FF2B5EF4-FFF2-40B4-BE49-F238E27FC236}">
                <a16:creationId xmlns:a16="http://schemas.microsoft.com/office/drawing/2014/main" id="{AC165B74-BB7F-4F79-860A-D8703456A523}"/>
              </a:ext>
            </a:extLst>
          </p:cNvPr>
          <p:cNvSpPr>
            <a:spLocks noGrp="1"/>
          </p:cNvSpPr>
          <p:nvPr>
            <p:ph type="title"/>
          </p:nvPr>
        </p:nvSpPr>
        <p:spPr/>
        <p:txBody>
          <a:bodyPr/>
          <a:lstStyle/>
          <a:p>
            <a:r>
              <a:rPr lang="en-US" dirty="0"/>
              <a:t>routes and view Functions</a:t>
            </a:r>
          </a:p>
        </p:txBody>
      </p:sp>
      <p:pic>
        <p:nvPicPr>
          <p:cNvPr id="4" name="Picture 3">
            <a:extLst>
              <a:ext uri="{FF2B5EF4-FFF2-40B4-BE49-F238E27FC236}">
                <a16:creationId xmlns:a16="http://schemas.microsoft.com/office/drawing/2014/main" id="{9F37183B-B0C0-484B-A5D0-5C178C8D605B}"/>
              </a:ext>
            </a:extLst>
          </p:cNvPr>
          <p:cNvPicPr>
            <a:picLocks noChangeAspect="1"/>
          </p:cNvPicPr>
          <p:nvPr/>
        </p:nvPicPr>
        <p:blipFill>
          <a:blip r:embed="rId3"/>
          <a:stretch>
            <a:fillRect/>
          </a:stretch>
        </p:blipFill>
        <p:spPr>
          <a:xfrm>
            <a:off x="359298" y="3770314"/>
            <a:ext cx="3343275" cy="2513648"/>
          </a:xfrm>
          <a:prstGeom prst="rect">
            <a:avLst/>
          </a:prstGeom>
        </p:spPr>
      </p:pic>
      <p:pic>
        <p:nvPicPr>
          <p:cNvPr id="5" name="Picture 4">
            <a:extLst>
              <a:ext uri="{FF2B5EF4-FFF2-40B4-BE49-F238E27FC236}">
                <a16:creationId xmlns:a16="http://schemas.microsoft.com/office/drawing/2014/main" id="{ACA920CD-01AF-41DC-866B-F03BAA9C329F}"/>
              </a:ext>
            </a:extLst>
          </p:cNvPr>
          <p:cNvPicPr>
            <a:picLocks noChangeAspect="1"/>
          </p:cNvPicPr>
          <p:nvPr/>
        </p:nvPicPr>
        <p:blipFill>
          <a:blip r:embed="rId4"/>
          <a:stretch>
            <a:fillRect/>
          </a:stretch>
        </p:blipFill>
        <p:spPr>
          <a:xfrm>
            <a:off x="4566164" y="4067099"/>
            <a:ext cx="4248150" cy="1628775"/>
          </a:xfrm>
          <a:prstGeom prst="rect">
            <a:avLst/>
          </a:prstGeom>
        </p:spPr>
      </p:pic>
      <p:cxnSp>
        <p:nvCxnSpPr>
          <p:cNvPr id="7" name="Straight Arrow Connector 6">
            <a:extLst>
              <a:ext uri="{FF2B5EF4-FFF2-40B4-BE49-F238E27FC236}">
                <a16:creationId xmlns:a16="http://schemas.microsoft.com/office/drawing/2014/main" id="{3A7D0B26-6EBA-4167-8BBD-18817D5BB997}"/>
              </a:ext>
            </a:extLst>
          </p:cNvPr>
          <p:cNvCxnSpPr/>
          <p:nvPr/>
        </p:nvCxnSpPr>
        <p:spPr>
          <a:xfrm>
            <a:off x="3571875" y="5257800"/>
            <a:ext cx="994289" cy="0"/>
          </a:xfrm>
          <a:prstGeom prst="straightConnector1">
            <a:avLst/>
          </a:prstGeom>
          <a:ln>
            <a:solidFill>
              <a:srgbClr val="3176FF"/>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B03FC69D-C4DE-43B1-BFE0-BC471275DF40}"/>
              </a:ext>
            </a:extLst>
          </p:cNvPr>
          <p:cNvCxnSpPr/>
          <p:nvPr/>
        </p:nvCxnSpPr>
        <p:spPr>
          <a:xfrm flipH="1" flipV="1">
            <a:off x="3328988" y="4067099"/>
            <a:ext cx="2886075" cy="719214"/>
          </a:xfrm>
          <a:prstGeom prst="straightConnector1">
            <a:avLst/>
          </a:prstGeom>
          <a:ln>
            <a:solidFill>
              <a:srgbClr val="3176FF"/>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3265A3A-15BE-4E6E-9F81-E3C39035B969}"/>
              </a:ext>
            </a:extLst>
          </p:cNvPr>
          <p:cNvCxnSpPr/>
          <p:nvPr/>
        </p:nvCxnSpPr>
        <p:spPr>
          <a:xfrm flipH="1">
            <a:off x="2271713" y="4067099"/>
            <a:ext cx="800100" cy="604914"/>
          </a:xfrm>
          <a:prstGeom prst="straightConnector1">
            <a:avLst/>
          </a:prstGeom>
          <a:ln>
            <a:solidFill>
              <a:srgbClr val="3176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1454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160A03-57FC-44F0-9B35-A851678DF74B}"/>
              </a:ext>
            </a:extLst>
          </p:cNvPr>
          <p:cNvSpPr>
            <a:spLocks noGrp="1"/>
          </p:cNvSpPr>
          <p:nvPr>
            <p:ph type="body" sz="quarter" idx="12"/>
          </p:nvPr>
        </p:nvSpPr>
        <p:spPr/>
        <p:txBody>
          <a:bodyPr>
            <a:normAutofit/>
          </a:bodyPr>
          <a:lstStyle/>
          <a:p>
            <a:pPr marL="0" indent="0">
              <a:buNone/>
            </a:pPr>
            <a:r>
              <a:rPr lang="en-US" sz="3200" dirty="0"/>
              <a:t>We’ll use:</a:t>
            </a:r>
          </a:p>
          <a:p>
            <a:pPr>
              <a:lnSpc>
                <a:spcPct val="150000"/>
              </a:lnSpc>
            </a:pPr>
            <a:r>
              <a:rPr lang="en-US" sz="3200" dirty="0"/>
              <a:t>Python 3.6 (3.7+ OK too)</a:t>
            </a:r>
          </a:p>
          <a:p>
            <a:pPr>
              <a:lnSpc>
                <a:spcPct val="150000"/>
              </a:lnSpc>
            </a:pPr>
            <a:r>
              <a:rPr lang="en-US" sz="3200" dirty="0"/>
              <a:t>Python Virtual Environment</a:t>
            </a:r>
          </a:p>
          <a:p>
            <a:pPr>
              <a:lnSpc>
                <a:spcPct val="150000"/>
              </a:lnSpc>
            </a:pPr>
            <a:r>
              <a:rPr lang="en-US" sz="3200" dirty="0"/>
              <a:t>Git</a:t>
            </a:r>
          </a:p>
          <a:p>
            <a:pPr>
              <a:lnSpc>
                <a:spcPct val="150000"/>
              </a:lnSpc>
            </a:pPr>
            <a:r>
              <a:rPr lang="en-US" sz="3200" dirty="0"/>
              <a:t>GitHub to host the code</a:t>
            </a:r>
          </a:p>
        </p:txBody>
      </p:sp>
      <p:sp>
        <p:nvSpPr>
          <p:cNvPr id="3" name="Title 2">
            <a:extLst>
              <a:ext uri="{FF2B5EF4-FFF2-40B4-BE49-F238E27FC236}">
                <a16:creationId xmlns:a16="http://schemas.microsoft.com/office/drawing/2014/main" id="{E979EBC0-B214-46B3-88DF-551FE9F694E0}"/>
              </a:ext>
            </a:extLst>
          </p:cNvPr>
          <p:cNvSpPr>
            <a:spLocks noGrp="1"/>
          </p:cNvSpPr>
          <p:nvPr>
            <p:ph type="title"/>
          </p:nvPr>
        </p:nvSpPr>
        <p:spPr/>
        <p:txBody>
          <a:bodyPr/>
          <a:lstStyle/>
          <a:p>
            <a:r>
              <a:rPr lang="en-US" dirty="0"/>
              <a:t>aside on setup</a:t>
            </a:r>
          </a:p>
        </p:txBody>
      </p:sp>
    </p:spTree>
    <p:extLst>
      <p:ext uri="{BB962C8B-B14F-4D97-AF65-F5344CB8AC3E}">
        <p14:creationId xmlns:p14="http://schemas.microsoft.com/office/powerpoint/2010/main" val="1095682185"/>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B93D34-B343-4A25-A219-7DA106120F99}"/>
              </a:ext>
            </a:extLst>
          </p:cNvPr>
          <p:cNvSpPr>
            <a:spLocks noGrp="1"/>
          </p:cNvSpPr>
          <p:nvPr>
            <p:ph type="body" sz="quarter" idx="12"/>
          </p:nvPr>
        </p:nvSpPr>
        <p:spPr/>
        <p:txBody>
          <a:bodyPr>
            <a:normAutofit/>
          </a:bodyPr>
          <a:lstStyle/>
          <a:p>
            <a:pPr marL="0" indent="0">
              <a:buNone/>
            </a:pPr>
            <a:endParaRPr lang="en-US" sz="1200" dirty="0">
              <a:solidFill>
                <a:srgbClr val="00B050"/>
              </a:solidFill>
            </a:endParaRPr>
          </a:p>
          <a:p>
            <a:r>
              <a:rPr lang="en-US" sz="3200" dirty="0"/>
              <a:t>Where Flask fits within the Web Ecosystem</a:t>
            </a:r>
          </a:p>
          <a:p>
            <a:pPr>
              <a:lnSpc>
                <a:spcPct val="200000"/>
              </a:lnSpc>
            </a:pPr>
            <a:r>
              <a:rPr lang="en-US" sz="3200" dirty="0"/>
              <a:t>Your first Flask application</a:t>
            </a:r>
          </a:p>
          <a:p>
            <a:pPr>
              <a:lnSpc>
                <a:spcPct val="200000"/>
              </a:lnSpc>
            </a:pPr>
            <a:r>
              <a:rPr lang="en-US" sz="3200" b="1" dirty="0">
                <a:solidFill>
                  <a:srgbClr val="00B050"/>
                </a:solidFill>
              </a:rPr>
              <a:t>Building a Flask application</a:t>
            </a:r>
          </a:p>
          <a:p>
            <a:pPr>
              <a:lnSpc>
                <a:spcPct val="110000"/>
              </a:lnSpc>
              <a:spcBef>
                <a:spcPts val="2400"/>
              </a:spcBef>
            </a:pPr>
            <a:r>
              <a:rPr lang="en-US" sz="3200" dirty="0"/>
              <a:t>Next steps and interesting adjacent areas</a:t>
            </a:r>
          </a:p>
        </p:txBody>
      </p:sp>
      <p:sp>
        <p:nvSpPr>
          <p:cNvPr id="3" name="Title 2">
            <a:extLst>
              <a:ext uri="{FF2B5EF4-FFF2-40B4-BE49-F238E27FC236}">
                <a16:creationId xmlns:a16="http://schemas.microsoft.com/office/drawing/2014/main" id="{8028F097-2DBC-453E-8752-A5C65836E66C}"/>
              </a:ext>
            </a:extLst>
          </p:cNvPr>
          <p:cNvSpPr>
            <a:spLocks noGrp="1"/>
          </p:cNvSpPr>
          <p:nvPr>
            <p:ph type="title"/>
          </p:nvPr>
        </p:nvSpPr>
        <p:spPr/>
        <p:txBody>
          <a:bodyPr/>
          <a:lstStyle/>
          <a:p>
            <a:r>
              <a:rPr lang="en-US" dirty="0"/>
              <a:t>Flask Overview – Roadmap</a:t>
            </a:r>
          </a:p>
        </p:txBody>
      </p:sp>
    </p:spTree>
    <p:extLst>
      <p:ext uri="{BB962C8B-B14F-4D97-AF65-F5344CB8AC3E}">
        <p14:creationId xmlns:p14="http://schemas.microsoft.com/office/powerpoint/2010/main" val="467837236"/>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F9ECB3-82DE-4B39-8B74-3F507CBA0817}"/>
              </a:ext>
            </a:extLst>
          </p:cNvPr>
          <p:cNvSpPr>
            <a:spLocks noGrp="1"/>
          </p:cNvSpPr>
          <p:nvPr>
            <p:ph type="body" sz="quarter" idx="12"/>
          </p:nvPr>
        </p:nvSpPr>
        <p:spPr/>
        <p:txBody>
          <a:bodyPr>
            <a:normAutofit/>
          </a:bodyPr>
          <a:lstStyle/>
          <a:p>
            <a:r>
              <a:rPr lang="en-US" sz="2800" dirty="0"/>
              <a:t>Python 3.6/3.7 installed</a:t>
            </a:r>
          </a:p>
          <a:p>
            <a:pPr marL="0" indent="0">
              <a:buNone/>
            </a:pPr>
            <a:endParaRPr lang="en-US" sz="1400" dirty="0"/>
          </a:p>
          <a:p>
            <a:r>
              <a:rPr lang="en-US" sz="2800" dirty="0"/>
              <a:t>Retrieve application from GitHub:</a:t>
            </a:r>
          </a:p>
          <a:p>
            <a:pPr lvl="1"/>
            <a:r>
              <a:rPr lang="en-US" dirty="0"/>
              <a:t>git clone https://github.com/sockduct/flaskapp.git</a:t>
            </a:r>
          </a:p>
          <a:p>
            <a:pPr lvl="1"/>
            <a:r>
              <a:rPr lang="en-US" dirty="0"/>
              <a:t>cd </a:t>
            </a:r>
            <a:r>
              <a:rPr lang="en-US" dirty="0" err="1"/>
              <a:t>flaskapp</a:t>
            </a:r>
            <a:endParaRPr lang="en-US" dirty="0"/>
          </a:p>
          <a:p>
            <a:pPr marL="228600" lvl="1" indent="0">
              <a:buNone/>
            </a:pPr>
            <a:endParaRPr lang="en-US" sz="1400" dirty="0"/>
          </a:p>
          <a:p>
            <a:r>
              <a:rPr lang="en-US" sz="2800" dirty="0"/>
              <a:t>Create virtual environment</a:t>
            </a:r>
          </a:p>
          <a:p>
            <a:pPr lvl="1"/>
            <a:r>
              <a:rPr lang="en-US" dirty="0"/>
              <a:t>python –m </a:t>
            </a:r>
            <a:r>
              <a:rPr lang="en-US" dirty="0" err="1"/>
              <a:t>venv</a:t>
            </a:r>
            <a:r>
              <a:rPr lang="en-US" dirty="0"/>
              <a:t> </a:t>
            </a:r>
            <a:r>
              <a:rPr lang="en-US" dirty="0" err="1"/>
              <a:t>venv</a:t>
            </a:r>
            <a:endParaRPr lang="en-US" dirty="0"/>
          </a:p>
          <a:p>
            <a:pPr marL="228600" lvl="1" indent="0">
              <a:buNone/>
            </a:pPr>
            <a:endParaRPr lang="en-US" sz="1400" dirty="0"/>
          </a:p>
          <a:p>
            <a:r>
              <a:rPr lang="en-US" sz="2800" dirty="0"/>
              <a:t>Activate virtual environment</a:t>
            </a:r>
          </a:p>
          <a:p>
            <a:pPr lvl="1"/>
            <a:r>
              <a:rPr lang="en-US" dirty="0"/>
              <a:t>Windows:  </a:t>
            </a:r>
            <a:r>
              <a:rPr lang="en-US" dirty="0" err="1"/>
              <a:t>venv</a:t>
            </a:r>
            <a:r>
              <a:rPr lang="en-US" dirty="0"/>
              <a:t>\scripts\activate</a:t>
            </a:r>
          </a:p>
          <a:p>
            <a:pPr lvl="1"/>
            <a:r>
              <a:rPr lang="en-US" dirty="0"/>
              <a:t>Linux/macOS:  source </a:t>
            </a:r>
            <a:r>
              <a:rPr lang="en-US" dirty="0" err="1"/>
              <a:t>venv</a:t>
            </a:r>
            <a:r>
              <a:rPr lang="en-US" dirty="0"/>
              <a:t>/bin/activate</a:t>
            </a:r>
          </a:p>
        </p:txBody>
      </p:sp>
      <p:sp>
        <p:nvSpPr>
          <p:cNvPr id="3" name="Title 2">
            <a:extLst>
              <a:ext uri="{FF2B5EF4-FFF2-40B4-BE49-F238E27FC236}">
                <a16:creationId xmlns:a16="http://schemas.microsoft.com/office/drawing/2014/main" id="{FBE41CFE-AC4B-468E-AA43-7DDFF7C69D8D}"/>
              </a:ext>
            </a:extLst>
          </p:cNvPr>
          <p:cNvSpPr>
            <a:spLocks noGrp="1"/>
          </p:cNvSpPr>
          <p:nvPr>
            <p:ph type="title"/>
          </p:nvPr>
        </p:nvSpPr>
        <p:spPr/>
        <p:txBody>
          <a:bodyPr/>
          <a:lstStyle/>
          <a:p>
            <a:r>
              <a:rPr lang="en-US" dirty="0"/>
              <a:t>setup environment</a:t>
            </a:r>
          </a:p>
        </p:txBody>
      </p:sp>
    </p:spTree>
    <p:extLst>
      <p:ext uri="{BB962C8B-B14F-4D97-AF65-F5344CB8AC3E}">
        <p14:creationId xmlns:p14="http://schemas.microsoft.com/office/powerpoint/2010/main" val="206122171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67D375-07A2-4011-9C45-A04FA6468AFB}"/>
              </a:ext>
            </a:extLst>
          </p:cNvPr>
          <p:cNvSpPr>
            <a:spLocks noGrp="1"/>
          </p:cNvSpPr>
          <p:nvPr>
            <p:ph type="body" sz="quarter" idx="12"/>
          </p:nvPr>
        </p:nvSpPr>
        <p:spPr/>
        <p:txBody>
          <a:bodyPr/>
          <a:lstStyle/>
          <a:p>
            <a:r>
              <a:rPr lang="en-US" dirty="0"/>
              <a:t>Virtual Environment starts out with no packages</a:t>
            </a:r>
          </a:p>
          <a:p>
            <a:pPr lvl="1"/>
            <a:r>
              <a:rPr lang="en-US" dirty="0"/>
              <a:t>pip list will show just pip and </a:t>
            </a:r>
            <a:r>
              <a:rPr lang="en-US" dirty="0" err="1"/>
              <a:t>setuptools</a:t>
            </a:r>
            <a:endParaRPr lang="en-US" dirty="0"/>
          </a:p>
          <a:p>
            <a:r>
              <a:rPr lang="en-US" dirty="0"/>
              <a:t>First upgrade pip, then install flask:</a:t>
            </a:r>
          </a:p>
          <a:p>
            <a:pPr lvl="1"/>
            <a:r>
              <a:rPr lang="en-US" dirty="0"/>
              <a:t>python –m pip install --upgrade pip</a:t>
            </a:r>
          </a:p>
          <a:p>
            <a:pPr lvl="1"/>
            <a:r>
              <a:rPr lang="en-US" dirty="0"/>
              <a:t>pip install flask</a:t>
            </a:r>
          </a:p>
          <a:p>
            <a:r>
              <a:rPr lang="en-US" dirty="0"/>
              <a:t>Start building the app</a:t>
            </a:r>
          </a:p>
          <a:p>
            <a:pPr lvl="1"/>
            <a:r>
              <a:rPr lang="en-US" dirty="0"/>
              <a:t>git checkout v0.1  # Look at app.py</a:t>
            </a:r>
          </a:p>
          <a:p>
            <a:pPr marL="0" indent="0">
              <a:buNone/>
            </a:pPr>
            <a:endParaRPr lang="en-US" dirty="0"/>
          </a:p>
        </p:txBody>
      </p:sp>
      <p:sp>
        <p:nvSpPr>
          <p:cNvPr id="3" name="Title 2">
            <a:extLst>
              <a:ext uri="{FF2B5EF4-FFF2-40B4-BE49-F238E27FC236}">
                <a16:creationId xmlns:a16="http://schemas.microsoft.com/office/drawing/2014/main" id="{5FB93D14-EE58-4D6E-BE51-18A339C40F66}"/>
              </a:ext>
            </a:extLst>
          </p:cNvPr>
          <p:cNvSpPr>
            <a:spLocks noGrp="1"/>
          </p:cNvSpPr>
          <p:nvPr>
            <p:ph type="title"/>
          </p:nvPr>
        </p:nvSpPr>
        <p:spPr/>
        <p:txBody>
          <a:bodyPr/>
          <a:lstStyle/>
          <a:p>
            <a:r>
              <a:rPr lang="en-US" dirty="0"/>
              <a:t>getting started</a:t>
            </a:r>
          </a:p>
        </p:txBody>
      </p:sp>
      <p:pic>
        <p:nvPicPr>
          <p:cNvPr id="4" name="Picture 3">
            <a:extLst>
              <a:ext uri="{FF2B5EF4-FFF2-40B4-BE49-F238E27FC236}">
                <a16:creationId xmlns:a16="http://schemas.microsoft.com/office/drawing/2014/main" id="{CD85F38A-4736-42A3-B56E-6F41FBFF1F2D}"/>
              </a:ext>
            </a:extLst>
          </p:cNvPr>
          <p:cNvPicPr>
            <a:picLocks noChangeAspect="1"/>
          </p:cNvPicPr>
          <p:nvPr/>
        </p:nvPicPr>
        <p:blipFill>
          <a:blip r:embed="rId3"/>
          <a:stretch>
            <a:fillRect/>
          </a:stretch>
        </p:blipFill>
        <p:spPr>
          <a:xfrm>
            <a:off x="781065" y="3744120"/>
            <a:ext cx="6107430" cy="2740343"/>
          </a:xfrm>
          <a:prstGeom prst="rect">
            <a:avLst/>
          </a:prstGeom>
        </p:spPr>
      </p:pic>
    </p:spTree>
    <p:extLst>
      <p:ext uri="{BB962C8B-B14F-4D97-AF65-F5344CB8AC3E}">
        <p14:creationId xmlns:p14="http://schemas.microsoft.com/office/powerpoint/2010/main" val="131365853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C2F269-0C92-48B1-B9AE-6C677FAB7694}"/>
              </a:ext>
            </a:extLst>
          </p:cNvPr>
          <p:cNvSpPr>
            <a:spLocks noGrp="1"/>
          </p:cNvSpPr>
          <p:nvPr>
            <p:ph type="body" sz="quarter" idx="12"/>
          </p:nvPr>
        </p:nvSpPr>
        <p:spPr/>
        <p:txBody>
          <a:bodyPr>
            <a:normAutofit/>
          </a:bodyPr>
          <a:lstStyle/>
          <a:p>
            <a:r>
              <a:rPr lang="en-US" sz="2800" dirty="0"/>
              <a:t>This app will be an online journal</a:t>
            </a:r>
          </a:p>
          <a:p>
            <a:r>
              <a:rPr lang="en-US" sz="2800" dirty="0"/>
              <a:t>We need to allow users to register, login, logout, and create an entry</a:t>
            </a:r>
          </a:p>
        </p:txBody>
      </p:sp>
      <p:sp>
        <p:nvSpPr>
          <p:cNvPr id="3" name="Title 2">
            <a:extLst>
              <a:ext uri="{FF2B5EF4-FFF2-40B4-BE49-F238E27FC236}">
                <a16:creationId xmlns:a16="http://schemas.microsoft.com/office/drawing/2014/main" id="{49A4B4D5-634D-40B8-B8E6-632B7111BF66}"/>
              </a:ext>
            </a:extLst>
          </p:cNvPr>
          <p:cNvSpPr>
            <a:spLocks noGrp="1"/>
          </p:cNvSpPr>
          <p:nvPr>
            <p:ph type="title"/>
          </p:nvPr>
        </p:nvSpPr>
        <p:spPr/>
        <p:txBody>
          <a:bodyPr/>
          <a:lstStyle/>
          <a:p>
            <a:r>
              <a:rPr lang="en-US" dirty="0"/>
              <a:t>thinking about our app</a:t>
            </a:r>
          </a:p>
        </p:txBody>
      </p:sp>
      <p:graphicFrame>
        <p:nvGraphicFramePr>
          <p:cNvPr id="4" name="Table 3">
            <a:extLst>
              <a:ext uri="{FF2B5EF4-FFF2-40B4-BE49-F238E27FC236}">
                <a16:creationId xmlns:a16="http://schemas.microsoft.com/office/drawing/2014/main" id="{6FD4B072-0394-4F5A-BEA4-860711A3BE9C}"/>
              </a:ext>
            </a:extLst>
          </p:cNvPr>
          <p:cNvGraphicFramePr>
            <a:graphicFrameLocks noGrp="1"/>
          </p:cNvGraphicFramePr>
          <p:nvPr>
            <p:extLst>
              <p:ext uri="{D42A27DB-BD31-4B8C-83A1-F6EECF244321}">
                <p14:modId xmlns:p14="http://schemas.microsoft.com/office/powerpoint/2010/main" val="580890558"/>
              </p:ext>
            </p:extLst>
          </p:nvPr>
        </p:nvGraphicFramePr>
        <p:xfrm>
          <a:off x="448888" y="2761645"/>
          <a:ext cx="8229599" cy="3566160"/>
        </p:xfrm>
        <a:graphic>
          <a:graphicData uri="http://schemas.openxmlformats.org/drawingml/2006/table">
            <a:tbl>
              <a:tblPr firstRow="1" bandRow="1">
                <a:tableStyleId>{00A15C55-8517-42AA-B614-E9B94910E393}</a:tableStyleId>
              </a:tblPr>
              <a:tblGrid>
                <a:gridCol w="1913860">
                  <a:extLst>
                    <a:ext uri="{9D8B030D-6E8A-4147-A177-3AD203B41FA5}">
                      <a16:colId xmlns:a16="http://schemas.microsoft.com/office/drawing/2014/main" val="3844754586"/>
                    </a:ext>
                  </a:extLst>
                </a:gridCol>
                <a:gridCol w="2743200">
                  <a:extLst>
                    <a:ext uri="{9D8B030D-6E8A-4147-A177-3AD203B41FA5}">
                      <a16:colId xmlns:a16="http://schemas.microsoft.com/office/drawing/2014/main" val="3163264536"/>
                    </a:ext>
                  </a:extLst>
                </a:gridCol>
                <a:gridCol w="3572539">
                  <a:extLst>
                    <a:ext uri="{9D8B030D-6E8A-4147-A177-3AD203B41FA5}">
                      <a16:colId xmlns:a16="http://schemas.microsoft.com/office/drawing/2014/main" val="3208923473"/>
                    </a:ext>
                  </a:extLst>
                </a:gridCol>
              </a:tblGrid>
              <a:tr h="370840">
                <a:tc>
                  <a:txBody>
                    <a:bodyPr/>
                    <a:lstStyle/>
                    <a:p>
                      <a:r>
                        <a:rPr lang="en-US" sz="2400" dirty="0"/>
                        <a:t>URL Path</a:t>
                      </a:r>
                    </a:p>
                  </a:txBody>
                  <a:tcPr/>
                </a:tc>
                <a:tc>
                  <a:txBody>
                    <a:bodyPr/>
                    <a:lstStyle/>
                    <a:p>
                      <a:r>
                        <a:rPr lang="en-US" sz="2400" dirty="0"/>
                        <a:t>View Function</a:t>
                      </a:r>
                    </a:p>
                  </a:txBody>
                  <a:tcPr/>
                </a:tc>
                <a:tc>
                  <a:txBody>
                    <a:bodyPr/>
                    <a:lstStyle/>
                    <a:p>
                      <a:r>
                        <a:rPr lang="en-US" sz="2400" dirty="0"/>
                        <a:t>Description</a:t>
                      </a:r>
                    </a:p>
                  </a:txBody>
                  <a:tcPr/>
                </a:tc>
                <a:extLst>
                  <a:ext uri="{0D108BD9-81ED-4DB2-BD59-A6C34878D82A}">
                    <a16:rowId xmlns:a16="http://schemas.microsoft.com/office/drawing/2014/main" val="783622486"/>
                  </a:ext>
                </a:extLst>
              </a:tr>
              <a:tr h="370840">
                <a:tc>
                  <a:txBody>
                    <a:bodyPr/>
                    <a:lstStyle/>
                    <a:p>
                      <a:r>
                        <a:rPr lang="en-US" sz="2400" dirty="0"/>
                        <a:t>/</a:t>
                      </a:r>
                    </a:p>
                  </a:txBody>
                  <a:tcPr/>
                </a:tc>
                <a:tc>
                  <a:txBody>
                    <a:bodyPr/>
                    <a:lstStyle/>
                    <a:p>
                      <a:r>
                        <a:rPr lang="en-US" sz="2400" dirty="0"/>
                        <a:t>main</a:t>
                      </a:r>
                    </a:p>
                  </a:txBody>
                  <a:tcPr/>
                </a:tc>
                <a:tc>
                  <a:txBody>
                    <a:bodyPr/>
                    <a:lstStyle/>
                    <a:p>
                      <a:r>
                        <a:rPr lang="en-US" sz="2400" dirty="0"/>
                        <a:t>main page – shows all journal entries</a:t>
                      </a:r>
                    </a:p>
                  </a:txBody>
                  <a:tcPr/>
                </a:tc>
                <a:extLst>
                  <a:ext uri="{0D108BD9-81ED-4DB2-BD59-A6C34878D82A}">
                    <a16:rowId xmlns:a16="http://schemas.microsoft.com/office/drawing/2014/main" val="2840892347"/>
                  </a:ext>
                </a:extLst>
              </a:tr>
              <a:tr h="370840">
                <a:tc>
                  <a:txBody>
                    <a:bodyPr/>
                    <a:lstStyle/>
                    <a:p>
                      <a:r>
                        <a:rPr lang="en-US" sz="2400" dirty="0"/>
                        <a:t>/register</a:t>
                      </a:r>
                    </a:p>
                  </a:txBody>
                  <a:tcPr/>
                </a:tc>
                <a:tc>
                  <a:txBody>
                    <a:bodyPr/>
                    <a:lstStyle/>
                    <a:p>
                      <a:r>
                        <a:rPr lang="en-US" sz="2400" dirty="0"/>
                        <a:t>register</a:t>
                      </a:r>
                    </a:p>
                  </a:txBody>
                  <a:tcPr/>
                </a:tc>
                <a:tc>
                  <a:txBody>
                    <a:bodyPr/>
                    <a:lstStyle/>
                    <a:p>
                      <a:r>
                        <a:rPr lang="en-US" sz="2400" dirty="0"/>
                        <a:t>User sign up</a:t>
                      </a:r>
                    </a:p>
                  </a:txBody>
                  <a:tcPr/>
                </a:tc>
                <a:extLst>
                  <a:ext uri="{0D108BD9-81ED-4DB2-BD59-A6C34878D82A}">
                    <a16:rowId xmlns:a16="http://schemas.microsoft.com/office/drawing/2014/main" val="3781263700"/>
                  </a:ext>
                </a:extLst>
              </a:tr>
              <a:tr h="370840">
                <a:tc>
                  <a:txBody>
                    <a:bodyPr/>
                    <a:lstStyle/>
                    <a:p>
                      <a:r>
                        <a:rPr lang="en-US" sz="2400" dirty="0"/>
                        <a:t>/login</a:t>
                      </a:r>
                    </a:p>
                  </a:txBody>
                  <a:tcPr/>
                </a:tc>
                <a:tc>
                  <a:txBody>
                    <a:bodyPr/>
                    <a:lstStyle/>
                    <a:p>
                      <a:r>
                        <a:rPr lang="en-US" sz="2400" dirty="0"/>
                        <a:t>login</a:t>
                      </a:r>
                    </a:p>
                  </a:txBody>
                  <a:tcPr/>
                </a:tc>
                <a:tc>
                  <a:txBody>
                    <a:bodyPr/>
                    <a:lstStyle/>
                    <a:p>
                      <a:r>
                        <a:rPr lang="en-US" sz="2400" dirty="0"/>
                        <a:t>User login</a:t>
                      </a:r>
                    </a:p>
                  </a:txBody>
                  <a:tcPr/>
                </a:tc>
                <a:extLst>
                  <a:ext uri="{0D108BD9-81ED-4DB2-BD59-A6C34878D82A}">
                    <a16:rowId xmlns:a16="http://schemas.microsoft.com/office/drawing/2014/main" val="2329385040"/>
                  </a:ext>
                </a:extLst>
              </a:tr>
              <a:tr h="370840">
                <a:tc>
                  <a:txBody>
                    <a:bodyPr/>
                    <a:lstStyle/>
                    <a:p>
                      <a:r>
                        <a:rPr lang="en-US" sz="2400" dirty="0"/>
                        <a:t>/logout</a:t>
                      </a:r>
                    </a:p>
                  </a:txBody>
                  <a:tcPr/>
                </a:tc>
                <a:tc>
                  <a:txBody>
                    <a:bodyPr/>
                    <a:lstStyle/>
                    <a:p>
                      <a:r>
                        <a:rPr lang="en-US" sz="2400" dirty="0"/>
                        <a:t>logout</a:t>
                      </a:r>
                    </a:p>
                  </a:txBody>
                  <a:tcPr/>
                </a:tc>
                <a:tc>
                  <a:txBody>
                    <a:bodyPr/>
                    <a:lstStyle/>
                    <a:p>
                      <a:r>
                        <a:rPr lang="en-US" sz="2400" dirty="0"/>
                        <a:t>User logout</a:t>
                      </a:r>
                    </a:p>
                  </a:txBody>
                  <a:tcPr/>
                </a:tc>
                <a:extLst>
                  <a:ext uri="{0D108BD9-81ED-4DB2-BD59-A6C34878D82A}">
                    <a16:rowId xmlns:a16="http://schemas.microsoft.com/office/drawing/2014/main" val="4273231047"/>
                  </a:ext>
                </a:extLst>
              </a:tr>
              <a:tr h="370840">
                <a:tc>
                  <a:txBody>
                    <a:bodyPr/>
                    <a:lstStyle/>
                    <a:p>
                      <a:r>
                        <a:rPr lang="en-US" sz="2400" dirty="0"/>
                        <a:t>/entry</a:t>
                      </a:r>
                    </a:p>
                  </a:txBody>
                  <a:tcPr/>
                </a:tc>
                <a:tc>
                  <a:txBody>
                    <a:bodyPr/>
                    <a:lstStyle/>
                    <a:p>
                      <a:r>
                        <a:rPr lang="en-US" sz="2400" dirty="0"/>
                        <a:t>entry</a:t>
                      </a:r>
                    </a:p>
                  </a:txBody>
                  <a:tcPr/>
                </a:tc>
                <a:tc>
                  <a:txBody>
                    <a:bodyPr/>
                    <a:lstStyle/>
                    <a:p>
                      <a:r>
                        <a:rPr lang="en-US" sz="2400" dirty="0"/>
                        <a:t>Create journal entry</a:t>
                      </a:r>
                    </a:p>
                  </a:txBody>
                  <a:tcPr/>
                </a:tc>
                <a:extLst>
                  <a:ext uri="{0D108BD9-81ED-4DB2-BD59-A6C34878D82A}">
                    <a16:rowId xmlns:a16="http://schemas.microsoft.com/office/drawing/2014/main" val="625656286"/>
                  </a:ext>
                </a:extLst>
              </a:tr>
              <a:tr h="370840">
                <a:tc>
                  <a:txBody>
                    <a:bodyPr/>
                    <a:lstStyle/>
                    <a:p>
                      <a:r>
                        <a:rPr lang="en-US" sz="2400" dirty="0"/>
                        <a:t>(other)</a:t>
                      </a:r>
                    </a:p>
                  </a:txBody>
                  <a:tcPr/>
                </a:tc>
                <a:tc>
                  <a:txBody>
                    <a:bodyPr/>
                    <a:lstStyle/>
                    <a:p>
                      <a:r>
                        <a:rPr lang="en-US" sz="24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Return 404 status</a:t>
                      </a:r>
                    </a:p>
                  </a:txBody>
                  <a:tcPr/>
                </a:tc>
                <a:extLst>
                  <a:ext uri="{0D108BD9-81ED-4DB2-BD59-A6C34878D82A}">
                    <a16:rowId xmlns:a16="http://schemas.microsoft.com/office/drawing/2014/main" val="3770550479"/>
                  </a:ext>
                </a:extLst>
              </a:tr>
            </a:tbl>
          </a:graphicData>
        </a:graphic>
      </p:graphicFrame>
    </p:spTree>
    <p:extLst>
      <p:ext uri="{BB962C8B-B14F-4D97-AF65-F5344CB8AC3E}">
        <p14:creationId xmlns:p14="http://schemas.microsoft.com/office/powerpoint/2010/main" val="4043243674"/>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6ADEE9-DE55-4AD8-BC98-C1D2FC4ACC30}"/>
              </a:ext>
            </a:extLst>
          </p:cNvPr>
          <p:cNvSpPr>
            <a:spLocks noGrp="1"/>
          </p:cNvSpPr>
          <p:nvPr>
            <p:ph type="body" sz="quarter" idx="12"/>
          </p:nvPr>
        </p:nvSpPr>
        <p:spPr/>
        <p:txBody>
          <a:bodyPr>
            <a:normAutofit/>
          </a:bodyPr>
          <a:lstStyle/>
          <a:p>
            <a:pPr marL="0">
              <a:spcBef>
                <a:spcPts val="0"/>
              </a:spcBef>
              <a:spcAft>
                <a:spcPts val="3000"/>
              </a:spcAft>
            </a:pPr>
            <a:r>
              <a:rPr lang="en-US" sz="2800" dirty="0">
                <a:hlinkClick r:id="rId3"/>
              </a:rPr>
              <a:t>Udacity's Full Stack Web Developer Nanodegree</a:t>
            </a:r>
            <a:endParaRPr lang="en-US" sz="2800" dirty="0"/>
          </a:p>
          <a:p>
            <a:pPr marL="0">
              <a:spcBef>
                <a:spcPts val="0"/>
              </a:spcBef>
              <a:spcAft>
                <a:spcPts val="3000"/>
              </a:spcAft>
            </a:pPr>
            <a:r>
              <a:rPr lang="en-US" sz="2800" dirty="0">
                <a:hlinkClick r:id="rId4"/>
              </a:rPr>
              <a:t>Miguel Grinberg’s Flask Mega-Tutorial Course</a:t>
            </a:r>
            <a:endParaRPr lang="en-US" sz="2800" dirty="0"/>
          </a:p>
          <a:p>
            <a:pPr marL="0">
              <a:spcBef>
                <a:spcPts val="0"/>
              </a:spcBef>
              <a:spcAft>
                <a:spcPts val="3000"/>
              </a:spcAft>
            </a:pPr>
            <a:r>
              <a:rPr lang="en-US" sz="2800" dirty="0">
                <a:hlinkClick r:id="rId5"/>
              </a:rPr>
              <a:t>Matt </a:t>
            </a:r>
            <a:r>
              <a:rPr lang="en-US" sz="2800" dirty="0" err="1">
                <a:hlinkClick r:id="rId5"/>
              </a:rPr>
              <a:t>Mikai’s</a:t>
            </a:r>
            <a:r>
              <a:rPr lang="en-US" sz="2800" dirty="0">
                <a:hlinkClick r:id="rId5"/>
              </a:rPr>
              <a:t> Full Stack Python Site</a:t>
            </a:r>
            <a:endParaRPr lang="en-US" sz="2600" dirty="0"/>
          </a:p>
          <a:p>
            <a:pPr marL="0">
              <a:spcBef>
                <a:spcPts val="0"/>
              </a:spcBef>
              <a:spcAft>
                <a:spcPts val="600"/>
              </a:spcAft>
            </a:pPr>
            <a:r>
              <a:rPr lang="en-US" sz="2800" dirty="0">
                <a:hlinkClick r:id="rId6"/>
              </a:rPr>
              <a:t>Michael Kennedy’s Talk Python to Me Podcast</a:t>
            </a:r>
            <a:endParaRPr lang="en-US" sz="2600" dirty="0"/>
          </a:p>
        </p:txBody>
      </p:sp>
      <p:sp>
        <p:nvSpPr>
          <p:cNvPr id="3" name="Title 2">
            <a:extLst>
              <a:ext uri="{FF2B5EF4-FFF2-40B4-BE49-F238E27FC236}">
                <a16:creationId xmlns:a16="http://schemas.microsoft.com/office/drawing/2014/main" id="{11D94EFC-6FE1-4F29-8D0A-60CE4130CE8B}"/>
              </a:ext>
            </a:extLst>
          </p:cNvPr>
          <p:cNvSpPr>
            <a:spLocks noGrp="1"/>
          </p:cNvSpPr>
          <p:nvPr>
            <p:ph type="title"/>
          </p:nvPr>
        </p:nvSpPr>
        <p:spPr/>
        <p:txBody>
          <a:bodyPr/>
          <a:lstStyle/>
          <a:p>
            <a:r>
              <a:rPr lang="en-US" dirty="0"/>
              <a:t>How did I get here?</a:t>
            </a:r>
          </a:p>
        </p:txBody>
      </p:sp>
    </p:spTree>
    <p:extLst>
      <p:ext uri="{BB962C8B-B14F-4D97-AF65-F5344CB8AC3E}">
        <p14:creationId xmlns:p14="http://schemas.microsoft.com/office/powerpoint/2010/main" val="1322761067"/>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7B0E00-9822-493A-9A83-245B85E97CA6}"/>
              </a:ext>
            </a:extLst>
          </p:cNvPr>
          <p:cNvSpPr>
            <a:spLocks noGrp="1"/>
          </p:cNvSpPr>
          <p:nvPr>
            <p:ph type="body" sz="quarter" idx="12"/>
          </p:nvPr>
        </p:nvSpPr>
        <p:spPr/>
        <p:txBody>
          <a:bodyPr>
            <a:normAutofit/>
          </a:bodyPr>
          <a:lstStyle/>
          <a:p>
            <a:r>
              <a:rPr lang="en-US" sz="2800" dirty="0"/>
              <a:t>Flask is part of the Pallets Projects</a:t>
            </a:r>
          </a:p>
          <a:p>
            <a:r>
              <a:rPr lang="en-US" sz="2800" dirty="0"/>
              <a:t>This collection of Python web development libraries comprises the Flask microframework</a:t>
            </a:r>
          </a:p>
        </p:txBody>
      </p:sp>
      <p:sp>
        <p:nvSpPr>
          <p:cNvPr id="3" name="Title 2">
            <a:extLst>
              <a:ext uri="{FF2B5EF4-FFF2-40B4-BE49-F238E27FC236}">
                <a16:creationId xmlns:a16="http://schemas.microsoft.com/office/drawing/2014/main" id="{56064C68-5749-4205-BFE2-E9171FC37678}"/>
              </a:ext>
            </a:extLst>
          </p:cNvPr>
          <p:cNvSpPr>
            <a:spLocks noGrp="1"/>
          </p:cNvSpPr>
          <p:nvPr>
            <p:ph type="title"/>
          </p:nvPr>
        </p:nvSpPr>
        <p:spPr/>
        <p:txBody>
          <a:bodyPr/>
          <a:lstStyle/>
          <a:p>
            <a:r>
              <a:rPr lang="en-US" dirty="0"/>
              <a:t>password storage</a:t>
            </a:r>
          </a:p>
        </p:txBody>
      </p:sp>
      <p:graphicFrame>
        <p:nvGraphicFramePr>
          <p:cNvPr id="4" name="Table 3">
            <a:extLst>
              <a:ext uri="{FF2B5EF4-FFF2-40B4-BE49-F238E27FC236}">
                <a16:creationId xmlns:a16="http://schemas.microsoft.com/office/drawing/2014/main" id="{CF92C080-BEAB-443B-8C57-1E74EB506BE8}"/>
              </a:ext>
            </a:extLst>
          </p:cNvPr>
          <p:cNvGraphicFramePr>
            <a:graphicFrameLocks noGrp="1"/>
          </p:cNvGraphicFramePr>
          <p:nvPr>
            <p:extLst>
              <p:ext uri="{D42A27DB-BD31-4B8C-83A1-F6EECF244321}">
                <p14:modId xmlns:p14="http://schemas.microsoft.com/office/powerpoint/2010/main" val="1430443350"/>
              </p:ext>
            </p:extLst>
          </p:nvPr>
        </p:nvGraphicFramePr>
        <p:xfrm>
          <a:off x="448888" y="3175985"/>
          <a:ext cx="8237912" cy="3200400"/>
        </p:xfrm>
        <a:graphic>
          <a:graphicData uri="http://schemas.openxmlformats.org/drawingml/2006/table">
            <a:tbl>
              <a:tblPr firstRow="1" bandRow="1">
                <a:tableStyleId>{00A15C55-8517-42AA-B614-E9B94910E393}</a:tableStyleId>
              </a:tblPr>
              <a:tblGrid>
                <a:gridCol w="2873690">
                  <a:extLst>
                    <a:ext uri="{9D8B030D-6E8A-4147-A177-3AD203B41FA5}">
                      <a16:colId xmlns:a16="http://schemas.microsoft.com/office/drawing/2014/main" val="3844754586"/>
                    </a:ext>
                  </a:extLst>
                </a:gridCol>
                <a:gridCol w="5364222">
                  <a:extLst>
                    <a:ext uri="{9D8B030D-6E8A-4147-A177-3AD203B41FA5}">
                      <a16:colId xmlns:a16="http://schemas.microsoft.com/office/drawing/2014/main" val="3208923473"/>
                    </a:ext>
                  </a:extLst>
                </a:gridCol>
              </a:tblGrid>
              <a:tr h="370840">
                <a:tc>
                  <a:txBody>
                    <a:bodyPr/>
                    <a:lstStyle/>
                    <a:p>
                      <a:r>
                        <a:rPr lang="en-US" sz="2400" dirty="0"/>
                        <a:t>Library</a:t>
                      </a:r>
                    </a:p>
                  </a:txBody>
                  <a:tcPr/>
                </a:tc>
                <a:tc>
                  <a:txBody>
                    <a:bodyPr/>
                    <a:lstStyle/>
                    <a:p>
                      <a:r>
                        <a:rPr lang="en-US" sz="2400" dirty="0"/>
                        <a:t>Description</a:t>
                      </a:r>
                    </a:p>
                  </a:txBody>
                  <a:tcPr/>
                </a:tc>
                <a:extLst>
                  <a:ext uri="{0D108BD9-81ED-4DB2-BD59-A6C34878D82A}">
                    <a16:rowId xmlns:a16="http://schemas.microsoft.com/office/drawing/2014/main" val="783622486"/>
                  </a:ext>
                </a:extLst>
              </a:tr>
              <a:tr h="370840">
                <a:tc>
                  <a:txBody>
                    <a:bodyPr/>
                    <a:lstStyle/>
                    <a:p>
                      <a:r>
                        <a:rPr lang="en-US" sz="2400" dirty="0"/>
                        <a:t>Click</a:t>
                      </a:r>
                    </a:p>
                  </a:txBody>
                  <a:tcPr/>
                </a:tc>
                <a:tc>
                  <a:txBody>
                    <a:bodyPr/>
                    <a:lstStyle/>
                    <a:p>
                      <a:r>
                        <a:rPr lang="en-US" sz="2400" dirty="0"/>
                        <a:t>Composable CLI</a:t>
                      </a:r>
                    </a:p>
                  </a:txBody>
                  <a:tcPr/>
                </a:tc>
                <a:extLst>
                  <a:ext uri="{0D108BD9-81ED-4DB2-BD59-A6C34878D82A}">
                    <a16:rowId xmlns:a16="http://schemas.microsoft.com/office/drawing/2014/main" val="2840892347"/>
                  </a:ext>
                </a:extLst>
              </a:tr>
              <a:tr h="370840">
                <a:tc>
                  <a:txBody>
                    <a:bodyPr/>
                    <a:lstStyle/>
                    <a:p>
                      <a:r>
                        <a:rPr lang="en-US" sz="2400" dirty="0"/>
                        <a:t>Flask</a:t>
                      </a:r>
                    </a:p>
                  </a:txBody>
                  <a:tcPr/>
                </a:tc>
                <a:tc>
                  <a:txBody>
                    <a:bodyPr/>
                    <a:lstStyle/>
                    <a:p>
                      <a:r>
                        <a:rPr lang="en-US" sz="2400" dirty="0"/>
                        <a:t>Flexible web framework</a:t>
                      </a:r>
                    </a:p>
                  </a:txBody>
                  <a:tcPr/>
                </a:tc>
                <a:extLst>
                  <a:ext uri="{0D108BD9-81ED-4DB2-BD59-A6C34878D82A}">
                    <a16:rowId xmlns:a16="http://schemas.microsoft.com/office/drawing/2014/main" val="2804377186"/>
                  </a:ext>
                </a:extLst>
              </a:tr>
              <a:tr h="370840">
                <a:tc>
                  <a:txBody>
                    <a:bodyPr/>
                    <a:lstStyle/>
                    <a:p>
                      <a:r>
                        <a:rPr lang="en-US" sz="2400" dirty="0" err="1"/>
                        <a:t>itsdangerous</a:t>
                      </a:r>
                      <a:endParaRPr lang="en-US" sz="2400" dirty="0"/>
                    </a:p>
                  </a:txBody>
                  <a:tcPr/>
                </a:tc>
                <a:tc>
                  <a:txBody>
                    <a:bodyPr/>
                    <a:lstStyle/>
                    <a:p>
                      <a:r>
                        <a:rPr lang="en-US" sz="2400" dirty="0"/>
                        <a:t>Cryptographic signing</a:t>
                      </a:r>
                    </a:p>
                  </a:txBody>
                  <a:tcPr/>
                </a:tc>
                <a:extLst>
                  <a:ext uri="{0D108BD9-81ED-4DB2-BD59-A6C34878D82A}">
                    <a16:rowId xmlns:a16="http://schemas.microsoft.com/office/drawing/2014/main" val="3781263700"/>
                  </a:ext>
                </a:extLst>
              </a:tr>
              <a:tr h="370840">
                <a:tc>
                  <a:txBody>
                    <a:bodyPr/>
                    <a:lstStyle/>
                    <a:p>
                      <a:r>
                        <a:rPr lang="en-US" sz="2400" dirty="0"/>
                        <a:t>Jinja2</a:t>
                      </a:r>
                    </a:p>
                  </a:txBody>
                  <a:tcPr/>
                </a:tc>
                <a:tc>
                  <a:txBody>
                    <a:bodyPr/>
                    <a:lstStyle/>
                    <a:p>
                      <a:r>
                        <a:rPr lang="en-US" sz="2400" dirty="0"/>
                        <a:t>Template engine</a:t>
                      </a:r>
                    </a:p>
                  </a:txBody>
                  <a:tcPr/>
                </a:tc>
                <a:extLst>
                  <a:ext uri="{0D108BD9-81ED-4DB2-BD59-A6C34878D82A}">
                    <a16:rowId xmlns:a16="http://schemas.microsoft.com/office/drawing/2014/main" val="2329385040"/>
                  </a:ext>
                </a:extLst>
              </a:tr>
              <a:tr h="370840">
                <a:tc>
                  <a:txBody>
                    <a:bodyPr/>
                    <a:lstStyle/>
                    <a:p>
                      <a:r>
                        <a:rPr lang="en-US" sz="2400" dirty="0" err="1"/>
                        <a:t>Markupsafe</a:t>
                      </a:r>
                      <a:endParaRPr lang="en-US" sz="2400" dirty="0"/>
                    </a:p>
                  </a:txBody>
                  <a:tcPr/>
                </a:tc>
                <a:tc>
                  <a:txBody>
                    <a:bodyPr/>
                    <a:lstStyle/>
                    <a:p>
                      <a:r>
                        <a:rPr lang="en-US" sz="2400" dirty="0"/>
                        <a:t>Safe HTML markup</a:t>
                      </a:r>
                    </a:p>
                  </a:txBody>
                  <a:tcPr/>
                </a:tc>
                <a:extLst>
                  <a:ext uri="{0D108BD9-81ED-4DB2-BD59-A6C34878D82A}">
                    <a16:rowId xmlns:a16="http://schemas.microsoft.com/office/drawing/2014/main" val="4273231047"/>
                  </a:ext>
                </a:extLst>
              </a:tr>
              <a:tr h="370840">
                <a:tc>
                  <a:txBody>
                    <a:bodyPr/>
                    <a:lstStyle/>
                    <a:p>
                      <a:r>
                        <a:rPr lang="en-US" sz="2400" dirty="0" err="1"/>
                        <a:t>Werkzeug</a:t>
                      </a:r>
                      <a:endParaRPr lang="en-US" sz="2400" dirty="0"/>
                    </a:p>
                  </a:txBody>
                  <a:tcPr/>
                </a:tc>
                <a:tc>
                  <a:txBody>
                    <a:bodyPr/>
                    <a:lstStyle/>
                    <a:p>
                      <a:r>
                        <a:rPr lang="en-US" sz="2400" dirty="0"/>
                        <a:t>WSGI utility library</a:t>
                      </a:r>
                    </a:p>
                  </a:txBody>
                  <a:tcPr/>
                </a:tc>
                <a:extLst>
                  <a:ext uri="{0D108BD9-81ED-4DB2-BD59-A6C34878D82A}">
                    <a16:rowId xmlns:a16="http://schemas.microsoft.com/office/drawing/2014/main" val="625656286"/>
                  </a:ext>
                </a:extLst>
              </a:tr>
            </a:tbl>
          </a:graphicData>
        </a:graphic>
      </p:graphicFrame>
    </p:spTree>
    <p:extLst>
      <p:ext uri="{BB962C8B-B14F-4D97-AF65-F5344CB8AC3E}">
        <p14:creationId xmlns:p14="http://schemas.microsoft.com/office/powerpoint/2010/main" val="1278543694"/>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BE63E5-D72B-4059-820A-76FCE814C3CB}"/>
              </a:ext>
            </a:extLst>
          </p:cNvPr>
          <p:cNvSpPr>
            <a:spLocks noGrp="1"/>
          </p:cNvSpPr>
          <p:nvPr>
            <p:ph type="body" sz="quarter" idx="12"/>
          </p:nvPr>
        </p:nvSpPr>
        <p:spPr>
          <a:xfrm>
            <a:off x="296333" y="954874"/>
            <a:ext cx="8373533" cy="5372100"/>
          </a:xfrm>
        </p:spPr>
        <p:txBody>
          <a:bodyPr>
            <a:normAutofit/>
          </a:bodyPr>
          <a:lstStyle/>
          <a:p>
            <a:r>
              <a:rPr lang="en-US" sz="2800" dirty="0"/>
              <a:t>What’s wrong with storing plaintext passwords or secrets?</a:t>
            </a:r>
          </a:p>
        </p:txBody>
      </p:sp>
      <p:sp>
        <p:nvSpPr>
          <p:cNvPr id="3" name="Title 2">
            <a:extLst>
              <a:ext uri="{FF2B5EF4-FFF2-40B4-BE49-F238E27FC236}">
                <a16:creationId xmlns:a16="http://schemas.microsoft.com/office/drawing/2014/main" id="{E74E2ADA-D021-4440-B802-646DDE9E3ED3}"/>
              </a:ext>
            </a:extLst>
          </p:cNvPr>
          <p:cNvSpPr>
            <a:spLocks noGrp="1"/>
          </p:cNvSpPr>
          <p:nvPr>
            <p:ph type="title"/>
          </p:nvPr>
        </p:nvSpPr>
        <p:spPr/>
        <p:txBody>
          <a:bodyPr/>
          <a:lstStyle/>
          <a:p>
            <a:r>
              <a:rPr lang="en-US" dirty="0"/>
              <a:t>how not to store passwords</a:t>
            </a:r>
          </a:p>
        </p:txBody>
      </p:sp>
      <p:pic>
        <p:nvPicPr>
          <p:cNvPr id="1030" name="Picture 6" descr="Image result for ebay">
            <a:extLst>
              <a:ext uri="{FF2B5EF4-FFF2-40B4-BE49-F238E27FC236}">
                <a16:creationId xmlns:a16="http://schemas.microsoft.com/office/drawing/2014/main" id="{6288CD1C-4BE0-44A1-BA1F-644CA4235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67" y="3689140"/>
            <a:ext cx="3543300" cy="14173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quifax">
            <a:extLst>
              <a:ext uri="{FF2B5EF4-FFF2-40B4-BE49-F238E27FC236}">
                <a16:creationId xmlns:a16="http://schemas.microsoft.com/office/drawing/2014/main" id="{F131C437-A7DB-4BA8-B1A7-AA44FA356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67" y="5438023"/>
            <a:ext cx="3804180" cy="90131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arriott logo">
            <a:extLst>
              <a:ext uri="{FF2B5EF4-FFF2-40B4-BE49-F238E27FC236}">
                <a16:creationId xmlns:a16="http://schemas.microsoft.com/office/drawing/2014/main" id="{E25F4A74-0F06-4869-851D-420803796D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19" y="4337576"/>
            <a:ext cx="3804180" cy="196285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95C094B-7450-49FF-B0B6-2CFAF2501C36}"/>
              </a:ext>
            </a:extLst>
          </p:cNvPr>
          <p:cNvPicPr>
            <a:picLocks noChangeAspect="1"/>
          </p:cNvPicPr>
          <p:nvPr/>
        </p:nvPicPr>
        <p:blipFill>
          <a:blip r:embed="rId6"/>
          <a:stretch>
            <a:fillRect/>
          </a:stretch>
        </p:blipFill>
        <p:spPr>
          <a:xfrm>
            <a:off x="296333" y="2152965"/>
            <a:ext cx="3804180" cy="1302240"/>
          </a:xfrm>
          <a:prstGeom prst="rect">
            <a:avLst/>
          </a:prstGeom>
        </p:spPr>
      </p:pic>
      <p:pic>
        <p:nvPicPr>
          <p:cNvPr id="12" name="Picture 11">
            <a:extLst>
              <a:ext uri="{FF2B5EF4-FFF2-40B4-BE49-F238E27FC236}">
                <a16:creationId xmlns:a16="http://schemas.microsoft.com/office/drawing/2014/main" id="{ECB3DE29-0D1B-4851-B145-57E023022AA8}"/>
              </a:ext>
            </a:extLst>
          </p:cNvPr>
          <p:cNvPicPr>
            <a:picLocks noChangeAspect="1"/>
          </p:cNvPicPr>
          <p:nvPr/>
        </p:nvPicPr>
        <p:blipFill>
          <a:blip r:embed="rId7"/>
          <a:stretch>
            <a:fillRect/>
          </a:stretch>
        </p:blipFill>
        <p:spPr>
          <a:xfrm>
            <a:off x="7200917" y="2088372"/>
            <a:ext cx="1733998" cy="2445177"/>
          </a:xfrm>
          <a:prstGeom prst="rect">
            <a:avLst/>
          </a:prstGeom>
        </p:spPr>
      </p:pic>
      <p:pic>
        <p:nvPicPr>
          <p:cNvPr id="15" name="Picture 14">
            <a:extLst>
              <a:ext uri="{FF2B5EF4-FFF2-40B4-BE49-F238E27FC236}">
                <a16:creationId xmlns:a16="http://schemas.microsoft.com/office/drawing/2014/main" id="{5C4474CF-7C61-435C-8B5B-544DFEE1F7A6}"/>
              </a:ext>
            </a:extLst>
          </p:cNvPr>
          <p:cNvPicPr>
            <a:picLocks noChangeAspect="1"/>
          </p:cNvPicPr>
          <p:nvPr/>
        </p:nvPicPr>
        <p:blipFill>
          <a:blip r:embed="rId8"/>
          <a:stretch>
            <a:fillRect/>
          </a:stretch>
        </p:blipFill>
        <p:spPr>
          <a:xfrm>
            <a:off x="4429119" y="1841081"/>
            <a:ext cx="3804180" cy="1154468"/>
          </a:xfrm>
          <a:prstGeom prst="rect">
            <a:avLst/>
          </a:prstGeom>
        </p:spPr>
      </p:pic>
      <p:pic>
        <p:nvPicPr>
          <p:cNvPr id="16" name="Picture 15">
            <a:extLst>
              <a:ext uri="{FF2B5EF4-FFF2-40B4-BE49-F238E27FC236}">
                <a16:creationId xmlns:a16="http://schemas.microsoft.com/office/drawing/2014/main" id="{CD272DEC-7F39-4FDE-88F6-E70B0293E0D1}"/>
              </a:ext>
            </a:extLst>
          </p:cNvPr>
          <p:cNvPicPr>
            <a:picLocks noChangeAspect="1"/>
          </p:cNvPicPr>
          <p:nvPr/>
        </p:nvPicPr>
        <p:blipFill>
          <a:blip r:embed="rId9"/>
          <a:stretch>
            <a:fillRect/>
          </a:stretch>
        </p:blipFill>
        <p:spPr>
          <a:xfrm>
            <a:off x="3413671" y="3277661"/>
            <a:ext cx="3787246" cy="851750"/>
          </a:xfrm>
          <a:prstGeom prst="rect">
            <a:avLst/>
          </a:prstGeom>
        </p:spPr>
      </p:pic>
    </p:spTree>
    <p:extLst>
      <p:ext uri="{BB962C8B-B14F-4D97-AF65-F5344CB8AC3E}">
        <p14:creationId xmlns:p14="http://schemas.microsoft.com/office/powerpoint/2010/main" val="881828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11950C-3429-499B-8334-13DD45C1A44F}"/>
              </a:ext>
            </a:extLst>
          </p:cNvPr>
          <p:cNvSpPr>
            <a:spLocks noGrp="1"/>
          </p:cNvSpPr>
          <p:nvPr>
            <p:ph type="body" sz="quarter" idx="12"/>
          </p:nvPr>
        </p:nvSpPr>
        <p:spPr/>
        <p:txBody>
          <a:bodyPr>
            <a:normAutofit/>
          </a:bodyPr>
          <a:lstStyle/>
          <a:p>
            <a:r>
              <a:rPr lang="en-US" sz="2800" dirty="0"/>
              <a:t>Hash Functions</a:t>
            </a:r>
          </a:p>
          <a:p>
            <a:pPr marL="228600" lvl="1" indent="0">
              <a:buNone/>
            </a:pPr>
            <a:r>
              <a:rPr lang="en-US" dirty="0"/>
              <a:t>sha256('password’) → '5e884898da2804715…42d8’</a:t>
            </a:r>
          </a:p>
          <a:p>
            <a:pPr lvl="1"/>
            <a:r>
              <a:rPr lang="en-US" sz="2200" dirty="0"/>
              <a:t>Changing one character completely alters the hash:</a:t>
            </a:r>
          </a:p>
          <a:p>
            <a:pPr marL="228600" lvl="1" indent="0">
              <a:buNone/>
            </a:pPr>
            <a:r>
              <a:rPr lang="en-US" dirty="0"/>
              <a:t>sha256('passw0rd’) → '8f0e2f76e22b43e285…34a9’</a:t>
            </a:r>
          </a:p>
          <a:p>
            <a:pPr marL="0" indent="0">
              <a:buNone/>
            </a:pPr>
            <a:endParaRPr lang="en-US" sz="2800" dirty="0"/>
          </a:p>
          <a:p>
            <a:r>
              <a:rPr lang="en-US" sz="2800" dirty="0"/>
              <a:t>Can’t reverse hash output:</a:t>
            </a:r>
          </a:p>
          <a:p>
            <a:pPr marL="228600" lvl="1" indent="0">
              <a:buNone/>
            </a:pPr>
            <a:r>
              <a:rPr lang="en-US" dirty="0"/>
              <a:t>'5e884898da2804715…42d8’ → 'password’</a:t>
            </a:r>
          </a:p>
          <a:p>
            <a:pPr marL="228600" lvl="1" indent="0">
              <a:buNone/>
            </a:pPr>
            <a:endParaRPr lang="en-US" sz="2800" dirty="0"/>
          </a:p>
          <a:p>
            <a:r>
              <a:rPr lang="en-US" sz="2800" dirty="0"/>
              <a:t>So is this a good way to store passwords and if so what’s the best function to use?</a:t>
            </a:r>
          </a:p>
        </p:txBody>
      </p:sp>
      <p:sp>
        <p:nvSpPr>
          <p:cNvPr id="3" name="Title 2">
            <a:extLst>
              <a:ext uri="{FF2B5EF4-FFF2-40B4-BE49-F238E27FC236}">
                <a16:creationId xmlns:a16="http://schemas.microsoft.com/office/drawing/2014/main" id="{1CDC38CB-5FC1-4744-915D-8B4C90D23DEC}"/>
              </a:ext>
            </a:extLst>
          </p:cNvPr>
          <p:cNvSpPr>
            <a:spLocks noGrp="1"/>
          </p:cNvSpPr>
          <p:nvPr>
            <p:ph type="title"/>
          </p:nvPr>
        </p:nvSpPr>
        <p:spPr/>
        <p:txBody>
          <a:bodyPr/>
          <a:lstStyle/>
          <a:p>
            <a:r>
              <a:rPr lang="en-US" dirty="0"/>
              <a:t>brief aside on hashing</a:t>
            </a:r>
          </a:p>
        </p:txBody>
      </p:sp>
      <p:sp>
        <p:nvSpPr>
          <p:cNvPr id="6" name="Oval 5">
            <a:extLst>
              <a:ext uri="{FF2B5EF4-FFF2-40B4-BE49-F238E27FC236}">
                <a16:creationId xmlns:a16="http://schemas.microsoft.com/office/drawing/2014/main" id="{709C46C2-D7D0-4E6D-B883-B0B2A66AD72C}"/>
              </a:ext>
            </a:extLst>
          </p:cNvPr>
          <p:cNvSpPr/>
          <p:nvPr/>
        </p:nvSpPr>
        <p:spPr>
          <a:xfrm>
            <a:off x="4432300" y="3738566"/>
            <a:ext cx="254000" cy="2730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5999062-9475-4DD3-91A2-6F65EC00644B}"/>
              </a:ext>
            </a:extLst>
          </p:cNvPr>
          <p:cNvCxnSpPr>
            <a:stCxn id="6" idx="3"/>
            <a:endCxn id="6" idx="7"/>
          </p:cNvCxnSpPr>
          <p:nvPr/>
        </p:nvCxnSpPr>
        <p:spPr>
          <a:xfrm flipV="1">
            <a:off x="4469497" y="3778553"/>
            <a:ext cx="179606" cy="19307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755491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BE63E5-D72B-4059-820A-76FCE814C3CB}"/>
              </a:ext>
            </a:extLst>
          </p:cNvPr>
          <p:cNvSpPr>
            <a:spLocks noGrp="1"/>
          </p:cNvSpPr>
          <p:nvPr>
            <p:ph type="body" sz="quarter" idx="12"/>
          </p:nvPr>
        </p:nvSpPr>
        <p:spPr>
          <a:xfrm>
            <a:off x="157163" y="1038225"/>
            <a:ext cx="8786812" cy="5372100"/>
          </a:xfrm>
        </p:spPr>
        <p:txBody>
          <a:bodyPr>
            <a:normAutofit/>
          </a:bodyPr>
          <a:lstStyle/>
          <a:p>
            <a:r>
              <a:rPr lang="en-US" sz="2800" dirty="0"/>
              <a:t>OK, so we need to store the password hash.  Python includes a hash library:</a:t>
            </a:r>
          </a:p>
          <a:p>
            <a:pPr marL="228600" lvl="1" indent="0">
              <a:buNone/>
            </a:pPr>
            <a:endParaRPr lang="en-US" dirty="0"/>
          </a:p>
          <a:p>
            <a:pPr marL="228600" lvl="1" indent="0">
              <a:buNone/>
            </a:pPr>
            <a:r>
              <a:rPr lang="en-US" dirty="0"/>
              <a:t>&gt;&gt;&gt; import </a:t>
            </a:r>
            <a:r>
              <a:rPr lang="en-US" dirty="0" err="1"/>
              <a:t>hashlib</a:t>
            </a:r>
            <a:endParaRPr lang="en-US" dirty="0"/>
          </a:p>
          <a:p>
            <a:pPr marL="228600" lvl="1" indent="0">
              <a:buNone/>
            </a:pPr>
            <a:r>
              <a:rPr lang="en-US" dirty="0"/>
              <a:t>&gt;&gt;&gt; </a:t>
            </a:r>
            <a:r>
              <a:rPr lang="en-US" dirty="0" err="1"/>
              <a:t>hashlib.algorithms_available</a:t>
            </a:r>
            <a:r>
              <a:rPr lang="en-US" dirty="0"/>
              <a:t>  # 32 available!</a:t>
            </a:r>
          </a:p>
          <a:p>
            <a:pPr marL="228600" lvl="1" indent="0">
              <a:buNone/>
            </a:pPr>
            <a:r>
              <a:rPr lang="en-US" dirty="0"/>
              <a:t>{'shake_128', 'SHA224', 'sha3_384', 'shake_256', 'SHA256’, …}</a:t>
            </a:r>
          </a:p>
          <a:p>
            <a:pPr marL="228600" lvl="1" indent="0">
              <a:buNone/>
            </a:pPr>
            <a:r>
              <a:rPr lang="en-US" dirty="0"/>
              <a:t>&gt;&gt;&gt; hashlib.sha256(‘password’)</a:t>
            </a:r>
          </a:p>
          <a:p>
            <a:pPr marL="228600" lvl="1" indent="0">
              <a:buNone/>
            </a:pPr>
            <a:r>
              <a:rPr lang="en-US" dirty="0" err="1"/>
              <a:t>TypeError</a:t>
            </a:r>
            <a:r>
              <a:rPr lang="en-US" dirty="0"/>
              <a:t>: Unicode-objects must be encoded before hashing</a:t>
            </a:r>
          </a:p>
          <a:p>
            <a:pPr marL="228600" lvl="1" indent="0">
              <a:buNone/>
            </a:pPr>
            <a:r>
              <a:rPr lang="en-US" dirty="0"/>
              <a:t>&gt;&gt;&gt; hashlib.sha256(‘</a:t>
            </a:r>
            <a:r>
              <a:rPr lang="en-US" dirty="0" err="1"/>
              <a:t>password’.encode</a:t>
            </a:r>
            <a:r>
              <a:rPr lang="en-US" dirty="0"/>
              <a:t>(‘utf8’))</a:t>
            </a:r>
          </a:p>
          <a:p>
            <a:pPr marL="228600" lvl="1" indent="0">
              <a:buNone/>
            </a:pPr>
            <a:r>
              <a:rPr lang="en-US" dirty="0"/>
              <a:t>&lt;sha256 HASH object @ 0x012B20E0&gt;</a:t>
            </a:r>
          </a:p>
          <a:p>
            <a:pPr marL="228600" lvl="1" indent="0">
              <a:buNone/>
            </a:pPr>
            <a:r>
              <a:rPr lang="en-US" dirty="0"/>
              <a:t>&gt;&gt;&gt; hashlib.sha256(‘</a:t>
            </a:r>
            <a:r>
              <a:rPr lang="en-US" dirty="0" err="1"/>
              <a:t>password’.encode</a:t>
            </a:r>
            <a:r>
              <a:rPr lang="en-US" dirty="0"/>
              <a:t>(‘utf8’)).digest()</a:t>
            </a:r>
          </a:p>
          <a:p>
            <a:pPr marL="228600" lvl="1" indent="0">
              <a:buNone/>
            </a:pPr>
            <a:r>
              <a:rPr lang="en-US" dirty="0"/>
              <a:t>b"^\x88H\x98\</a:t>
            </a:r>
            <a:r>
              <a:rPr lang="en-US" dirty="0" err="1"/>
              <a:t>xda</a:t>
            </a:r>
            <a:r>
              <a:rPr lang="en-US" dirty="0"/>
              <a:t>(\x04qQ\xd0\xe5o\x8d\xc6)…"</a:t>
            </a:r>
          </a:p>
          <a:p>
            <a:pPr marL="228600" lvl="1" indent="0">
              <a:buNone/>
            </a:pPr>
            <a:r>
              <a:rPr lang="en-US" dirty="0"/>
              <a:t>&gt;&gt;&gt; hashlib.sha256('</a:t>
            </a:r>
            <a:r>
              <a:rPr lang="en-US" dirty="0" err="1"/>
              <a:t>password'.encode</a:t>
            </a:r>
            <a:r>
              <a:rPr lang="en-US" dirty="0"/>
              <a:t>('utf8')).</a:t>
            </a:r>
            <a:r>
              <a:rPr lang="en-US" dirty="0" err="1"/>
              <a:t>hexdigest</a:t>
            </a:r>
            <a:r>
              <a:rPr lang="en-US" dirty="0"/>
              <a:t>()</a:t>
            </a:r>
          </a:p>
          <a:p>
            <a:pPr marL="228600" lvl="1" indent="0">
              <a:buNone/>
            </a:pPr>
            <a:r>
              <a:rPr lang="en-US" dirty="0"/>
              <a:t>'5e884898da28047151d0e56f8dc6292773603d0…’</a:t>
            </a:r>
          </a:p>
        </p:txBody>
      </p:sp>
      <p:sp>
        <p:nvSpPr>
          <p:cNvPr id="3" name="Title 2">
            <a:extLst>
              <a:ext uri="{FF2B5EF4-FFF2-40B4-BE49-F238E27FC236}">
                <a16:creationId xmlns:a16="http://schemas.microsoft.com/office/drawing/2014/main" id="{E74E2ADA-D021-4440-B802-646DDE9E3ED3}"/>
              </a:ext>
            </a:extLst>
          </p:cNvPr>
          <p:cNvSpPr>
            <a:spLocks noGrp="1"/>
          </p:cNvSpPr>
          <p:nvPr>
            <p:ph type="title"/>
          </p:nvPr>
        </p:nvSpPr>
        <p:spPr/>
        <p:txBody>
          <a:bodyPr/>
          <a:lstStyle/>
          <a:p>
            <a:r>
              <a:rPr lang="en-US" dirty="0"/>
              <a:t>how not to store passwords</a:t>
            </a:r>
          </a:p>
        </p:txBody>
      </p:sp>
    </p:spTree>
    <p:extLst>
      <p:ext uri="{BB962C8B-B14F-4D97-AF65-F5344CB8AC3E}">
        <p14:creationId xmlns:p14="http://schemas.microsoft.com/office/powerpoint/2010/main" val="13430685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BE63E5-D72B-4059-820A-76FCE814C3CB}"/>
              </a:ext>
            </a:extLst>
          </p:cNvPr>
          <p:cNvSpPr>
            <a:spLocks noGrp="1"/>
          </p:cNvSpPr>
          <p:nvPr>
            <p:ph type="body" sz="quarter" idx="12"/>
          </p:nvPr>
        </p:nvSpPr>
        <p:spPr/>
        <p:txBody>
          <a:bodyPr>
            <a:normAutofit/>
          </a:bodyPr>
          <a:lstStyle/>
          <a:p>
            <a:r>
              <a:rPr lang="en-US" sz="2800" dirty="0"/>
              <a:t>Is this a good way to store passwords?</a:t>
            </a:r>
          </a:p>
          <a:p>
            <a:pPr marL="228600" lvl="1" indent="0">
              <a:buNone/>
            </a:pPr>
            <a:r>
              <a:rPr lang="en-US" dirty="0"/>
              <a:t>'5e884898da28047151d0e56f8dc6292773603d0…’</a:t>
            </a:r>
          </a:p>
          <a:p>
            <a:endParaRPr lang="en-US" sz="2800" dirty="0"/>
          </a:p>
          <a:p>
            <a:r>
              <a:rPr lang="en-US" sz="2800" dirty="0"/>
              <a:t>No…  Why not?</a:t>
            </a:r>
          </a:p>
          <a:p>
            <a:pPr lvl="1"/>
            <a:r>
              <a:rPr lang="en-US" sz="2800" dirty="0"/>
              <a:t>Susceptible to brute force decryption</a:t>
            </a:r>
          </a:p>
          <a:p>
            <a:pPr lvl="1"/>
            <a:r>
              <a:rPr lang="en-US" sz="2800" dirty="0"/>
              <a:t>Rainbow tables accelerate this</a:t>
            </a:r>
          </a:p>
          <a:p>
            <a:endParaRPr lang="en-US" sz="2800" dirty="0"/>
          </a:p>
          <a:p>
            <a:r>
              <a:rPr lang="en-US" sz="2800" dirty="0"/>
              <a:t>What’s the solution?</a:t>
            </a:r>
          </a:p>
          <a:p>
            <a:pPr lvl="1"/>
            <a:r>
              <a:rPr lang="en-US" sz="2800" dirty="0"/>
              <a:t>“salt”</a:t>
            </a:r>
          </a:p>
        </p:txBody>
      </p:sp>
      <p:sp>
        <p:nvSpPr>
          <p:cNvPr id="3" name="Title 2">
            <a:extLst>
              <a:ext uri="{FF2B5EF4-FFF2-40B4-BE49-F238E27FC236}">
                <a16:creationId xmlns:a16="http://schemas.microsoft.com/office/drawing/2014/main" id="{E74E2ADA-D021-4440-B802-646DDE9E3ED3}"/>
              </a:ext>
            </a:extLst>
          </p:cNvPr>
          <p:cNvSpPr>
            <a:spLocks noGrp="1"/>
          </p:cNvSpPr>
          <p:nvPr>
            <p:ph type="title"/>
          </p:nvPr>
        </p:nvSpPr>
        <p:spPr/>
        <p:txBody>
          <a:bodyPr/>
          <a:lstStyle/>
          <a:p>
            <a:r>
              <a:rPr lang="en-US" dirty="0"/>
              <a:t>how not to store passwords</a:t>
            </a:r>
          </a:p>
        </p:txBody>
      </p:sp>
    </p:spTree>
    <p:extLst>
      <p:ext uri="{BB962C8B-B14F-4D97-AF65-F5344CB8AC3E}">
        <p14:creationId xmlns:p14="http://schemas.microsoft.com/office/powerpoint/2010/main" val="69504002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EC8A72-08A2-4F2A-8053-96AF607DC941}"/>
              </a:ext>
            </a:extLst>
          </p:cNvPr>
          <p:cNvSpPr>
            <a:spLocks noGrp="1"/>
          </p:cNvSpPr>
          <p:nvPr>
            <p:ph type="body" sz="quarter" idx="12"/>
          </p:nvPr>
        </p:nvSpPr>
        <p:spPr/>
        <p:txBody>
          <a:bodyPr>
            <a:normAutofit/>
          </a:bodyPr>
          <a:lstStyle/>
          <a:p>
            <a:r>
              <a:rPr lang="en-US" sz="2800" dirty="0"/>
              <a:t>Storing passwords securely is hard</a:t>
            </a:r>
          </a:p>
          <a:p>
            <a:pPr lvl="1"/>
            <a:r>
              <a:rPr lang="en-US" sz="2400" dirty="0"/>
              <a:t>Don’t try to do it yourself!</a:t>
            </a:r>
          </a:p>
          <a:p>
            <a:pPr lvl="1"/>
            <a:r>
              <a:rPr lang="en-US" sz="2400" dirty="0"/>
              <a:t>Use a library designed for this purpose</a:t>
            </a:r>
          </a:p>
          <a:p>
            <a:pPr lvl="1"/>
            <a:r>
              <a:rPr lang="en-US" sz="2400" dirty="0"/>
              <a:t>Considerations</a:t>
            </a:r>
          </a:p>
          <a:p>
            <a:pPr lvl="2"/>
            <a:r>
              <a:rPr lang="en-US" sz="2400" dirty="0"/>
              <a:t>OWASP Password Storage Cheat Sheet</a:t>
            </a:r>
          </a:p>
          <a:p>
            <a:pPr lvl="2"/>
            <a:r>
              <a:rPr lang="en-US" sz="2400" dirty="0"/>
              <a:t>OWASP has recommended libraries</a:t>
            </a:r>
          </a:p>
          <a:p>
            <a:endParaRPr lang="en-US" sz="2400" dirty="0"/>
          </a:p>
          <a:p>
            <a:r>
              <a:rPr lang="en-US" sz="2800" dirty="0"/>
              <a:t>Recommendation for Flask</a:t>
            </a:r>
          </a:p>
          <a:p>
            <a:pPr lvl="1"/>
            <a:r>
              <a:rPr lang="en-US" sz="2400" dirty="0"/>
              <a:t>Use </a:t>
            </a:r>
            <a:r>
              <a:rPr lang="en-US" sz="2400" dirty="0" err="1"/>
              <a:t>werkzeug’s</a:t>
            </a:r>
            <a:r>
              <a:rPr lang="en-US" sz="2400" dirty="0"/>
              <a:t> security helper functions</a:t>
            </a:r>
          </a:p>
          <a:p>
            <a:pPr lvl="1"/>
            <a:r>
              <a:rPr lang="en-US" sz="2200" dirty="0"/>
              <a:t>These use an OWASP recommended library</a:t>
            </a:r>
          </a:p>
          <a:p>
            <a:pPr lvl="1"/>
            <a:r>
              <a:rPr lang="en-US" sz="2200" dirty="0"/>
              <a:t>These use reasonable defaults for the myriad knobs</a:t>
            </a:r>
          </a:p>
        </p:txBody>
      </p:sp>
      <p:sp>
        <p:nvSpPr>
          <p:cNvPr id="3" name="Title 2">
            <a:extLst>
              <a:ext uri="{FF2B5EF4-FFF2-40B4-BE49-F238E27FC236}">
                <a16:creationId xmlns:a16="http://schemas.microsoft.com/office/drawing/2014/main" id="{3BB99C0F-9CEF-4ECF-85F6-F4CEF3EB794D}"/>
              </a:ext>
            </a:extLst>
          </p:cNvPr>
          <p:cNvSpPr>
            <a:spLocks noGrp="1"/>
          </p:cNvSpPr>
          <p:nvPr>
            <p:ph type="title"/>
          </p:nvPr>
        </p:nvSpPr>
        <p:spPr/>
        <p:txBody>
          <a:bodyPr/>
          <a:lstStyle/>
          <a:p>
            <a:r>
              <a:rPr lang="en-US" dirty="0"/>
              <a:t>how to store passwords</a:t>
            </a:r>
          </a:p>
        </p:txBody>
      </p:sp>
    </p:spTree>
    <p:extLst>
      <p:ext uri="{BB962C8B-B14F-4D97-AF65-F5344CB8AC3E}">
        <p14:creationId xmlns:p14="http://schemas.microsoft.com/office/powerpoint/2010/main" val="62730572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11034E-A0D2-4DAA-89E2-D7378E1AF3CB}"/>
              </a:ext>
            </a:extLst>
          </p:cNvPr>
          <p:cNvSpPr>
            <a:spLocks noGrp="1"/>
          </p:cNvSpPr>
          <p:nvPr>
            <p:ph type="body" sz="quarter" idx="12"/>
          </p:nvPr>
        </p:nvSpPr>
        <p:spPr/>
        <p:txBody>
          <a:bodyPr/>
          <a:lstStyle/>
          <a:p>
            <a:pPr marL="0" indent="0">
              <a:spcBef>
                <a:spcPts val="0"/>
              </a:spcBef>
              <a:buNone/>
            </a:pPr>
            <a:r>
              <a:rPr lang="en-US" dirty="0"/>
              <a:t>&gt;&gt;&gt; from </a:t>
            </a:r>
            <a:r>
              <a:rPr lang="en-US" dirty="0" err="1"/>
              <a:t>werkzeug.security</a:t>
            </a:r>
            <a:r>
              <a:rPr lang="en-US" dirty="0"/>
              <a:t> import </a:t>
            </a:r>
            <a:r>
              <a:rPr lang="en-US" dirty="0" err="1"/>
              <a:t>check_password_hash</a:t>
            </a:r>
            <a:r>
              <a:rPr lang="en-US" dirty="0"/>
              <a:t>, </a:t>
            </a:r>
            <a:r>
              <a:rPr lang="en-US" dirty="0" err="1"/>
              <a:t>generate_password_hash</a:t>
            </a:r>
            <a:endParaRPr lang="en-US" dirty="0"/>
          </a:p>
          <a:p>
            <a:pPr marL="0" indent="0">
              <a:spcBef>
                <a:spcPts val="0"/>
              </a:spcBef>
              <a:buNone/>
            </a:pPr>
            <a:endParaRPr lang="en-US" sz="1000" dirty="0"/>
          </a:p>
          <a:p>
            <a:pPr marL="0" indent="0">
              <a:spcBef>
                <a:spcPts val="0"/>
              </a:spcBef>
              <a:buNone/>
            </a:pPr>
            <a:r>
              <a:rPr lang="en-US" dirty="0"/>
              <a:t>&gt;&gt;&gt; </a:t>
            </a:r>
            <a:r>
              <a:rPr lang="en-US" dirty="0" err="1"/>
              <a:t>generate_password_hash</a:t>
            </a:r>
            <a:r>
              <a:rPr lang="en-US" dirty="0"/>
              <a:t>('Top-Secret!')</a:t>
            </a:r>
          </a:p>
          <a:p>
            <a:pPr marL="0" indent="0">
              <a:spcBef>
                <a:spcPts val="0"/>
              </a:spcBef>
              <a:buNone/>
            </a:pPr>
            <a:r>
              <a:rPr lang="en-US" dirty="0"/>
              <a:t>'pbkdf2:sha256:50000$PtKDpmtg$b33fd2de2544472050166089146b4498b25977c8bad40035dbacc2789b26a44b’</a:t>
            </a:r>
          </a:p>
          <a:p>
            <a:pPr marL="0" indent="0">
              <a:spcBef>
                <a:spcPts val="0"/>
              </a:spcBef>
              <a:buNone/>
            </a:pPr>
            <a:endParaRPr lang="en-US" sz="1000" dirty="0"/>
          </a:p>
          <a:p>
            <a:pPr marL="0" indent="0">
              <a:spcBef>
                <a:spcPts val="0"/>
              </a:spcBef>
              <a:buNone/>
            </a:pPr>
            <a:r>
              <a:rPr lang="en-US" dirty="0"/>
              <a:t># Note – different salt = different password hash</a:t>
            </a:r>
          </a:p>
          <a:p>
            <a:pPr marL="0" indent="0">
              <a:spcBef>
                <a:spcPts val="0"/>
              </a:spcBef>
              <a:buNone/>
            </a:pPr>
            <a:r>
              <a:rPr lang="en-US" dirty="0"/>
              <a:t>&gt;&gt;&gt; </a:t>
            </a:r>
            <a:r>
              <a:rPr lang="en-US" dirty="0" err="1"/>
              <a:t>generate_password_hash</a:t>
            </a:r>
            <a:r>
              <a:rPr lang="en-US" dirty="0"/>
              <a:t>('Top-Secret!')</a:t>
            </a:r>
          </a:p>
          <a:p>
            <a:pPr marL="0" indent="0">
              <a:spcBef>
                <a:spcPts val="0"/>
              </a:spcBef>
              <a:buNone/>
            </a:pPr>
            <a:r>
              <a:rPr lang="en-US" dirty="0"/>
              <a:t>'pbkdf2:sha256:50000$</a:t>
            </a:r>
            <a:r>
              <a:rPr lang="en-US" dirty="0">
                <a:highlight>
                  <a:srgbClr val="FFFF00"/>
                </a:highlight>
              </a:rPr>
              <a:t>AGtcjyB8</a:t>
            </a:r>
            <a:r>
              <a:rPr lang="en-US" dirty="0"/>
              <a:t>$</a:t>
            </a:r>
            <a:r>
              <a:rPr lang="en-US" dirty="0">
                <a:highlight>
                  <a:srgbClr val="00FFFF"/>
                </a:highlight>
              </a:rPr>
              <a:t>33084c04370100d99a125815177d8e7a64b07e77bf41d174be8c91ca77b29989</a:t>
            </a:r>
            <a:r>
              <a:rPr lang="en-US" dirty="0"/>
              <a:t>’</a:t>
            </a:r>
          </a:p>
          <a:p>
            <a:pPr marL="0" indent="0">
              <a:spcBef>
                <a:spcPts val="0"/>
              </a:spcBef>
              <a:buNone/>
            </a:pPr>
            <a:endParaRPr lang="en-US" sz="1000" dirty="0"/>
          </a:p>
          <a:p>
            <a:pPr marL="0" indent="0">
              <a:spcBef>
                <a:spcPts val="0"/>
              </a:spcBef>
              <a:buNone/>
            </a:pPr>
            <a:r>
              <a:rPr lang="en-US" dirty="0"/>
              <a:t>&gt;&gt;&gt; </a:t>
            </a:r>
            <a:r>
              <a:rPr lang="en-US" dirty="0" err="1"/>
              <a:t>check_password_hash</a:t>
            </a:r>
            <a:r>
              <a:rPr lang="en-US" dirty="0"/>
              <a:t>(_, ‘Top-Secret!’)</a:t>
            </a:r>
          </a:p>
          <a:p>
            <a:pPr marL="0" indent="0">
              <a:spcBef>
                <a:spcPts val="0"/>
              </a:spcBef>
              <a:buNone/>
            </a:pPr>
            <a:r>
              <a:rPr lang="en-US" dirty="0"/>
              <a:t>True</a:t>
            </a:r>
          </a:p>
          <a:p>
            <a:pPr marL="0" indent="0">
              <a:spcBef>
                <a:spcPts val="0"/>
              </a:spcBef>
              <a:buNone/>
            </a:pPr>
            <a:endParaRPr lang="en-US" sz="1000" dirty="0"/>
          </a:p>
          <a:p>
            <a:pPr marL="0" indent="0">
              <a:spcBef>
                <a:spcPts val="0"/>
              </a:spcBef>
              <a:buNone/>
            </a:pPr>
            <a:r>
              <a:rPr lang="en-US" dirty="0"/>
              <a:t># Password must exactly match</a:t>
            </a:r>
          </a:p>
          <a:p>
            <a:pPr marL="0" indent="0">
              <a:spcBef>
                <a:spcPts val="0"/>
              </a:spcBef>
              <a:buNone/>
            </a:pPr>
            <a:r>
              <a:rPr lang="en-US" dirty="0"/>
              <a:t>&gt;&gt;&gt; </a:t>
            </a:r>
            <a:r>
              <a:rPr lang="en-US" dirty="0" err="1"/>
              <a:t>check_password_hash</a:t>
            </a:r>
            <a:r>
              <a:rPr lang="en-US" dirty="0"/>
              <a:t>(_, ‘</a:t>
            </a:r>
            <a:r>
              <a:rPr lang="en-US" dirty="0" err="1"/>
              <a:t>Top</a:t>
            </a:r>
            <a:r>
              <a:rPr lang="en-US" dirty="0" err="1">
                <a:highlight>
                  <a:srgbClr val="FFFF00"/>
                </a:highlight>
              </a:rPr>
              <a:t>_</a:t>
            </a:r>
            <a:r>
              <a:rPr lang="en-US" dirty="0" err="1"/>
              <a:t>Secret</a:t>
            </a:r>
            <a:r>
              <a:rPr lang="en-US" dirty="0"/>
              <a:t>!’)</a:t>
            </a:r>
          </a:p>
          <a:p>
            <a:pPr marL="0" indent="0">
              <a:spcBef>
                <a:spcPts val="0"/>
              </a:spcBef>
              <a:buNone/>
            </a:pPr>
            <a:r>
              <a:rPr lang="en-US" dirty="0"/>
              <a:t>False</a:t>
            </a:r>
          </a:p>
          <a:p>
            <a:pPr marL="0" indent="0">
              <a:spcBef>
                <a:spcPts val="0"/>
              </a:spcBef>
              <a:buNone/>
            </a:pPr>
            <a:endParaRPr lang="en-US" dirty="0"/>
          </a:p>
        </p:txBody>
      </p:sp>
      <p:sp>
        <p:nvSpPr>
          <p:cNvPr id="3" name="Title 2">
            <a:extLst>
              <a:ext uri="{FF2B5EF4-FFF2-40B4-BE49-F238E27FC236}">
                <a16:creationId xmlns:a16="http://schemas.microsoft.com/office/drawing/2014/main" id="{1D9D4243-7BF3-4D42-98F0-C6AE543E82A4}"/>
              </a:ext>
            </a:extLst>
          </p:cNvPr>
          <p:cNvSpPr>
            <a:spLocks noGrp="1"/>
          </p:cNvSpPr>
          <p:nvPr>
            <p:ph type="title"/>
          </p:nvPr>
        </p:nvSpPr>
        <p:spPr/>
        <p:txBody>
          <a:bodyPr/>
          <a:lstStyle/>
          <a:p>
            <a:r>
              <a:rPr lang="en-US" dirty="0"/>
              <a:t>password hash generate walk through</a:t>
            </a:r>
          </a:p>
        </p:txBody>
      </p:sp>
    </p:spTree>
    <p:extLst>
      <p:ext uri="{BB962C8B-B14F-4D97-AF65-F5344CB8AC3E}">
        <p14:creationId xmlns:p14="http://schemas.microsoft.com/office/powerpoint/2010/main" val="296484687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7B4032-FD45-4F84-8EB8-0EB5712067C4}"/>
              </a:ext>
            </a:extLst>
          </p:cNvPr>
          <p:cNvSpPr>
            <a:spLocks noGrp="1"/>
          </p:cNvSpPr>
          <p:nvPr>
            <p:ph type="body" sz="quarter" idx="12"/>
          </p:nvPr>
        </p:nvSpPr>
        <p:spPr/>
        <p:txBody>
          <a:bodyPr>
            <a:normAutofit/>
          </a:bodyPr>
          <a:lstStyle/>
          <a:p>
            <a:pPr>
              <a:lnSpc>
                <a:spcPct val="150000"/>
              </a:lnSpc>
            </a:pPr>
            <a:r>
              <a:rPr lang="en-US" sz="2800" dirty="0"/>
              <a:t>Don’t want to add to source code</a:t>
            </a:r>
          </a:p>
          <a:p>
            <a:pPr>
              <a:lnSpc>
                <a:spcPct val="150000"/>
              </a:lnSpc>
            </a:pPr>
            <a:r>
              <a:rPr lang="en-US" sz="2800" dirty="0"/>
              <a:t>Use environment variable</a:t>
            </a:r>
          </a:p>
          <a:p>
            <a:pPr>
              <a:lnSpc>
                <a:spcPct val="150000"/>
              </a:lnSpc>
            </a:pPr>
            <a:r>
              <a:rPr lang="en-US" sz="2800" dirty="0"/>
              <a:t>Library designed to leverage this:</a:t>
            </a:r>
          </a:p>
          <a:p>
            <a:pPr lvl="1">
              <a:lnSpc>
                <a:spcPct val="150000"/>
              </a:lnSpc>
            </a:pPr>
            <a:r>
              <a:rPr lang="en-US" sz="2200" dirty="0"/>
              <a:t>pip install python-</a:t>
            </a:r>
            <a:r>
              <a:rPr lang="en-US" sz="2200" dirty="0" err="1"/>
              <a:t>dotenv</a:t>
            </a:r>
            <a:endParaRPr lang="en-US" sz="2200" dirty="0"/>
          </a:p>
          <a:p>
            <a:pPr>
              <a:lnSpc>
                <a:spcPct val="150000"/>
              </a:lnSpc>
            </a:pPr>
            <a:r>
              <a:rPr lang="en-US" sz="2800" dirty="0"/>
              <a:t>Create .</a:t>
            </a:r>
            <a:r>
              <a:rPr lang="en-US" sz="2800" dirty="0" err="1"/>
              <a:t>env</a:t>
            </a:r>
            <a:r>
              <a:rPr lang="en-US" sz="2800" dirty="0"/>
              <a:t> file in application directory</a:t>
            </a:r>
          </a:p>
          <a:p>
            <a:pPr lvl="1">
              <a:lnSpc>
                <a:spcPct val="150000"/>
              </a:lnSpc>
            </a:pPr>
            <a:r>
              <a:rPr lang="en-US" sz="2200" dirty="0"/>
              <a:t>TEST_PASSWD=pbkdf2:sha256:50000$PtKD…</a:t>
            </a:r>
          </a:p>
          <a:p>
            <a:pPr>
              <a:lnSpc>
                <a:spcPct val="150000"/>
              </a:lnSpc>
            </a:pPr>
            <a:r>
              <a:rPr lang="en-US" sz="2800" dirty="0"/>
              <a:t>Update app.py to use</a:t>
            </a:r>
          </a:p>
        </p:txBody>
      </p:sp>
      <p:sp>
        <p:nvSpPr>
          <p:cNvPr id="3" name="Title 2">
            <a:extLst>
              <a:ext uri="{FF2B5EF4-FFF2-40B4-BE49-F238E27FC236}">
                <a16:creationId xmlns:a16="http://schemas.microsoft.com/office/drawing/2014/main" id="{8167F2BA-9091-448F-8038-38359BB24968}"/>
              </a:ext>
            </a:extLst>
          </p:cNvPr>
          <p:cNvSpPr>
            <a:spLocks noGrp="1"/>
          </p:cNvSpPr>
          <p:nvPr>
            <p:ph type="title"/>
          </p:nvPr>
        </p:nvSpPr>
        <p:spPr/>
        <p:txBody>
          <a:bodyPr/>
          <a:lstStyle/>
          <a:p>
            <a:r>
              <a:rPr lang="en-US" dirty="0"/>
              <a:t>how to store test password?</a:t>
            </a:r>
          </a:p>
        </p:txBody>
      </p:sp>
    </p:spTree>
    <p:extLst>
      <p:ext uri="{BB962C8B-B14F-4D97-AF65-F5344CB8AC3E}">
        <p14:creationId xmlns:p14="http://schemas.microsoft.com/office/powerpoint/2010/main" val="281365837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125EDD-2201-4CFF-99DA-D587AD2EE5C1}"/>
              </a:ext>
            </a:extLst>
          </p:cNvPr>
          <p:cNvSpPr>
            <a:spLocks noGrp="1"/>
          </p:cNvSpPr>
          <p:nvPr>
            <p:ph type="body" sz="quarter" idx="12"/>
          </p:nvPr>
        </p:nvSpPr>
        <p:spPr/>
        <p:txBody>
          <a:bodyPr>
            <a:normAutofit/>
          </a:bodyPr>
          <a:lstStyle/>
          <a:p>
            <a:r>
              <a:rPr lang="en-US" sz="2800" dirty="0"/>
              <a:t>App returning strings or simple markup from view functions</a:t>
            </a:r>
          </a:p>
          <a:p>
            <a:pPr marL="0" indent="0">
              <a:buNone/>
            </a:pPr>
            <a:endParaRPr lang="en-US" sz="1400" dirty="0"/>
          </a:p>
          <a:p>
            <a:r>
              <a:rPr lang="en-US" sz="2800" dirty="0"/>
              <a:t>Really want to return HTML page</a:t>
            </a:r>
          </a:p>
          <a:p>
            <a:pPr marL="0" indent="0">
              <a:buNone/>
            </a:pPr>
            <a:endParaRPr lang="en-US" sz="1400" dirty="0"/>
          </a:p>
          <a:p>
            <a:r>
              <a:rPr lang="en-US" sz="2800" dirty="0"/>
              <a:t>Doing this from Python script undesirable</a:t>
            </a:r>
          </a:p>
          <a:p>
            <a:pPr marL="0" indent="0">
              <a:buNone/>
            </a:pPr>
            <a:endParaRPr lang="en-US" sz="1400" dirty="0"/>
          </a:p>
          <a:p>
            <a:r>
              <a:rPr lang="en-US" sz="2800" dirty="0"/>
              <a:t>Templates let us use separate files for the HTML as well as inserting dynamic elements</a:t>
            </a:r>
          </a:p>
          <a:p>
            <a:pPr lvl="1"/>
            <a:r>
              <a:rPr lang="en-US" sz="2800" dirty="0"/>
              <a:t>Separation of concerns</a:t>
            </a:r>
          </a:p>
        </p:txBody>
      </p:sp>
      <p:sp>
        <p:nvSpPr>
          <p:cNvPr id="3" name="Title 2">
            <a:extLst>
              <a:ext uri="{FF2B5EF4-FFF2-40B4-BE49-F238E27FC236}">
                <a16:creationId xmlns:a16="http://schemas.microsoft.com/office/drawing/2014/main" id="{AD7E9874-4985-4BE6-A5AB-467673473365}"/>
              </a:ext>
            </a:extLst>
          </p:cNvPr>
          <p:cNvSpPr>
            <a:spLocks noGrp="1"/>
          </p:cNvSpPr>
          <p:nvPr>
            <p:ph type="title"/>
          </p:nvPr>
        </p:nvSpPr>
        <p:spPr/>
        <p:txBody>
          <a:bodyPr/>
          <a:lstStyle/>
          <a:p>
            <a:r>
              <a:rPr lang="en-US" dirty="0"/>
              <a:t>templates</a:t>
            </a:r>
          </a:p>
        </p:txBody>
      </p:sp>
    </p:spTree>
    <p:extLst>
      <p:ext uri="{BB962C8B-B14F-4D97-AF65-F5344CB8AC3E}">
        <p14:creationId xmlns:p14="http://schemas.microsoft.com/office/powerpoint/2010/main" val="298023095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486A1D-9674-4CDD-968E-910AC452AC45}"/>
              </a:ext>
            </a:extLst>
          </p:cNvPr>
          <p:cNvSpPr>
            <a:spLocks noGrp="1"/>
          </p:cNvSpPr>
          <p:nvPr>
            <p:ph type="body" sz="quarter" idx="12"/>
          </p:nvPr>
        </p:nvSpPr>
        <p:spPr/>
        <p:txBody>
          <a:bodyPr>
            <a:normAutofit lnSpcReduction="10000"/>
          </a:bodyPr>
          <a:lstStyle/>
          <a:p>
            <a:r>
              <a:rPr lang="en-US" sz="2800" dirty="0"/>
              <a:t>Flask expects a templates folder in the application directory</a:t>
            </a:r>
          </a:p>
          <a:p>
            <a:pPr marL="0" indent="0">
              <a:buNone/>
            </a:pPr>
            <a:endParaRPr lang="en-US" sz="1400" dirty="0"/>
          </a:p>
          <a:p>
            <a:r>
              <a:rPr lang="en-US" sz="2800" dirty="0"/>
              <a:t>Start with base template so don’t have to re-do boilerplate for each page</a:t>
            </a:r>
          </a:p>
          <a:p>
            <a:pPr marL="0" indent="0">
              <a:buNone/>
            </a:pPr>
            <a:endParaRPr lang="en-US" sz="1400" dirty="0"/>
          </a:p>
          <a:p>
            <a:r>
              <a:rPr lang="en-US" sz="2800" dirty="0"/>
              <a:t>Create a template for the main page</a:t>
            </a:r>
          </a:p>
          <a:p>
            <a:pPr marL="0" indent="0">
              <a:buNone/>
            </a:pPr>
            <a:endParaRPr lang="en-US" sz="1400" dirty="0"/>
          </a:p>
          <a:p>
            <a:r>
              <a:rPr lang="en-US" sz="2800" dirty="0"/>
              <a:t>/logout and /entry require context – we’ll defer those for now</a:t>
            </a:r>
          </a:p>
          <a:p>
            <a:pPr marL="0" indent="0">
              <a:buNone/>
            </a:pPr>
            <a:endParaRPr lang="en-US" sz="1400" dirty="0"/>
          </a:p>
          <a:p>
            <a:r>
              <a:rPr lang="en-US" sz="2800" dirty="0"/>
              <a:t>/login, /register, and /entry must process user input – we’ll cover that next</a:t>
            </a:r>
          </a:p>
        </p:txBody>
      </p:sp>
      <p:sp>
        <p:nvSpPr>
          <p:cNvPr id="3" name="Title 2">
            <a:extLst>
              <a:ext uri="{FF2B5EF4-FFF2-40B4-BE49-F238E27FC236}">
                <a16:creationId xmlns:a16="http://schemas.microsoft.com/office/drawing/2014/main" id="{BC8251A7-27DC-4C2E-AB71-09D4BBC9F5AB}"/>
              </a:ext>
            </a:extLst>
          </p:cNvPr>
          <p:cNvSpPr>
            <a:spLocks noGrp="1"/>
          </p:cNvSpPr>
          <p:nvPr>
            <p:ph type="title"/>
          </p:nvPr>
        </p:nvSpPr>
        <p:spPr/>
        <p:txBody>
          <a:bodyPr/>
          <a:lstStyle/>
          <a:p>
            <a:r>
              <a:rPr lang="en-US" dirty="0"/>
              <a:t>create template for each </a:t>
            </a:r>
            <a:r>
              <a:rPr lang="en-US" dirty="0" err="1"/>
              <a:t>url</a:t>
            </a:r>
            <a:r>
              <a:rPr lang="en-US" dirty="0"/>
              <a:t> path</a:t>
            </a:r>
          </a:p>
        </p:txBody>
      </p:sp>
    </p:spTree>
    <p:extLst>
      <p:ext uri="{BB962C8B-B14F-4D97-AF65-F5344CB8AC3E}">
        <p14:creationId xmlns:p14="http://schemas.microsoft.com/office/powerpoint/2010/main" val="65008458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B93D34-B343-4A25-A219-7DA106120F99}"/>
              </a:ext>
            </a:extLst>
          </p:cNvPr>
          <p:cNvSpPr>
            <a:spLocks noGrp="1"/>
          </p:cNvSpPr>
          <p:nvPr>
            <p:ph type="body" sz="quarter" idx="12"/>
          </p:nvPr>
        </p:nvSpPr>
        <p:spPr/>
        <p:txBody>
          <a:bodyPr>
            <a:normAutofit/>
          </a:bodyPr>
          <a:lstStyle/>
          <a:p>
            <a:pPr marL="0" indent="0">
              <a:buNone/>
            </a:pPr>
            <a:endParaRPr lang="en-US" sz="1200" dirty="0">
              <a:solidFill>
                <a:srgbClr val="00B050"/>
              </a:solidFill>
            </a:endParaRPr>
          </a:p>
          <a:p>
            <a:r>
              <a:rPr lang="en-US" sz="3200" b="1" dirty="0">
                <a:solidFill>
                  <a:srgbClr val="00B050"/>
                </a:solidFill>
              </a:rPr>
              <a:t>Where Flask fits within the Web Ecosystem</a:t>
            </a:r>
          </a:p>
          <a:p>
            <a:pPr>
              <a:lnSpc>
                <a:spcPct val="200000"/>
              </a:lnSpc>
            </a:pPr>
            <a:r>
              <a:rPr lang="en-US" sz="3200" dirty="0"/>
              <a:t>Your first Flask application</a:t>
            </a:r>
          </a:p>
          <a:p>
            <a:pPr>
              <a:lnSpc>
                <a:spcPct val="200000"/>
              </a:lnSpc>
            </a:pPr>
            <a:r>
              <a:rPr lang="en-US" sz="3200" dirty="0"/>
              <a:t>Building a Flask application</a:t>
            </a:r>
          </a:p>
          <a:p>
            <a:pPr>
              <a:lnSpc>
                <a:spcPct val="110000"/>
              </a:lnSpc>
              <a:spcBef>
                <a:spcPts val="2400"/>
              </a:spcBef>
            </a:pPr>
            <a:r>
              <a:rPr lang="en-US" sz="3200" dirty="0"/>
              <a:t>Next steps and interesting adjacent areas</a:t>
            </a:r>
          </a:p>
        </p:txBody>
      </p:sp>
      <p:sp>
        <p:nvSpPr>
          <p:cNvPr id="3" name="Title 2">
            <a:extLst>
              <a:ext uri="{FF2B5EF4-FFF2-40B4-BE49-F238E27FC236}">
                <a16:creationId xmlns:a16="http://schemas.microsoft.com/office/drawing/2014/main" id="{8028F097-2DBC-453E-8752-A5C65836E66C}"/>
              </a:ext>
            </a:extLst>
          </p:cNvPr>
          <p:cNvSpPr>
            <a:spLocks noGrp="1"/>
          </p:cNvSpPr>
          <p:nvPr>
            <p:ph type="title"/>
          </p:nvPr>
        </p:nvSpPr>
        <p:spPr/>
        <p:txBody>
          <a:bodyPr/>
          <a:lstStyle/>
          <a:p>
            <a:r>
              <a:rPr lang="en-US" dirty="0"/>
              <a:t>Flask Overview – Roadmap</a:t>
            </a:r>
          </a:p>
        </p:txBody>
      </p:sp>
    </p:spTree>
    <p:extLst>
      <p:ext uri="{BB962C8B-B14F-4D97-AF65-F5344CB8AC3E}">
        <p14:creationId xmlns:p14="http://schemas.microsoft.com/office/powerpoint/2010/main" val="3588413886"/>
      </p:ext>
    </p:extLst>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8D542B-5131-4F29-9E01-C78A2BD93164}"/>
              </a:ext>
            </a:extLst>
          </p:cNvPr>
          <p:cNvSpPr>
            <a:spLocks noGrp="1"/>
          </p:cNvSpPr>
          <p:nvPr>
            <p:ph type="body" sz="quarter" idx="12"/>
          </p:nvPr>
        </p:nvSpPr>
        <p:spPr/>
        <p:txBody>
          <a:bodyPr>
            <a:normAutofit/>
          </a:bodyPr>
          <a:lstStyle/>
          <a:p>
            <a:r>
              <a:rPr lang="en-US" sz="2800" dirty="0"/>
              <a:t>We could write our own code to process and validate user input</a:t>
            </a:r>
          </a:p>
          <a:p>
            <a:pPr marL="0" indent="0">
              <a:buNone/>
            </a:pPr>
            <a:endParaRPr lang="en-US" sz="1400" dirty="0"/>
          </a:p>
          <a:p>
            <a:r>
              <a:rPr lang="en-US" sz="2800" dirty="0"/>
              <a:t>Rather than re-inventing the wheel there are Flask extensions</a:t>
            </a:r>
          </a:p>
        </p:txBody>
      </p:sp>
      <p:sp>
        <p:nvSpPr>
          <p:cNvPr id="3" name="Title 2">
            <a:extLst>
              <a:ext uri="{FF2B5EF4-FFF2-40B4-BE49-F238E27FC236}">
                <a16:creationId xmlns:a16="http://schemas.microsoft.com/office/drawing/2014/main" id="{B27280AF-FBE9-4A4B-BE6E-0518850A60C5}"/>
              </a:ext>
            </a:extLst>
          </p:cNvPr>
          <p:cNvSpPr>
            <a:spLocks noGrp="1"/>
          </p:cNvSpPr>
          <p:nvPr>
            <p:ph type="title"/>
          </p:nvPr>
        </p:nvSpPr>
        <p:spPr/>
        <p:txBody>
          <a:bodyPr/>
          <a:lstStyle/>
          <a:p>
            <a:r>
              <a:rPr lang="en-US" dirty="0"/>
              <a:t>forms</a:t>
            </a:r>
          </a:p>
        </p:txBody>
      </p:sp>
      <p:graphicFrame>
        <p:nvGraphicFramePr>
          <p:cNvPr id="4" name="Table 3">
            <a:extLst>
              <a:ext uri="{FF2B5EF4-FFF2-40B4-BE49-F238E27FC236}">
                <a16:creationId xmlns:a16="http://schemas.microsoft.com/office/drawing/2014/main" id="{53A37AD0-BBA5-4C4B-99D1-0C03265014F0}"/>
              </a:ext>
            </a:extLst>
          </p:cNvPr>
          <p:cNvGraphicFramePr>
            <a:graphicFrameLocks noGrp="1"/>
          </p:cNvGraphicFramePr>
          <p:nvPr>
            <p:extLst/>
          </p:nvPr>
        </p:nvGraphicFramePr>
        <p:xfrm>
          <a:off x="448888" y="3861796"/>
          <a:ext cx="8237912" cy="1828800"/>
        </p:xfrm>
        <a:graphic>
          <a:graphicData uri="http://schemas.openxmlformats.org/drawingml/2006/table">
            <a:tbl>
              <a:tblPr firstRow="1" bandRow="1">
                <a:tableStyleId>{00A15C55-8517-42AA-B614-E9B94910E393}</a:tableStyleId>
              </a:tblPr>
              <a:tblGrid>
                <a:gridCol w="3151562">
                  <a:extLst>
                    <a:ext uri="{9D8B030D-6E8A-4147-A177-3AD203B41FA5}">
                      <a16:colId xmlns:a16="http://schemas.microsoft.com/office/drawing/2014/main" val="3844754586"/>
                    </a:ext>
                  </a:extLst>
                </a:gridCol>
                <a:gridCol w="5086350">
                  <a:extLst>
                    <a:ext uri="{9D8B030D-6E8A-4147-A177-3AD203B41FA5}">
                      <a16:colId xmlns:a16="http://schemas.microsoft.com/office/drawing/2014/main" val="3208923473"/>
                    </a:ext>
                  </a:extLst>
                </a:gridCol>
              </a:tblGrid>
              <a:tr h="370840">
                <a:tc>
                  <a:txBody>
                    <a:bodyPr/>
                    <a:lstStyle/>
                    <a:p>
                      <a:r>
                        <a:rPr lang="en-US" sz="2400" dirty="0"/>
                        <a:t>Flask Extension</a:t>
                      </a:r>
                    </a:p>
                  </a:txBody>
                  <a:tcPr/>
                </a:tc>
                <a:tc>
                  <a:txBody>
                    <a:bodyPr/>
                    <a:lstStyle/>
                    <a:p>
                      <a:r>
                        <a:rPr lang="en-US" sz="2400" dirty="0"/>
                        <a:t>Description</a:t>
                      </a:r>
                    </a:p>
                  </a:txBody>
                  <a:tcPr/>
                </a:tc>
                <a:extLst>
                  <a:ext uri="{0D108BD9-81ED-4DB2-BD59-A6C34878D82A}">
                    <a16:rowId xmlns:a16="http://schemas.microsoft.com/office/drawing/2014/main" val="783622486"/>
                  </a:ext>
                </a:extLst>
              </a:tr>
              <a:tr h="370840">
                <a:tc>
                  <a:txBody>
                    <a:bodyPr/>
                    <a:lstStyle/>
                    <a:p>
                      <a:r>
                        <a:rPr lang="en-US" sz="2400" dirty="0"/>
                        <a:t>Flask-WTF</a:t>
                      </a:r>
                    </a:p>
                  </a:txBody>
                  <a:tcPr/>
                </a:tc>
                <a:tc>
                  <a:txBody>
                    <a:bodyPr/>
                    <a:lstStyle/>
                    <a:p>
                      <a:r>
                        <a:rPr lang="en-US" sz="2400" dirty="0"/>
                        <a:t>Form handling</a:t>
                      </a:r>
                    </a:p>
                  </a:txBody>
                  <a:tcPr/>
                </a:tc>
                <a:extLst>
                  <a:ext uri="{0D108BD9-81ED-4DB2-BD59-A6C34878D82A}">
                    <a16:rowId xmlns:a16="http://schemas.microsoft.com/office/drawing/2014/main" val="2840892347"/>
                  </a:ext>
                </a:extLst>
              </a:tr>
              <a:tr h="370840">
                <a:tc>
                  <a:txBody>
                    <a:bodyPr/>
                    <a:lstStyle/>
                    <a:p>
                      <a:r>
                        <a:rPr lang="en-US" sz="2400" dirty="0"/>
                        <a:t>Flask-Login</a:t>
                      </a:r>
                    </a:p>
                  </a:txBody>
                  <a:tcPr/>
                </a:tc>
                <a:tc>
                  <a:txBody>
                    <a:bodyPr/>
                    <a:lstStyle/>
                    <a:p>
                      <a:r>
                        <a:rPr lang="en-US" sz="2400" dirty="0"/>
                        <a:t>User session management</a:t>
                      </a:r>
                    </a:p>
                  </a:txBody>
                  <a:tcPr/>
                </a:tc>
                <a:extLst>
                  <a:ext uri="{0D108BD9-81ED-4DB2-BD59-A6C34878D82A}">
                    <a16:rowId xmlns:a16="http://schemas.microsoft.com/office/drawing/2014/main" val="2804377186"/>
                  </a:ext>
                </a:extLst>
              </a:tr>
              <a:tr h="370840">
                <a:tc>
                  <a:txBody>
                    <a:bodyPr/>
                    <a:lstStyle/>
                    <a:p>
                      <a:r>
                        <a:rPr lang="en-US" sz="2400" dirty="0"/>
                        <a:t>&lt;Many Others&gt;</a:t>
                      </a:r>
                    </a:p>
                  </a:txBody>
                  <a:tcPr/>
                </a:tc>
                <a:tc>
                  <a:txBody>
                    <a:bodyPr/>
                    <a:lstStyle/>
                    <a:p>
                      <a:r>
                        <a:rPr lang="en-US" sz="2400" dirty="0"/>
                        <a:t>flask.pocoo.org/extensions</a:t>
                      </a:r>
                    </a:p>
                  </a:txBody>
                  <a:tcPr/>
                </a:tc>
                <a:extLst>
                  <a:ext uri="{0D108BD9-81ED-4DB2-BD59-A6C34878D82A}">
                    <a16:rowId xmlns:a16="http://schemas.microsoft.com/office/drawing/2014/main" val="3781263700"/>
                  </a:ext>
                </a:extLst>
              </a:tr>
            </a:tbl>
          </a:graphicData>
        </a:graphic>
      </p:graphicFrame>
    </p:spTree>
    <p:extLst>
      <p:ext uri="{BB962C8B-B14F-4D97-AF65-F5344CB8AC3E}">
        <p14:creationId xmlns:p14="http://schemas.microsoft.com/office/powerpoint/2010/main" val="2686580358"/>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D5DD61-67F4-475C-92BD-877E368D75E4}"/>
              </a:ext>
            </a:extLst>
          </p:cNvPr>
          <p:cNvSpPr>
            <a:spLocks noGrp="1"/>
          </p:cNvSpPr>
          <p:nvPr>
            <p:ph type="body" sz="quarter" idx="12"/>
          </p:nvPr>
        </p:nvSpPr>
        <p:spPr/>
        <p:txBody>
          <a:bodyPr>
            <a:normAutofit/>
          </a:bodyPr>
          <a:lstStyle/>
          <a:p>
            <a:r>
              <a:rPr lang="en-US" sz="2800" dirty="0"/>
              <a:t>Forms handle user input – an inherently dangerous task</a:t>
            </a:r>
          </a:p>
          <a:p>
            <a:pPr marL="0" indent="0">
              <a:buNone/>
            </a:pPr>
            <a:endParaRPr lang="en-US" sz="2800" dirty="0"/>
          </a:p>
          <a:p>
            <a:r>
              <a:rPr lang="en-US" sz="2800" dirty="0"/>
              <a:t>How do you know the input is valid?  (In a minute…)</a:t>
            </a:r>
          </a:p>
          <a:p>
            <a:pPr marL="0" indent="0">
              <a:buNone/>
            </a:pPr>
            <a:endParaRPr lang="en-US" sz="2800" dirty="0"/>
          </a:p>
          <a:p>
            <a:r>
              <a:rPr lang="en-US" sz="2800" dirty="0"/>
              <a:t>How do you know the input is really from the user and not forged/spoofed?</a:t>
            </a:r>
          </a:p>
          <a:p>
            <a:pPr marL="0" indent="0">
              <a:buNone/>
            </a:pPr>
            <a:endParaRPr lang="en-US" sz="2800" dirty="0"/>
          </a:p>
        </p:txBody>
      </p:sp>
      <p:sp>
        <p:nvSpPr>
          <p:cNvPr id="3" name="Title 2">
            <a:extLst>
              <a:ext uri="{FF2B5EF4-FFF2-40B4-BE49-F238E27FC236}">
                <a16:creationId xmlns:a16="http://schemas.microsoft.com/office/drawing/2014/main" id="{3AE81668-D782-4C13-A9BB-F2E9F9AB2E69}"/>
              </a:ext>
            </a:extLst>
          </p:cNvPr>
          <p:cNvSpPr>
            <a:spLocks noGrp="1"/>
          </p:cNvSpPr>
          <p:nvPr>
            <p:ph type="title"/>
          </p:nvPr>
        </p:nvSpPr>
        <p:spPr/>
        <p:txBody>
          <a:bodyPr/>
          <a:lstStyle/>
          <a:p>
            <a:r>
              <a:rPr lang="en-US" dirty="0"/>
              <a:t>aside on User input</a:t>
            </a:r>
          </a:p>
        </p:txBody>
      </p:sp>
    </p:spTree>
    <p:extLst>
      <p:ext uri="{BB962C8B-B14F-4D97-AF65-F5344CB8AC3E}">
        <p14:creationId xmlns:p14="http://schemas.microsoft.com/office/powerpoint/2010/main" val="23084059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D5DD61-67F4-475C-92BD-877E368D75E4}"/>
              </a:ext>
            </a:extLst>
          </p:cNvPr>
          <p:cNvSpPr>
            <a:spLocks noGrp="1"/>
          </p:cNvSpPr>
          <p:nvPr>
            <p:ph type="body" sz="quarter" idx="12"/>
          </p:nvPr>
        </p:nvSpPr>
        <p:spPr/>
        <p:txBody>
          <a:bodyPr>
            <a:normAutofit/>
          </a:bodyPr>
          <a:lstStyle/>
          <a:p>
            <a:r>
              <a:rPr lang="en-US" sz="2800" dirty="0"/>
              <a:t>Make user input difficult to forge</a:t>
            </a:r>
          </a:p>
          <a:p>
            <a:pPr marL="0" indent="0">
              <a:buNone/>
            </a:pPr>
            <a:endParaRPr lang="en-US" sz="1400" dirty="0"/>
          </a:p>
          <a:p>
            <a:r>
              <a:rPr lang="en-US" sz="2800" dirty="0"/>
              <a:t>Cross-Site Request Forgery (CSRF or Sea-Surf) – common way to forge requests </a:t>
            </a:r>
          </a:p>
          <a:p>
            <a:pPr marL="0" indent="0">
              <a:buNone/>
            </a:pPr>
            <a:endParaRPr lang="en-US" sz="1400" dirty="0"/>
          </a:p>
          <a:p>
            <a:r>
              <a:rPr lang="en-US" sz="2800" dirty="0"/>
              <a:t>Attacker tricks a user into taking an action</a:t>
            </a:r>
          </a:p>
          <a:p>
            <a:pPr lvl="1"/>
            <a:r>
              <a:rPr lang="en-US" sz="2800" dirty="0"/>
              <a:t>e.g., transferring all user’s money into his bank account</a:t>
            </a:r>
          </a:p>
          <a:p>
            <a:pPr marL="0" indent="0">
              <a:buNone/>
            </a:pPr>
            <a:endParaRPr lang="en-US" sz="1400" dirty="0"/>
          </a:p>
          <a:p>
            <a:r>
              <a:rPr lang="en-US" sz="2800" dirty="0"/>
              <a:t>A good form handling library protects against CSRF by using hidden token</a:t>
            </a:r>
          </a:p>
          <a:p>
            <a:pPr marL="0" indent="0">
              <a:buNone/>
            </a:pPr>
            <a:endParaRPr lang="en-US" sz="2800" dirty="0"/>
          </a:p>
        </p:txBody>
      </p:sp>
      <p:sp>
        <p:nvSpPr>
          <p:cNvPr id="3" name="Title 2">
            <a:extLst>
              <a:ext uri="{FF2B5EF4-FFF2-40B4-BE49-F238E27FC236}">
                <a16:creationId xmlns:a16="http://schemas.microsoft.com/office/drawing/2014/main" id="{3AE81668-D782-4C13-A9BB-F2E9F9AB2E69}"/>
              </a:ext>
            </a:extLst>
          </p:cNvPr>
          <p:cNvSpPr>
            <a:spLocks noGrp="1"/>
          </p:cNvSpPr>
          <p:nvPr>
            <p:ph type="title"/>
          </p:nvPr>
        </p:nvSpPr>
        <p:spPr/>
        <p:txBody>
          <a:bodyPr/>
          <a:lstStyle/>
          <a:p>
            <a:r>
              <a:rPr lang="en-US" dirty="0"/>
              <a:t>aside on user input and CSRF</a:t>
            </a:r>
          </a:p>
        </p:txBody>
      </p:sp>
    </p:spTree>
    <p:extLst>
      <p:ext uri="{BB962C8B-B14F-4D97-AF65-F5344CB8AC3E}">
        <p14:creationId xmlns:p14="http://schemas.microsoft.com/office/powerpoint/2010/main" val="9878008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D5DD61-67F4-475C-92BD-877E368D75E4}"/>
              </a:ext>
            </a:extLst>
          </p:cNvPr>
          <p:cNvSpPr>
            <a:spLocks noGrp="1"/>
          </p:cNvSpPr>
          <p:nvPr>
            <p:ph type="body" sz="quarter" idx="12"/>
          </p:nvPr>
        </p:nvSpPr>
        <p:spPr/>
        <p:txBody>
          <a:bodyPr>
            <a:normAutofit/>
          </a:bodyPr>
          <a:lstStyle/>
          <a:p>
            <a:r>
              <a:rPr lang="en-US" sz="2800" dirty="0"/>
              <a:t>Creating hidden tokens to protect against CSRF requires a secret key</a:t>
            </a:r>
          </a:p>
          <a:p>
            <a:pPr marL="0" indent="0">
              <a:buNone/>
            </a:pPr>
            <a:endParaRPr lang="en-US" sz="1400" dirty="0"/>
          </a:p>
          <a:p>
            <a:r>
              <a:rPr lang="en-US" sz="2800" dirty="0"/>
              <a:t>A secret key is just like a password – if a human creates it, it’s weak </a:t>
            </a:r>
          </a:p>
          <a:p>
            <a:pPr marL="0" indent="0">
              <a:buNone/>
            </a:pPr>
            <a:endParaRPr lang="en-US" sz="1400" dirty="0"/>
          </a:p>
          <a:p>
            <a:r>
              <a:rPr lang="en-US" sz="2800" dirty="0"/>
              <a:t>Why does it matter?</a:t>
            </a:r>
          </a:p>
          <a:p>
            <a:pPr marL="228600" lvl="1" indent="0">
              <a:buNone/>
            </a:pPr>
            <a:r>
              <a:rPr lang="en-US" dirty="0"/>
              <a:t>&gt;&gt;&gt; import </a:t>
            </a:r>
            <a:r>
              <a:rPr lang="en-US" dirty="0" err="1"/>
              <a:t>hmac</a:t>
            </a:r>
            <a:r>
              <a:rPr lang="en-US" dirty="0"/>
              <a:t>, </a:t>
            </a:r>
            <a:r>
              <a:rPr lang="en-US" dirty="0" err="1"/>
              <a:t>hashlib</a:t>
            </a:r>
            <a:endParaRPr lang="en-US" dirty="0"/>
          </a:p>
          <a:p>
            <a:pPr marL="228600" lvl="1" indent="0">
              <a:buNone/>
            </a:pPr>
            <a:r>
              <a:rPr lang="en-US" dirty="0"/>
              <a:t>&gt;&gt;&gt; </a:t>
            </a:r>
            <a:r>
              <a:rPr lang="en-US" dirty="0" err="1"/>
              <a:t>hmac.new</a:t>
            </a:r>
            <a:r>
              <a:rPr lang="en-US" dirty="0"/>
              <a:t>('</a:t>
            </a:r>
            <a:r>
              <a:rPr lang="en-US" dirty="0" err="1"/>
              <a:t>password'.encode</a:t>
            </a:r>
            <a:r>
              <a:rPr lang="en-US" dirty="0"/>
              <a:t>('utf8’),</a:t>
            </a:r>
          </a:p>
          <a:p>
            <a:pPr marL="228600" lvl="1" indent="0">
              <a:buNone/>
            </a:pPr>
            <a:r>
              <a:rPr lang="en-US" dirty="0"/>
              <a:t>        'my </a:t>
            </a:r>
            <a:r>
              <a:rPr lang="en-US" dirty="0" err="1"/>
              <a:t>data'.encode</a:t>
            </a:r>
            <a:r>
              <a:rPr lang="en-US" dirty="0"/>
              <a:t>('utf8'), hashlib.sha256).</a:t>
            </a:r>
            <a:r>
              <a:rPr lang="en-US" dirty="0" err="1"/>
              <a:t>hexdigest</a:t>
            </a:r>
            <a:r>
              <a:rPr lang="en-US" dirty="0"/>
              <a:t>()</a:t>
            </a:r>
          </a:p>
          <a:p>
            <a:pPr marL="228600" lvl="1" indent="0">
              <a:buNone/>
            </a:pPr>
            <a:r>
              <a:rPr lang="en-US" dirty="0"/>
              <a:t>'64cbc073ae170d6db9c7203d18ce4a…bd52'</a:t>
            </a:r>
          </a:p>
          <a:p>
            <a:pPr marL="228600" lvl="1" indent="0">
              <a:buNone/>
            </a:pPr>
            <a:r>
              <a:rPr lang="en-US" dirty="0"/>
              <a:t>&gt;&gt;&gt; hashlib.sha256('my </a:t>
            </a:r>
            <a:r>
              <a:rPr lang="en-US" dirty="0" err="1"/>
              <a:t>data'.encode</a:t>
            </a:r>
            <a:r>
              <a:rPr lang="en-US" dirty="0"/>
              <a:t>('utf8')).</a:t>
            </a:r>
            <a:r>
              <a:rPr lang="en-US" dirty="0" err="1"/>
              <a:t>hexdigest</a:t>
            </a:r>
            <a:r>
              <a:rPr lang="en-US" dirty="0"/>
              <a:t>()</a:t>
            </a:r>
          </a:p>
          <a:p>
            <a:pPr marL="228600" lvl="1" indent="0">
              <a:buNone/>
            </a:pPr>
            <a:r>
              <a:rPr lang="en-US" dirty="0"/>
              <a:t>'b2167b0aa7ef7794740b055ac7a880…b9de'</a:t>
            </a:r>
          </a:p>
          <a:p>
            <a:pPr marL="0" indent="0">
              <a:buNone/>
            </a:pPr>
            <a:endParaRPr lang="en-US" sz="2800" dirty="0"/>
          </a:p>
        </p:txBody>
      </p:sp>
      <p:sp>
        <p:nvSpPr>
          <p:cNvPr id="3" name="Title 2">
            <a:extLst>
              <a:ext uri="{FF2B5EF4-FFF2-40B4-BE49-F238E27FC236}">
                <a16:creationId xmlns:a16="http://schemas.microsoft.com/office/drawing/2014/main" id="{3AE81668-D782-4C13-A9BB-F2E9F9AB2E69}"/>
              </a:ext>
            </a:extLst>
          </p:cNvPr>
          <p:cNvSpPr>
            <a:spLocks noGrp="1"/>
          </p:cNvSpPr>
          <p:nvPr>
            <p:ph type="title"/>
          </p:nvPr>
        </p:nvSpPr>
        <p:spPr/>
        <p:txBody>
          <a:bodyPr/>
          <a:lstStyle/>
          <a:p>
            <a:r>
              <a:rPr lang="en-US" dirty="0"/>
              <a:t>aside on anti-</a:t>
            </a:r>
            <a:r>
              <a:rPr lang="en-US" dirty="0" err="1"/>
              <a:t>csrf</a:t>
            </a:r>
            <a:r>
              <a:rPr lang="en-US" dirty="0"/>
              <a:t> and Keyed Hashes</a:t>
            </a:r>
          </a:p>
        </p:txBody>
      </p:sp>
    </p:spTree>
    <p:extLst>
      <p:ext uri="{BB962C8B-B14F-4D97-AF65-F5344CB8AC3E}">
        <p14:creationId xmlns:p14="http://schemas.microsoft.com/office/powerpoint/2010/main" val="319429963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112C3B-9255-4D72-8114-41D734BAD9F3}"/>
              </a:ext>
            </a:extLst>
          </p:cNvPr>
          <p:cNvSpPr>
            <a:spLocks noGrp="1"/>
          </p:cNvSpPr>
          <p:nvPr>
            <p:ph type="body" sz="quarter" idx="12"/>
          </p:nvPr>
        </p:nvSpPr>
        <p:spPr/>
        <p:txBody>
          <a:bodyPr>
            <a:normAutofit/>
          </a:bodyPr>
          <a:lstStyle/>
          <a:p>
            <a:r>
              <a:rPr lang="en-US" sz="2800" dirty="0"/>
              <a:t>Let’s walk through using a cookie for session state:</a:t>
            </a:r>
          </a:p>
          <a:p>
            <a:pPr marL="228600" lvl="1" indent="0">
              <a:buNone/>
            </a:pPr>
            <a:r>
              <a:rPr lang="en-US" dirty="0"/>
              <a:t>&gt;&gt;&gt; from </a:t>
            </a:r>
            <a:r>
              <a:rPr lang="en-US" dirty="0" err="1"/>
              <a:t>werkzeug.contrib.securecookie</a:t>
            </a:r>
            <a:r>
              <a:rPr lang="en-US" dirty="0"/>
              <a:t> import </a:t>
            </a:r>
            <a:r>
              <a:rPr lang="en-US" dirty="0" err="1"/>
              <a:t>SecureCookie</a:t>
            </a:r>
            <a:r>
              <a:rPr lang="en-US" dirty="0"/>
              <a:t> as </a:t>
            </a:r>
            <a:r>
              <a:rPr lang="en-US" dirty="0" err="1"/>
              <a:t>scookie</a:t>
            </a:r>
            <a:endParaRPr lang="en-US" dirty="0"/>
          </a:p>
          <a:p>
            <a:pPr marL="228600" lvl="1" indent="0">
              <a:buNone/>
            </a:pPr>
            <a:r>
              <a:rPr lang="en-US" dirty="0"/>
              <a:t>&gt;&gt;&gt; </a:t>
            </a:r>
            <a:r>
              <a:rPr lang="en-US" dirty="0" err="1"/>
              <a:t>mycookie</a:t>
            </a:r>
            <a:r>
              <a:rPr lang="en-US" dirty="0"/>
              <a:t> = </a:t>
            </a:r>
            <a:r>
              <a:rPr lang="en-US" dirty="0" err="1"/>
              <a:t>scookie</a:t>
            </a:r>
            <a:r>
              <a:rPr lang="en-US" dirty="0"/>
              <a:t>({'</a:t>
            </a:r>
            <a:r>
              <a:rPr lang="en-US" dirty="0" err="1"/>
              <a:t>userid</a:t>
            </a:r>
            <a:r>
              <a:rPr lang="en-US" dirty="0"/>
              <a:t>': 1001,</a:t>
            </a:r>
          </a:p>
          <a:p>
            <a:pPr marL="228600" lvl="1" indent="0">
              <a:buNone/>
            </a:pPr>
            <a:r>
              <a:rPr lang="en-US" dirty="0"/>
              <a:t>							  'data': [1, 'apple', 3.5]}, 'password')</a:t>
            </a:r>
          </a:p>
          <a:p>
            <a:pPr marL="228600" lvl="1" indent="0">
              <a:buNone/>
            </a:pPr>
            <a:r>
              <a:rPr lang="en-US" dirty="0"/>
              <a:t>&gt;&gt;&gt; </a:t>
            </a:r>
            <a:r>
              <a:rPr lang="en-US" dirty="0" err="1"/>
              <a:t>mycookie.serialize</a:t>
            </a:r>
            <a:r>
              <a:rPr lang="en-US" dirty="0"/>
              <a:t>()</a:t>
            </a:r>
          </a:p>
          <a:p>
            <a:pPr marL="228600" lvl="1" indent="0">
              <a:buNone/>
            </a:pPr>
            <a:r>
              <a:rPr lang="en-US" dirty="0" err="1"/>
              <a:t>b'Zili</a:t>
            </a:r>
            <a:r>
              <a:rPr lang="en-US" dirty="0"/>
              <a:t>…VsT8=?data=</a:t>
            </a:r>
            <a:r>
              <a:rPr lang="en-US" dirty="0" err="1"/>
              <a:t>gANd</a:t>
            </a:r>
            <a:r>
              <a:rPr lang="en-US" dirty="0"/>
              <a:t>…</a:t>
            </a:r>
            <a:r>
              <a:rPr lang="en-US" dirty="0" err="1"/>
              <a:t>BlLg</a:t>
            </a:r>
            <a:r>
              <a:rPr lang="en-US" dirty="0"/>
              <a:t>==&amp;</a:t>
            </a:r>
            <a:r>
              <a:rPr lang="en-US" dirty="0" err="1"/>
              <a:t>userid</a:t>
            </a:r>
            <a:r>
              <a:rPr lang="en-US" dirty="0"/>
              <a:t>=gANN6QMu'</a:t>
            </a:r>
          </a:p>
          <a:p>
            <a:pPr marL="228600" lvl="1" indent="0">
              <a:buNone/>
            </a:pPr>
            <a:r>
              <a:rPr lang="en-US" dirty="0"/>
              <a:t>&gt;&gt;&gt; </a:t>
            </a:r>
            <a:r>
              <a:rPr lang="en-US" dirty="0" err="1"/>
              <a:t>external_cookie</a:t>
            </a:r>
            <a:r>
              <a:rPr lang="en-US" dirty="0"/>
              <a:t> = _</a:t>
            </a:r>
          </a:p>
          <a:p>
            <a:pPr marL="228600" lvl="1" indent="0">
              <a:buNone/>
            </a:pPr>
            <a:r>
              <a:rPr lang="en-US" dirty="0"/>
              <a:t>&gt;&gt;&gt; </a:t>
            </a:r>
            <a:r>
              <a:rPr lang="en-US" dirty="0" err="1"/>
              <a:t>scookie.unserialize</a:t>
            </a:r>
            <a:r>
              <a:rPr lang="en-US" dirty="0"/>
              <a:t>(</a:t>
            </a:r>
            <a:r>
              <a:rPr lang="en-US" dirty="0" err="1"/>
              <a:t>external_cookie</a:t>
            </a:r>
            <a:r>
              <a:rPr lang="en-US" dirty="0"/>
              <a:t>, 'password')</a:t>
            </a:r>
          </a:p>
          <a:p>
            <a:pPr marL="228600" lvl="1" indent="0">
              <a:buNone/>
            </a:pPr>
            <a:r>
              <a:rPr lang="en-US" dirty="0"/>
              <a:t>&lt;</a:t>
            </a:r>
            <a:r>
              <a:rPr lang="en-US" dirty="0" err="1"/>
              <a:t>SecureCookie</a:t>
            </a:r>
            <a:r>
              <a:rPr lang="en-US" dirty="0"/>
              <a:t> {'data': [1, 'apple', 3.5], '</a:t>
            </a:r>
            <a:r>
              <a:rPr lang="en-US" dirty="0" err="1"/>
              <a:t>userid</a:t>
            </a:r>
            <a:r>
              <a:rPr lang="en-US" dirty="0"/>
              <a:t>': 1001}&gt;</a:t>
            </a:r>
          </a:p>
          <a:p>
            <a:pPr marL="228600" lvl="1" indent="0">
              <a:buNone/>
            </a:pPr>
            <a:r>
              <a:rPr lang="en-US" dirty="0"/>
              <a:t># Only works if not tampered with:</a:t>
            </a:r>
          </a:p>
          <a:p>
            <a:pPr marL="228600" lvl="1" indent="0">
              <a:buNone/>
            </a:pPr>
            <a:r>
              <a:rPr lang="en-US" dirty="0"/>
              <a:t>&gt;&gt;&gt; </a:t>
            </a:r>
            <a:r>
              <a:rPr lang="en-US" dirty="0" err="1"/>
              <a:t>scookie.unserialize</a:t>
            </a:r>
            <a:r>
              <a:rPr lang="en-US" dirty="0"/>
              <a:t>(</a:t>
            </a:r>
            <a:r>
              <a:rPr lang="en-US" dirty="0" err="1"/>
              <a:t>external_cookie</a:t>
            </a:r>
            <a:r>
              <a:rPr lang="en-US" dirty="0"/>
              <a:t> + b' ', 'password')</a:t>
            </a:r>
          </a:p>
          <a:p>
            <a:pPr marL="228600" lvl="1" indent="0">
              <a:buNone/>
            </a:pPr>
            <a:r>
              <a:rPr lang="en-US" dirty="0"/>
              <a:t>&lt;</a:t>
            </a:r>
            <a:r>
              <a:rPr lang="en-US" dirty="0" err="1"/>
              <a:t>SecureCookie</a:t>
            </a:r>
            <a:r>
              <a:rPr lang="en-US" dirty="0"/>
              <a:t> {}&gt;</a:t>
            </a:r>
          </a:p>
        </p:txBody>
      </p:sp>
      <p:sp>
        <p:nvSpPr>
          <p:cNvPr id="3" name="Title 2">
            <a:extLst>
              <a:ext uri="{FF2B5EF4-FFF2-40B4-BE49-F238E27FC236}">
                <a16:creationId xmlns:a16="http://schemas.microsoft.com/office/drawing/2014/main" id="{D6C205C5-51CD-4792-9D4E-844BA35477FA}"/>
              </a:ext>
            </a:extLst>
          </p:cNvPr>
          <p:cNvSpPr>
            <a:spLocks noGrp="1"/>
          </p:cNvSpPr>
          <p:nvPr>
            <p:ph type="title"/>
          </p:nvPr>
        </p:nvSpPr>
        <p:spPr/>
        <p:txBody>
          <a:bodyPr/>
          <a:lstStyle/>
          <a:p>
            <a:r>
              <a:rPr lang="en-US" dirty="0"/>
              <a:t>aside – how secrets protect cookies</a:t>
            </a:r>
          </a:p>
        </p:txBody>
      </p:sp>
    </p:spTree>
    <p:extLst>
      <p:ext uri="{BB962C8B-B14F-4D97-AF65-F5344CB8AC3E}">
        <p14:creationId xmlns:p14="http://schemas.microsoft.com/office/powerpoint/2010/main" val="84386387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8D542B-5131-4F29-9E01-C78A2BD93164}"/>
              </a:ext>
            </a:extLst>
          </p:cNvPr>
          <p:cNvSpPr>
            <a:spLocks noGrp="1"/>
          </p:cNvSpPr>
          <p:nvPr>
            <p:ph type="body" sz="quarter" idx="12"/>
          </p:nvPr>
        </p:nvSpPr>
        <p:spPr/>
        <p:txBody>
          <a:bodyPr>
            <a:normAutofit/>
          </a:bodyPr>
          <a:lstStyle/>
          <a:p>
            <a:r>
              <a:rPr lang="en-US" sz="2800" dirty="0"/>
              <a:t>Install the Flask-WTF extension</a:t>
            </a:r>
          </a:p>
          <a:p>
            <a:pPr marL="0" indent="0">
              <a:buNone/>
            </a:pPr>
            <a:endParaRPr lang="en-US" sz="1400" dirty="0"/>
          </a:p>
          <a:p>
            <a:r>
              <a:rPr lang="en-US" sz="2800" dirty="0"/>
              <a:t>Using Templates</a:t>
            </a:r>
          </a:p>
          <a:p>
            <a:pPr lvl="1"/>
            <a:r>
              <a:rPr lang="en-US" sz="2800" dirty="0"/>
              <a:t>Create a secret key</a:t>
            </a:r>
          </a:p>
          <a:p>
            <a:pPr lvl="1"/>
            <a:r>
              <a:rPr lang="en-US" sz="2800" dirty="0"/>
              <a:t>Using hidden tokens – CSRF protection</a:t>
            </a:r>
          </a:p>
          <a:p>
            <a:pPr lvl="1"/>
            <a:r>
              <a:rPr lang="en-US" sz="2800" dirty="0"/>
              <a:t>Messaging users – flash</a:t>
            </a:r>
          </a:p>
          <a:p>
            <a:pPr lvl="1"/>
            <a:r>
              <a:rPr lang="en-US" sz="2800" dirty="0"/>
              <a:t>Rendering templates</a:t>
            </a:r>
          </a:p>
          <a:p>
            <a:pPr lvl="1"/>
            <a:r>
              <a:rPr lang="en-US" sz="2800" dirty="0"/>
              <a:t>The POST-Redirect-GET Pattern</a:t>
            </a:r>
          </a:p>
        </p:txBody>
      </p:sp>
      <p:sp>
        <p:nvSpPr>
          <p:cNvPr id="3" name="Title 2">
            <a:extLst>
              <a:ext uri="{FF2B5EF4-FFF2-40B4-BE49-F238E27FC236}">
                <a16:creationId xmlns:a16="http://schemas.microsoft.com/office/drawing/2014/main" id="{B27280AF-FBE9-4A4B-BE6E-0518850A60C5}"/>
              </a:ext>
            </a:extLst>
          </p:cNvPr>
          <p:cNvSpPr>
            <a:spLocks noGrp="1"/>
          </p:cNvSpPr>
          <p:nvPr>
            <p:ph type="title"/>
          </p:nvPr>
        </p:nvSpPr>
        <p:spPr/>
        <p:txBody>
          <a:bodyPr/>
          <a:lstStyle/>
          <a:p>
            <a:r>
              <a:rPr lang="en-US" dirty="0"/>
              <a:t>forms</a:t>
            </a:r>
          </a:p>
        </p:txBody>
      </p:sp>
    </p:spTree>
    <p:extLst>
      <p:ext uri="{BB962C8B-B14F-4D97-AF65-F5344CB8AC3E}">
        <p14:creationId xmlns:p14="http://schemas.microsoft.com/office/powerpoint/2010/main" val="350179120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9E662F-A608-407F-8E0E-2C203324D1E6}"/>
              </a:ext>
            </a:extLst>
          </p:cNvPr>
          <p:cNvSpPr>
            <a:spLocks noGrp="1"/>
          </p:cNvSpPr>
          <p:nvPr>
            <p:ph type="body" sz="quarter" idx="12"/>
          </p:nvPr>
        </p:nvSpPr>
        <p:spPr/>
        <p:txBody>
          <a:bodyPr>
            <a:normAutofit/>
          </a:bodyPr>
          <a:lstStyle/>
          <a:p>
            <a:r>
              <a:rPr lang="en-US" sz="2800" dirty="0"/>
              <a:t>Use the Flask-Login extension</a:t>
            </a:r>
          </a:p>
          <a:p>
            <a:pPr marL="0" indent="0">
              <a:buNone/>
            </a:pPr>
            <a:endParaRPr lang="en-US" sz="1400" dirty="0"/>
          </a:p>
          <a:p>
            <a:r>
              <a:rPr lang="en-US" sz="2800" dirty="0"/>
              <a:t>Leverage cookies for user sessions</a:t>
            </a:r>
          </a:p>
          <a:p>
            <a:pPr marL="0" indent="0">
              <a:buNone/>
            </a:pPr>
            <a:endParaRPr lang="en-US" sz="1400" dirty="0"/>
          </a:p>
          <a:p>
            <a:r>
              <a:rPr lang="en-US" sz="2800" dirty="0"/>
              <a:t>Support user login/logout</a:t>
            </a:r>
          </a:p>
          <a:p>
            <a:pPr marL="0" indent="0">
              <a:buNone/>
            </a:pPr>
            <a:endParaRPr lang="en-US" sz="1400" dirty="0"/>
          </a:p>
          <a:p>
            <a:r>
              <a:rPr lang="en-US" sz="2800" dirty="0"/>
              <a:t>Restrict some views to authenticated users only</a:t>
            </a:r>
          </a:p>
        </p:txBody>
      </p:sp>
      <p:sp>
        <p:nvSpPr>
          <p:cNvPr id="3" name="Title 2">
            <a:extLst>
              <a:ext uri="{FF2B5EF4-FFF2-40B4-BE49-F238E27FC236}">
                <a16:creationId xmlns:a16="http://schemas.microsoft.com/office/drawing/2014/main" id="{B2904710-54AD-457A-8B56-BC87BBBC1A11}"/>
              </a:ext>
            </a:extLst>
          </p:cNvPr>
          <p:cNvSpPr>
            <a:spLocks noGrp="1"/>
          </p:cNvSpPr>
          <p:nvPr>
            <p:ph type="title"/>
          </p:nvPr>
        </p:nvSpPr>
        <p:spPr/>
        <p:txBody>
          <a:bodyPr/>
          <a:lstStyle/>
          <a:p>
            <a:r>
              <a:rPr lang="en-US" dirty="0"/>
              <a:t>user session management</a:t>
            </a:r>
          </a:p>
        </p:txBody>
      </p:sp>
    </p:spTree>
    <p:extLst>
      <p:ext uri="{BB962C8B-B14F-4D97-AF65-F5344CB8AC3E}">
        <p14:creationId xmlns:p14="http://schemas.microsoft.com/office/powerpoint/2010/main" val="342713807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40198C-54B3-47A0-9C09-C99783499D91}"/>
              </a:ext>
            </a:extLst>
          </p:cNvPr>
          <p:cNvSpPr>
            <a:spLocks noGrp="1"/>
          </p:cNvSpPr>
          <p:nvPr>
            <p:ph type="body" sz="quarter" idx="12"/>
          </p:nvPr>
        </p:nvSpPr>
        <p:spPr/>
        <p:txBody>
          <a:bodyPr>
            <a:normAutofit/>
          </a:bodyPr>
          <a:lstStyle/>
          <a:p>
            <a:r>
              <a:rPr lang="en-US" sz="2800" dirty="0"/>
              <a:t>Users are experts at finding bugs!</a:t>
            </a:r>
          </a:p>
          <a:p>
            <a:pPr marL="0" indent="0">
              <a:buNone/>
            </a:pPr>
            <a:endParaRPr lang="en-US" sz="1400" dirty="0"/>
          </a:p>
          <a:p>
            <a:r>
              <a:rPr lang="en-US" sz="2800" dirty="0"/>
              <a:t>Need to deal with 404s (no such location)</a:t>
            </a:r>
          </a:p>
          <a:p>
            <a:pPr marL="0" indent="0">
              <a:buNone/>
            </a:pPr>
            <a:endParaRPr lang="en-US" sz="1400" dirty="0"/>
          </a:p>
          <a:p>
            <a:r>
              <a:rPr lang="en-US" sz="2800" dirty="0"/>
              <a:t>Need to deal with 500s (application error)</a:t>
            </a:r>
          </a:p>
          <a:p>
            <a:pPr marL="0" indent="0">
              <a:buNone/>
            </a:pPr>
            <a:endParaRPr lang="en-US" sz="1400" dirty="0"/>
          </a:p>
          <a:p>
            <a:r>
              <a:rPr lang="en-US" sz="2800" dirty="0"/>
              <a:t>A brief chat about debug mode</a:t>
            </a:r>
          </a:p>
        </p:txBody>
      </p:sp>
      <p:sp>
        <p:nvSpPr>
          <p:cNvPr id="3" name="Title 2">
            <a:extLst>
              <a:ext uri="{FF2B5EF4-FFF2-40B4-BE49-F238E27FC236}">
                <a16:creationId xmlns:a16="http://schemas.microsoft.com/office/drawing/2014/main" id="{CAA32665-4470-4648-803E-C0D719F40971}"/>
              </a:ext>
            </a:extLst>
          </p:cNvPr>
          <p:cNvSpPr>
            <a:spLocks noGrp="1"/>
          </p:cNvSpPr>
          <p:nvPr>
            <p:ph type="title"/>
          </p:nvPr>
        </p:nvSpPr>
        <p:spPr/>
        <p:txBody>
          <a:bodyPr/>
          <a:lstStyle/>
          <a:p>
            <a:r>
              <a:rPr lang="en-US" dirty="0"/>
              <a:t>error handling</a:t>
            </a:r>
          </a:p>
        </p:txBody>
      </p:sp>
    </p:spTree>
    <p:extLst>
      <p:ext uri="{BB962C8B-B14F-4D97-AF65-F5344CB8AC3E}">
        <p14:creationId xmlns:p14="http://schemas.microsoft.com/office/powerpoint/2010/main" val="126697597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B93D34-B343-4A25-A219-7DA106120F99}"/>
              </a:ext>
            </a:extLst>
          </p:cNvPr>
          <p:cNvSpPr>
            <a:spLocks noGrp="1"/>
          </p:cNvSpPr>
          <p:nvPr>
            <p:ph type="body" sz="quarter" idx="12"/>
          </p:nvPr>
        </p:nvSpPr>
        <p:spPr/>
        <p:txBody>
          <a:bodyPr>
            <a:normAutofit/>
          </a:bodyPr>
          <a:lstStyle/>
          <a:p>
            <a:pPr marL="0" indent="0">
              <a:buNone/>
            </a:pPr>
            <a:endParaRPr lang="en-US" sz="1200" dirty="0">
              <a:solidFill>
                <a:srgbClr val="00B050"/>
              </a:solidFill>
            </a:endParaRPr>
          </a:p>
          <a:p>
            <a:r>
              <a:rPr lang="en-US" sz="3200" dirty="0"/>
              <a:t>Where Flask fits within the Web Ecosystem</a:t>
            </a:r>
          </a:p>
          <a:p>
            <a:pPr>
              <a:lnSpc>
                <a:spcPct val="200000"/>
              </a:lnSpc>
            </a:pPr>
            <a:r>
              <a:rPr lang="en-US" sz="3200" dirty="0"/>
              <a:t>Your first Flask application</a:t>
            </a:r>
          </a:p>
          <a:p>
            <a:pPr>
              <a:lnSpc>
                <a:spcPct val="200000"/>
              </a:lnSpc>
            </a:pPr>
            <a:r>
              <a:rPr lang="en-US" sz="3200" dirty="0"/>
              <a:t>Building a Flask application</a:t>
            </a:r>
          </a:p>
          <a:p>
            <a:pPr>
              <a:lnSpc>
                <a:spcPct val="110000"/>
              </a:lnSpc>
              <a:spcBef>
                <a:spcPts val="2400"/>
              </a:spcBef>
            </a:pPr>
            <a:r>
              <a:rPr lang="en-US" sz="3200" b="1" dirty="0">
                <a:solidFill>
                  <a:srgbClr val="00B050"/>
                </a:solidFill>
              </a:rPr>
              <a:t>Next steps and interesting adjacent areas</a:t>
            </a:r>
          </a:p>
        </p:txBody>
      </p:sp>
      <p:sp>
        <p:nvSpPr>
          <p:cNvPr id="3" name="Title 2">
            <a:extLst>
              <a:ext uri="{FF2B5EF4-FFF2-40B4-BE49-F238E27FC236}">
                <a16:creationId xmlns:a16="http://schemas.microsoft.com/office/drawing/2014/main" id="{8028F097-2DBC-453E-8752-A5C65836E66C}"/>
              </a:ext>
            </a:extLst>
          </p:cNvPr>
          <p:cNvSpPr>
            <a:spLocks noGrp="1"/>
          </p:cNvSpPr>
          <p:nvPr>
            <p:ph type="title"/>
          </p:nvPr>
        </p:nvSpPr>
        <p:spPr/>
        <p:txBody>
          <a:bodyPr/>
          <a:lstStyle/>
          <a:p>
            <a:r>
              <a:rPr lang="en-US" dirty="0"/>
              <a:t>Flask Overview – Roadmap</a:t>
            </a:r>
          </a:p>
        </p:txBody>
      </p:sp>
    </p:spTree>
    <p:extLst>
      <p:ext uri="{BB962C8B-B14F-4D97-AF65-F5344CB8AC3E}">
        <p14:creationId xmlns:p14="http://schemas.microsoft.com/office/powerpoint/2010/main" val="4271701353"/>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59A565-1121-4A46-92A9-F2B3D93D16DF}"/>
              </a:ext>
            </a:extLst>
          </p:cNvPr>
          <p:cNvSpPr>
            <a:spLocks noGrp="1"/>
          </p:cNvSpPr>
          <p:nvPr>
            <p:ph type="body" sz="quarter" idx="12"/>
          </p:nvPr>
        </p:nvSpPr>
        <p:spPr/>
        <p:txBody>
          <a:bodyPr>
            <a:normAutofit/>
          </a:bodyPr>
          <a:lstStyle/>
          <a:p>
            <a:r>
              <a:rPr lang="en-US" sz="2800" dirty="0"/>
              <a:t>Databases and ORMs (ODMs)</a:t>
            </a:r>
          </a:p>
          <a:p>
            <a:r>
              <a:rPr lang="en-US" sz="2800" dirty="0"/>
              <a:t>HTML/CSS Styling</a:t>
            </a:r>
          </a:p>
          <a:p>
            <a:r>
              <a:rPr lang="en-US" sz="2800" dirty="0"/>
              <a:t>Utilities – Logging, Email</a:t>
            </a:r>
          </a:p>
          <a:p>
            <a:r>
              <a:rPr lang="en-US" sz="2800" dirty="0"/>
              <a:t>Interactive application – use JavaScript Frameworks/Libraries</a:t>
            </a:r>
          </a:p>
          <a:p>
            <a:r>
              <a:rPr lang="en-US" sz="2800" dirty="0"/>
              <a:t>Deployment Options</a:t>
            </a:r>
          </a:p>
          <a:p>
            <a:r>
              <a:rPr lang="en-US" sz="2800" dirty="0"/>
              <a:t>Blueprints to organize larger applications</a:t>
            </a:r>
          </a:p>
          <a:p>
            <a:r>
              <a:rPr lang="en-US" sz="2800" dirty="0"/>
              <a:t>Unit Testing</a:t>
            </a:r>
          </a:p>
          <a:p>
            <a:r>
              <a:rPr lang="en-US" sz="2800" dirty="0"/>
              <a:t>Beyond HTTP - </a:t>
            </a:r>
            <a:r>
              <a:rPr lang="en-US" sz="2800" dirty="0" err="1"/>
              <a:t>Websockets</a:t>
            </a:r>
            <a:endParaRPr lang="en-US" sz="2800" dirty="0"/>
          </a:p>
        </p:txBody>
      </p:sp>
      <p:sp>
        <p:nvSpPr>
          <p:cNvPr id="3" name="Title 2">
            <a:extLst>
              <a:ext uri="{FF2B5EF4-FFF2-40B4-BE49-F238E27FC236}">
                <a16:creationId xmlns:a16="http://schemas.microsoft.com/office/drawing/2014/main" id="{D0648583-86D9-4885-A77B-DAFB43B93DBA}"/>
              </a:ext>
            </a:extLst>
          </p:cNvPr>
          <p:cNvSpPr>
            <a:spLocks noGrp="1"/>
          </p:cNvSpPr>
          <p:nvPr>
            <p:ph type="title"/>
          </p:nvPr>
        </p:nvSpPr>
        <p:spPr/>
        <p:txBody>
          <a:bodyPr/>
          <a:lstStyle/>
          <a:p>
            <a:r>
              <a:rPr lang="en-US" dirty="0"/>
              <a:t>what’s next?</a:t>
            </a:r>
          </a:p>
        </p:txBody>
      </p:sp>
    </p:spTree>
    <p:extLst>
      <p:ext uri="{BB962C8B-B14F-4D97-AF65-F5344CB8AC3E}">
        <p14:creationId xmlns:p14="http://schemas.microsoft.com/office/powerpoint/2010/main" val="165456341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92DE2-969E-403E-9531-EDE59A61FD21}"/>
              </a:ext>
            </a:extLst>
          </p:cNvPr>
          <p:cNvSpPr>
            <a:spLocks noGrp="1"/>
          </p:cNvSpPr>
          <p:nvPr>
            <p:ph type="title"/>
          </p:nvPr>
        </p:nvSpPr>
        <p:spPr/>
        <p:txBody>
          <a:bodyPr/>
          <a:lstStyle/>
          <a:p>
            <a:r>
              <a:rPr lang="en-US" dirty="0"/>
              <a:t>The web ecosystem</a:t>
            </a:r>
          </a:p>
        </p:txBody>
      </p:sp>
      <p:pic>
        <p:nvPicPr>
          <p:cNvPr id="13" name="Picture 12">
            <a:extLst>
              <a:ext uri="{FF2B5EF4-FFF2-40B4-BE49-F238E27FC236}">
                <a16:creationId xmlns:a16="http://schemas.microsoft.com/office/drawing/2014/main" id="{EA5FA990-CAD5-41F6-AA9C-2520C301708F}"/>
              </a:ext>
            </a:extLst>
          </p:cNvPr>
          <p:cNvPicPr>
            <a:picLocks noChangeAspect="1"/>
          </p:cNvPicPr>
          <p:nvPr/>
        </p:nvPicPr>
        <p:blipFill>
          <a:blip r:embed="rId3"/>
          <a:stretch>
            <a:fillRect/>
          </a:stretch>
        </p:blipFill>
        <p:spPr>
          <a:xfrm>
            <a:off x="397588" y="306364"/>
            <a:ext cx="8355331" cy="6177600"/>
          </a:xfrm>
          <a:prstGeom prst="rect">
            <a:avLst/>
          </a:prstGeom>
        </p:spPr>
      </p:pic>
    </p:spTree>
    <p:extLst>
      <p:ext uri="{BB962C8B-B14F-4D97-AF65-F5344CB8AC3E}">
        <p14:creationId xmlns:p14="http://schemas.microsoft.com/office/powerpoint/2010/main" val="2383681510"/>
      </p:ext>
    </p:extLst>
  </p:cSld>
  <p:clrMapOvr>
    <a:masterClrMapping/>
  </p:clrMapOvr>
  <p:transition>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2" y="1332713"/>
            <a:ext cx="6286500" cy="383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dirty="0"/>
              <a:t>Questions</a:t>
            </a:r>
          </a:p>
        </p:txBody>
      </p:sp>
      <p:sp>
        <p:nvSpPr>
          <p:cNvPr id="3" name="Content Placeholder 2"/>
          <p:cNvSpPr>
            <a:spLocks noGrp="1"/>
          </p:cNvSpPr>
          <p:nvPr>
            <p:ph idx="4294967295"/>
          </p:nvPr>
        </p:nvSpPr>
        <p:spPr>
          <a:xfrm>
            <a:off x="457200" y="1332713"/>
            <a:ext cx="8229600" cy="1703999"/>
          </a:xfrm>
          <a:prstGeom prst="rect">
            <a:avLst/>
          </a:prstGeom>
        </p:spPr>
        <p:txBody>
          <a:bodyPr anchor="ctr">
            <a:noAutofit/>
          </a:bodyPr>
          <a:lstStyle/>
          <a:p>
            <a:pPr marL="0" indent="0" algn="ctr">
              <a:spcBef>
                <a:spcPts val="3000"/>
              </a:spcBef>
              <a:buNone/>
            </a:pPr>
            <a:r>
              <a:rPr lang="en-US" sz="13800" b="1" dirty="0"/>
              <a:t>?</a:t>
            </a:r>
          </a:p>
        </p:txBody>
      </p:sp>
      <p:sp>
        <p:nvSpPr>
          <p:cNvPr id="5" name="Content Placeholder 2"/>
          <p:cNvSpPr txBox="1">
            <a:spLocks/>
          </p:cNvSpPr>
          <p:nvPr/>
        </p:nvSpPr>
        <p:spPr>
          <a:xfrm>
            <a:off x="988746" y="5692462"/>
            <a:ext cx="3323610" cy="730946"/>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a:hlinkClick r:id="rId4"/>
              </a:rPr>
              <a:t>@</a:t>
            </a:r>
            <a:r>
              <a:rPr lang="en-US" sz="2400" b="1" dirty="0" err="1">
                <a:hlinkClick r:id="rId5"/>
              </a:rPr>
              <a:t>sockduct</a:t>
            </a:r>
            <a:endParaRPr lang="en-US" sz="2400" b="1" dirty="0"/>
          </a:p>
        </p:txBody>
      </p:sp>
      <p:sp>
        <p:nvSpPr>
          <p:cNvPr id="6" name="Content Placeholder 2"/>
          <p:cNvSpPr txBox="1">
            <a:spLocks/>
          </p:cNvSpPr>
          <p:nvPr/>
        </p:nvSpPr>
        <p:spPr>
          <a:xfrm>
            <a:off x="6565326" y="5441633"/>
            <a:ext cx="1483972" cy="1064617"/>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a:hlinkClick r:id="rId6"/>
              </a:rPr>
              <a:t>GitHub Repo</a:t>
            </a:r>
            <a:endParaRPr lang="en-US" sz="2400" b="1" dirty="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333" y="5594249"/>
            <a:ext cx="857413" cy="8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643" y="5517421"/>
            <a:ext cx="870983" cy="88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10"/>
          <a:stretch>
            <a:fillRect/>
          </a:stretch>
        </p:blipFill>
        <p:spPr>
          <a:xfrm>
            <a:off x="7913920" y="5532169"/>
            <a:ext cx="1062038" cy="914400"/>
          </a:xfrm>
          <a:prstGeom prst="rect">
            <a:avLst/>
          </a:prstGeom>
        </p:spPr>
      </p:pic>
    </p:spTree>
    <p:extLst>
      <p:ext uri="{BB962C8B-B14F-4D97-AF65-F5344CB8AC3E}">
        <p14:creationId xmlns:p14="http://schemas.microsoft.com/office/powerpoint/2010/main" val="281714399"/>
      </p:ext>
    </p:extLst>
  </p:cSld>
  <p:clrMapOvr>
    <a:masterClrMapping/>
  </p:clrMapOvr>
  <p:transition>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ctr">
            <a:normAutofit/>
          </a:bodyPr>
          <a:lstStyle/>
          <a:p>
            <a:pPr marL="0" indent="0" algn="ctr">
              <a:buNone/>
            </a:pPr>
            <a:r>
              <a:rPr lang="en-US" sz="4000" b="1" dirty="0"/>
              <a:t>Appendix</a:t>
            </a:r>
          </a:p>
        </p:txBody>
      </p:sp>
    </p:spTree>
    <p:extLst>
      <p:ext uri="{BB962C8B-B14F-4D97-AF65-F5344CB8AC3E}">
        <p14:creationId xmlns:p14="http://schemas.microsoft.com/office/powerpoint/2010/main" val="1431632970"/>
      </p:ext>
    </p:extLst>
  </p:cSld>
  <p:clrMapOvr>
    <a:masterClrMapping/>
  </p:clrMapOvr>
  <p:transition>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B59DB0-60B0-45D1-AFBA-DB182B2D99F6}"/>
              </a:ext>
            </a:extLst>
          </p:cNvPr>
          <p:cNvSpPr>
            <a:spLocks noGrp="1"/>
          </p:cNvSpPr>
          <p:nvPr>
            <p:ph type="body" sz="quarter" idx="12"/>
          </p:nvPr>
        </p:nvSpPr>
        <p:spPr/>
        <p:txBody>
          <a:bodyPr>
            <a:normAutofit/>
          </a:bodyPr>
          <a:lstStyle/>
          <a:p>
            <a:r>
              <a:rPr lang="en-US" sz="2400" dirty="0"/>
              <a:t>Linux administration</a:t>
            </a:r>
          </a:p>
          <a:p>
            <a:pPr lvl="1"/>
            <a:r>
              <a:rPr lang="en-US" dirty="0"/>
              <a:t>Most popular distro, especially for cloud is Ubuntu</a:t>
            </a:r>
          </a:p>
          <a:p>
            <a:pPr lvl="1"/>
            <a:r>
              <a:rPr lang="en-US" dirty="0"/>
              <a:t>Ubuntu training and certification handled by LPI</a:t>
            </a:r>
          </a:p>
          <a:p>
            <a:pPr marL="0" indent="0">
              <a:buNone/>
            </a:pPr>
            <a:endParaRPr lang="en-US" sz="1200" dirty="0"/>
          </a:p>
          <a:p>
            <a:r>
              <a:rPr lang="en-US" sz="2400" dirty="0"/>
              <a:t>Certifications/Training Courses</a:t>
            </a:r>
          </a:p>
        </p:txBody>
      </p:sp>
      <p:sp>
        <p:nvSpPr>
          <p:cNvPr id="3" name="Title 2">
            <a:extLst>
              <a:ext uri="{FF2B5EF4-FFF2-40B4-BE49-F238E27FC236}">
                <a16:creationId xmlns:a16="http://schemas.microsoft.com/office/drawing/2014/main" id="{C4E3C835-6749-4555-933A-C6C99AF50123}"/>
              </a:ext>
            </a:extLst>
          </p:cNvPr>
          <p:cNvSpPr>
            <a:spLocks noGrp="1"/>
          </p:cNvSpPr>
          <p:nvPr>
            <p:ph type="title"/>
          </p:nvPr>
        </p:nvSpPr>
        <p:spPr/>
        <p:txBody>
          <a:bodyPr/>
          <a:lstStyle/>
          <a:p>
            <a:r>
              <a:rPr lang="en-US" dirty="0"/>
              <a:t>roadmap – Linux Administration</a:t>
            </a:r>
          </a:p>
        </p:txBody>
      </p:sp>
      <p:graphicFrame>
        <p:nvGraphicFramePr>
          <p:cNvPr id="4" name="Table 3">
            <a:extLst>
              <a:ext uri="{FF2B5EF4-FFF2-40B4-BE49-F238E27FC236}">
                <a16:creationId xmlns:a16="http://schemas.microsoft.com/office/drawing/2014/main" id="{391DC1A4-E8DD-4A33-8787-7E8193C51877}"/>
              </a:ext>
            </a:extLst>
          </p:cNvPr>
          <p:cNvGraphicFramePr>
            <a:graphicFrameLocks noGrp="1"/>
          </p:cNvGraphicFramePr>
          <p:nvPr>
            <p:extLst>
              <p:ext uri="{D42A27DB-BD31-4B8C-83A1-F6EECF244321}">
                <p14:modId xmlns:p14="http://schemas.microsoft.com/office/powerpoint/2010/main" val="3512275784"/>
              </p:ext>
            </p:extLst>
          </p:nvPr>
        </p:nvGraphicFramePr>
        <p:xfrm>
          <a:off x="296333" y="3103512"/>
          <a:ext cx="8534400" cy="3169920"/>
        </p:xfrm>
        <a:graphic>
          <a:graphicData uri="http://schemas.openxmlformats.org/drawingml/2006/table">
            <a:tbl>
              <a:tblPr firstRow="1" bandRow="1">
                <a:tableStyleId>{00A15C55-8517-42AA-B614-E9B94910E393}</a:tableStyleId>
              </a:tblPr>
              <a:tblGrid>
                <a:gridCol w="5242106">
                  <a:extLst>
                    <a:ext uri="{9D8B030D-6E8A-4147-A177-3AD203B41FA5}">
                      <a16:colId xmlns:a16="http://schemas.microsoft.com/office/drawing/2014/main" val="3844754586"/>
                    </a:ext>
                  </a:extLst>
                </a:gridCol>
                <a:gridCol w="3292294">
                  <a:extLst>
                    <a:ext uri="{9D8B030D-6E8A-4147-A177-3AD203B41FA5}">
                      <a16:colId xmlns:a16="http://schemas.microsoft.com/office/drawing/2014/main" val="3208923473"/>
                    </a:ext>
                  </a:extLst>
                </a:gridCol>
              </a:tblGrid>
              <a:tr h="370840">
                <a:tc>
                  <a:txBody>
                    <a:bodyPr/>
                    <a:lstStyle/>
                    <a:p>
                      <a:r>
                        <a:rPr lang="en-US" sz="2000" dirty="0"/>
                        <a:t>LPI Course</a:t>
                      </a:r>
                    </a:p>
                  </a:txBody>
                  <a:tcPr/>
                </a:tc>
                <a:tc>
                  <a:txBody>
                    <a:bodyPr/>
                    <a:lstStyle/>
                    <a:p>
                      <a:r>
                        <a:rPr lang="en-US" sz="2000" dirty="0"/>
                        <a:t>Certification Exam(s)</a:t>
                      </a:r>
                    </a:p>
                  </a:txBody>
                  <a:tcPr/>
                </a:tc>
                <a:extLst>
                  <a:ext uri="{0D108BD9-81ED-4DB2-BD59-A6C34878D82A}">
                    <a16:rowId xmlns:a16="http://schemas.microsoft.com/office/drawing/2014/main" val="783622486"/>
                  </a:ext>
                </a:extLst>
              </a:tr>
              <a:tr h="370840">
                <a:tc>
                  <a:txBody>
                    <a:bodyPr/>
                    <a:lstStyle/>
                    <a:p>
                      <a:r>
                        <a:rPr lang="en-US" sz="2000" dirty="0"/>
                        <a:t>Linux Essentials</a:t>
                      </a:r>
                    </a:p>
                  </a:txBody>
                  <a:tcPr/>
                </a:tc>
                <a:tc>
                  <a:txBody>
                    <a:bodyPr/>
                    <a:lstStyle/>
                    <a:p>
                      <a:r>
                        <a:rPr lang="en-US" sz="2000" dirty="0"/>
                        <a:t>LPI 010</a:t>
                      </a:r>
                    </a:p>
                  </a:txBody>
                  <a:tcPr/>
                </a:tc>
                <a:extLst>
                  <a:ext uri="{0D108BD9-81ED-4DB2-BD59-A6C34878D82A}">
                    <a16:rowId xmlns:a16="http://schemas.microsoft.com/office/drawing/2014/main" val="2840892347"/>
                  </a:ext>
                </a:extLst>
              </a:tr>
              <a:tr h="370840">
                <a:tc>
                  <a:txBody>
                    <a:bodyPr/>
                    <a:lstStyle/>
                    <a:p>
                      <a:r>
                        <a:rPr lang="en-US" sz="2000" dirty="0"/>
                        <a:t>DevOps Tools Engineer</a:t>
                      </a:r>
                    </a:p>
                  </a:txBody>
                  <a:tcPr/>
                </a:tc>
                <a:tc>
                  <a:txBody>
                    <a:bodyPr/>
                    <a:lstStyle/>
                    <a:p>
                      <a:r>
                        <a:rPr lang="en-US" sz="2000" dirty="0"/>
                        <a:t>LPI 701</a:t>
                      </a:r>
                    </a:p>
                  </a:txBody>
                  <a:tcPr/>
                </a:tc>
                <a:extLst>
                  <a:ext uri="{0D108BD9-81ED-4DB2-BD59-A6C34878D82A}">
                    <a16:rowId xmlns:a16="http://schemas.microsoft.com/office/drawing/2014/main" val="2804377186"/>
                  </a:ext>
                </a:extLst>
              </a:tr>
              <a:tr h="370840">
                <a:tc>
                  <a:txBody>
                    <a:bodyPr/>
                    <a:lstStyle/>
                    <a:p>
                      <a:r>
                        <a:rPr lang="en-US" sz="2000" dirty="0"/>
                        <a:t>LPIC-1 Certified Linux Administrator</a:t>
                      </a:r>
                    </a:p>
                  </a:txBody>
                  <a:tcPr/>
                </a:tc>
                <a:tc>
                  <a:txBody>
                    <a:bodyPr/>
                    <a:lstStyle/>
                    <a:p>
                      <a:r>
                        <a:rPr lang="en-US" sz="2000" dirty="0"/>
                        <a:t>LPI 101, 102</a:t>
                      </a:r>
                    </a:p>
                  </a:txBody>
                  <a:tcPr/>
                </a:tc>
                <a:extLst>
                  <a:ext uri="{0D108BD9-81ED-4DB2-BD59-A6C34878D82A}">
                    <a16:rowId xmlns:a16="http://schemas.microsoft.com/office/drawing/2014/main" val="3781263700"/>
                  </a:ext>
                </a:extLst>
              </a:tr>
              <a:tr h="370840">
                <a:tc>
                  <a:txBody>
                    <a:bodyPr/>
                    <a:lstStyle/>
                    <a:p>
                      <a:r>
                        <a:rPr lang="en-US" sz="2000" dirty="0"/>
                        <a:t>LPIC-2 Certified Linux Engineer</a:t>
                      </a:r>
                    </a:p>
                  </a:txBody>
                  <a:tcPr/>
                </a:tc>
                <a:tc>
                  <a:txBody>
                    <a:bodyPr/>
                    <a:lstStyle/>
                    <a:p>
                      <a:r>
                        <a:rPr lang="en-US" sz="2000" dirty="0"/>
                        <a:t>LPI 201, 202 + LPIC-1</a:t>
                      </a:r>
                    </a:p>
                  </a:txBody>
                  <a:tcPr/>
                </a:tc>
                <a:extLst>
                  <a:ext uri="{0D108BD9-81ED-4DB2-BD59-A6C34878D82A}">
                    <a16:rowId xmlns:a16="http://schemas.microsoft.com/office/drawing/2014/main" val="3119237487"/>
                  </a:ext>
                </a:extLst>
              </a:tr>
              <a:tr h="370840">
                <a:tc>
                  <a:txBody>
                    <a:bodyPr/>
                    <a:lstStyle/>
                    <a:p>
                      <a:r>
                        <a:rPr lang="en-US" sz="2000" dirty="0"/>
                        <a:t>LPIC-3 Linux Enterprise Pro, Mixed </a:t>
                      </a:r>
                      <a:r>
                        <a:rPr lang="en-US" sz="2000" dirty="0" err="1"/>
                        <a:t>Env</a:t>
                      </a:r>
                      <a:endParaRPr lang="en-US" sz="2000" dirty="0"/>
                    </a:p>
                  </a:txBody>
                  <a:tcPr/>
                </a:tc>
                <a:tc>
                  <a:txBody>
                    <a:bodyPr/>
                    <a:lstStyle/>
                    <a:p>
                      <a:r>
                        <a:rPr lang="en-US" sz="2000" dirty="0"/>
                        <a:t>LPI 300 + LPIC-2</a:t>
                      </a:r>
                    </a:p>
                  </a:txBody>
                  <a:tcPr/>
                </a:tc>
                <a:extLst>
                  <a:ext uri="{0D108BD9-81ED-4DB2-BD59-A6C34878D82A}">
                    <a16:rowId xmlns:a16="http://schemas.microsoft.com/office/drawing/2014/main" val="1840509950"/>
                  </a:ext>
                </a:extLst>
              </a:tr>
              <a:tr h="370840">
                <a:tc>
                  <a:txBody>
                    <a:bodyPr/>
                    <a:lstStyle/>
                    <a:p>
                      <a:r>
                        <a:rPr lang="en-US" sz="2000" dirty="0"/>
                        <a:t>LPIC-3 Linux Enterprise Pro, Security</a:t>
                      </a:r>
                    </a:p>
                  </a:txBody>
                  <a:tcPr/>
                </a:tc>
                <a:tc>
                  <a:txBody>
                    <a:bodyPr/>
                    <a:lstStyle/>
                    <a:p>
                      <a:r>
                        <a:rPr lang="en-US" sz="2000" dirty="0"/>
                        <a:t>LPI 303 + LPIC-2</a:t>
                      </a:r>
                    </a:p>
                  </a:txBody>
                  <a:tcPr/>
                </a:tc>
                <a:extLst>
                  <a:ext uri="{0D108BD9-81ED-4DB2-BD59-A6C34878D82A}">
                    <a16:rowId xmlns:a16="http://schemas.microsoft.com/office/drawing/2014/main" val="2524810770"/>
                  </a:ext>
                </a:extLst>
              </a:tr>
              <a:tr h="370840">
                <a:tc>
                  <a:txBody>
                    <a:bodyPr/>
                    <a:lstStyle/>
                    <a:p>
                      <a:r>
                        <a:rPr lang="en-US" sz="2000" dirty="0"/>
                        <a:t>LPIC-3 Linux Enterprise Pro, </a:t>
                      </a:r>
                      <a:r>
                        <a:rPr lang="en-US" sz="2000" dirty="0" err="1"/>
                        <a:t>Virt</a:t>
                      </a:r>
                      <a:r>
                        <a:rPr lang="en-US" sz="2000" dirty="0"/>
                        <a:t> + HA</a:t>
                      </a:r>
                    </a:p>
                  </a:txBody>
                  <a:tcPr/>
                </a:tc>
                <a:tc>
                  <a:txBody>
                    <a:bodyPr/>
                    <a:lstStyle/>
                    <a:p>
                      <a:r>
                        <a:rPr lang="en-US" sz="2000" dirty="0"/>
                        <a:t>LPI 304 + LPIC-2</a:t>
                      </a:r>
                    </a:p>
                  </a:txBody>
                  <a:tcPr/>
                </a:tc>
                <a:extLst>
                  <a:ext uri="{0D108BD9-81ED-4DB2-BD59-A6C34878D82A}">
                    <a16:rowId xmlns:a16="http://schemas.microsoft.com/office/drawing/2014/main" val="2728934494"/>
                  </a:ext>
                </a:extLst>
              </a:tr>
            </a:tbl>
          </a:graphicData>
        </a:graphic>
      </p:graphicFrame>
    </p:spTree>
    <p:extLst>
      <p:ext uri="{BB962C8B-B14F-4D97-AF65-F5344CB8AC3E}">
        <p14:creationId xmlns:p14="http://schemas.microsoft.com/office/powerpoint/2010/main" val="1381711963"/>
      </p:ext>
    </p:extLst>
  </p:cSld>
  <p:clrMapOvr>
    <a:masterClrMapping/>
  </p:clrMapOvr>
  <p:transition>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B59DB0-60B0-45D1-AFBA-DB182B2D99F6}"/>
              </a:ext>
            </a:extLst>
          </p:cNvPr>
          <p:cNvSpPr>
            <a:spLocks noGrp="1"/>
          </p:cNvSpPr>
          <p:nvPr>
            <p:ph type="body" sz="quarter" idx="12"/>
          </p:nvPr>
        </p:nvSpPr>
        <p:spPr/>
        <p:txBody>
          <a:bodyPr/>
          <a:lstStyle/>
          <a:p>
            <a:r>
              <a:rPr lang="en-US" sz="2400" dirty="0"/>
              <a:t>Python development</a:t>
            </a:r>
          </a:p>
          <a:p>
            <a:pPr lvl="1"/>
            <a:r>
              <a:rPr lang="en-US" dirty="0"/>
              <a:t>Getting Started – </a:t>
            </a:r>
            <a:r>
              <a:rPr lang="en-US" dirty="0">
                <a:hlinkClick r:id="rId3"/>
              </a:rPr>
              <a:t>Python for Everybody series via Coursera</a:t>
            </a:r>
            <a:endParaRPr lang="en-US" dirty="0"/>
          </a:p>
          <a:p>
            <a:pPr lvl="1"/>
            <a:r>
              <a:rPr lang="en-US" dirty="0"/>
              <a:t>Created by Charles Severance from U of M Ann Arbor</a:t>
            </a:r>
          </a:p>
          <a:p>
            <a:pPr lvl="1"/>
            <a:r>
              <a:rPr lang="en-US" dirty="0"/>
              <a:t>One of the highest rated online courses – over 50k ratings</a:t>
            </a:r>
          </a:p>
          <a:p>
            <a:pPr lvl="1"/>
            <a:r>
              <a:rPr lang="en-US" dirty="0"/>
              <a:t>Includes quizzes and peer reviewed assignments – critical!</a:t>
            </a:r>
          </a:p>
          <a:p>
            <a:pPr lvl="1"/>
            <a:endParaRPr lang="en-US" dirty="0"/>
          </a:p>
          <a:p>
            <a:r>
              <a:rPr lang="en-US" sz="2400" dirty="0"/>
              <a:t>Alternate option</a:t>
            </a:r>
          </a:p>
          <a:p>
            <a:pPr lvl="1"/>
            <a:r>
              <a:rPr lang="en-US" dirty="0">
                <a:hlinkClick r:id="rId4"/>
              </a:rPr>
              <a:t>Udacity’s Intro Programming Nanodegree</a:t>
            </a:r>
            <a:endParaRPr lang="en-US" dirty="0"/>
          </a:p>
          <a:p>
            <a:pPr lvl="1"/>
            <a:r>
              <a:rPr lang="en-US" dirty="0"/>
              <a:t>More expensive, but broader and includes more expert guidance and support</a:t>
            </a:r>
          </a:p>
          <a:p>
            <a:pPr lvl="1"/>
            <a:r>
              <a:rPr lang="en-US" dirty="0"/>
              <a:t>Projects reviewed by trained experts vs. students</a:t>
            </a:r>
          </a:p>
          <a:p>
            <a:pPr lvl="1"/>
            <a:r>
              <a:rPr lang="en-US" dirty="0"/>
              <a:t>In addition to Python also covers HTML, CSS, and JavaScript</a:t>
            </a:r>
          </a:p>
        </p:txBody>
      </p:sp>
      <p:sp>
        <p:nvSpPr>
          <p:cNvPr id="3" name="Title 2">
            <a:extLst>
              <a:ext uri="{FF2B5EF4-FFF2-40B4-BE49-F238E27FC236}">
                <a16:creationId xmlns:a16="http://schemas.microsoft.com/office/drawing/2014/main" id="{C4E3C835-6749-4555-933A-C6C99AF50123}"/>
              </a:ext>
            </a:extLst>
          </p:cNvPr>
          <p:cNvSpPr>
            <a:spLocks noGrp="1"/>
          </p:cNvSpPr>
          <p:nvPr>
            <p:ph type="title"/>
          </p:nvPr>
        </p:nvSpPr>
        <p:spPr/>
        <p:txBody>
          <a:bodyPr/>
          <a:lstStyle/>
          <a:p>
            <a:r>
              <a:rPr lang="en-US" dirty="0"/>
              <a:t>roadmap – Getting into programming</a:t>
            </a:r>
          </a:p>
        </p:txBody>
      </p:sp>
    </p:spTree>
    <p:extLst>
      <p:ext uri="{BB962C8B-B14F-4D97-AF65-F5344CB8AC3E}">
        <p14:creationId xmlns:p14="http://schemas.microsoft.com/office/powerpoint/2010/main" val="3221529446"/>
      </p:ext>
    </p:extLst>
  </p:cSld>
  <p:clrMapOvr>
    <a:masterClrMapping/>
  </p:clrMapOvr>
  <p:transition>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B59DB0-60B0-45D1-AFBA-DB182B2D99F6}"/>
              </a:ext>
            </a:extLst>
          </p:cNvPr>
          <p:cNvSpPr>
            <a:spLocks noGrp="1"/>
          </p:cNvSpPr>
          <p:nvPr>
            <p:ph type="body" sz="quarter" idx="12"/>
          </p:nvPr>
        </p:nvSpPr>
        <p:spPr/>
        <p:txBody>
          <a:bodyPr/>
          <a:lstStyle/>
          <a:p>
            <a:r>
              <a:rPr lang="en-US" sz="2400" dirty="0"/>
              <a:t>Web development</a:t>
            </a:r>
          </a:p>
          <a:p>
            <a:pPr lvl="1"/>
            <a:r>
              <a:rPr lang="en-US" dirty="0">
                <a:hlinkClick r:id="rId3"/>
              </a:rPr>
              <a:t>Udacity’s Full Stack Web Developer Nanodegree </a:t>
            </a:r>
            <a:r>
              <a:rPr lang="en-US" dirty="0"/>
              <a:t>is a tour de force of web development.  You need prior experience (see previous getting into programming slide).  However, completing this along with the projects will take you to the next level.</a:t>
            </a:r>
          </a:p>
          <a:p>
            <a:pPr lvl="1"/>
            <a:r>
              <a:rPr lang="en-US" dirty="0">
                <a:hlinkClick r:id="rId4"/>
              </a:rPr>
              <a:t>The Flask </a:t>
            </a:r>
            <a:r>
              <a:rPr lang="en-US" dirty="0" err="1">
                <a:hlinkClick r:id="rId4"/>
              </a:rPr>
              <a:t>Megatutorial</a:t>
            </a:r>
            <a:r>
              <a:rPr lang="en-US" dirty="0">
                <a:hlinkClick r:id="rId4"/>
              </a:rPr>
              <a:t> by Miguel Grinberg</a:t>
            </a:r>
            <a:r>
              <a:rPr lang="en-US" dirty="0"/>
              <a:t> – the ultimate resource if want to dive deep with Flask.</a:t>
            </a:r>
          </a:p>
          <a:p>
            <a:pPr lvl="1"/>
            <a:r>
              <a:rPr lang="en-US" dirty="0">
                <a:hlinkClick r:id="rId5"/>
              </a:rPr>
              <a:t>Full Stack Python</a:t>
            </a:r>
            <a:r>
              <a:rPr lang="en-US" dirty="0"/>
              <a:t> – Everything you could possibly want to know about the Full Stack from a Python point-of-view.</a:t>
            </a:r>
          </a:p>
        </p:txBody>
      </p:sp>
      <p:sp>
        <p:nvSpPr>
          <p:cNvPr id="3" name="Title 2">
            <a:extLst>
              <a:ext uri="{FF2B5EF4-FFF2-40B4-BE49-F238E27FC236}">
                <a16:creationId xmlns:a16="http://schemas.microsoft.com/office/drawing/2014/main" id="{C4E3C835-6749-4555-933A-C6C99AF50123}"/>
              </a:ext>
            </a:extLst>
          </p:cNvPr>
          <p:cNvSpPr>
            <a:spLocks noGrp="1"/>
          </p:cNvSpPr>
          <p:nvPr>
            <p:ph type="title"/>
          </p:nvPr>
        </p:nvSpPr>
        <p:spPr/>
        <p:txBody>
          <a:bodyPr/>
          <a:lstStyle/>
          <a:p>
            <a:r>
              <a:rPr lang="en-US" dirty="0"/>
              <a:t>roadmap – web development</a:t>
            </a:r>
          </a:p>
        </p:txBody>
      </p:sp>
    </p:spTree>
    <p:extLst>
      <p:ext uri="{BB962C8B-B14F-4D97-AF65-F5344CB8AC3E}">
        <p14:creationId xmlns:p14="http://schemas.microsoft.com/office/powerpoint/2010/main" val="958247650"/>
      </p:ext>
    </p:extLst>
  </p:cSld>
  <p:clrMapOvr>
    <a:masterClrMapping/>
  </p:clrMapOvr>
  <p:transition>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B59DB0-60B0-45D1-AFBA-DB182B2D99F6}"/>
              </a:ext>
            </a:extLst>
          </p:cNvPr>
          <p:cNvSpPr>
            <a:spLocks noGrp="1"/>
          </p:cNvSpPr>
          <p:nvPr>
            <p:ph type="body" sz="quarter" idx="12"/>
          </p:nvPr>
        </p:nvSpPr>
        <p:spPr/>
        <p:txBody>
          <a:bodyPr>
            <a:normAutofit/>
          </a:bodyPr>
          <a:lstStyle/>
          <a:p>
            <a:r>
              <a:rPr lang="en-US" sz="2400" dirty="0">
                <a:hlinkClick r:id="rId3"/>
              </a:rPr>
              <a:t>Talk Python to Me, Michael Kennedy</a:t>
            </a:r>
            <a:r>
              <a:rPr lang="en-US" sz="2400" dirty="0"/>
              <a:t> – Hour long interviews from notable members of the community about Python, Python Libraries, and interesting use cases</a:t>
            </a:r>
          </a:p>
          <a:p>
            <a:r>
              <a:rPr lang="en-US" sz="2400" dirty="0">
                <a:hlinkClick r:id="rId4"/>
              </a:rPr>
              <a:t>Python Bytes, Michael Kennedy &amp; Brian </a:t>
            </a:r>
            <a:r>
              <a:rPr lang="en-US" sz="2400" dirty="0" err="1">
                <a:hlinkClick r:id="rId4"/>
              </a:rPr>
              <a:t>Okken</a:t>
            </a:r>
            <a:r>
              <a:rPr lang="en-US" sz="2400" dirty="0"/>
              <a:t> – Half hour segment featuring six notable things from Python, Libraries, Community for last week</a:t>
            </a:r>
          </a:p>
          <a:p>
            <a:r>
              <a:rPr lang="en-US" sz="2400" dirty="0">
                <a:hlinkClick r:id="rId5"/>
              </a:rPr>
              <a:t>Test and Code, Brian </a:t>
            </a:r>
            <a:r>
              <a:rPr lang="en-US" sz="2400" dirty="0" err="1">
                <a:hlinkClick r:id="rId5"/>
              </a:rPr>
              <a:t>Okken</a:t>
            </a:r>
            <a:r>
              <a:rPr lang="en-US" sz="2400" dirty="0">
                <a:hlinkClick r:id="rId5"/>
              </a:rPr>
              <a:t> </a:t>
            </a:r>
            <a:r>
              <a:rPr lang="en-US" sz="2400" dirty="0"/>
              <a:t>– Varying segments about testing and interesting things in the Python community</a:t>
            </a:r>
          </a:p>
          <a:p>
            <a:r>
              <a:rPr lang="en-US" sz="2400" dirty="0">
                <a:hlinkClick r:id="rId6"/>
              </a:rPr>
              <a:t>Podcast.__</a:t>
            </a:r>
            <a:r>
              <a:rPr lang="en-US" sz="2400" dirty="0" err="1">
                <a:hlinkClick r:id="rId6"/>
              </a:rPr>
              <a:t>init</a:t>
            </a:r>
            <a:r>
              <a:rPr lang="en-US" sz="2400" dirty="0">
                <a:hlinkClick r:id="rId6"/>
              </a:rPr>
              <a:t>__, Tobias Macey </a:t>
            </a:r>
            <a:r>
              <a:rPr lang="en-US" sz="2400" dirty="0"/>
              <a:t>– Similar to Talk Python to me but hits different areas/people/projects</a:t>
            </a:r>
          </a:p>
        </p:txBody>
      </p:sp>
      <p:sp>
        <p:nvSpPr>
          <p:cNvPr id="3" name="Title 2">
            <a:extLst>
              <a:ext uri="{FF2B5EF4-FFF2-40B4-BE49-F238E27FC236}">
                <a16:creationId xmlns:a16="http://schemas.microsoft.com/office/drawing/2014/main" id="{C4E3C835-6749-4555-933A-C6C99AF50123}"/>
              </a:ext>
            </a:extLst>
          </p:cNvPr>
          <p:cNvSpPr>
            <a:spLocks noGrp="1"/>
          </p:cNvSpPr>
          <p:nvPr>
            <p:ph type="title"/>
          </p:nvPr>
        </p:nvSpPr>
        <p:spPr/>
        <p:txBody>
          <a:bodyPr/>
          <a:lstStyle/>
          <a:p>
            <a:r>
              <a:rPr lang="en-US" dirty="0"/>
              <a:t>Python podcasts</a:t>
            </a:r>
          </a:p>
        </p:txBody>
      </p:sp>
    </p:spTree>
    <p:extLst>
      <p:ext uri="{BB962C8B-B14F-4D97-AF65-F5344CB8AC3E}">
        <p14:creationId xmlns:p14="http://schemas.microsoft.com/office/powerpoint/2010/main" val="2406256086"/>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92DE2-969E-403E-9531-EDE59A61FD21}"/>
              </a:ext>
            </a:extLst>
          </p:cNvPr>
          <p:cNvSpPr>
            <a:spLocks noGrp="1"/>
          </p:cNvSpPr>
          <p:nvPr>
            <p:ph type="title"/>
          </p:nvPr>
        </p:nvSpPr>
        <p:spPr/>
        <p:txBody>
          <a:bodyPr/>
          <a:lstStyle/>
          <a:p>
            <a:r>
              <a:rPr lang="en-US" dirty="0"/>
              <a:t>The web ecosystem</a:t>
            </a:r>
          </a:p>
        </p:txBody>
      </p:sp>
      <p:pic>
        <p:nvPicPr>
          <p:cNvPr id="4" name="Picture 3">
            <a:extLst>
              <a:ext uri="{FF2B5EF4-FFF2-40B4-BE49-F238E27FC236}">
                <a16:creationId xmlns:a16="http://schemas.microsoft.com/office/drawing/2014/main" id="{A1279585-EB09-4C98-AFCC-265D4944B357}"/>
              </a:ext>
            </a:extLst>
          </p:cNvPr>
          <p:cNvPicPr>
            <a:picLocks noChangeAspect="1"/>
          </p:cNvPicPr>
          <p:nvPr/>
        </p:nvPicPr>
        <p:blipFill>
          <a:blip r:embed="rId3"/>
          <a:stretch>
            <a:fillRect/>
          </a:stretch>
        </p:blipFill>
        <p:spPr>
          <a:xfrm>
            <a:off x="378436" y="249061"/>
            <a:ext cx="8378191" cy="6292001"/>
          </a:xfrm>
          <a:prstGeom prst="rect">
            <a:avLst/>
          </a:prstGeom>
        </p:spPr>
      </p:pic>
    </p:spTree>
    <p:extLst>
      <p:ext uri="{BB962C8B-B14F-4D97-AF65-F5344CB8AC3E}">
        <p14:creationId xmlns:p14="http://schemas.microsoft.com/office/powerpoint/2010/main" val="2363514660"/>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7929D4-6BD0-4145-A4FD-90AB031C08AE}"/>
              </a:ext>
            </a:extLst>
          </p:cNvPr>
          <p:cNvSpPr>
            <a:spLocks noGrp="1"/>
          </p:cNvSpPr>
          <p:nvPr>
            <p:ph type="body" sz="quarter" idx="12"/>
          </p:nvPr>
        </p:nvSpPr>
        <p:spPr/>
        <p:txBody>
          <a:bodyPr>
            <a:normAutofit/>
          </a:bodyPr>
          <a:lstStyle/>
          <a:p>
            <a:r>
              <a:rPr lang="en-US" sz="3200" dirty="0"/>
              <a:t>Clients (browsers) connect to web server using HTTP</a:t>
            </a:r>
          </a:p>
        </p:txBody>
      </p:sp>
      <p:sp>
        <p:nvSpPr>
          <p:cNvPr id="3" name="Title 2">
            <a:extLst>
              <a:ext uri="{FF2B5EF4-FFF2-40B4-BE49-F238E27FC236}">
                <a16:creationId xmlns:a16="http://schemas.microsoft.com/office/drawing/2014/main" id="{C361756C-1304-4F6F-9EBD-2D66EE73FCDB}"/>
              </a:ext>
            </a:extLst>
          </p:cNvPr>
          <p:cNvSpPr>
            <a:spLocks noGrp="1"/>
          </p:cNvSpPr>
          <p:nvPr>
            <p:ph type="title"/>
          </p:nvPr>
        </p:nvSpPr>
        <p:spPr/>
        <p:txBody>
          <a:bodyPr/>
          <a:lstStyle/>
          <a:p>
            <a:r>
              <a:rPr lang="en-US" dirty="0"/>
              <a:t>how does a web framework help?</a:t>
            </a:r>
          </a:p>
        </p:txBody>
      </p:sp>
      <p:pic>
        <p:nvPicPr>
          <p:cNvPr id="7" name="Picture 6">
            <a:extLst>
              <a:ext uri="{FF2B5EF4-FFF2-40B4-BE49-F238E27FC236}">
                <a16:creationId xmlns:a16="http://schemas.microsoft.com/office/drawing/2014/main" id="{BEF58DFF-4838-4417-975B-D86D217DE5F4}"/>
              </a:ext>
            </a:extLst>
          </p:cNvPr>
          <p:cNvPicPr>
            <a:picLocks noChangeAspect="1"/>
          </p:cNvPicPr>
          <p:nvPr/>
        </p:nvPicPr>
        <p:blipFill>
          <a:blip r:embed="rId3"/>
          <a:stretch>
            <a:fillRect/>
          </a:stretch>
        </p:blipFill>
        <p:spPr>
          <a:xfrm>
            <a:off x="300449" y="2671350"/>
            <a:ext cx="10685051" cy="3717107"/>
          </a:xfrm>
          <a:prstGeom prst="rect">
            <a:avLst/>
          </a:prstGeom>
        </p:spPr>
      </p:pic>
    </p:spTree>
    <p:extLst>
      <p:ext uri="{BB962C8B-B14F-4D97-AF65-F5344CB8AC3E}">
        <p14:creationId xmlns:p14="http://schemas.microsoft.com/office/powerpoint/2010/main" val="675007203"/>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7929D4-6BD0-4145-A4FD-90AB031C08AE}"/>
              </a:ext>
            </a:extLst>
          </p:cNvPr>
          <p:cNvSpPr>
            <a:spLocks noGrp="1"/>
          </p:cNvSpPr>
          <p:nvPr>
            <p:ph type="body" sz="quarter" idx="12"/>
          </p:nvPr>
        </p:nvSpPr>
        <p:spPr/>
        <p:txBody>
          <a:bodyPr>
            <a:normAutofit/>
          </a:bodyPr>
          <a:lstStyle/>
          <a:p>
            <a:r>
              <a:rPr lang="en-US" sz="3200" dirty="0"/>
              <a:t>Server delegates requests to WSGI server</a:t>
            </a:r>
          </a:p>
        </p:txBody>
      </p:sp>
      <p:sp>
        <p:nvSpPr>
          <p:cNvPr id="3" name="Title 2">
            <a:extLst>
              <a:ext uri="{FF2B5EF4-FFF2-40B4-BE49-F238E27FC236}">
                <a16:creationId xmlns:a16="http://schemas.microsoft.com/office/drawing/2014/main" id="{C361756C-1304-4F6F-9EBD-2D66EE73FCDB}"/>
              </a:ext>
            </a:extLst>
          </p:cNvPr>
          <p:cNvSpPr>
            <a:spLocks noGrp="1"/>
          </p:cNvSpPr>
          <p:nvPr>
            <p:ph type="title"/>
          </p:nvPr>
        </p:nvSpPr>
        <p:spPr/>
        <p:txBody>
          <a:bodyPr/>
          <a:lstStyle/>
          <a:p>
            <a:r>
              <a:rPr lang="en-US" dirty="0"/>
              <a:t>how does a web framework help?</a:t>
            </a:r>
          </a:p>
        </p:txBody>
      </p:sp>
      <p:pic>
        <p:nvPicPr>
          <p:cNvPr id="5" name="Picture 4">
            <a:extLst>
              <a:ext uri="{FF2B5EF4-FFF2-40B4-BE49-F238E27FC236}">
                <a16:creationId xmlns:a16="http://schemas.microsoft.com/office/drawing/2014/main" id="{9671E96D-D0C5-4D85-B31F-035FE98B4E5A}"/>
              </a:ext>
            </a:extLst>
          </p:cNvPr>
          <p:cNvPicPr>
            <a:picLocks noChangeAspect="1"/>
          </p:cNvPicPr>
          <p:nvPr/>
        </p:nvPicPr>
        <p:blipFill>
          <a:blip r:embed="rId3"/>
          <a:stretch>
            <a:fillRect/>
          </a:stretch>
        </p:blipFill>
        <p:spPr>
          <a:xfrm>
            <a:off x="326274" y="2658650"/>
            <a:ext cx="10627815" cy="3538950"/>
          </a:xfrm>
          <a:prstGeom prst="rect">
            <a:avLst/>
          </a:prstGeom>
        </p:spPr>
      </p:pic>
    </p:spTree>
    <p:extLst>
      <p:ext uri="{BB962C8B-B14F-4D97-AF65-F5344CB8AC3E}">
        <p14:creationId xmlns:p14="http://schemas.microsoft.com/office/powerpoint/2010/main" val="2967170884"/>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7929D4-6BD0-4145-A4FD-90AB031C08AE}"/>
              </a:ext>
            </a:extLst>
          </p:cNvPr>
          <p:cNvSpPr>
            <a:spLocks noGrp="1"/>
          </p:cNvSpPr>
          <p:nvPr>
            <p:ph type="body" sz="quarter" idx="12"/>
          </p:nvPr>
        </p:nvSpPr>
        <p:spPr/>
        <p:txBody>
          <a:bodyPr>
            <a:normAutofit/>
          </a:bodyPr>
          <a:lstStyle/>
          <a:p>
            <a:r>
              <a:rPr lang="en-US" sz="3200" dirty="0"/>
              <a:t>The web (application) framework works with WSGI server to handle requests/responses allowing the client to interact with the web application</a:t>
            </a:r>
          </a:p>
        </p:txBody>
      </p:sp>
      <p:sp>
        <p:nvSpPr>
          <p:cNvPr id="3" name="Title 2">
            <a:extLst>
              <a:ext uri="{FF2B5EF4-FFF2-40B4-BE49-F238E27FC236}">
                <a16:creationId xmlns:a16="http://schemas.microsoft.com/office/drawing/2014/main" id="{C361756C-1304-4F6F-9EBD-2D66EE73FCDB}"/>
              </a:ext>
            </a:extLst>
          </p:cNvPr>
          <p:cNvSpPr>
            <a:spLocks noGrp="1"/>
          </p:cNvSpPr>
          <p:nvPr>
            <p:ph type="title"/>
          </p:nvPr>
        </p:nvSpPr>
        <p:spPr/>
        <p:txBody>
          <a:bodyPr/>
          <a:lstStyle/>
          <a:p>
            <a:r>
              <a:rPr lang="en-US" dirty="0"/>
              <a:t>how does a web framework help?</a:t>
            </a:r>
          </a:p>
        </p:txBody>
      </p:sp>
      <p:pic>
        <p:nvPicPr>
          <p:cNvPr id="4" name="Picture 3">
            <a:extLst>
              <a:ext uri="{FF2B5EF4-FFF2-40B4-BE49-F238E27FC236}">
                <a16:creationId xmlns:a16="http://schemas.microsoft.com/office/drawing/2014/main" id="{986A783A-8BC2-41B2-A8F6-FEC6CF293B16}"/>
              </a:ext>
            </a:extLst>
          </p:cNvPr>
          <p:cNvPicPr>
            <a:picLocks noChangeAspect="1"/>
          </p:cNvPicPr>
          <p:nvPr/>
        </p:nvPicPr>
        <p:blipFill>
          <a:blip r:embed="rId3"/>
          <a:stretch>
            <a:fillRect/>
          </a:stretch>
        </p:blipFill>
        <p:spPr>
          <a:xfrm>
            <a:off x="211974" y="3357149"/>
            <a:ext cx="10856654" cy="3615151"/>
          </a:xfrm>
          <a:prstGeom prst="rect">
            <a:avLst/>
          </a:prstGeom>
        </p:spPr>
      </p:pic>
    </p:spTree>
    <p:extLst>
      <p:ext uri="{BB962C8B-B14F-4D97-AF65-F5344CB8AC3E}">
        <p14:creationId xmlns:p14="http://schemas.microsoft.com/office/powerpoint/2010/main" val="963318621"/>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7929D4-6BD0-4145-A4FD-90AB031C08AE}"/>
              </a:ext>
            </a:extLst>
          </p:cNvPr>
          <p:cNvSpPr>
            <a:spLocks noGrp="1"/>
          </p:cNvSpPr>
          <p:nvPr>
            <p:ph type="body" sz="quarter" idx="12"/>
          </p:nvPr>
        </p:nvSpPr>
        <p:spPr/>
        <p:txBody>
          <a:bodyPr>
            <a:normAutofit/>
          </a:bodyPr>
          <a:lstStyle/>
          <a:p>
            <a:pPr marL="0" indent="0">
              <a:buNone/>
            </a:pPr>
            <a:r>
              <a:rPr lang="en-US" sz="3200" dirty="0"/>
              <a:t>Frameworks have components to help process requests including:</a:t>
            </a:r>
          </a:p>
          <a:p>
            <a:pPr marL="0" indent="0">
              <a:buNone/>
            </a:pPr>
            <a:endParaRPr lang="en-US" sz="3000" dirty="0"/>
          </a:p>
        </p:txBody>
      </p:sp>
      <p:sp>
        <p:nvSpPr>
          <p:cNvPr id="3" name="Title 2">
            <a:extLst>
              <a:ext uri="{FF2B5EF4-FFF2-40B4-BE49-F238E27FC236}">
                <a16:creationId xmlns:a16="http://schemas.microsoft.com/office/drawing/2014/main" id="{C361756C-1304-4F6F-9EBD-2D66EE73FCDB}"/>
              </a:ext>
            </a:extLst>
          </p:cNvPr>
          <p:cNvSpPr>
            <a:spLocks noGrp="1"/>
          </p:cNvSpPr>
          <p:nvPr>
            <p:ph type="title"/>
          </p:nvPr>
        </p:nvSpPr>
        <p:spPr/>
        <p:txBody>
          <a:bodyPr/>
          <a:lstStyle/>
          <a:p>
            <a:r>
              <a:rPr lang="en-US" dirty="0"/>
              <a:t>what does a web framework offer?</a:t>
            </a:r>
          </a:p>
        </p:txBody>
      </p:sp>
      <p:graphicFrame>
        <p:nvGraphicFramePr>
          <p:cNvPr id="4" name="Table 3">
            <a:extLst>
              <a:ext uri="{FF2B5EF4-FFF2-40B4-BE49-F238E27FC236}">
                <a16:creationId xmlns:a16="http://schemas.microsoft.com/office/drawing/2014/main" id="{D0DD6E2E-A2CC-4A11-9D4E-FFF8A82D7F02}"/>
              </a:ext>
            </a:extLst>
          </p:cNvPr>
          <p:cNvGraphicFramePr>
            <a:graphicFrameLocks noGrp="1"/>
          </p:cNvGraphicFramePr>
          <p:nvPr>
            <p:extLst>
              <p:ext uri="{D42A27DB-BD31-4B8C-83A1-F6EECF244321}">
                <p14:modId xmlns:p14="http://schemas.microsoft.com/office/powerpoint/2010/main" val="142620489"/>
              </p:ext>
            </p:extLst>
          </p:nvPr>
        </p:nvGraphicFramePr>
        <p:xfrm>
          <a:off x="313267" y="2343784"/>
          <a:ext cx="8517466" cy="3998160"/>
        </p:xfrm>
        <a:graphic>
          <a:graphicData uri="http://schemas.openxmlformats.org/drawingml/2006/table">
            <a:tbl>
              <a:tblPr firstRow="1" bandRow="1">
                <a:tableStyleId>{00A15C55-8517-42AA-B614-E9B94910E393}</a:tableStyleId>
              </a:tblPr>
              <a:tblGrid>
                <a:gridCol w="2455333">
                  <a:extLst>
                    <a:ext uri="{9D8B030D-6E8A-4147-A177-3AD203B41FA5}">
                      <a16:colId xmlns:a16="http://schemas.microsoft.com/office/drawing/2014/main" val="1130192781"/>
                    </a:ext>
                  </a:extLst>
                </a:gridCol>
                <a:gridCol w="6062133">
                  <a:extLst>
                    <a:ext uri="{9D8B030D-6E8A-4147-A177-3AD203B41FA5}">
                      <a16:colId xmlns:a16="http://schemas.microsoft.com/office/drawing/2014/main" val="2860098328"/>
                    </a:ext>
                  </a:extLst>
                </a:gridCol>
              </a:tblGrid>
              <a:tr h="439859">
                <a:tc>
                  <a:txBody>
                    <a:bodyPr/>
                    <a:lstStyle/>
                    <a:p>
                      <a:r>
                        <a:rPr lang="en-US" sz="2400" dirty="0"/>
                        <a:t>Component</a:t>
                      </a:r>
                    </a:p>
                  </a:txBody>
                  <a:tcPr/>
                </a:tc>
                <a:tc>
                  <a:txBody>
                    <a:bodyPr/>
                    <a:lstStyle/>
                    <a:p>
                      <a:r>
                        <a:rPr lang="en-US" sz="2400" dirty="0"/>
                        <a:t>Description</a:t>
                      </a:r>
                    </a:p>
                  </a:txBody>
                  <a:tcPr/>
                </a:tc>
                <a:extLst>
                  <a:ext uri="{0D108BD9-81ED-4DB2-BD59-A6C34878D82A}">
                    <a16:rowId xmlns:a16="http://schemas.microsoft.com/office/drawing/2014/main" val="491259490"/>
                  </a:ext>
                </a:extLst>
              </a:tr>
              <a:tr h="590160">
                <a:tc>
                  <a:txBody>
                    <a:bodyPr/>
                    <a:lstStyle/>
                    <a:p>
                      <a:r>
                        <a:rPr lang="en-US" sz="2400" dirty="0"/>
                        <a:t>Routing</a:t>
                      </a:r>
                    </a:p>
                  </a:txBody>
                  <a:tcPr/>
                </a:tc>
                <a:tc>
                  <a:txBody>
                    <a:bodyPr/>
                    <a:lstStyle/>
                    <a:p>
                      <a:r>
                        <a:rPr lang="en-US" sz="2400" dirty="0"/>
                        <a:t>Map URL to view function</a:t>
                      </a:r>
                    </a:p>
                  </a:txBody>
                  <a:tcPr/>
                </a:tc>
                <a:extLst>
                  <a:ext uri="{0D108BD9-81ED-4DB2-BD59-A6C34878D82A}">
                    <a16:rowId xmlns:a16="http://schemas.microsoft.com/office/drawing/2014/main" val="2662677630"/>
                  </a:ext>
                </a:extLst>
              </a:tr>
              <a:tr h="590160">
                <a:tc>
                  <a:txBody>
                    <a:bodyPr/>
                    <a:lstStyle/>
                    <a:p>
                      <a:r>
                        <a:rPr lang="en-US" sz="2400" dirty="0"/>
                        <a:t>Templates</a:t>
                      </a:r>
                    </a:p>
                  </a:txBody>
                  <a:tcPr/>
                </a:tc>
                <a:tc>
                  <a:txBody>
                    <a:bodyPr/>
                    <a:lstStyle/>
                    <a:p>
                      <a:r>
                        <a:rPr lang="en-US" sz="2400" dirty="0"/>
                        <a:t>Dynamic response/page creation</a:t>
                      </a:r>
                    </a:p>
                  </a:txBody>
                  <a:tcPr/>
                </a:tc>
                <a:extLst>
                  <a:ext uri="{0D108BD9-81ED-4DB2-BD59-A6C34878D82A}">
                    <a16:rowId xmlns:a16="http://schemas.microsoft.com/office/drawing/2014/main" val="538877768"/>
                  </a:ext>
                </a:extLst>
              </a:tr>
              <a:tr h="590160">
                <a:tc>
                  <a:txBody>
                    <a:bodyPr/>
                    <a:lstStyle/>
                    <a:p>
                      <a:r>
                        <a:rPr lang="en-US" sz="2400" dirty="0"/>
                        <a:t>Input Forms</a:t>
                      </a:r>
                    </a:p>
                  </a:txBody>
                  <a:tcPr/>
                </a:tc>
                <a:tc>
                  <a:txBody>
                    <a:bodyPr/>
                    <a:lstStyle/>
                    <a:p>
                      <a:r>
                        <a:rPr lang="en-US" sz="2400" dirty="0"/>
                        <a:t>Processing/validation</a:t>
                      </a:r>
                    </a:p>
                  </a:txBody>
                  <a:tcPr/>
                </a:tc>
                <a:extLst>
                  <a:ext uri="{0D108BD9-81ED-4DB2-BD59-A6C34878D82A}">
                    <a16:rowId xmlns:a16="http://schemas.microsoft.com/office/drawing/2014/main" val="4003071758"/>
                  </a:ext>
                </a:extLst>
              </a:tr>
              <a:tr h="590160">
                <a:tc>
                  <a:txBody>
                    <a:bodyPr/>
                    <a:lstStyle/>
                    <a:p>
                      <a:r>
                        <a:rPr lang="en-US" sz="2400" dirty="0"/>
                        <a:t>ORM</a:t>
                      </a:r>
                    </a:p>
                  </a:txBody>
                  <a:tcPr/>
                </a:tc>
                <a:tc>
                  <a:txBody>
                    <a:bodyPr/>
                    <a:lstStyle/>
                    <a:p>
                      <a:r>
                        <a:rPr lang="en-US" sz="2400" dirty="0"/>
                        <a:t>Facilitate database interaction</a:t>
                      </a:r>
                    </a:p>
                  </a:txBody>
                  <a:tcPr/>
                </a:tc>
                <a:extLst>
                  <a:ext uri="{0D108BD9-81ED-4DB2-BD59-A6C34878D82A}">
                    <a16:rowId xmlns:a16="http://schemas.microsoft.com/office/drawing/2014/main" val="1303154932"/>
                  </a:ext>
                </a:extLst>
              </a:tr>
              <a:tr h="590160">
                <a:tc>
                  <a:txBody>
                    <a:bodyPr/>
                    <a:lstStyle/>
                    <a:p>
                      <a:r>
                        <a:rPr lang="en-US" sz="2400" dirty="0"/>
                        <a:t>Security</a:t>
                      </a:r>
                    </a:p>
                  </a:txBody>
                  <a:tcPr/>
                </a:tc>
                <a:tc>
                  <a:txBody>
                    <a:bodyPr/>
                    <a:lstStyle/>
                    <a:p>
                      <a:r>
                        <a:rPr lang="en-US" sz="2400" dirty="0"/>
                        <a:t>Protection from CSRF, XSS, …</a:t>
                      </a:r>
                    </a:p>
                  </a:txBody>
                  <a:tcPr/>
                </a:tc>
                <a:extLst>
                  <a:ext uri="{0D108BD9-81ED-4DB2-BD59-A6C34878D82A}">
                    <a16:rowId xmlns:a16="http://schemas.microsoft.com/office/drawing/2014/main" val="2957062568"/>
                  </a:ext>
                </a:extLst>
              </a:tr>
              <a:tr h="590160">
                <a:tc>
                  <a:txBody>
                    <a:bodyPr/>
                    <a:lstStyle/>
                    <a:p>
                      <a:r>
                        <a:rPr lang="en-US" sz="2400" dirty="0"/>
                        <a:t>Sessions</a:t>
                      </a:r>
                    </a:p>
                  </a:txBody>
                  <a:tcPr/>
                </a:tc>
                <a:tc>
                  <a:txBody>
                    <a:bodyPr/>
                    <a:lstStyle/>
                    <a:p>
                      <a:r>
                        <a:rPr lang="en-US" sz="2400" dirty="0"/>
                        <a:t>Management/validation</a:t>
                      </a:r>
                    </a:p>
                  </a:txBody>
                  <a:tcPr/>
                </a:tc>
                <a:extLst>
                  <a:ext uri="{0D108BD9-81ED-4DB2-BD59-A6C34878D82A}">
                    <a16:rowId xmlns:a16="http://schemas.microsoft.com/office/drawing/2014/main" val="1855028541"/>
                  </a:ext>
                </a:extLst>
              </a:tr>
            </a:tbl>
          </a:graphicData>
        </a:graphic>
      </p:graphicFrame>
    </p:spTree>
    <p:extLst>
      <p:ext uri="{BB962C8B-B14F-4D97-AF65-F5344CB8AC3E}">
        <p14:creationId xmlns:p14="http://schemas.microsoft.com/office/powerpoint/2010/main" val="2561212418"/>
      </p:ext>
    </p:extLst>
  </p:cSld>
  <p:clrMapOvr>
    <a:masterClrMapping/>
  </p:clrMapOvr>
  <p:transition>
    <p:push dir="u"/>
  </p:transition>
</p:sld>
</file>

<file path=ppt/theme/theme1.xml><?xml version="1.0" encoding="utf-8"?>
<a:theme xmlns:a="http://schemas.openxmlformats.org/drawingml/2006/main" name="CDW 2011">
  <a:themeElements>
    <a:clrScheme name="CDW">
      <a:dk1>
        <a:sysClr val="windowText" lastClr="000000"/>
      </a:dk1>
      <a:lt1>
        <a:sysClr val="window" lastClr="FFFFFF"/>
      </a:lt1>
      <a:dk2>
        <a:srgbClr val="484E53"/>
      </a:dk2>
      <a:lt2>
        <a:srgbClr val="D6D6D4"/>
      </a:lt2>
      <a:accent1>
        <a:srgbClr val="E31837"/>
      </a:accent1>
      <a:accent2>
        <a:srgbClr val="D06F1A"/>
      </a:accent2>
      <a:accent3>
        <a:srgbClr val="8B0E04"/>
      </a:accent3>
      <a:accent4>
        <a:srgbClr val="0073AE"/>
      </a:accent4>
      <a:accent5>
        <a:srgbClr val="8D8B00"/>
      </a:accent5>
      <a:accent6>
        <a:srgbClr val="C79316"/>
      </a:accent6>
      <a:hlink>
        <a:srgbClr val="E31837"/>
      </a:hlink>
      <a:folHlink>
        <a:srgbClr val="D06F1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CDW 2011.potx</Template>
  <TotalTime>13174</TotalTime>
  <Words>6485</Words>
  <Application>Microsoft Office PowerPoint</Application>
  <PresentationFormat>On-screen Show (4:3)</PresentationFormat>
  <Paragraphs>730</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Courier New</vt:lpstr>
      <vt:lpstr>Lucida Grande</vt:lpstr>
      <vt:lpstr>Verdana</vt:lpstr>
      <vt:lpstr>Wingdings</vt:lpstr>
      <vt:lpstr>CDW 2011</vt:lpstr>
      <vt:lpstr>PowerPoint Presentation</vt:lpstr>
      <vt:lpstr>How did I get here?</vt:lpstr>
      <vt:lpstr>Flask Overview – Roadmap</vt:lpstr>
      <vt:lpstr>The web ecosystem</vt:lpstr>
      <vt:lpstr>The web ecosystem</vt:lpstr>
      <vt:lpstr>how does a web framework help?</vt:lpstr>
      <vt:lpstr>how does a web framework help?</vt:lpstr>
      <vt:lpstr>how does a web framework help?</vt:lpstr>
      <vt:lpstr>what does a web framework offer?</vt:lpstr>
      <vt:lpstr>Popular Python web Frameworks</vt:lpstr>
      <vt:lpstr>Flask Overview – Roadmap</vt:lpstr>
      <vt:lpstr>flask hello world</vt:lpstr>
      <vt:lpstr>routing</vt:lpstr>
      <vt:lpstr>routes and view Functions</vt:lpstr>
      <vt:lpstr>aside on setup</vt:lpstr>
      <vt:lpstr>Flask Overview – Roadmap</vt:lpstr>
      <vt:lpstr>setup environment</vt:lpstr>
      <vt:lpstr>getting started</vt:lpstr>
      <vt:lpstr>thinking about our app</vt:lpstr>
      <vt:lpstr>password storage</vt:lpstr>
      <vt:lpstr>how not to store passwords</vt:lpstr>
      <vt:lpstr>brief aside on hashing</vt:lpstr>
      <vt:lpstr>how not to store passwords</vt:lpstr>
      <vt:lpstr>how not to store passwords</vt:lpstr>
      <vt:lpstr>how to store passwords</vt:lpstr>
      <vt:lpstr>password hash generate walk through</vt:lpstr>
      <vt:lpstr>how to store test password?</vt:lpstr>
      <vt:lpstr>templates</vt:lpstr>
      <vt:lpstr>create template for each url path</vt:lpstr>
      <vt:lpstr>forms</vt:lpstr>
      <vt:lpstr>aside on User input</vt:lpstr>
      <vt:lpstr>aside on user input and CSRF</vt:lpstr>
      <vt:lpstr>aside on anti-csrf and Keyed Hashes</vt:lpstr>
      <vt:lpstr>aside – how secrets protect cookies</vt:lpstr>
      <vt:lpstr>forms</vt:lpstr>
      <vt:lpstr>user session management</vt:lpstr>
      <vt:lpstr>error handling</vt:lpstr>
      <vt:lpstr>Flask Overview – Roadmap</vt:lpstr>
      <vt:lpstr>what’s next?</vt:lpstr>
      <vt:lpstr>Questions</vt:lpstr>
      <vt:lpstr>PowerPoint Presentation</vt:lpstr>
      <vt:lpstr>roadmap – Linux Administration</vt:lpstr>
      <vt:lpstr>roadmap – Getting into programming</vt:lpstr>
      <vt:lpstr>roadmap – web development</vt:lpstr>
      <vt:lpstr>Python podcasts</vt:lpstr>
    </vt:vector>
  </TitlesOfParts>
  <Company>AT&amp;T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js646y@att.com</dc:creator>
  <cp:lastModifiedBy>SMALL, JAMES R</cp:lastModifiedBy>
  <cp:revision>332</cp:revision>
  <cp:lastPrinted>2018-12-11T22:38:47Z</cp:lastPrinted>
  <dcterms:created xsi:type="dcterms:W3CDTF">2011-03-28T14:15:26Z</dcterms:created>
  <dcterms:modified xsi:type="dcterms:W3CDTF">2018-12-11T23:30:35Z</dcterms:modified>
</cp:coreProperties>
</file>