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7"/>
  </p:notesMasterIdLst>
  <p:handoutMasterIdLst>
    <p:handoutMasterId r:id="rId68"/>
  </p:handoutMasterIdLst>
  <p:sldIdLst>
    <p:sldId id="286" r:id="rId2"/>
    <p:sldId id="291" r:id="rId3"/>
    <p:sldId id="294" r:id="rId4"/>
    <p:sldId id="476" r:id="rId5"/>
    <p:sldId id="477" r:id="rId6"/>
    <p:sldId id="478" r:id="rId7"/>
    <p:sldId id="479" r:id="rId8"/>
    <p:sldId id="480" r:id="rId9"/>
    <p:sldId id="481" r:id="rId10"/>
    <p:sldId id="295" r:id="rId11"/>
    <p:sldId id="508" r:id="rId12"/>
    <p:sldId id="509" r:id="rId13"/>
    <p:sldId id="510" r:id="rId14"/>
    <p:sldId id="511" r:id="rId15"/>
    <p:sldId id="512" r:id="rId16"/>
    <p:sldId id="517" r:id="rId17"/>
    <p:sldId id="519" r:id="rId18"/>
    <p:sldId id="520" r:id="rId19"/>
    <p:sldId id="521" r:id="rId20"/>
    <p:sldId id="488" r:id="rId21"/>
    <p:sldId id="543" r:id="rId22"/>
    <p:sldId id="513" r:id="rId23"/>
    <p:sldId id="514" r:id="rId24"/>
    <p:sldId id="515" r:id="rId25"/>
    <p:sldId id="516" r:id="rId26"/>
    <p:sldId id="518" r:id="rId27"/>
    <p:sldId id="524" r:id="rId28"/>
    <p:sldId id="525" r:id="rId29"/>
    <p:sldId id="526" r:id="rId30"/>
    <p:sldId id="527" r:id="rId31"/>
    <p:sldId id="528" r:id="rId32"/>
    <p:sldId id="529" r:id="rId33"/>
    <p:sldId id="530" r:id="rId34"/>
    <p:sldId id="531" r:id="rId35"/>
    <p:sldId id="532" r:id="rId36"/>
    <p:sldId id="533" r:id="rId37"/>
    <p:sldId id="535" r:id="rId38"/>
    <p:sldId id="536" r:id="rId39"/>
    <p:sldId id="534" r:id="rId40"/>
    <p:sldId id="537" r:id="rId41"/>
    <p:sldId id="539" r:id="rId42"/>
    <p:sldId id="538" r:id="rId43"/>
    <p:sldId id="540" r:id="rId44"/>
    <p:sldId id="541" r:id="rId45"/>
    <p:sldId id="542" r:id="rId46"/>
    <p:sldId id="545" r:id="rId47"/>
    <p:sldId id="550" r:id="rId48"/>
    <p:sldId id="544" r:id="rId49"/>
    <p:sldId id="496" r:id="rId50"/>
    <p:sldId id="495" r:id="rId51"/>
    <p:sldId id="497" r:id="rId52"/>
    <p:sldId id="498" r:id="rId53"/>
    <p:sldId id="499" r:id="rId54"/>
    <p:sldId id="504" r:id="rId55"/>
    <p:sldId id="549" r:id="rId56"/>
    <p:sldId id="506" r:id="rId57"/>
    <p:sldId id="507" r:id="rId58"/>
    <p:sldId id="453" r:id="rId59"/>
    <p:sldId id="474" r:id="rId60"/>
    <p:sldId id="548" r:id="rId61"/>
    <p:sldId id="475" r:id="rId62"/>
    <p:sldId id="546" r:id="rId63"/>
    <p:sldId id="547" r:id="rId64"/>
    <p:sldId id="500" r:id="rId65"/>
    <p:sldId id="410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125"/>
    <a:srgbClr val="404040"/>
    <a:srgbClr val="CC0000"/>
    <a:srgbClr val="4573AF"/>
    <a:srgbClr val="3176FF"/>
    <a:srgbClr val="D70C3B"/>
    <a:srgbClr val="DE2125"/>
    <a:srgbClr val="CC0033"/>
    <a:srgbClr val="E31837"/>
    <a:srgbClr val="D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4" autoAdjust="0"/>
    <p:restoredTop sz="83729" autoAdjust="0"/>
  </p:normalViewPr>
  <p:slideViewPr>
    <p:cSldViewPr snapToGrid="0">
      <p:cViewPr varScale="1">
        <p:scale>
          <a:sx n="99" d="100"/>
          <a:sy n="99" d="100"/>
        </p:scale>
        <p:origin x="-208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-379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3615267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121232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51A8A-6FA7-3B48-8F58-FA694E7E6611}" type="datetimeFigureOut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1/13/2014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>
              <a:solidFill>
                <a:schemeClr val="tx1">
                  <a:lumMod val="75000"/>
                  <a:lumOff val="2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41D29-567D-BF45-BF6D-2E236A246DBF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‹#›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  <a:latin typeface="Verdana"/>
              <a:cs typeface="Verdana"/>
            </a:endParaRPr>
          </a:p>
        </p:txBody>
      </p:sp>
      <p:pic>
        <p:nvPicPr>
          <p:cNvPr id="6" name="Picture 5" descr="cdwboxlogo-weboptimiz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191" y="135467"/>
            <a:ext cx="470662" cy="42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89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3706469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157700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defRPr>
            </a:lvl1pPr>
          </a:lstStyle>
          <a:p>
            <a:fld id="{CEF54D8A-FDDC-6B4F-9095-48FCDE9F026B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defRPr>
            </a:lvl1pPr>
          </a:lstStyle>
          <a:p>
            <a:fld id="{26FD9FA7-1FF6-FB47-9F1D-8FA9B12D517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cdwboxlogo-weboptimiz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191" y="135467"/>
            <a:ext cx="470662" cy="42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1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000" kern="1200">
        <a:solidFill>
          <a:schemeClr val="tx1">
            <a:lumMod val="75000"/>
            <a:lumOff val="25000"/>
          </a:schemeClr>
        </a:solidFill>
        <a:latin typeface="Verdana"/>
        <a:ea typeface="+mn-ea"/>
        <a:cs typeface="Verdana"/>
      </a:defRPr>
    </a:lvl1pPr>
    <a:lvl2pPr marL="457200" algn="l" defTabSz="457200" rtl="0" eaLnBrk="1" latinLnBrk="0" hangingPunct="1">
      <a:defRPr sz="10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0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0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0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D9FA7-1FF6-FB47-9F1D-8FA9B12D517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04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an IPv6 path from your test IPv6 Network out to your IPv6 Internet connection</a:t>
            </a:r>
          </a:p>
          <a:p>
            <a:pPr lvl="1"/>
            <a:r>
              <a:rPr lang="en-US" dirty="0" smtClean="0"/>
              <a:t>Option 1 (Preferred) – Dual Stack all the way</a:t>
            </a:r>
          </a:p>
          <a:p>
            <a:pPr lvl="1"/>
            <a:r>
              <a:rPr lang="en-US" dirty="0" smtClean="0"/>
              <a:t>Option 2 – Use tunneling (ISATAP for Windows/Linux, 6in4 for OS X)</a:t>
            </a:r>
          </a:p>
          <a:p>
            <a:pPr lvl="1"/>
            <a:r>
              <a:rPr lang="en-US" dirty="0" smtClean="0"/>
              <a:t>Option 3 – Use a (forward) Proxy (limited application/protocol support)</a:t>
            </a:r>
          </a:p>
          <a:p>
            <a:pPr lvl="1"/>
            <a:r>
              <a:rPr lang="en-US" dirty="0" smtClean="0"/>
              <a:t>Option 4 – Use </a:t>
            </a:r>
            <a:r>
              <a:rPr lang="en-US" dirty="0" err="1" smtClean="0"/>
              <a:t>Stateful</a:t>
            </a:r>
            <a:r>
              <a:rPr lang="en-US" dirty="0" smtClean="0"/>
              <a:t> NAT64 for IPv6 only networks, this is the ideal use case</a:t>
            </a:r>
          </a:p>
          <a:p>
            <a:r>
              <a:rPr lang="en-US" dirty="0" smtClean="0"/>
              <a:t>Don’t forget about your supporting infrastructure!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26FFD-CC54-4190-A48C-F33F4E8157B1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9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initial</a:t>
            </a:r>
            <a:r>
              <a:rPr lang="en-US" baseline="0" dirty="0" smtClean="0"/>
              <a:t> test connection from your ISP may be a tunnel – that’s fine.  The connection from HE will be a tunnel, again this is fine for getting started.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Don’t worry too much about the details at this point (e.g. PI versus PA or a global plan).  Just get started.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26FFD-CC54-4190-A48C-F33F4E8157B1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77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you start getting familiar with IPv6, watch for the following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D9FA7-1FF6-FB47-9F1D-8FA9B12D5173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12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26FFD-CC54-4190-A48C-F33F4E8157B1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21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26FFD-CC54-4190-A48C-F33F4E8157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50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241494"/>
            <a:ext cx="6856413" cy="4216706"/>
          </a:xfrm>
        </p:spPr>
        <p:txBody>
          <a:bodyPr/>
          <a:lstStyle/>
          <a:p>
            <a:endParaRPr lang="en-US" sz="1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26FFD-CC54-4190-A48C-F33F4E8157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42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 be here at around 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26FFD-CC54-4190-A48C-F33F4E8157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18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 be here at around 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26FFD-CC54-4190-A48C-F33F4E8157B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18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26FFD-CC54-4190-A48C-F33F4E8157B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32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26FFD-CC54-4190-A48C-F33F4E8157B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32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SLAAC or Stateless Address Auto Configuration allows IPv6 nodes to automatically configure themselves with an IPv6 address when a router on their link or network advertises the appropriate</a:t>
            </a:r>
            <a:r>
              <a:rPr lang="en-US" baseline="0" dirty="0" smtClean="0"/>
              <a:t> network to use</a:t>
            </a:r>
          </a:p>
          <a:p>
            <a:r>
              <a:rPr lang="en-US" baseline="0" dirty="0" smtClean="0"/>
              <a:t>As you start entering IPv6 forward and reverse DNS records you will find it quite tedious.</a:t>
            </a:r>
          </a:p>
          <a:p>
            <a:r>
              <a:rPr lang="en-US" baseline="0" dirty="0" smtClean="0"/>
              <a:t>You may want to look at an IPAM solution.  For those with perpetual Microsoft licensing, Microsoft has what looks to be a pretty slick IPAM solution built-in to Server 2012.  There are also many third party IPAM solutions including </a:t>
            </a:r>
            <a:r>
              <a:rPr lang="en-US" baseline="0" dirty="0" err="1" smtClean="0"/>
              <a:t>Infoblox</a:t>
            </a:r>
            <a:r>
              <a:rPr lang="en-US" baseline="0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Static (no dynamic options)</a:t>
            </a:r>
          </a:p>
          <a:p>
            <a:pPr marL="416242" lvl="2" indent="-237744">
              <a:spcBef>
                <a:spcPts val="672"/>
              </a:spcBef>
              <a:buFont typeface="Arial"/>
              <a:buChar char="•"/>
            </a:pPr>
            <a:r>
              <a:rPr lang="en-US" dirty="0" smtClean="0"/>
              <a:t>Infrastructure devices (routers, firewalls, etc.)</a:t>
            </a:r>
          </a:p>
          <a:p>
            <a:pPr marL="416242" lvl="2" indent="-237744">
              <a:spcBef>
                <a:spcPts val="672"/>
              </a:spcBef>
              <a:buFont typeface="Arial"/>
              <a:buChar char="•"/>
            </a:pPr>
            <a:r>
              <a:rPr lang="en-US" dirty="0" smtClean="0"/>
              <a:t>Key infrastructure servers (DNS, DHCPv6, Active Directory)</a:t>
            </a:r>
          </a:p>
          <a:p>
            <a:r>
              <a:rPr lang="en-US" dirty="0" smtClean="0"/>
              <a:t>Static (use SLAAC for default gateway and/or DNS)</a:t>
            </a:r>
          </a:p>
          <a:p>
            <a:pPr lvl="1"/>
            <a:r>
              <a:rPr lang="en-US" dirty="0" smtClean="0"/>
              <a:t>Option 1 for Servers</a:t>
            </a:r>
          </a:p>
          <a:p>
            <a:r>
              <a:rPr lang="en-US" dirty="0" smtClean="0"/>
              <a:t>SLAAC, no DHCPv6</a:t>
            </a:r>
          </a:p>
          <a:p>
            <a:pPr lvl="1"/>
            <a:r>
              <a:rPr lang="en-US" dirty="0" smtClean="0"/>
              <a:t>Some systems (Android) can only do SLAAC</a:t>
            </a:r>
          </a:p>
          <a:p>
            <a:pPr lvl="1"/>
            <a:r>
              <a:rPr lang="en-US" dirty="0" smtClean="0"/>
              <a:t>Some systems support RDNSS but not stateless DHCPv6 (Ubuntu Linux)</a:t>
            </a:r>
          </a:p>
          <a:p>
            <a:pPr lvl="1"/>
            <a:r>
              <a:rPr lang="en-US" dirty="0" smtClean="0"/>
              <a:t>Ideally use a something like Cisco’s ISE that can assign devices that don’t do DHCPv6 to a SLAAC VLAN</a:t>
            </a:r>
          </a:p>
          <a:p>
            <a:r>
              <a:rPr lang="en-US" dirty="0" smtClean="0"/>
              <a:t>SLAAC with (Stateless) DHCPv6</a:t>
            </a:r>
          </a:p>
          <a:p>
            <a:pPr lvl="1"/>
            <a:r>
              <a:rPr lang="en-US" dirty="0" smtClean="0"/>
              <a:t>Possibility for guest networks</a:t>
            </a:r>
          </a:p>
          <a:p>
            <a:r>
              <a:rPr lang="en-US" dirty="0" smtClean="0"/>
              <a:t>DHCPv6 (</a:t>
            </a:r>
            <a:r>
              <a:rPr lang="en-US" dirty="0" err="1" smtClean="0"/>
              <a:t>Stateful</a:t>
            </a:r>
            <a:r>
              <a:rPr lang="en-US" dirty="0" smtClean="0"/>
              <a:t> DHCPv6)</a:t>
            </a:r>
          </a:p>
          <a:p>
            <a:pPr lvl="1"/>
            <a:r>
              <a:rPr lang="en-US" dirty="0" smtClean="0"/>
              <a:t>General recommendation for the enterprise</a:t>
            </a:r>
          </a:p>
          <a:p>
            <a:pPr lvl="1"/>
            <a:r>
              <a:rPr lang="en-US" dirty="0" smtClean="0"/>
              <a:t>Provides much more control over addressing</a:t>
            </a:r>
          </a:p>
          <a:p>
            <a:pPr lvl="1"/>
            <a:r>
              <a:rPr lang="en-US" dirty="0" smtClean="0"/>
              <a:t>Provides accountability and stable addressing – especially important for Apple </a:t>
            </a:r>
            <a:r>
              <a:rPr lang="en-US" dirty="0" err="1" smtClean="0"/>
              <a:t>iOS</a:t>
            </a:r>
            <a:r>
              <a:rPr lang="en-US" dirty="0" smtClean="0"/>
              <a:t> devices which churn through too many addresses with SLAAC</a:t>
            </a:r>
          </a:p>
          <a:p>
            <a:pPr lvl="1"/>
            <a:r>
              <a:rPr lang="en-US" dirty="0" smtClean="0"/>
              <a:t>Option 2 with reservations for Servers*</a:t>
            </a:r>
          </a:p>
          <a:p>
            <a:pPr lvl="1"/>
            <a:endParaRPr lang="en-US" dirty="0" smtClean="0"/>
          </a:p>
          <a:p>
            <a:pPr marL="13906" indent="0">
              <a:buNone/>
            </a:pPr>
            <a:r>
              <a:rPr lang="en-US" dirty="0" smtClean="0"/>
              <a:t>*Really?!?  Servers without static addressing?  Yes – some organizations have successfully used this approach.  Don’t let IPv4 constrain your thinking!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26FFD-CC54-4190-A48C-F33F4E8157B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24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</a:t>
            </a:r>
            <a:r>
              <a:rPr lang="en-US" baseline="0" dirty="0" smtClean="0"/>
              <a:t>, dual stack means both IPv4 and IPv6 simultaneously</a:t>
            </a:r>
          </a:p>
          <a:p>
            <a:r>
              <a:rPr lang="en-US" dirty="0" smtClean="0"/>
              <a:t>Where</a:t>
            </a:r>
            <a:r>
              <a:rPr lang="en-US" baseline="0" dirty="0" smtClean="0"/>
              <a:t> dual stack isn’t possible you can look at load balancing; for things like web traffic you can have the load balancer insert an X Forwarded For header with the real IPv6 client address; careful with the XFF header though – you will need to make sure your systems/applications can deal with it</a:t>
            </a:r>
          </a:p>
          <a:p>
            <a:r>
              <a:rPr lang="en-US" baseline="0" dirty="0" smtClean="0"/>
              <a:t>NAT64 may seem appealing but it has many subtle gotchas and drawbacks – remember that IPv4 and IPv6 are different protocols with different inner workings; when you do NAT and essentially try to pretend that they are similar protocols you can have hard to troubleshoot problems such as Path MTU</a:t>
            </a:r>
          </a:p>
          <a:p>
            <a:endParaRPr lang="en-US" baseline="0" dirty="0" smtClean="0"/>
          </a:p>
          <a:p>
            <a:pPr marL="0" indent="0">
              <a:buNone/>
            </a:pPr>
            <a:r>
              <a:rPr lang="en-US" dirty="0" smtClean="0"/>
              <a:t>In order of preference:</a:t>
            </a:r>
          </a:p>
          <a:p>
            <a:r>
              <a:rPr lang="en-US" dirty="0" smtClean="0"/>
              <a:t>Option 1 – Dual Stack for border router(s), firewall(s), and server(s)</a:t>
            </a:r>
          </a:p>
          <a:p>
            <a:r>
              <a:rPr lang="en-US" dirty="0" smtClean="0"/>
              <a:t>Option 2 – Use load balancer(s) (IPv6 towards Internet, IPv4 towards servers)</a:t>
            </a:r>
          </a:p>
          <a:p>
            <a:r>
              <a:rPr lang="en-US" dirty="0" smtClean="0"/>
              <a:t>Option 3 – Use dual stack reverse proxy (IPv6 towards Internet, IPv4 towards servers*)</a:t>
            </a:r>
          </a:p>
          <a:p>
            <a:r>
              <a:rPr lang="en-US" dirty="0" smtClean="0"/>
              <a:t>Option 4 (Discouraged) – Use NAT64 (Operationally complex to troubleshoot and maintain)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*Some questions about solution security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26FFD-CC54-4190-A48C-F33F4E8157B1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52133"/>
            <a:ext cx="8254999" cy="1450291"/>
          </a:xfrm>
          <a:noFill/>
          <a:ln>
            <a:noFill/>
          </a:ln>
        </p:spPr>
        <p:txBody>
          <a:bodyPr anchor="b"/>
          <a:lstStyle>
            <a:lvl1pPr marL="0" indent="0"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1" y="4267200"/>
            <a:ext cx="8271329" cy="381000"/>
          </a:xfrm>
          <a:prstGeom prst="rect">
            <a:avLst/>
          </a:prstGeom>
          <a:noFill/>
        </p:spPr>
        <p:txBody>
          <a:bodyPr anchor="t">
            <a:normAutofit/>
          </a:bodyPr>
          <a:lstStyle>
            <a:lvl1pPr marL="0" indent="0" algn="l">
              <a:buNone/>
              <a:defRPr sz="1600" b="1" cap="none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0" y="3962401"/>
            <a:ext cx="5638800" cy="102908"/>
          </a:xfrm>
          <a:prstGeom prst="rect">
            <a:avLst/>
          </a:prstGeom>
          <a:solidFill>
            <a:srgbClr val="EA7125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marL="22860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Verdana"/>
              <a:ea typeface="+mj-ea"/>
              <a:cs typeface="Verdana"/>
            </a:endParaRP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5715002" y="3962401"/>
            <a:ext cx="2937329" cy="102908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marL="22860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/>
              <a:ea typeface="+mj-ea"/>
              <a:cs typeface="Verdana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381001" y="4614331"/>
            <a:ext cx="8270875" cy="153246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="0" cap="none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1612900"/>
            <a:ext cx="9144000" cy="4052888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2252156"/>
            <a:ext cx="6993467" cy="358216"/>
          </a:xfrm>
          <a:solidFill>
            <a:srgbClr val="DD0000"/>
          </a:solidFill>
          <a:ln>
            <a:solidFill>
              <a:srgbClr val="DD0000"/>
            </a:solidFill>
          </a:ln>
        </p:spPr>
        <p:txBody>
          <a:bodyPr/>
          <a:lstStyle>
            <a:lvl1pPr marL="228600" indent="0">
              <a:tabLst/>
              <a:defRPr sz="2600" spc="-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047" y="5926661"/>
            <a:ext cx="5028453" cy="74103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300" b="1" cap="none">
                <a:solidFill>
                  <a:srgbClr val="40404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0" y="2703486"/>
            <a:ext cx="6993467" cy="330201"/>
          </a:xfrm>
          <a:prstGeom prst="rect">
            <a:avLst/>
          </a:prstGeom>
          <a:solidFill>
            <a:srgbClr val="DD0000"/>
          </a:solidFill>
          <a:ln>
            <a:solidFill>
              <a:srgbClr val="DD0000"/>
            </a:solidFill>
          </a:ln>
        </p:spPr>
        <p:txBody>
          <a:bodyPr anchor="ctr">
            <a:noAutofit/>
          </a:bodyPr>
          <a:lstStyle>
            <a:lvl1pPr marL="231775" indent="0">
              <a:buNone/>
              <a:defRPr sz="2600" b="1" cap="all" spc="-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0" y="5791201"/>
            <a:ext cx="5638800" cy="102908"/>
          </a:xfrm>
          <a:prstGeom prst="rect">
            <a:avLst/>
          </a:prstGeom>
          <a:solidFill>
            <a:srgbClr val="EA7125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marL="22860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/>
              <a:ea typeface="+mj-ea"/>
              <a:cs typeface="Verdana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5715000" y="5791201"/>
            <a:ext cx="3429000" cy="102908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marL="22860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/>
              <a:ea typeface="+mj-ea"/>
              <a:cs typeface="Verdana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5384802" y="6319529"/>
            <a:ext cx="3395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DD0000"/>
                </a:solidFill>
              </a:rPr>
              <a:t>800.800.4239 | </a:t>
            </a:r>
            <a:r>
              <a:rPr lang="en-US" sz="1000" b="1" dirty="0" err="1" smtClean="0">
                <a:solidFill>
                  <a:srgbClr val="DD0000"/>
                </a:solidFill>
              </a:rPr>
              <a:t>CDW.com/peoplewhogetit</a:t>
            </a:r>
            <a:endParaRPr lang="en-US" sz="1000" b="1" dirty="0">
              <a:solidFill>
                <a:srgbClr val="DD0000"/>
              </a:solidFill>
            </a:endParaRPr>
          </a:p>
        </p:txBody>
      </p:sp>
      <p:pic>
        <p:nvPicPr>
          <p:cNvPr id="10" name="Picture 9" descr="CDW_boxtag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0317" y="388250"/>
            <a:ext cx="1821359" cy="845272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"/>
            <a:ext cx="5334000" cy="190500"/>
          </a:xfrm>
          <a:prstGeom prst="rect">
            <a:avLst/>
          </a:prstGeom>
          <a:solidFill>
            <a:srgbClr val="EA71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13267" y="1038225"/>
            <a:ext cx="8373533" cy="53721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6333" y="334095"/>
            <a:ext cx="8382154" cy="53099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432114" y="1"/>
            <a:ext cx="3720353" cy="190500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8688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dwboxlogo-weboptimized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7258" y="381001"/>
            <a:ext cx="470662" cy="427483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418667" y="1"/>
            <a:ext cx="3733800" cy="190500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anchor="ctr">
            <a:noAutofit/>
          </a:bodyPr>
          <a:lstStyle>
            <a:lvl1pPr marL="0" indent="0">
              <a:buNone/>
              <a:defRPr sz="900" b="1" cap="all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1"/>
            <a:ext cx="5334000" cy="190500"/>
          </a:xfrm>
          <a:prstGeom prst="rect">
            <a:avLst/>
          </a:prstGeom>
          <a:solidFill>
            <a:srgbClr val="EA71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30200" y="1038225"/>
            <a:ext cx="8356600" cy="53721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0200" y="334095"/>
            <a:ext cx="8070850" cy="53099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93368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1"/>
            <a:ext cx="5334000" cy="190500"/>
          </a:xfrm>
          <a:prstGeom prst="rect">
            <a:avLst/>
          </a:prstGeom>
          <a:solidFill>
            <a:srgbClr val="EA71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15" name="Picture 14" descr="cdwboxlogo-weboptimized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7258" y="381001"/>
            <a:ext cx="470662" cy="4274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267" y="334095"/>
            <a:ext cx="8068733" cy="53099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38667" y="1100138"/>
            <a:ext cx="4134721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70611" y="1100138"/>
            <a:ext cx="4134721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432114" y="1"/>
            <a:ext cx="3720353" cy="190500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418667" y="1"/>
            <a:ext cx="3733800" cy="190500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anchor="ctr">
            <a:noAutofit/>
          </a:bodyPr>
          <a:lstStyle>
            <a:lvl1pPr marL="0" indent="0">
              <a:buNone/>
              <a:defRPr sz="900" b="1" cap="all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1"/>
            <a:ext cx="5334000" cy="190500"/>
          </a:xfrm>
          <a:prstGeom prst="rect">
            <a:avLst/>
          </a:prstGeom>
          <a:solidFill>
            <a:srgbClr val="EA71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15" name="Picture 14" descr="cdwboxlogo-weboptimized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7258" y="381001"/>
            <a:ext cx="470662" cy="4274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34095"/>
            <a:ext cx="8077200" cy="53099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21733" y="1100138"/>
            <a:ext cx="4151655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70612" y="1100138"/>
            <a:ext cx="4016188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39183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5334000" cy="190500"/>
          </a:xfrm>
          <a:prstGeom prst="rect">
            <a:avLst/>
          </a:prstGeom>
          <a:solidFill>
            <a:srgbClr val="EA71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dwboxlogo-weboptimized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7258" y="381001"/>
            <a:ext cx="470662" cy="427483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432114" y="1"/>
            <a:ext cx="3720353" cy="190500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418667" y="1"/>
            <a:ext cx="3733800" cy="190500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anchor="ctr">
            <a:noAutofit/>
          </a:bodyPr>
          <a:lstStyle>
            <a:lvl1pPr marL="0" indent="0">
              <a:buNone/>
              <a:defRPr sz="900" b="1" cap="all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1"/>
            <a:ext cx="5334000" cy="190500"/>
          </a:xfrm>
          <a:prstGeom prst="rect">
            <a:avLst/>
          </a:prstGeom>
          <a:solidFill>
            <a:srgbClr val="EA71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dwboxlogo-weboptimized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7258" y="381001"/>
            <a:ext cx="470662" cy="42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86563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99733"/>
            <a:ext cx="8077200" cy="1481667"/>
          </a:xfrm>
          <a:noFill/>
          <a:ln>
            <a:noFill/>
          </a:ln>
        </p:spPr>
        <p:txBody>
          <a:bodyPr anchor="b"/>
          <a:lstStyle>
            <a:lvl1pPr marL="0" indent="0" algn="l">
              <a:defRPr sz="2600" b="1" cap="all">
                <a:solidFill>
                  <a:srgbClr val="DD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632195"/>
            <a:ext cx="8077200" cy="204047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 b="0" cap="none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CDW_boxtag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6602" y="626538"/>
            <a:ext cx="1551976" cy="72025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0" y="6578601"/>
            <a:ext cx="5638800" cy="286000"/>
          </a:xfrm>
          <a:prstGeom prst="rect">
            <a:avLst/>
          </a:prstGeom>
          <a:solidFill>
            <a:srgbClr val="EA7125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marL="22860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/>
              <a:ea typeface="+mj-ea"/>
              <a:cs typeface="Verdana"/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5715002" y="6570134"/>
            <a:ext cx="2937329" cy="294468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marL="22860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/>
              <a:ea typeface="+mj-ea"/>
              <a:cs typeface="Verdana"/>
            </a:endParaRPr>
          </a:p>
        </p:txBody>
      </p:sp>
    </p:spTree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DW_boxtag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70602" y="910761"/>
            <a:ext cx="2574544" cy="1194816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-8467" y="4741364"/>
            <a:ext cx="8652331" cy="604105"/>
            <a:chOff x="0" y="4902238"/>
            <a:chExt cx="8652331" cy="604105"/>
          </a:xfrm>
        </p:grpSpPr>
        <p:sp>
          <p:nvSpPr>
            <p:cNvPr id="17" name="TextBox 16"/>
            <p:cNvSpPr txBox="1"/>
            <p:nvPr userDrawn="1"/>
          </p:nvSpPr>
          <p:spPr>
            <a:xfrm>
              <a:off x="778934" y="5198566"/>
              <a:ext cx="75516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DD0000"/>
                  </a:solidFill>
                </a:rPr>
                <a:t>800.800.4239 | </a:t>
              </a:r>
              <a:r>
                <a:rPr lang="en-US" sz="1400" b="1" dirty="0" err="1" smtClean="0">
                  <a:solidFill>
                    <a:srgbClr val="DD0000"/>
                  </a:solidFill>
                </a:rPr>
                <a:t>CDW.com/peoplewhogetit</a:t>
              </a:r>
              <a:endParaRPr lang="en-US" sz="1400" b="1" dirty="0">
                <a:solidFill>
                  <a:srgbClr val="DD0000"/>
                </a:solidFill>
              </a:endParaRPr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0" y="4902238"/>
              <a:ext cx="8652331" cy="102908"/>
              <a:chOff x="0" y="4902238"/>
              <a:chExt cx="8652331" cy="102908"/>
            </a:xfrm>
          </p:grpSpPr>
          <p:sp>
            <p:nvSpPr>
              <p:cNvPr id="13" name="Title 1"/>
              <p:cNvSpPr txBox="1">
                <a:spLocks/>
              </p:cNvSpPr>
              <p:nvPr userDrawn="1"/>
            </p:nvSpPr>
            <p:spPr>
              <a:xfrm>
                <a:off x="0" y="4902238"/>
                <a:ext cx="5638800" cy="102908"/>
              </a:xfrm>
              <a:prstGeom prst="rect">
                <a:avLst/>
              </a:prstGeom>
              <a:solidFill>
                <a:srgbClr val="EA7125"/>
              </a:solidFill>
              <a:ln>
                <a:noFill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>
                  <a:defRPr sz="2000">
                    <a:solidFill>
                      <a:schemeClr val="bg1"/>
                    </a:solidFill>
                  </a:defRPr>
                </a:lvl1pPr>
              </a:lstStyle>
              <a:p>
                <a:pPr marL="2286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all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Verdana"/>
                  <a:ea typeface="+mj-ea"/>
                  <a:cs typeface="Verdana"/>
                </a:endParaRPr>
              </a:p>
            </p:txBody>
          </p:sp>
          <p:sp>
            <p:nvSpPr>
              <p:cNvPr id="14" name="Title 1"/>
              <p:cNvSpPr txBox="1">
                <a:spLocks/>
              </p:cNvSpPr>
              <p:nvPr userDrawn="1"/>
            </p:nvSpPr>
            <p:spPr>
              <a:xfrm>
                <a:off x="5715002" y="4902238"/>
                <a:ext cx="2937329" cy="102908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>
                  <a:defRPr sz="2000">
                    <a:solidFill>
                      <a:schemeClr val="bg1"/>
                    </a:solidFill>
                  </a:defRPr>
                </a:lvl1pPr>
              </a:lstStyle>
              <a:p>
                <a:pPr marL="2286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Verdana"/>
                  <a:ea typeface="+mj-ea"/>
                  <a:cs typeface="Verdana"/>
                </a:endParaRPr>
              </a:p>
            </p:txBody>
          </p:sp>
        </p:grpSp>
      </p:grp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804864" y="2912533"/>
            <a:ext cx="7788804" cy="1608667"/>
          </a:xfrm>
        </p:spPr>
        <p:txBody>
          <a:bodyPr anchor="b">
            <a:normAutofit/>
          </a:bodyPr>
          <a:lstStyle>
            <a:lvl1pPr>
              <a:buNone/>
              <a:defRPr sz="2600" b="1" cap="all">
                <a:solidFill>
                  <a:srgbClr val="DE212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1489" y="334095"/>
            <a:ext cx="8375311" cy="53099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52932" y="6595531"/>
            <a:ext cx="355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3D6873E-ACBF-0942-B5C2-51F9A6E12C79}" type="slidenum">
              <a:rPr lang="en-US" sz="800" smtClean="0">
                <a:solidFill>
                  <a:schemeClr val="tx1"/>
                </a:solidFill>
                <a:latin typeface="Verdana"/>
                <a:cs typeface="Verdana"/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" y="6602568"/>
            <a:ext cx="9143999" cy="255432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56600" y="6602568"/>
            <a:ext cx="651934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fld id="{63D6873E-ACBF-0942-B5C2-51F9A6E12C79}" type="slidenum">
              <a:rPr lang="en-US" sz="900" b="0" smtClean="0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rPr>
              <a:pPr algn="r"/>
              <a:t>‹#›</a:t>
            </a:fld>
            <a:endParaRPr lang="en-US" sz="900" b="0" dirty="0">
              <a:solidFill>
                <a:schemeClr val="tx2">
                  <a:lumMod val="7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311489" y="1042403"/>
            <a:ext cx="8375311" cy="537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81" r:id="rId4"/>
    <p:sldLayoutId id="2147483691" r:id="rId5"/>
    <p:sldLayoutId id="2147483682" r:id="rId6"/>
    <p:sldLayoutId id="2147483692" r:id="rId7"/>
    <p:sldLayoutId id="2147483684" r:id="rId8"/>
    <p:sldLayoutId id="2147483677" r:id="rId9"/>
    <p:sldLayoutId id="2147483674" r:id="rId10"/>
  </p:sldLayoutIdLst>
  <p:transition>
    <p:push dir="u"/>
  </p:transition>
  <p:timing>
    <p:tnLst>
      <p:par>
        <p:cTn id="1" dur="indefinite" restart="never" nodeType="tmRoot"/>
      </p:par>
    </p:tnLst>
  </p:timing>
  <p:txStyles>
    <p:titleStyle>
      <a:lvl1pPr marL="0" indent="0" algn="l" defTabSz="457200" rtl="0" eaLnBrk="1" latinLnBrk="0" hangingPunct="1">
        <a:spcBef>
          <a:spcPct val="0"/>
        </a:spcBef>
        <a:buNone/>
        <a:defRPr sz="2400" b="1" kern="1200" cap="all">
          <a:solidFill>
            <a:schemeClr val="accent1"/>
          </a:solidFill>
          <a:latin typeface="Verdana"/>
          <a:ea typeface="+mj-ea"/>
          <a:cs typeface="Verdana"/>
        </a:defRPr>
      </a:lvl1pPr>
    </p:titleStyle>
    <p:bodyStyle>
      <a:lvl1pPr marL="237744" indent="-237744" algn="l" defTabSz="457200" rtl="0" eaLnBrk="1" latinLnBrk="0" hangingPunct="1">
        <a:spcBef>
          <a:spcPts val="672"/>
        </a:spcBef>
        <a:buClr>
          <a:schemeClr val="accent1"/>
        </a:buClr>
        <a:buSzPct val="90000"/>
        <a:buFont typeface="Arial"/>
        <a:buChar char="•"/>
        <a:defRPr sz="2000" b="0" kern="1200" cap="none" baseline="0">
          <a:solidFill>
            <a:srgbClr val="404040"/>
          </a:solidFill>
          <a:latin typeface="Verdana"/>
          <a:ea typeface="+mn-ea"/>
          <a:cs typeface="Verdana"/>
        </a:defRPr>
      </a:lvl1pPr>
      <a:lvl2pPr marL="452438" indent="-223838" algn="l" defTabSz="457200" rtl="0" eaLnBrk="1" latinLnBrk="0" hangingPunct="1">
        <a:spcBef>
          <a:spcPts val="400"/>
        </a:spcBef>
        <a:buClr>
          <a:schemeClr val="accent1"/>
        </a:buClr>
        <a:buSzPct val="90000"/>
        <a:buFont typeface="Lucida Grande"/>
        <a:buChar char="»"/>
        <a:defRPr sz="2000" b="0" kern="1200">
          <a:solidFill>
            <a:srgbClr val="404040"/>
          </a:solidFill>
          <a:latin typeface="Verdana"/>
          <a:ea typeface="+mn-ea"/>
          <a:cs typeface="Verdana"/>
        </a:defRPr>
      </a:lvl2pPr>
      <a:lvl3pPr marL="630936" indent="-173736" algn="l" defTabSz="457200" rtl="0" eaLnBrk="1" latinLnBrk="0" hangingPunct="1">
        <a:spcBef>
          <a:spcPts val="400"/>
        </a:spcBef>
        <a:buClr>
          <a:schemeClr val="accent1"/>
        </a:buClr>
        <a:buSzPct val="90000"/>
        <a:buFont typeface="Lucida Grande"/>
        <a:buChar char="-"/>
        <a:defRPr sz="1800" kern="1200">
          <a:solidFill>
            <a:srgbClr val="404040"/>
          </a:solidFill>
          <a:latin typeface="Verdana"/>
          <a:ea typeface="+mn-ea"/>
          <a:cs typeface="Verdana"/>
        </a:defRPr>
      </a:lvl3pPr>
      <a:lvl4pPr marL="803275" indent="-219075" algn="l" defTabSz="1311275" rtl="0" eaLnBrk="1" latinLnBrk="0" hangingPunct="1">
        <a:spcBef>
          <a:spcPts val="400"/>
        </a:spcBef>
        <a:buClr>
          <a:schemeClr val="accent1"/>
        </a:buClr>
        <a:buSzPct val="90000"/>
        <a:buFont typeface="Courier New"/>
        <a:buChar char="o"/>
        <a:defRPr sz="1600" kern="1200">
          <a:solidFill>
            <a:srgbClr val="404040"/>
          </a:solidFill>
          <a:latin typeface="Verdana"/>
          <a:ea typeface="+mn-ea"/>
          <a:cs typeface="Verdana"/>
        </a:defRPr>
      </a:lvl4pPr>
      <a:lvl5pPr marL="1033463" indent="-219075" algn="l" defTabSz="457200" rtl="0" eaLnBrk="1" latinLnBrk="0" hangingPunct="1">
        <a:spcBef>
          <a:spcPts val="400"/>
        </a:spcBef>
        <a:buClr>
          <a:schemeClr val="accent1"/>
        </a:buClr>
        <a:buSzPct val="90000"/>
        <a:buFont typeface="Wingdings" pitchFamily="2" charset="2"/>
        <a:buChar char="§"/>
        <a:tabLst/>
        <a:defRPr sz="1400" kern="1200">
          <a:solidFill>
            <a:srgbClr val="404040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4890" TargetMode="External"/><Relationship Id="rId2" Type="http://schemas.openxmlformats.org/officeDocument/2006/relationships/hyperlink" Target="http://csrc.nist.gov/publications/nistpubs/800-119/sp800-119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[2001:500:4:13::80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ubuntu.com/IPv6" TargetMode="External"/><Relationship Id="rId2" Type="http://schemas.openxmlformats.org/officeDocument/2006/relationships/hyperlink" Target="http://www.tldp.org/HOWTO/Linux+IPv6-HOWTO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dduck.net/docs/ipv6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tunnelbroker.net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.ietf.org/html/rfc6724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IPv6 Live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State and Demonstration of IPv6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James Small, Sr. Consultant at AT&amp;T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990" y="5536276"/>
            <a:ext cx="55626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farm9.staticflickr.com/8404/8765646099_32eb21f164_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335" y="241412"/>
            <a:ext cx="32385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cast IPv6 Deployment 2013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74" y="254362"/>
            <a:ext cx="4589909" cy="275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22254" y="1751622"/>
            <a:ext cx="875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-</a:t>
            </a:r>
            <a:r>
              <a:rPr lang="en-US" sz="2400" b="1" dirty="0" smtClean="0"/>
              <a:t>or-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94445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Brief Why IPv6 and Current Landscape</a:t>
            </a:r>
          </a:p>
          <a:p>
            <a:r>
              <a:rPr lang="en-US" sz="2400" b="1" i="1" dirty="0"/>
              <a:t>Getting IPv6 Up and Running</a:t>
            </a:r>
          </a:p>
          <a:p>
            <a:r>
              <a:rPr lang="en-US" sz="2400" dirty="0"/>
              <a:t>IPv6 Reference and Parting Thoughts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2290" name="Picture 2" descr="http://t3.gstatic.com/images?q=tbn:ANd9GcRisGf3fOfZdd7azpOScd3uKbYv50NAeErYgB8UEkkJHznR5UXY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786" y="4118550"/>
            <a:ext cx="2977039" cy="217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02336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Using Linux</a:t>
            </a:r>
          </a:p>
          <a:p>
            <a:r>
              <a:rPr lang="en-US" dirty="0" smtClean="0"/>
              <a:t>Using the Ubuntu </a:t>
            </a:r>
            <a:r>
              <a:rPr lang="en-US" dirty="0" err="1" smtClean="0"/>
              <a:t>Distro</a:t>
            </a:r>
            <a:endParaRPr lang="en-US" dirty="0" smtClean="0"/>
          </a:p>
          <a:p>
            <a:r>
              <a:rPr lang="en-US" dirty="0" smtClean="0"/>
              <a:t>Using the LTS Build</a:t>
            </a:r>
          </a:p>
          <a:p>
            <a:r>
              <a:rPr lang="en-US" dirty="0" smtClean="0"/>
              <a:t>Used all VMs</a:t>
            </a:r>
          </a:p>
          <a:p>
            <a:r>
              <a:rPr lang="en-US" dirty="0" smtClean="0"/>
              <a:t>Hypervisor ESX 5.1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</a:t>
            </a:r>
            <a:r>
              <a:rPr lang="en-US" dirty="0" smtClean="0"/>
              <a:t>Test Setup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832" y="1163904"/>
            <a:ext cx="4010585" cy="495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27202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</a:t>
            </a:r>
            <a:r>
              <a:rPr lang="en-US" dirty="0" smtClean="0"/>
              <a:t>Test topologies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" y="778384"/>
            <a:ext cx="9030961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78654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Default setup</a:t>
            </a:r>
          </a:p>
          <a:p>
            <a:r>
              <a:rPr lang="en-US" dirty="0" smtClean="0"/>
              <a:t>No IPv6 explicitly configured</a:t>
            </a:r>
          </a:p>
          <a:p>
            <a:r>
              <a:rPr lang="en-US" dirty="0" smtClean="0"/>
              <a:t>Let’s look at the defaults: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root@v6client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:~#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-a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        Link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encap:Local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Loopback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addr:127.0.0.1  Mask:255.0.0.0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inet6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::1/128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Scope:Host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UP LOOPBACK RUNNING  MTU:65536  Metric:1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(…)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eth0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Link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encap:Ethernet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00:50:56:8f:2a:54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addr:192.168.231.11  Bcast:192.168.231.255  Mask:255.255.255.0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inet6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fe80::250:56ff:fe8f:2a54/64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Scope:Link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UP BROADCAST RUNNING MULTICAST  MTU:1500  Metric:1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(…)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ipv6 setup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998" y="567883"/>
            <a:ext cx="2071429" cy="28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35343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45936" y="5256635"/>
            <a:ext cx="5526501" cy="247366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37912" y="3458360"/>
            <a:ext cx="3445844" cy="247366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Default setup</a:t>
            </a:r>
          </a:p>
          <a:p>
            <a:r>
              <a:rPr lang="en-US" dirty="0" smtClean="0"/>
              <a:t>No IPv6 explicitly configured</a:t>
            </a:r>
          </a:p>
          <a:p>
            <a:r>
              <a:rPr lang="en-US" dirty="0" smtClean="0"/>
              <a:t>Let’s look at the defaults: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root@v6client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:~#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-a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        Link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encap:Local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Loopback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addr:127.0.0.1  Mask:255.0.0.0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inet6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::1/128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Scope:Host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UP LOOPBACK RUNNING  MTU:65536  Metric:1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(…)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eth0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Link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encap:Ethernet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00:50:56:8f:2a:54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addr:192.168.231.11  Bcast:192.168.231.255  Mask:255.255.255.0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inet6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fe80::250:56ff:fe8f:2a54/64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Scope:Link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UP BROADCAST RUNNING MULTICAST  MTU:1500  Metric:1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(…)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ipv6 setup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998" y="567883"/>
            <a:ext cx="2071429" cy="28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20023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step back</a:t>
            </a:r>
            <a:endParaRPr lang="en-US" dirty="0"/>
          </a:p>
        </p:txBody>
      </p:sp>
      <p:pic>
        <p:nvPicPr>
          <p:cNvPr id="1026" name="Picture 2" descr="http://www.avoiceformen.com/wp-content/uploads/sites/2/2011/01/Re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993" y="1853613"/>
            <a:ext cx="512445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839102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 versus ipv6 addressing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54773"/>
              </p:ext>
            </p:extLst>
          </p:nvPr>
        </p:nvGraphicFramePr>
        <p:xfrm>
          <a:off x="452178" y="1397000"/>
          <a:ext cx="825974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363"/>
                <a:gridCol w="2342958"/>
                <a:gridCol w="41784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IPv6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Unspecified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0.0.0.0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::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Loopback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127.0.0.1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::1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“Link-Local”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169.254.251.1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fe80::</a:t>
                      </a:r>
                      <a:r>
                        <a:rPr lang="en-US" dirty="0" smtClean="0"/>
                        <a:t>584c:7cf5:4a0e:3ce9%eth0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“Private”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10.152.16.87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fd8d:8b76:0494:659b::4ae:3ce9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12.203.95.104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2001:46e:cae8::a7:1afe:e91d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Multicast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224.0.0.18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ff02::1:ff94:e774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“Broadcast”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255.255.255.255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ff02::1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58239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Configure IPv6 address: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root@v6client:~#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eth0 inet6 add 2001:db8:1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011/64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root@v6client:~#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eth0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(…)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inet6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2001:db8:1::1011/64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Scope:Global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(…)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-or-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root@v6client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:~#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add 2001:db8:1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::1011/64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eth0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root@v6client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:~#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show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eth0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(…)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inet6 2001:db8:1::1011/64 scope global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valid_lft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forever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preferred_lft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forever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ipv6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133935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Hexadecimal digits (0-9, a-f)</a:t>
            </a:r>
          </a:p>
          <a:p>
            <a:r>
              <a:rPr lang="en-US" dirty="0" smtClean="0"/>
              <a:t>8 groups of 16 bit (4 digit) numbers</a:t>
            </a:r>
          </a:p>
          <a:p>
            <a:r>
              <a:rPr lang="en-US" dirty="0" smtClean="0"/>
              <a:t>Groups separated by colons (:)</a:t>
            </a:r>
          </a:p>
          <a:p>
            <a:r>
              <a:rPr lang="en-US" dirty="0" smtClean="0"/>
              <a:t>Digits not case sensitive, but lower case preferred</a:t>
            </a:r>
          </a:p>
          <a:p>
            <a:r>
              <a:rPr lang="en-US" dirty="0" smtClean="0"/>
              <a:t>Abbreviations are possible</a:t>
            </a:r>
          </a:p>
          <a:p>
            <a:pPr lvl="1"/>
            <a:r>
              <a:rPr lang="en-US" dirty="0" smtClean="0"/>
              <a:t>Can omit leading zeroes</a:t>
            </a:r>
          </a:p>
          <a:p>
            <a:pPr lvl="1"/>
            <a:r>
              <a:rPr lang="en-US" dirty="0" smtClean="0"/>
              <a:t>Can substitute longest string of zeroes with double colon (::)</a:t>
            </a:r>
          </a:p>
          <a:p>
            <a:pPr lvl="1"/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2001:db8:cafe:f0a2:a8b0:2:ffe1:a90b</a:t>
            </a:r>
          </a:p>
          <a:p>
            <a:pPr lvl="1"/>
            <a:r>
              <a:rPr lang="en-US" dirty="0" smtClean="0"/>
              <a:t>fd92:e075:819c:7a2::fc9a:105</a:t>
            </a:r>
          </a:p>
          <a:p>
            <a:pPr lvl="1"/>
            <a:r>
              <a:rPr lang="en-US" dirty="0" smtClean="0"/>
              <a:t>fe80::f413:9b1e:9f3:feb6</a:t>
            </a:r>
          </a:p>
          <a:p>
            <a:pPr lvl="1"/>
            <a:r>
              <a:rPr lang="en-US" dirty="0" smtClean="0"/>
              <a:t>ff05::</a:t>
            </a:r>
            <a:r>
              <a:rPr lang="en-US" dirty="0" err="1" smtClean="0"/>
              <a:t>fb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address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84742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13267" y="1038225"/>
            <a:ext cx="8373533" cy="5503252"/>
          </a:xfrm>
        </p:spPr>
        <p:txBody>
          <a:bodyPr>
            <a:normAutofit/>
          </a:bodyPr>
          <a:lstStyle/>
          <a:p>
            <a:r>
              <a:rPr lang="en-US" dirty="0" smtClean="0"/>
              <a:t>IPv6 prefixes/addresses always use CIDR notation:</a:t>
            </a:r>
          </a:p>
          <a:p>
            <a:pPr lvl="1"/>
            <a:r>
              <a:rPr lang="en-US" dirty="0" smtClean="0"/>
              <a:t>IPv4 – 192.0.2.0/24</a:t>
            </a:r>
          </a:p>
          <a:p>
            <a:pPr lvl="1"/>
            <a:r>
              <a:rPr lang="en-US" dirty="0" smtClean="0"/>
              <a:t>IPv6 – 2001:db8:101::/48</a:t>
            </a:r>
          </a:p>
          <a:p>
            <a:endParaRPr lang="en-US" dirty="0"/>
          </a:p>
          <a:p>
            <a:r>
              <a:rPr lang="en-US" dirty="0" smtClean="0"/>
              <a:t>IPv6 addresses can omit leading zeroes, but not trailing ones:</a:t>
            </a:r>
          </a:p>
          <a:p>
            <a:pPr lvl="1"/>
            <a:r>
              <a:rPr lang="en-US" dirty="0" smtClean="0"/>
              <a:t>2001:0db8:0101:00a0:0000:0000:0d20:9ce5</a:t>
            </a:r>
          </a:p>
          <a:p>
            <a:pPr lvl="2"/>
            <a:r>
              <a:rPr lang="en-US" sz="2000" dirty="0" smtClean="0"/>
              <a:t>Becomes:</a:t>
            </a:r>
          </a:p>
          <a:p>
            <a:pPr lvl="3"/>
            <a:r>
              <a:rPr lang="en-US" sz="2000" dirty="0" smtClean="0"/>
              <a:t>2001:db8:101:a0:0:0:d20:9ce5</a:t>
            </a:r>
          </a:p>
          <a:p>
            <a:pPr lvl="2"/>
            <a:r>
              <a:rPr lang="en-US" sz="2000" dirty="0" smtClean="0"/>
              <a:t>But Not (Just like 010 = 10, but 010 </a:t>
            </a:r>
            <a:r>
              <a:rPr lang="en-US" sz="2000" dirty="0"/>
              <a:t>≠</a:t>
            </a:r>
            <a:r>
              <a:rPr lang="en-US" sz="2000" dirty="0" smtClean="0"/>
              <a:t> 1, 010 ≠ 01)</a:t>
            </a:r>
          </a:p>
          <a:p>
            <a:pPr lvl="3"/>
            <a:r>
              <a:rPr lang="en-US" sz="2000" strike="sngStrike" dirty="0" smtClean="0"/>
              <a:t>2001:db8:101:a:0:0:d2:9ce5</a:t>
            </a:r>
          </a:p>
          <a:p>
            <a:pPr lvl="3"/>
            <a:r>
              <a:rPr lang="en-US" sz="2000" strike="sngStrike" dirty="0" smtClean="0"/>
              <a:t>2001:db8:101:00a:0:0:0d2:9ce5</a:t>
            </a:r>
          </a:p>
          <a:p>
            <a:endParaRPr lang="en-US" dirty="0" smtClean="0"/>
          </a:p>
          <a:p>
            <a:r>
              <a:rPr lang="en-US" dirty="0" smtClean="0"/>
              <a:t>IPv6 addresses can substitute longest string of zeroes with a double colon:</a:t>
            </a:r>
          </a:p>
          <a:p>
            <a:pPr lvl="1"/>
            <a:r>
              <a:rPr lang="en-US" dirty="0" smtClean="0"/>
              <a:t>2001:db8:101:a0::d20:9ce5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addressing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291909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14325" y="1366576"/>
            <a:ext cx="8534400" cy="4759587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Brief Why IPv6 and Current Landscape</a:t>
            </a:r>
          </a:p>
          <a:p>
            <a:r>
              <a:rPr lang="en-US" sz="2400" dirty="0" smtClean="0"/>
              <a:t>Getting IPv6 Up and Running</a:t>
            </a:r>
          </a:p>
          <a:p>
            <a:r>
              <a:rPr lang="en-US" sz="2400" dirty="0" smtClean="0"/>
              <a:t>IPv6 Reference and Parting Thoughts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Q&amp;A throughout, I may postpone questions until the end depending on time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657" y="5159565"/>
            <a:ext cx="1034415" cy="1251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548548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13267" y="1038225"/>
            <a:ext cx="8509186" cy="5372100"/>
          </a:xfrm>
        </p:spPr>
        <p:txBody>
          <a:bodyPr/>
          <a:lstStyle/>
          <a:p>
            <a:r>
              <a:rPr lang="en-US" dirty="0" smtClean="0"/>
              <a:t>Link Local – fe80::/10 (link only significance)</a:t>
            </a:r>
          </a:p>
          <a:p>
            <a:r>
              <a:rPr lang="en-US" dirty="0" smtClean="0"/>
              <a:t>Unique Local – </a:t>
            </a:r>
            <a:r>
              <a:rPr lang="en-US" dirty="0" smtClean="0"/>
              <a:t>fc00</a:t>
            </a:r>
            <a:r>
              <a:rPr lang="en-US" dirty="0" smtClean="0"/>
              <a:t>::/7 (not routable on Internet)</a:t>
            </a:r>
          </a:p>
          <a:p>
            <a:r>
              <a:rPr lang="en-US" dirty="0" smtClean="0"/>
              <a:t>Global – 2000::/3 (currently IANA allocated address space)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Currently:</a:t>
            </a:r>
          </a:p>
          <a:p>
            <a:r>
              <a:rPr lang="en-US" dirty="0" smtClean="0"/>
              <a:t>All global IPv6 addresses are currently allocated from 2000::/3</a:t>
            </a:r>
          </a:p>
          <a:p>
            <a:pPr lvl="1"/>
            <a:r>
              <a:rPr lang="en-US" dirty="0" smtClean="0"/>
              <a:t>In other words – 2000-3fff::</a:t>
            </a:r>
          </a:p>
          <a:p>
            <a:pPr lvl="1"/>
            <a:r>
              <a:rPr lang="en-US" dirty="0" smtClean="0"/>
              <a:t>Out of that, only 2000-2c0f:: has been assigned</a:t>
            </a:r>
          </a:p>
          <a:p>
            <a:pPr lvl="1"/>
            <a:r>
              <a:rPr lang="en-US" dirty="0" smtClean="0"/>
              <a:t>Bottom line – for now you will only see global IPv6 addresses starting with “2”</a:t>
            </a:r>
          </a:p>
          <a:p>
            <a:r>
              <a:rPr lang="en-US" dirty="0" smtClean="0"/>
              <a:t>Documentation prefix</a:t>
            </a:r>
          </a:p>
          <a:p>
            <a:pPr lvl="1"/>
            <a:r>
              <a:rPr lang="en-US" dirty="0" smtClean="0"/>
              <a:t>2001:db8::/32 is reserved for documentation/examples, not routed on the Internet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</a:t>
            </a:r>
            <a:r>
              <a:rPr lang="en-US" dirty="0" smtClean="0"/>
              <a:t>addressing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77574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i="1" strike="sngStrike" dirty="0" smtClean="0">
                <a:solidFill>
                  <a:srgbClr val="FF0000"/>
                </a:solidFill>
              </a:rPr>
              <a:t>Broadcasts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smtClean="0"/>
              <a:t>ARP </a:t>
            </a:r>
            <a:r>
              <a:rPr lang="en-US" dirty="0" smtClean="0"/>
              <a:t>replaced by NDP, a subset of ICMPv6</a:t>
            </a:r>
          </a:p>
          <a:p>
            <a:r>
              <a:rPr lang="en-US" dirty="0"/>
              <a:t>Nodes can auto-configure address with SLAAC (use RAs)</a:t>
            </a:r>
          </a:p>
          <a:p>
            <a:r>
              <a:rPr lang="en-US" dirty="0" smtClean="0"/>
              <a:t>DHCP </a:t>
            </a:r>
            <a:r>
              <a:rPr lang="en-US" dirty="0" smtClean="0"/>
              <a:t>replaced by RAs (subset of NDP) + DHCPv6</a:t>
            </a:r>
          </a:p>
          <a:p>
            <a:r>
              <a:rPr lang="en-US" dirty="0"/>
              <a:t>Blocking ICMPv6 will completely break IPv6!!!</a:t>
            </a:r>
          </a:p>
          <a:p>
            <a:pPr lvl="1"/>
            <a:r>
              <a:rPr lang="en-US" dirty="0"/>
              <a:t>Careful with firewall/route/switch/operating system ACLs</a:t>
            </a:r>
          </a:p>
          <a:p>
            <a:r>
              <a:rPr lang="en-US" dirty="0"/>
              <a:t>Minimum MTU changes from 68 to 1280</a:t>
            </a:r>
          </a:p>
          <a:p>
            <a:r>
              <a:rPr lang="en-US" dirty="0" smtClean="0"/>
              <a:t>Fragmentation </a:t>
            </a:r>
            <a:r>
              <a:rPr lang="en-US" dirty="0"/>
              <a:t>only done by end nodes, not by </a:t>
            </a:r>
            <a:r>
              <a:rPr lang="en-US" dirty="0" smtClean="0"/>
              <a:t>routers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Changes from IPv4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334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Why not?</a:t>
            </a:r>
          </a:p>
          <a:p>
            <a:r>
              <a:rPr lang="en-US" dirty="0" smtClean="0"/>
              <a:t>Most common link layer – Ethernet</a:t>
            </a:r>
          </a:p>
          <a:p>
            <a:r>
              <a:rPr lang="en-US" dirty="0" smtClean="0"/>
              <a:t>Broadcast sent to all on-link nodes regardless of need</a:t>
            </a:r>
          </a:p>
          <a:p>
            <a:pPr lvl="1"/>
            <a:r>
              <a:rPr lang="en-US" dirty="0" smtClean="0"/>
              <a:t>Node doesn’t use protocol?  Too bad…</a:t>
            </a:r>
          </a:p>
          <a:p>
            <a:pPr lvl="1"/>
            <a:r>
              <a:rPr lang="en-US" dirty="0" smtClean="0"/>
              <a:t>Node isn’t interested in traffic?  Too bad…</a:t>
            </a:r>
          </a:p>
          <a:p>
            <a:pPr lvl="1"/>
            <a:r>
              <a:rPr lang="en-US" dirty="0" smtClean="0"/>
              <a:t>Inefficient</a:t>
            </a:r>
          </a:p>
          <a:p>
            <a:r>
              <a:rPr lang="en-US" dirty="0" smtClean="0"/>
              <a:t>The source of many problems</a:t>
            </a:r>
          </a:p>
          <a:p>
            <a:pPr lvl="1"/>
            <a:r>
              <a:rPr lang="en-US" dirty="0" smtClean="0"/>
              <a:t>Broadcast storms</a:t>
            </a:r>
          </a:p>
          <a:p>
            <a:pPr lvl="1"/>
            <a:r>
              <a:rPr lang="en-US" dirty="0" smtClean="0"/>
              <a:t>Scalability issues</a:t>
            </a:r>
          </a:p>
          <a:p>
            <a:pPr lvl="1"/>
            <a:endParaRPr lang="en-US" dirty="0"/>
          </a:p>
          <a:p>
            <a:pPr marL="13906" indent="0">
              <a:buNone/>
            </a:pPr>
            <a:r>
              <a:rPr lang="en-US" dirty="0" smtClean="0"/>
              <a:t>Replaced with Multicast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more broadcasts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15526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13906" indent="0">
              <a:buNone/>
            </a:pPr>
            <a:r>
              <a:rPr lang="en-US" dirty="0" smtClean="0"/>
              <a:t>Broadcast replacement is link-local multicast:</a:t>
            </a:r>
          </a:p>
          <a:p>
            <a:r>
              <a:rPr lang="en-US" dirty="0" smtClean="0"/>
              <a:t>ff02::1 – All nodes on the link</a:t>
            </a:r>
          </a:p>
          <a:p>
            <a:r>
              <a:rPr lang="en-US" dirty="0" smtClean="0"/>
              <a:t>Each application has its own group address</a:t>
            </a:r>
          </a:p>
          <a:p>
            <a:pPr lvl="1"/>
            <a:r>
              <a:rPr lang="en-US" dirty="0" smtClean="0"/>
              <a:t>ff02::2 – All routers</a:t>
            </a:r>
          </a:p>
          <a:p>
            <a:pPr lvl="1"/>
            <a:r>
              <a:rPr lang="en-US" dirty="0" smtClean="0"/>
              <a:t>ff02::fb – mDNSv6</a:t>
            </a:r>
          </a:p>
          <a:p>
            <a:pPr lvl="1"/>
            <a:r>
              <a:rPr lang="en-US" dirty="0" smtClean="0"/>
              <a:t>ff02::1:2 – All DHCPv6 agents</a:t>
            </a:r>
          </a:p>
          <a:p>
            <a:pPr lvl="1"/>
            <a:r>
              <a:rPr lang="en-US" dirty="0" smtClean="0"/>
              <a:t>Only interested nodes join the group</a:t>
            </a:r>
          </a:p>
          <a:p>
            <a:r>
              <a:rPr lang="en-US" dirty="0" smtClean="0"/>
              <a:t>IPv6 brings scoping</a:t>
            </a:r>
          </a:p>
          <a:p>
            <a:pPr lvl="1"/>
            <a:r>
              <a:rPr lang="en-US" dirty="0" smtClean="0"/>
              <a:t>No more choosing between network security/stability and handy broadcast features</a:t>
            </a:r>
          </a:p>
          <a:p>
            <a:pPr lvl="1"/>
            <a:r>
              <a:rPr lang="en-US" dirty="0" smtClean="0"/>
              <a:t>Directed broadcasts for features like Wake on LAN will be replaced with scoped multicast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more broadcasts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335316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Default setup</a:t>
            </a:r>
          </a:p>
          <a:p>
            <a:r>
              <a:rPr lang="en-US" dirty="0" smtClean="0"/>
              <a:t>No IPv6 explicitly configured</a:t>
            </a:r>
          </a:p>
          <a:p>
            <a:r>
              <a:rPr lang="en-US" dirty="0" smtClean="0"/>
              <a:t>Let’s look at the defaults: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root@v6client:~#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-6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maddr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     lo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inet6 ff02::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2:      eth0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inet6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ff02::1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inet6 ff02::fb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inet6 ff02::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1:ff8f:2a54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ipv6 </a:t>
            </a:r>
            <a:r>
              <a:rPr lang="en-US" dirty="0" smtClean="0"/>
              <a:t>Multicast Groups?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998" y="1953883"/>
            <a:ext cx="2071429" cy="28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31292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trike="sngStrike" dirty="0" smtClean="0">
                <a:solidFill>
                  <a:srgbClr val="FF0000"/>
                </a:solidFill>
              </a:rPr>
              <a:t>Broadcasts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b="1" i="1" dirty="0" smtClean="0"/>
              <a:t>ARP </a:t>
            </a:r>
            <a:r>
              <a:rPr lang="en-US" b="1" i="1" dirty="0" smtClean="0"/>
              <a:t>replaced by NDP, a subset of ICMPv6</a:t>
            </a:r>
          </a:p>
          <a:p>
            <a:r>
              <a:rPr lang="en-US" dirty="0"/>
              <a:t>Nodes can auto-configure address with SLAAC (use RAs)</a:t>
            </a:r>
          </a:p>
          <a:p>
            <a:r>
              <a:rPr lang="en-US" dirty="0" smtClean="0"/>
              <a:t>DHCP </a:t>
            </a:r>
            <a:r>
              <a:rPr lang="en-US" dirty="0" smtClean="0"/>
              <a:t>replaced by RAs (subset of NDP) + DHCPv6</a:t>
            </a:r>
          </a:p>
          <a:p>
            <a:r>
              <a:rPr lang="en-US" dirty="0"/>
              <a:t>Blocking ICMPv6 will completely break IPv6!!!</a:t>
            </a:r>
          </a:p>
          <a:p>
            <a:pPr lvl="1"/>
            <a:r>
              <a:rPr lang="en-US" dirty="0"/>
              <a:t>Careful with firewall/route/switch/operating system ACLs</a:t>
            </a:r>
          </a:p>
          <a:p>
            <a:r>
              <a:rPr lang="en-US" dirty="0"/>
              <a:t>Minimum MTU changes from 68 to 1280</a:t>
            </a:r>
          </a:p>
          <a:p>
            <a:r>
              <a:rPr lang="en-US" dirty="0" smtClean="0"/>
              <a:t>Fragmentation </a:t>
            </a:r>
            <a:r>
              <a:rPr lang="en-US" dirty="0"/>
              <a:t>only done by end nodes, not by </a:t>
            </a:r>
            <a:r>
              <a:rPr lang="en-US" dirty="0" smtClean="0"/>
              <a:t>routers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Changes from IPv4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87568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IPv4 L2 Cache: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root@v6client:~#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-a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v6client.local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192.168.231.11)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at 00:0c:29:e9:bc:50 [ether] on eth0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v6server.local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192.168.231.12)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at 00:26:2d:fc:05:9b [ether] on eth0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v6gateway.local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192.168.231.13)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at 00:00:0c:9f:f0:65 [ether] on eth0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dirty="0" smtClean="0"/>
              <a:t>IPv6 </a:t>
            </a:r>
            <a:r>
              <a:rPr lang="en-US" sz="2600" dirty="0"/>
              <a:t>L2 Cache: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root@v6client:~#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-6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neigh show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fe80::301:1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eth0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lladdr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00:05:73:a0:00:66 router STALE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2001:db8:c3:f1:3fd:6182:d9b6:b027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eth0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lladdr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00:26:2d:fc:05:9b REACHABLE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2001:db8:c3:f1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::101:a861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eth0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lladdr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00:0c:29:80:a8:61 STALE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L2 Address resolution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5574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13267" y="2704699"/>
            <a:ext cx="8373533" cy="3705626"/>
          </a:xfrm>
        </p:spPr>
        <p:txBody>
          <a:bodyPr/>
          <a:lstStyle/>
          <a:p>
            <a:r>
              <a:rPr lang="en-US" dirty="0" smtClean="0"/>
              <a:t>Client (192.168.231.11) needs to talk to server (192.168.231.12)</a:t>
            </a:r>
          </a:p>
          <a:p>
            <a:r>
              <a:rPr lang="en-US" dirty="0" smtClean="0"/>
              <a:t>Client needs MAC Address (L2) for server</a:t>
            </a:r>
          </a:p>
          <a:p>
            <a:r>
              <a:rPr lang="en-US" dirty="0" smtClean="0"/>
              <a:t>Client uses ARP to resolve IPv4 Address (L3) to MAC Address (L2)</a:t>
            </a:r>
          </a:p>
          <a:p>
            <a:r>
              <a:rPr lang="en-US" dirty="0" smtClean="0"/>
              <a:t>ARP uses broadcast – who owns the IPv4 Address 192.168.231.12?</a:t>
            </a:r>
          </a:p>
          <a:p>
            <a:endParaRPr lang="en-US" dirty="0" smtClean="0"/>
          </a:p>
          <a:p>
            <a:r>
              <a:rPr lang="en-US" dirty="0" smtClean="0"/>
              <a:t>Note:  ARP is a L2 protocol, does not use IPv4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 L2 address resolution (review)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877" y="1049104"/>
            <a:ext cx="5334745" cy="137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55478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042" y="1097229"/>
            <a:ext cx="5125166" cy="1371792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13267" y="2704699"/>
            <a:ext cx="8373533" cy="3705626"/>
          </a:xfrm>
        </p:spPr>
        <p:txBody>
          <a:bodyPr/>
          <a:lstStyle/>
          <a:p>
            <a:r>
              <a:rPr lang="en-US" dirty="0" smtClean="0"/>
              <a:t>Client (2001:db8::11) needs to talk to server (2001:db8::12)</a:t>
            </a:r>
          </a:p>
          <a:p>
            <a:r>
              <a:rPr lang="en-US" dirty="0" smtClean="0"/>
              <a:t>Client needs MAC Address (L2) for server</a:t>
            </a:r>
          </a:p>
          <a:p>
            <a:r>
              <a:rPr lang="en-US" dirty="0" smtClean="0"/>
              <a:t>Client uses NDP to resolve IPv6 Address (L3) to MAC Address (L2)</a:t>
            </a:r>
          </a:p>
          <a:p>
            <a:r>
              <a:rPr lang="en-US" dirty="0" smtClean="0"/>
              <a:t>NDP uses ICMPv6 which uses a special multicast group – who owns the IPv6 Address 2001:db8::12?</a:t>
            </a:r>
          </a:p>
          <a:p>
            <a:endParaRPr lang="en-US" dirty="0" smtClean="0"/>
          </a:p>
          <a:p>
            <a:r>
              <a:rPr lang="en-US" dirty="0" smtClean="0"/>
              <a:t>Note:  NDP/ICMPv6 is a L3 protocol, uses IPv6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L2 address resolution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190027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042" y="1097229"/>
            <a:ext cx="5125166" cy="1371792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13267" y="2704699"/>
            <a:ext cx="8373533" cy="37056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NDP uses a special multicast group for L3 to L2 address resolution – the solicited node multicast address:</a:t>
            </a:r>
          </a:p>
          <a:p>
            <a:r>
              <a:rPr lang="en-US" dirty="0" smtClean="0"/>
              <a:t>ff02:0:0:0:0:1:ff/104</a:t>
            </a:r>
          </a:p>
          <a:p>
            <a:r>
              <a:rPr lang="en-US" dirty="0" smtClean="0"/>
              <a:t>NDP takes the last 24 bits of the address it needs L2 info for and appends it:</a:t>
            </a:r>
          </a:p>
          <a:p>
            <a:pPr lvl="1"/>
            <a:r>
              <a:rPr lang="en-US" dirty="0" smtClean="0"/>
              <a:t>Server Address:  2001:db8::12 (2001:db8::00:0012)</a:t>
            </a:r>
          </a:p>
          <a:p>
            <a:pPr lvl="1"/>
            <a:r>
              <a:rPr lang="en-US" dirty="0" smtClean="0"/>
              <a:t>Solicited Node Address:  ff02::1:ff00:12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Much more scalable that ARP!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L2 address resolution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525066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IPv6?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b="1" i="1" dirty="0" smtClean="0"/>
              <a:t>Optimal Gaming Experience</a:t>
            </a:r>
          </a:p>
          <a:p>
            <a:pPr marL="0" indent="0">
              <a:buNone/>
            </a:pPr>
            <a:r>
              <a:rPr lang="en-US" sz="2400" dirty="0" smtClean="0"/>
              <a:t>For </a:t>
            </a:r>
            <a:r>
              <a:rPr lang="en-US" sz="2400" dirty="0"/>
              <a:t>the best possible user experience, Xbox users should use IPv6 </a:t>
            </a:r>
            <a:r>
              <a:rPr lang="en-US" sz="2400" dirty="0" smtClean="0"/>
              <a:t>connectivity.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– Christopher </a:t>
            </a:r>
            <a:r>
              <a:rPr lang="en-US" sz="2400" dirty="0"/>
              <a:t>Palmer, Program Manager</a:t>
            </a:r>
            <a:r>
              <a:rPr lang="en-US" sz="2400" dirty="0" smtClean="0"/>
              <a:t>,		 			 Networking Core/Operating </a:t>
            </a:r>
            <a:r>
              <a:rPr lang="en-US" sz="2400" dirty="0"/>
              <a:t>System Group</a:t>
            </a:r>
          </a:p>
        </p:txBody>
      </p:sp>
      <p:pic>
        <p:nvPicPr>
          <p:cNvPr id="5" name="Picture 2" descr="http://images.gizmag.com/hero/top-e3-2013-gam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420" y="529388"/>
            <a:ext cx="50482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15593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68918" y="2685448"/>
            <a:ext cx="2030930" cy="221381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05817" y="3299848"/>
            <a:ext cx="2975807" cy="221381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87879" y="5157536"/>
            <a:ext cx="2127985" cy="221381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95904" y="5454311"/>
            <a:ext cx="2127985" cy="221381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IPv6 node will join the solicited node multicast address group for each interface address: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root@v6client:~#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-6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show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eth0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2: eth0: &lt;BROADCAST,MULTICAST,UP,LOWER_UP&gt;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1500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1000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inet6 2001:db8:1::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1011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/64 scope global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valid_lft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forever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preferred_lft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forever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inet6 fe80::250:56ff:fe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8f:2a54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/64 scope link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valid_lft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forever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preferred_lft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forever</a:t>
            </a: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root@v6client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:~#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-6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maddr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show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eth0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2:      eth0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inet6 ff02::fb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inet6 ff02::1:ff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00:1011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inet6 ff02::1:ff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8f:2a54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inet6 ff02::1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L2 address mechanics</a:t>
            </a:r>
            <a:endParaRPr lang="en-US" dirty="0"/>
          </a:p>
        </p:txBody>
      </p:sp>
      <p:cxnSp>
        <p:nvCxnSpPr>
          <p:cNvPr id="9" name="Elbow Connector 8"/>
          <p:cNvCxnSpPr>
            <a:stCxn id="4" idx="3"/>
            <a:endCxn id="6" idx="3"/>
          </p:cNvCxnSpPr>
          <p:nvPr/>
        </p:nvCxnSpPr>
        <p:spPr>
          <a:xfrm>
            <a:off x="3599848" y="2796139"/>
            <a:ext cx="616016" cy="2472088"/>
          </a:xfrm>
          <a:prstGeom prst="bentConnector3">
            <a:avLst>
              <a:gd name="adj1" fmla="val 52304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3"/>
            <a:endCxn id="7" idx="3"/>
          </p:cNvCxnSpPr>
          <p:nvPr/>
        </p:nvCxnSpPr>
        <p:spPr>
          <a:xfrm flipH="1">
            <a:off x="4223889" y="3410539"/>
            <a:ext cx="357735" cy="2154463"/>
          </a:xfrm>
          <a:prstGeom prst="bentConnector3">
            <a:avLst>
              <a:gd name="adj1" fmla="val -83879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436408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trike="sngStrike" dirty="0" smtClean="0">
                <a:solidFill>
                  <a:srgbClr val="FF0000"/>
                </a:solidFill>
              </a:rPr>
              <a:t>Broadcasts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smtClean="0"/>
              <a:t>ARP </a:t>
            </a:r>
            <a:r>
              <a:rPr lang="en-US" dirty="0" smtClean="0"/>
              <a:t>replaced by NDP, a subset of ICMPv6</a:t>
            </a:r>
          </a:p>
          <a:p>
            <a:r>
              <a:rPr lang="en-US" b="1" i="1" dirty="0"/>
              <a:t>Nodes can auto-configure address with SLAAC (use RAs)</a:t>
            </a:r>
          </a:p>
          <a:p>
            <a:r>
              <a:rPr lang="en-US" dirty="0" smtClean="0"/>
              <a:t>DHCP </a:t>
            </a:r>
            <a:r>
              <a:rPr lang="en-US" dirty="0" smtClean="0"/>
              <a:t>replaced by RAs (subset of NDP) + DHCPv6</a:t>
            </a:r>
          </a:p>
          <a:p>
            <a:r>
              <a:rPr lang="en-US" dirty="0"/>
              <a:t>Blocking ICMPv6 will completely break IPv6!!!</a:t>
            </a:r>
          </a:p>
          <a:p>
            <a:pPr lvl="1"/>
            <a:r>
              <a:rPr lang="en-US" dirty="0"/>
              <a:t>Careful with firewall/route/switch/operating system ACLs</a:t>
            </a:r>
          </a:p>
          <a:p>
            <a:r>
              <a:rPr lang="en-US" dirty="0"/>
              <a:t>Minimum MTU changes from 68 to 1280</a:t>
            </a:r>
          </a:p>
          <a:p>
            <a:r>
              <a:rPr lang="en-US" dirty="0" smtClean="0"/>
              <a:t>Fragmentation </a:t>
            </a:r>
            <a:r>
              <a:rPr lang="en-US" dirty="0"/>
              <a:t>only done by end nodes, not by routers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Changes from IPv4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370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Enable IPv6 routing on gateway host – preparation: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Note: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radvd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 present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root@v6gateway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:~# apt-get install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radvd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Enable IPv6 routing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root@v6gateway:~#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sysctl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net.ipv6.conf.all.forwarding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net.ipv6.conf.all.forwarding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root@v6gateway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:~#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sysctl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-w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net.ipv6.conf.all.forwarding=1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net.ipv6.conf.all.forwarding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IPv6 router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059939"/>
      </p:ext>
    </p:extLst>
  </p:cSld>
  <p:clrMapOvr>
    <a:masterClrMapping/>
  </p:clrMapOvr>
  <p:transition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Enable IPv6 routing on gateway host – preparation: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Setup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radvd.conf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eth0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AdvSendAdvert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on;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AdvManagedFlag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off;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Enable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stateful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DHCPv6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AdvOtherConfigFlag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off;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Enable for stateless DHCPv6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AdvLinkMTU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1480;        # If needed (e.g. tunnels)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prefix 2001:db8:1::/64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AdvOnLink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on;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AdvAutonomous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on;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RDNSS 2001:4860:4860::8888 2001:4860:4860::8844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DNSSL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test.local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IPv6 router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461248"/>
      </p:ext>
    </p:extLst>
  </p:cSld>
  <p:clrMapOvr>
    <a:masterClrMapping/>
  </p:clrMapOvr>
  <p:transition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Enable IPv6 routing on gateway host – preparation: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radvd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radvd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Let’s look at a previously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unconfigured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client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on the same link: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root@v6client:~#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eth0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eth0      Link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encap:Ethernet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00:50:56:8f:2a:54  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(…)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inet6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2001:db8:1:0:19ed:b935:f346:30e2/64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Scope:Global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inet6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fe80::250:56ff:fe8f:2a54/64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Scope:Link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inet6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2001:db8:1:0:250:56ff:fe8f:2a54/64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Scope:Global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(…)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IPv6 router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59421"/>
      </p:ext>
    </p:extLst>
  </p:cSld>
  <p:clrMapOvr>
    <a:masterClrMapping/>
  </p:clrMapOvr>
  <p:transition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Always 64 bits – Why?</a:t>
            </a:r>
          </a:p>
          <a:p>
            <a:pPr lvl="1"/>
            <a:r>
              <a:rPr lang="en-US" dirty="0" smtClean="0"/>
              <a:t>IEEE hands out 48 bit (EUI-48) and 64 bit (EUI-64) MACs</a:t>
            </a:r>
          </a:p>
          <a:p>
            <a:pPr lvl="1"/>
            <a:r>
              <a:rPr lang="en-US" dirty="0" smtClean="0"/>
              <a:t>Original idea was to use MAC to generate IID like in IPX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48 bit MACs, you insert 								0xFFFE in the middle to 											generate a 64 bit address										(IEEE Rule)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“U” bit is also flipped										(Modified EUI-64)												This is so if you create a											local address you can use										2001:db8::1 instead of											2001:db8::0200:0:0:1											Wasn’t that nice of them?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interface addressing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724" y="2606468"/>
            <a:ext cx="4344885" cy="324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267239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we enabled the Router Advertisement Daemon (</a:t>
            </a:r>
            <a:r>
              <a:rPr lang="en-US" dirty="0" err="1" smtClean="0"/>
              <a:t>radvd</a:t>
            </a:r>
            <a:r>
              <a:rPr lang="en-US" dirty="0" smtClean="0"/>
              <a:t>), we enabled SLAAC for the link</a:t>
            </a:r>
          </a:p>
          <a:p>
            <a:r>
              <a:rPr lang="en-US" dirty="0" smtClean="0"/>
              <a:t>SLAAC – </a:t>
            </a:r>
            <a:r>
              <a:rPr lang="en-US" dirty="0" err="1" smtClean="0"/>
              <a:t>StateLess</a:t>
            </a:r>
            <a:r>
              <a:rPr lang="en-US" dirty="0" smtClean="0"/>
              <a:t> Address Auto-Configuration</a:t>
            </a:r>
          </a:p>
          <a:p>
            <a:r>
              <a:rPr lang="en-US" dirty="0" smtClean="0"/>
              <a:t>Idea is to make IPv6 more plug-in-play like IPX</a:t>
            </a:r>
          </a:p>
          <a:p>
            <a:r>
              <a:rPr lang="en-US" dirty="0" smtClean="0"/>
              <a:t>Compare IPv6 Addresses to MAC Address:</a:t>
            </a:r>
          </a:p>
          <a:p>
            <a:r>
              <a:rPr lang="en-US" dirty="0" smtClean="0"/>
              <a:t>00:50:56:8f:2a:54 should be 0</a:t>
            </a:r>
            <a:r>
              <a:rPr lang="en-US" b="1" i="1" dirty="0" smtClean="0"/>
              <a:t>2</a:t>
            </a:r>
            <a:r>
              <a:rPr lang="en-US" dirty="0" smtClean="0"/>
              <a:t>50:56</a:t>
            </a:r>
            <a:r>
              <a:rPr lang="en-US" b="1" i="1" dirty="0" smtClean="0"/>
              <a:t>ff:fe</a:t>
            </a:r>
            <a:r>
              <a:rPr lang="en-US" dirty="0" smtClean="0"/>
              <a:t>8f:2a54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root@v6client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:~#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eth0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eth0      Link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encap:Ethernet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00:50:56:8f:2a:54  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(…)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inet6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2001:db8:1:0:19ed:b935:f346:30e2/64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Scope:Global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inet6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fe80::250:56ff:fe8f:2a54/64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Scope:Link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inet6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2001:db8:1:0:250:56ff:fe8f:2a54/64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Scope:Global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(…)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addresses – </a:t>
            </a:r>
            <a:r>
              <a:rPr lang="en-US" dirty="0" err="1" smtClean="0"/>
              <a:t>Slaac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98745" y="3927097"/>
            <a:ext cx="1905802" cy="231006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18019" y="4531872"/>
            <a:ext cx="2032523" cy="231006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56045" y="4838272"/>
            <a:ext cx="1937850" cy="231006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87544" y="5136647"/>
            <a:ext cx="1957121" cy="231006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>
            <a:stCxn id="4" idx="3"/>
            <a:endCxn id="6" idx="3"/>
          </p:cNvCxnSpPr>
          <p:nvPr/>
        </p:nvCxnSpPr>
        <p:spPr>
          <a:xfrm flipH="1">
            <a:off x="5293895" y="4042600"/>
            <a:ext cx="1010652" cy="911175"/>
          </a:xfrm>
          <a:prstGeom prst="bentConnector3">
            <a:avLst>
              <a:gd name="adj1" fmla="val -17309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3"/>
            <a:endCxn id="7" idx="3"/>
          </p:cNvCxnSpPr>
          <p:nvPr/>
        </p:nvCxnSpPr>
        <p:spPr>
          <a:xfrm flipH="1">
            <a:off x="6044665" y="4042600"/>
            <a:ext cx="259882" cy="1209550"/>
          </a:xfrm>
          <a:prstGeom prst="bentConnector3">
            <a:avLst>
              <a:gd name="adj1" fmla="val -67314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Callout 13"/>
          <p:cNvSpPr/>
          <p:nvPr/>
        </p:nvSpPr>
        <p:spPr>
          <a:xfrm>
            <a:off x="6304547" y="4238310"/>
            <a:ext cx="702645" cy="519754"/>
          </a:xfrm>
          <a:prstGeom prst="wedgeEllipseCallout">
            <a:avLst>
              <a:gd name="adj1" fmla="val -72888"/>
              <a:gd name="adj2" fmla="val 3101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?</a:t>
            </a:r>
            <a:endParaRPr lang="en-US" sz="2400" b="1" dirty="0"/>
          </a:p>
        </p:txBody>
      </p:sp>
      <p:sp>
        <p:nvSpPr>
          <p:cNvPr id="15" name="Oval Callout 14"/>
          <p:cNvSpPr/>
          <p:nvPr/>
        </p:nvSpPr>
        <p:spPr>
          <a:xfrm>
            <a:off x="6299736" y="5407708"/>
            <a:ext cx="707456" cy="490888"/>
          </a:xfrm>
          <a:prstGeom prst="wedgeEllipseCallout">
            <a:avLst>
              <a:gd name="adj1" fmla="val -87500"/>
              <a:gd name="adj2" fmla="val -61030"/>
            </a:avLst>
          </a:prstGeom>
          <a:gradFill>
            <a:gsLst>
              <a:gs pos="95000">
                <a:srgbClr val="00B05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Symbol" panose="05050102010706020507" pitchFamily="18" charset="2"/>
                <a:sym typeface="Symbol"/>
              </a:rPr>
              <a:t></a:t>
            </a:r>
            <a:endParaRPr lang="en-US" sz="2400" b="1" dirty="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49205457"/>
      </p:ext>
    </p:extLst>
  </p:cSld>
  <p:clrMapOvr>
    <a:masterClrMapping/>
  </p:clrMapOvr>
  <p:transition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31806" y="2377440"/>
            <a:ext cx="1049154" cy="231006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ip</a:t>
            </a:r>
            <a:r>
              <a:rPr lang="en-US" dirty="0" smtClean="0"/>
              <a:t> command is more useful for </a:t>
            </a:r>
            <a:r>
              <a:rPr lang="en-US" dirty="0" err="1" smtClean="0"/>
              <a:t>examing</a:t>
            </a:r>
            <a:r>
              <a:rPr lang="en-US" dirty="0" smtClean="0"/>
              <a:t> IPv6 Addresses: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root@v6client:~#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-6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show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eth0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2: eth0: &lt;BROADCAST,MULTICAST,UP,LOWER_UP&gt;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1500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1000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inet6 2001:db8:1:0:19ed:b935:f346:30e2/64 scope global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temporary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dynamic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valid_lft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85910sec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preferred_lft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13910sec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inet6 2001:db8:1:0:250:56ff:fe8f:2a54/64 scope global dynamic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valid_lft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85910sec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preferred_lft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13910sec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inet6 fe80::250:56ff:fe8f:2a54/64 scope link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valid_lft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forever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preferred_lft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forever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What’s a temporary address?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addresses – </a:t>
            </a:r>
            <a:r>
              <a:rPr lang="en-US" dirty="0" err="1" smtClean="0"/>
              <a:t>slaac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444784"/>
      </p:ext>
    </p:extLst>
  </p:cSld>
  <p:clrMapOvr>
    <a:masterClrMapping/>
  </p:clrMapOvr>
  <p:transition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Modified EUI-64 was originally used for Stateless Auto Address Configuration (SLAAC)</a:t>
            </a:r>
          </a:p>
          <a:p>
            <a:r>
              <a:rPr lang="en-US" dirty="0" smtClean="0"/>
              <a:t>Unfortunately </a:t>
            </a:r>
            <a:r>
              <a:rPr lang="en-US" dirty="0" smtClean="0"/>
              <a:t>M-EUI-64 based addresses can be used as a super cookie</a:t>
            </a:r>
          </a:p>
          <a:p>
            <a:r>
              <a:rPr lang="en-US" dirty="0" smtClean="0"/>
              <a:t>To address this, privacy extensions were created (RFC 4941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Privacy Extensions</a:t>
            </a:r>
          </a:p>
          <a:p>
            <a:r>
              <a:rPr lang="en-US" dirty="0" smtClean="0"/>
              <a:t>Nodes use a rotating, temporary address for outgoing communication</a:t>
            </a:r>
          </a:p>
          <a:p>
            <a:pPr marL="671894" lvl="1" indent="-457200"/>
            <a:r>
              <a:rPr lang="en-US" dirty="0" smtClean="0"/>
              <a:t>The address changes periodically – typically once/day by default</a:t>
            </a:r>
          </a:p>
          <a:p>
            <a:r>
              <a:rPr lang="en-US" dirty="0" smtClean="0"/>
              <a:t>When creating the IID, a random number is used instead of the M-EUI-64 process</a:t>
            </a:r>
          </a:p>
          <a:p>
            <a:pPr lvl="1"/>
            <a:r>
              <a:rPr lang="en-US" dirty="0" smtClean="0"/>
              <a:t>This solves the “cookie” problem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interface addressing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06491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Privacy Addressing in Linux: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sysctl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net.ipv6.conf.all.use_tempaddr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use_tempaddr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Privacy Extensions Configuration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 : disable Privacy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Extensions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==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: enable Privacy Extensions, but prefer public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addresses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over temporary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addresses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&gt;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: enable Privacy Extensions and prefer temporary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addresses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over public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addresses</a:t>
            </a: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Note:  Default in Ubuntu 12.04 is 2</a:t>
            </a:r>
          </a:p>
          <a:p>
            <a:endParaRPr lang="en-US" dirty="0" smtClean="0"/>
          </a:p>
          <a:p>
            <a:r>
              <a:rPr lang="en-US" dirty="0" smtClean="0"/>
              <a:t>Privacy </a:t>
            </a:r>
            <a:r>
              <a:rPr lang="en-US" dirty="0" smtClean="0"/>
              <a:t>addresses are great for consumers but problematic for the enterprise</a:t>
            </a:r>
          </a:p>
          <a:p>
            <a:pPr lvl="1"/>
            <a:r>
              <a:rPr lang="en-US" dirty="0" smtClean="0"/>
              <a:t>DHCPv6 relays don’t include client MAC address</a:t>
            </a:r>
          </a:p>
          <a:p>
            <a:pPr lvl="1"/>
            <a:r>
              <a:rPr lang="en-US" dirty="0" smtClean="0"/>
              <a:t>Privacy addresses make accountability/security difficult because addresses periodically rotate/change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</a:t>
            </a:r>
            <a:r>
              <a:rPr lang="en-US" dirty="0" smtClean="0"/>
              <a:t>privacy addressing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1267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Simple IPv4 Example</a:t>
            </a:r>
          </a:p>
          <a:p>
            <a:r>
              <a:rPr lang="en-US" dirty="0" smtClean="0"/>
              <a:t>Internet Server required for public address resolution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IPv6 better for gaming?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6" y="2582582"/>
            <a:ext cx="9040487" cy="382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59624"/>
      </p:ext>
    </p:extLst>
  </p:cSld>
  <p:clrMapOvr>
    <a:masterClrMapping/>
  </p:clrMapOvr>
  <p:transition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trike="sngStrike" dirty="0" smtClean="0">
                <a:solidFill>
                  <a:srgbClr val="FF0000"/>
                </a:solidFill>
              </a:rPr>
              <a:t>Broadcasts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smtClean="0"/>
              <a:t>ARP </a:t>
            </a:r>
            <a:r>
              <a:rPr lang="en-US" dirty="0" smtClean="0"/>
              <a:t>replaced by NDP, a subset of ICMPv6</a:t>
            </a:r>
          </a:p>
          <a:p>
            <a:r>
              <a:rPr lang="en-US" dirty="0"/>
              <a:t>Nodes can auto-configure address with SLAAC (use RAs)</a:t>
            </a:r>
          </a:p>
          <a:p>
            <a:r>
              <a:rPr lang="en-US" b="1" i="1" dirty="0" smtClean="0"/>
              <a:t>DHCP </a:t>
            </a:r>
            <a:r>
              <a:rPr lang="en-US" b="1" i="1" dirty="0" smtClean="0"/>
              <a:t>replaced by RAs (subset of NDP) + DHCPv6</a:t>
            </a:r>
          </a:p>
          <a:p>
            <a:r>
              <a:rPr lang="en-US" dirty="0"/>
              <a:t>Blocking ICMPv6 will completely break IPv6!!!</a:t>
            </a:r>
          </a:p>
          <a:p>
            <a:pPr lvl="1"/>
            <a:r>
              <a:rPr lang="en-US" dirty="0"/>
              <a:t>Careful with firewall/route/switch/operating system ACLs</a:t>
            </a:r>
          </a:p>
          <a:p>
            <a:r>
              <a:rPr lang="en-US" dirty="0"/>
              <a:t>Minimum MTU changes from 68 to 1280</a:t>
            </a:r>
          </a:p>
          <a:p>
            <a:r>
              <a:rPr lang="en-US" dirty="0" smtClean="0"/>
              <a:t>Fragmentation </a:t>
            </a:r>
            <a:r>
              <a:rPr lang="en-US" dirty="0"/>
              <a:t>only done by end nodes, not by </a:t>
            </a:r>
            <a:r>
              <a:rPr lang="en-US" dirty="0" smtClean="0"/>
              <a:t>routers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Changes from IPv4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9000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DHCPv6 setup requires several components</a:t>
            </a:r>
          </a:p>
          <a:p>
            <a:r>
              <a:rPr lang="en-US" dirty="0" smtClean="0"/>
              <a:t>Local router advertising to use DHCPv6</a:t>
            </a:r>
          </a:p>
          <a:p>
            <a:pPr lvl="1"/>
            <a:r>
              <a:rPr lang="en-US" dirty="0" smtClean="0"/>
              <a:t>Stateless DHCP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radvd.conf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interface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eth0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2" indent="0">
              <a:spcBef>
                <a:spcPts val="672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AdvOtherConfigFlag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on; # Enable for stateless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DHCPv6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Stateful</a:t>
            </a:r>
            <a:r>
              <a:rPr lang="en-US" dirty="0" smtClean="0"/>
              <a:t> DHCP</a:t>
            </a:r>
          </a:p>
          <a:p>
            <a:pPr marL="45720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AdvManagedFlag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on;     # Enable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stateful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DHCPv6</a:t>
            </a:r>
            <a:endParaRPr lang="en-US" dirty="0" smtClean="0"/>
          </a:p>
          <a:p>
            <a:r>
              <a:rPr lang="en-US" dirty="0" smtClean="0"/>
              <a:t>DHCPv6 server</a:t>
            </a:r>
          </a:p>
          <a:p>
            <a:r>
              <a:rPr lang="en-US" dirty="0" smtClean="0"/>
              <a:t>Optionally DHCPv6 relays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DHCPv6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21471"/>
      </p:ext>
    </p:extLst>
  </p:cSld>
  <p:clrMapOvr>
    <a:masterClrMapping/>
  </p:clrMapOvr>
  <p:transition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DHCPv6 server setup - stateless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DHCPv6 Parameters: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subnet6 2001:db8:1::/64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Options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option dhcp6.name-servers 2001:4860:4860::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8888;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option dhcp6.domain-search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test.local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Start: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dhcpd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-6 -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&lt;PATH-to-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-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lf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&lt;PATH-to-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leasefile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DHCPv6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62126"/>
      </p:ext>
    </p:extLst>
  </p:cSld>
  <p:clrMapOvr>
    <a:masterClrMapping/>
  </p:clrMapOvr>
  <p:transition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DHCPv6 server setup - </a:t>
            </a:r>
            <a:r>
              <a:rPr lang="en-US" dirty="0" err="1" smtClean="0"/>
              <a:t>stateful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DHCPv6 Parameters: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subnet6 2001:db8:1::/64 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#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Range for clients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range6 2001:db8:1::2000 2001:db8:1::2fff;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Start: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dhcpd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-6 -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&lt;PATH-to-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-lf &lt;PATH-to-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leasefile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DHCPv6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393639"/>
      </p:ext>
    </p:extLst>
  </p:cSld>
  <p:clrMapOvr>
    <a:masterClrMapping/>
  </p:clrMapOvr>
  <p:transition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trike="sngStrike" dirty="0" smtClean="0">
                <a:solidFill>
                  <a:srgbClr val="FF0000"/>
                </a:solidFill>
              </a:rPr>
              <a:t>Broadcasts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smtClean="0"/>
              <a:t>ARP </a:t>
            </a:r>
            <a:r>
              <a:rPr lang="en-US" dirty="0" smtClean="0"/>
              <a:t>replaced by NDP, a subset of ICMPv6</a:t>
            </a:r>
          </a:p>
          <a:p>
            <a:r>
              <a:rPr lang="en-US" dirty="0"/>
              <a:t>Nodes can auto-configure address with SLAAC (use RAs)</a:t>
            </a:r>
          </a:p>
          <a:p>
            <a:r>
              <a:rPr lang="en-US" dirty="0" smtClean="0"/>
              <a:t>DHCP </a:t>
            </a:r>
            <a:r>
              <a:rPr lang="en-US" dirty="0" smtClean="0"/>
              <a:t>replaced by RAs (subset of NDP) + DHCPv6</a:t>
            </a:r>
          </a:p>
          <a:p>
            <a:r>
              <a:rPr lang="en-US" b="1" i="1" dirty="0"/>
              <a:t>Blocking ICMPv6 will completely break IPv6!!!</a:t>
            </a:r>
          </a:p>
          <a:p>
            <a:pPr lvl="1"/>
            <a:r>
              <a:rPr lang="en-US" b="1" i="1" dirty="0"/>
              <a:t>Careful with firewall/route/switch/operating system ACLs</a:t>
            </a:r>
          </a:p>
          <a:p>
            <a:r>
              <a:rPr lang="en-US" dirty="0"/>
              <a:t>Minimum MTU changes from 68 to 1280</a:t>
            </a:r>
          </a:p>
          <a:p>
            <a:r>
              <a:rPr lang="en-US" dirty="0" smtClean="0"/>
              <a:t>Fragmentation </a:t>
            </a:r>
            <a:r>
              <a:rPr lang="en-US" dirty="0"/>
              <a:t>only done by end nodes, not by </a:t>
            </a:r>
            <a:r>
              <a:rPr lang="en-US" dirty="0" smtClean="0"/>
              <a:t>routers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Changes from IPv4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1752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13267" y="1038224"/>
            <a:ext cx="8373533" cy="5545455"/>
          </a:xfrm>
        </p:spPr>
        <p:txBody>
          <a:bodyPr>
            <a:normAutofit/>
          </a:bodyPr>
          <a:lstStyle/>
          <a:p>
            <a:r>
              <a:rPr lang="en-US" dirty="0" smtClean="0"/>
              <a:t>Reference </a:t>
            </a:r>
            <a:r>
              <a:rPr lang="en-US" dirty="0" smtClean="0">
                <a:hlinkClick r:id="rId2"/>
              </a:rPr>
              <a:t>NIST SP 800-119</a:t>
            </a:r>
            <a:r>
              <a:rPr lang="en-US" dirty="0"/>
              <a:t> </a:t>
            </a:r>
            <a:r>
              <a:rPr lang="en-US" dirty="0" smtClean="0"/>
              <a:t>(Section 3.5, Table 3-7)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Reference </a:t>
            </a:r>
            <a:r>
              <a:rPr lang="en-US" dirty="0" smtClean="0">
                <a:hlinkClick r:id="rId3"/>
              </a:rPr>
              <a:t>RFC 4890</a:t>
            </a:r>
            <a:r>
              <a:rPr lang="en-US" dirty="0" smtClean="0"/>
              <a:t> (</a:t>
            </a:r>
            <a:r>
              <a:rPr lang="en-US" dirty="0"/>
              <a:t>Recommendations for Filtering ICMPv6 Messages in </a:t>
            </a:r>
            <a:r>
              <a:rPr lang="en-US" dirty="0" smtClean="0"/>
              <a:t>Firewalls</a:t>
            </a:r>
            <a:r>
              <a:rPr lang="en-US" dirty="0"/>
              <a:t>)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access control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063" y="1573125"/>
            <a:ext cx="614362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651651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trike="sngStrike" dirty="0" smtClean="0">
                <a:solidFill>
                  <a:srgbClr val="FF0000"/>
                </a:solidFill>
              </a:rPr>
              <a:t>Broadcasts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smtClean="0"/>
              <a:t>ARP </a:t>
            </a:r>
            <a:r>
              <a:rPr lang="en-US" dirty="0" smtClean="0"/>
              <a:t>replaced by NDP, a subset of ICMPv6</a:t>
            </a:r>
          </a:p>
          <a:p>
            <a:r>
              <a:rPr lang="en-US" dirty="0"/>
              <a:t>Nodes can auto-configure address with SLAAC (use RAs)</a:t>
            </a:r>
          </a:p>
          <a:p>
            <a:r>
              <a:rPr lang="en-US" dirty="0" smtClean="0"/>
              <a:t>DHCP </a:t>
            </a:r>
            <a:r>
              <a:rPr lang="en-US" dirty="0" smtClean="0"/>
              <a:t>replaced by RAs (subset of NDP) + DHCPv6</a:t>
            </a:r>
          </a:p>
          <a:p>
            <a:r>
              <a:rPr lang="en-US" dirty="0"/>
              <a:t>Blocking ICMPv6 will completely break IPv6!!!</a:t>
            </a:r>
          </a:p>
          <a:p>
            <a:pPr lvl="1"/>
            <a:r>
              <a:rPr lang="en-US" dirty="0"/>
              <a:t>Careful with firewall/route/switch/operating system ACLs</a:t>
            </a:r>
          </a:p>
          <a:p>
            <a:r>
              <a:rPr lang="en-US" b="1" i="1" dirty="0"/>
              <a:t>Minimum MTU changes from 68 to 1280</a:t>
            </a:r>
          </a:p>
          <a:p>
            <a:r>
              <a:rPr lang="en-US" b="1" i="1" dirty="0" smtClean="0"/>
              <a:t>Fragmentation </a:t>
            </a:r>
            <a:r>
              <a:rPr lang="en-US" b="1" i="1" dirty="0"/>
              <a:t>only done by end nodes, not by </a:t>
            </a:r>
            <a:r>
              <a:rPr lang="en-US" b="1" i="1" dirty="0" smtClean="0"/>
              <a:t>routers</a:t>
            </a:r>
            <a:endParaRPr lang="en-US" b="1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Changes from IPv4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4855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13267" y="3715351"/>
            <a:ext cx="8373533" cy="2694973"/>
          </a:xfrm>
        </p:spPr>
        <p:txBody>
          <a:bodyPr/>
          <a:lstStyle/>
          <a:p>
            <a:r>
              <a:rPr lang="en-US" dirty="0" smtClean="0"/>
              <a:t>Client starts application (e.g. browser) which talks to server</a:t>
            </a:r>
          </a:p>
          <a:p>
            <a:r>
              <a:rPr lang="en-US" dirty="0" smtClean="0"/>
              <a:t>The server link has a lower MTU</a:t>
            </a:r>
          </a:p>
          <a:p>
            <a:r>
              <a:rPr lang="en-US" dirty="0" smtClean="0"/>
              <a:t>The intermediate router sends back an ICMPv6 Packet Too Big reply</a:t>
            </a:r>
          </a:p>
          <a:p>
            <a:r>
              <a:rPr lang="en-US" dirty="0" smtClean="0"/>
              <a:t>An intermediate firewall blocks all ICMPv6 traffic creating a Path MTU </a:t>
            </a:r>
            <a:r>
              <a:rPr lang="en-US" dirty="0" err="1" smtClean="0"/>
              <a:t>Blackhole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Path MTU </a:t>
            </a:r>
            <a:r>
              <a:rPr lang="en-US" dirty="0" err="1" smtClean="0"/>
              <a:t>Blackhole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62" y="1054925"/>
            <a:ext cx="8240276" cy="249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32081"/>
      </p:ext>
    </p:extLst>
  </p:cSld>
  <p:clrMapOvr>
    <a:masterClrMapping/>
  </p:clrMapOvr>
  <p:transition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Brief Why IPv6 and Current Landscape</a:t>
            </a:r>
          </a:p>
          <a:p>
            <a:r>
              <a:rPr lang="en-US" sz="2400" dirty="0"/>
              <a:t>Getting IPv6 Up and Running</a:t>
            </a:r>
          </a:p>
          <a:p>
            <a:r>
              <a:rPr lang="en-US" sz="2400" b="1" i="1" dirty="0"/>
              <a:t>IPv6 Reference and Parting Thoughts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2290" name="Picture 2" descr="http://t3.gstatic.com/images?q=tbn:ANd9GcRisGf3fOfZdd7azpOScd3uKbYv50NAeErYgB8UEkkJHznR5UXY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786" y="4118550"/>
            <a:ext cx="2977039" cy="217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73577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13267" y="1038225"/>
            <a:ext cx="8589573" cy="53721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DNS has supported IPv6 for a long time – only a new resource record for the address and alternate pointer name space:</a:t>
            </a:r>
          </a:p>
          <a:p>
            <a:r>
              <a:rPr lang="en-US" dirty="0" smtClean="0"/>
              <a:t>IPv4 – A Record:</a:t>
            </a:r>
          </a:p>
          <a:p>
            <a:pPr lvl="1"/>
            <a:r>
              <a:rPr lang="en-US" dirty="0"/>
              <a:t>arin.net. </a:t>
            </a:r>
            <a:r>
              <a:rPr lang="en-US" dirty="0" smtClean="0"/>
              <a:t>		IN      A			192.149.252.75</a:t>
            </a:r>
          </a:p>
          <a:p>
            <a:r>
              <a:rPr lang="en-US" dirty="0" smtClean="0"/>
              <a:t>IPv6 – AAAA Record:</a:t>
            </a:r>
          </a:p>
          <a:p>
            <a:pPr lvl="1"/>
            <a:r>
              <a:rPr lang="nl-NL" dirty="0"/>
              <a:t>arin.net</a:t>
            </a:r>
            <a:r>
              <a:rPr lang="nl-NL" dirty="0" smtClean="0"/>
              <a:t>.		IN      AAAA		2001:500:4:13</a:t>
            </a:r>
            <a:r>
              <a:rPr lang="nl-NL" dirty="0"/>
              <a:t>::</a:t>
            </a:r>
            <a:r>
              <a:rPr lang="nl-NL" dirty="0" smtClean="0"/>
              <a:t>80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IPv4 – PTR Record:</a:t>
            </a:r>
          </a:p>
          <a:p>
            <a:pPr lvl="1"/>
            <a:r>
              <a:rPr lang="en-US" sz="1800" dirty="0" smtClean="0"/>
              <a:t>75.252.149.192.</a:t>
            </a:r>
            <a:r>
              <a:rPr lang="en-US" sz="1800" b="1" i="1" dirty="0" smtClean="0">
                <a:solidFill>
                  <a:schemeClr val="tx1"/>
                </a:solidFill>
              </a:rPr>
              <a:t>in-addr.arpa.</a:t>
            </a:r>
            <a:r>
              <a:rPr lang="en-US" sz="1800" dirty="0" smtClean="0"/>
              <a:t>		IN	PTR		www.arin.net</a:t>
            </a:r>
            <a:r>
              <a:rPr lang="en-US" sz="1800" dirty="0"/>
              <a:t>.</a:t>
            </a:r>
            <a:endParaRPr lang="en-US" sz="1800" dirty="0" smtClean="0"/>
          </a:p>
          <a:p>
            <a:r>
              <a:rPr lang="en-US" dirty="0" smtClean="0"/>
              <a:t>IPv6 – PTR Record:</a:t>
            </a:r>
          </a:p>
          <a:p>
            <a:pPr lvl="1"/>
            <a:r>
              <a:rPr lang="nl-NL" sz="1700" dirty="0" smtClean="0"/>
              <a:t>0.8.0.0.0.0.0.0.0.0.0.0.0.0.0.0.3.1.0.0.4.0.0.0.0.0.5.0.1.0.0.2.</a:t>
            </a:r>
            <a:r>
              <a:rPr lang="nl-NL" sz="1700" b="1" i="1" dirty="0" smtClean="0"/>
              <a:t>ip6.arpa.									</a:t>
            </a:r>
            <a:r>
              <a:rPr lang="nl-NL" sz="1700" dirty="0" smtClean="0"/>
              <a:t>	IN	PTR		www.arin.net.</a:t>
            </a:r>
          </a:p>
          <a:p>
            <a:pPr lvl="1"/>
            <a:endParaRPr lang="nl-NL" sz="1700" dirty="0" smtClean="0"/>
          </a:p>
          <a:p>
            <a:pPr marL="0" indent="0">
              <a:buNone/>
            </a:pPr>
            <a:r>
              <a:rPr lang="nl-NL" b="1" dirty="0" smtClean="0"/>
              <a:t>Transport agnostic - works equally well over IPv4 or IPv6, careful!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and 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68083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More Typical IPv4 Example</a:t>
            </a:r>
          </a:p>
          <a:p>
            <a:r>
              <a:rPr lang="en-US" dirty="0" smtClean="0"/>
              <a:t>Internet Server required for public address resolution</a:t>
            </a:r>
          </a:p>
          <a:p>
            <a:r>
              <a:rPr lang="en-US" dirty="0" smtClean="0"/>
              <a:t>STUN fails because of unsupported NAT setup</a:t>
            </a:r>
          </a:p>
          <a:p>
            <a:r>
              <a:rPr lang="en-US" dirty="0" smtClean="0"/>
              <a:t>Relay Server must be 										    used</a:t>
            </a:r>
          </a:p>
          <a:p>
            <a:r>
              <a:rPr lang="en-US" dirty="0" smtClean="0"/>
              <a:t>Relaying adds latency</a:t>
            </a:r>
          </a:p>
          <a:p>
            <a:r>
              <a:rPr lang="en-US" dirty="0" smtClean="0"/>
              <a:t>Scale/speed/reliability 								     dependent on relay 									     service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IPv6 better for gaming?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023" y="2400334"/>
            <a:ext cx="5424292" cy="404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2279"/>
      </p:ext>
    </p:extLst>
  </p:cSld>
  <p:clrMapOvr>
    <a:masterClrMapping/>
  </p:clrMapOvr>
  <p:transition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60260" y="1038225"/>
            <a:ext cx="8552144" cy="53721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IPv4 Firewall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iptables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nL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Chain INPUT (policy ACCEPT)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target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prot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opt source               destination         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ACCEPT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icmp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--  0.0.0.0/0            0.0.0.0/0           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ACCEPT     all  --  0.0.0.0/0            0.0.0.0/0            state RELATED,ESTABLISHED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ACCEPT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tcp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--  0.0.0.0/0            0.0.0.0/0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tcp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dpt:22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IPv6 Firewall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root@ubuntu12:~# ip6tables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nL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Chain INPUT (policy ACCEPT)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target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prot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opt source               destination         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ACCEPT     icmpv6    ::/0                 ::/0                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ACCEPT     all      ::/0                 ::/0                 state RELATED,ESTABLISHED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ACCEPT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tcp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 ::/0                 ::/0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tcp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dpt:80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multi-protocol realities</a:t>
            </a:r>
            <a:endParaRPr lang="en-US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13267" y="1038225"/>
            <a:ext cx="8373533" cy="491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7744" indent="-237744" algn="l" defTabSz="457200" rtl="0" eaLnBrk="1" latinLnBrk="0" hangingPunct="1">
              <a:spcBef>
                <a:spcPts val="672"/>
              </a:spcBef>
              <a:buClr>
                <a:schemeClr val="accent1"/>
              </a:buClr>
              <a:buSzPct val="90000"/>
              <a:buFont typeface="Arial"/>
              <a:buChar char="•"/>
              <a:defRPr sz="2000" b="0" kern="1200" cap="none" baseline="0">
                <a:solidFill>
                  <a:srgbClr val="404040"/>
                </a:solidFill>
                <a:latin typeface="Verdana"/>
                <a:ea typeface="+mn-ea"/>
                <a:cs typeface="Verdana"/>
              </a:defRPr>
            </a:lvl1pPr>
            <a:lvl2pPr marL="452438" indent="-223838" algn="l" defTabSz="457200" rtl="0" eaLnBrk="1" latinLnBrk="0" hangingPunct="1">
              <a:spcBef>
                <a:spcPts val="400"/>
              </a:spcBef>
              <a:buClr>
                <a:schemeClr val="accent1"/>
              </a:buClr>
              <a:buSzPct val="90000"/>
              <a:buFont typeface="Lucida Grande"/>
              <a:buChar char="»"/>
              <a:defRPr sz="2000" b="0" kern="1200">
                <a:solidFill>
                  <a:srgbClr val="404040"/>
                </a:solidFill>
                <a:latin typeface="Verdana"/>
                <a:ea typeface="+mn-ea"/>
                <a:cs typeface="Verdana"/>
              </a:defRPr>
            </a:lvl2pPr>
            <a:lvl3pPr marL="630936" indent="-173736" algn="l" defTabSz="457200" rtl="0" eaLnBrk="1" latinLnBrk="0" hangingPunct="1">
              <a:spcBef>
                <a:spcPts val="400"/>
              </a:spcBef>
              <a:buClr>
                <a:schemeClr val="accent1"/>
              </a:buClr>
              <a:buSzPct val="90000"/>
              <a:buFont typeface="Lucida Grande"/>
              <a:buChar char="-"/>
              <a:defRPr sz="1800" kern="1200">
                <a:solidFill>
                  <a:srgbClr val="404040"/>
                </a:solidFill>
                <a:latin typeface="Verdana"/>
                <a:ea typeface="+mn-ea"/>
                <a:cs typeface="Verdana"/>
              </a:defRPr>
            </a:lvl3pPr>
            <a:lvl4pPr marL="803275" indent="-219075" algn="l" defTabSz="1311275" rtl="0" eaLnBrk="1" latinLnBrk="0" hangingPunct="1">
              <a:spcBef>
                <a:spcPts val="400"/>
              </a:spcBef>
              <a:buClr>
                <a:schemeClr val="accent1"/>
              </a:buClr>
              <a:buSzPct val="90000"/>
              <a:buFont typeface="Courier New"/>
              <a:buChar char="o"/>
              <a:defRPr sz="1600" kern="1200">
                <a:solidFill>
                  <a:srgbClr val="404040"/>
                </a:solidFill>
                <a:latin typeface="Verdana"/>
                <a:ea typeface="+mn-ea"/>
                <a:cs typeface="Verdana"/>
              </a:defRPr>
            </a:lvl4pPr>
            <a:lvl5pPr marL="1033463" indent="-219075" algn="l" defTabSz="457200" rtl="0" eaLnBrk="1" latinLnBrk="0" hangingPunct="1">
              <a:spcBef>
                <a:spcPts val="4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tabLst/>
              <a:defRPr sz="1400" kern="1200">
                <a:solidFill>
                  <a:srgbClr val="404040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 smtClean="0"/>
              <a:t>IPv4 and IPv6 are ships in the night!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965056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13267" y="1038225"/>
            <a:ext cx="8373533" cy="555349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General:</a:t>
            </a:r>
          </a:p>
          <a:p>
            <a:r>
              <a:rPr lang="en-US" dirty="0" smtClean="0"/>
              <a:t>ping </a:t>
            </a:r>
            <a:r>
              <a:rPr lang="en-US" dirty="0" smtClean="0">
                <a:sym typeface="Wingdings" pitchFamily="2" charset="2"/>
              </a:rPr>
              <a:t> ping6</a:t>
            </a:r>
          </a:p>
          <a:p>
            <a:r>
              <a:rPr lang="en-US" dirty="0" err="1" smtClean="0">
                <a:sym typeface="Wingdings" pitchFamily="2" charset="2"/>
              </a:rPr>
              <a:t>traceroute</a:t>
            </a:r>
            <a:r>
              <a:rPr lang="en-US" dirty="0" smtClean="0">
                <a:sym typeface="Wingdings" pitchFamily="2" charset="2"/>
              </a:rPr>
              <a:t>  traceroute6</a:t>
            </a:r>
          </a:p>
          <a:p>
            <a:r>
              <a:rPr lang="en-US" dirty="0" err="1" smtClean="0">
                <a:sym typeface="Wingdings" pitchFamily="2" charset="2"/>
              </a:rPr>
              <a:t>tracepath</a:t>
            </a:r>
            <a:r>
              <a:rPr lang="en-US" dirty="0" smtClean="0">
                <a:sym typeface="Wingdings" pitchFamily="2" charset="2"/>
              </a:rPr>
              <a:t>  tracepath6</a:t>
            </a:r>
          </a:p>
          <a:p>
            <a:pPr marL="0" indent="0">
              <a:buNone/>
            </a:pPr>
            <a:endParaRPr lang="en-US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More:</a:t>
            </a:r>
          </a:p>
          <a:p>
            <a:r>
              <a:rPr lang="en-US" dirty="0" smtClean="0">
                <a:sym typeface="Wingdings" pitchFamily="2" charset="2"/>
              </a:rPr>
              <a:t>host/</a:t>
            </a:r>
            <a:r>
              <a:rPr lang="en-US" dirty="0" err="1" smtClean="0">
                <a:sym typeface="Wingdings" pitchFamily="2" charset="2"/>
              </a:rPr>
              <a:t>nslookup</a:t>
            </a:r>
            <a:r>
              <a:rPr lang="en-US" dirty="0" smtClean="0">
                <a:sym typeface="Wingdings" pitchFamily="2" charset="2"/>
              </a:rPr>
              <a:t>/dig – same tool, may have to specify IPv6 records (e.g. AAAA)</a:t>
            </a:r>
          </a:p>
          <a:p>
            <a:r>
              <a:rPr lang="en-US" dirty="0" smtClean="0">
                <a:sym typeface="Wingdings" pitchFamily="2" charset="2"/>
              </a:rPr>
              <a:t>telnet (still useful for raw connection to service) - same</a:t>
            </a:r>
          </a:p>
          <a:p>
            <a:r>
              <a:rPr lang="en-US" dirty="0" err="1" smtClean="0">
                <a:sym typeface="Wingdings" pitchFamily="2" charset="2"/>
              </a:rPr>
              <a:t>ssh</a:t>
            </a:r>
            <a:r>
              <a:rPr lang="en-US" dirty="0" smtClean="0">
                <a:sym typeface="Wingdings" pitchFamily="2" charset="2"/>
              </a:rPr>
              <a:t> - same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Network Analysis:</a:t>
            </a:r>
          </a:p>
          <a:p>
            <a:r>
              <a:rPr lang="en-US" dirty="0" err="1" smtClean="0">
                <a:sym typeface="Wingdings" pitchFamily="2" charset="2"/>
              </a:rPr>
              <a:t>tcpdump</a:t>
            </a:r>
            <a:r>
              <a:rPr lang="en-US" dirty="0" smtClean="0">
                <a:sym typeface="Wingdings" pitchFamily="2" charset="2"/>
              </a:rPr>
              <a:t> – only filtering options change</a:t>
            </a:r>
          </a:p>
          <a:p>
            <a:r>
              <a:rPr lang="en-US" dirty="0" err="1" smtClean="0">
                <a:sym typeface="Wingdings" pitchFamily="2" charset="2"/>
              </a:rPr>
              <a:t>wireshark</a:t>
            </a:r>
            <a:r>
              <a:rPr lang="en-US" dirty="0" smtClean="0">
                <a:sym typeface="Wingdings" pitchFamily="2" charset="2"/>
              </a:rPr>
              <a:t> – only filtering options change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IPv6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75862"/>
      </p:ext>
    </p:extLst>
  </p:cSld>
  <p:clrMapOvr>
    <a:masterClrMapping/>
  </p:clrMapOvr>
  <p:transition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13267" y="1038225"/>
            <a:ext cx="8649863" cy="53721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IPv6 literals (RFC 3986)</a:t>
            </a:r>
          </a:p>
          <a:p>
            <a:r>
              <a:rPr lang="en-US" dirty="0" smtClean="0"/>
              <a:t>Generally means enclose the IPv6 address in brackets:</a:t>
            </a:r>
          </a:p>
          <a:p>
            <a:pPr lvl="1"/>
            <a:r>
              <a:rPr lang="en-US" dirty="0" smtClean="0"/>
              <a:t>2001:db8:fb::1a </a:t>
            </a:r>
            <a:r>
              <a:rPr lang="en-US" dirty="0" smtClean="0">
                <a:sym typeface="Wingdings" pitchFamily="2" charset="2"/>
              </a:rPr>
              <a:t> [2001:db8:fb::1a]</a:t>
            </a:r>
          </a:p>
          <a:p>
            <a:r>
              <a:rPr lang="en-US" dirty="0" smtClean="0">
                <a:sym typeface="Wingdings" pitchFamily="2" charset="2"/>
              </a:rPr>
              <a:t>Necessary or many programs will interpret colons as port number </a:t>
            </a:r>
            <a:r>
              <a:rPr lang="en-US" dirty="0" err="1" smtClean="0">
                <a:sym typeface="Wingdings" pitchFamily="2" charset="2"/>
              </a:rPr>
              <a:t>delimeter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Much more “interesting” if you use link local or multicast as you must specify the interface with a zone identifier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Examples:</a:t>
            </a:r>
          </a:p>
          <a:p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http://[2001:500:4:13::80</a:t>
            </a:r>
            <a:r>
              <a:rPr lang="en-US" dirty="0" smtClean="0"/>
              <a:t>] – works fine</a:t>
            </a:r>
          </a:p>
          <a:p>
            <a:r>
              <a:rPr lang="en-US" dirty="0" smtClean="0"/>
              <a:t>curl </a:t>
            </a:r>
            <a:r>
              <a:rPr lang="en-US" dirty="0">
                <a:hlinkClick r:id="rId2"/>
              </a:rPr>
              <a:t>http://[2001:500:4:13::80</a:t>
            </a:r>
            <a:r>
              <a:rPr lang="en-US" dirty="0" smtClean="0"/>
              <a:t>] – doesn’t work:</a:t>
            </a:r>
          </a:p>
          <a:p>
            <a:pPr lvl="1"/>
            <a:r>
              <a:rPr lang="en-US" dirty="0"/>
              <a:t>curl: (3) [</a:t>
            </a:r>
            <a:r>
              <a:rPr lang="en-US" dirty="0" err="1"/>
              <a:t>globbing</a:t>
            </a:r>
            <a:r>
              <a:rPr lang="en-US" dirty="0"/>
              <a:t>] error: bad range specification after </a:t>
            </a:r>
            <a:r>
              <a:rPr lang="en-US" dirty="0" err="1"/>
              <a:t>pos</a:t>
            </a:r>
            <a:r>
              <a:rPr lang="en-US" dirty="0"/>
              <a:t> </a:t>
            </a:r>
            <a:r>
              <a:rPr lang="en-US" dirty="0" smtClean="0"/>
              <a:t>9</a:t>
            </a:r>
          </a:p>
          <a:p>
            <a:pPr lvl="1"/>
            <a:r>
              <a:rPr lang="en-US" dirty="0" smtClean="0"/>
              <a:t>Known issue, must use “-g”:</a:t>
            </a:r>
          </a:p>
          <a:p>
            <a:pPr lvl="1"/>
            <a:r>
              <a:rPr lang="en-US" dirty="0"/>
              <a:t>curl -g http://[2001:500:4:13::80]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linux</a:t>
            </a:r>
            <a:r>
              <a:rPr lang="en-US" dirty="0" smtClean="0"/>
              <a:t> ipv6 tool quirks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77176"/>
      </p:ext>
    </p:extLst>
  </p:cSld>
  <p:clrMapOvr>
    <a:masterClrMapping/>
  </p:clrMapOvr>
  <p:transition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Start with the Linux IPv6 How To: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www.tldp.org/HOWTO/Linux+IPv6-HOWTO/index.html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Many things depend on the </a:t>
            </a:r>
            <a:r>
              <a:rPr lang="en-US" dirty="0" err="1" smtClean="0"/>
              <a:t>distro</a:t>
            </a:r>
            <a:r>
              <a:rPr lang="en-US" dirty="0" smtClean="0"/>
              <a:t> – check out wikis/documentation:</a:t>
            </a:r>
          </a:p>
          <a:p>
            <a:pPr marL="0" indent="0">
              <a:buNone/>
            </a:pPr>
            <a:r>
              <a:rPr lang="en-US" dirty="0" smtClean="0"/>
              <a:t>Ubuntu: 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wiki.ubuntu.com/IPv6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Debian</a:t>
            </a:r>
            <a:r>
              <a:rPr lang="en-US" dirty="0"/>
              <a:t>:  </a:t>
            </a:r>
            <a:r>
              <a:rPr lang="en-US" dirty="0">
                <a:hlinkClick r:id="rId4"/>
              </a:rPr>
              <a:t>http://madduck.net/docs/ipv6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Ipv6 Guidance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84651"/>
      </p:ext>
    </p:extLst>
  </p:cSld>
  <p:clrMapOvr>
    <a:masterClrMapping/>
  </p:clrMapOvr>
  <p:transition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A Word of Caution on 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13163"/>
            <a:ext cx="8229600" cy="471299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NAT use cases:</a:t>
            </a:r>
          </a:p>
          <a:p>
            <a:pPr lvl="1"/>
            <a:r>
              <a:rPr lang="en-US" sz="2800" dirty="0" smtClean="0"/>
              <a:t>Address Conservation</a:t>
            </a:r>
          </a:p>
          <a:p>
            <a:pPr lvl="1"/>
            <a:r>
              <a:rPr lang="en-US" sz="2800" dirty="0" smtClean="0"/>
              <a:t>Topology Hiding</a:t>
            </a:r>
          </a:p>
          <a:p>
            <a:pPr lvl="1"/>
            <a:r>
              <a:rPr lang="en-US" sz="2800" dirty="0" smtClean="0"/>
              <a:t>Path Symmetry</a:t>
            </a:r>
            <a:endParaRPr lang="en-US" sz="2800" dirty="0" smtClean="0"/>
          </a:p>
          <a:p>
            <a:pPr lvl="1"/>
            <a:r>
              <a:rPr lang="en-US" sz="2800" dirty="0" smtClean="0"/>
              <a:t>Provide some independence from ISP</a:t>
            </a:r>
          </a:p>
          <a:p>
            <a:pPr lvl="1"/>
            <a:r>
              <a:rPr lang="en-US" sz="2800" dirty="0" smtClean="0"/>
              <a:t>Simple/Limited </a:t>
            </a:r>
            <a:r>
              <a:rPr lang="en-US" sz="2800" dirty="0" err="1"/>
              <a:t>M</a:t>
            </a:r>
            <a:r>
              <a:rPr lang="en-US" sz="2800" dirty="0" err="1" smtClean="0"/>
              <a:t>ultihoming</a:t>
            </a:r>
            <a:endParaRPr lang="en-US" sz="2800" dirty="0" smtClean="0"/>
          </a:p>
          <a:p>
            <a:pPr lvl="1"/>
            <a:r>
              <a:rPr lang="en-US" sz="2800" dirty="0" smtClean="0"/>
              <a:t>Restricts inbound connections</a:t>
            </a:r>
            <a:endParaRPr lang="en-US" sz="2800" dirty="0"/>
          </a:p>
          <a:p>
            <a:pPr lvl="1"/>
            <a:endParaRPr lang="en-US" sz="2800" dirty="0" smtClean="0"/>
          </a:p>
          <a:p>
            <a:r>
              <a:rPr lang="en-US" sz="2800" dirty="0" smtClean="0"/>
              <a:t>New</a:t>
            </a:r>
          </a:p>
          <a:p>
            <a:pPr lvl="1"/>
            <a:r>
              <a:rPr lang="en-US" sz="2800" dirty="0" smtClean="0"/>
              <a:t>Address Family translation</a:t>
            </a:r>
          </a:p>
        </p:txBody>
      </p:sp>
      <p:pic>
        <p:nvPicPr>
          <p:cNvPr id="29698" name="Picture 2" descr="http://t3.gstatic.com/images?q=tbn:ANd9GcSIfgpaAuHKLPEx9yqsFsPxOfL_1j58uRjryO64nIVe_2fzxCVe1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5" y="57887"/>
            <a:ext cx="1285875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9034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A Word of Caution on 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13163"/>
            <a:ext cx="8229600" cy="471299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dirty="0" smtClean="0"/>
              <a:t>NAT Challenges</a:t>
            </a:r>
            <a:endParaRPr lang="en-US" sz="2800" dirty="0" smtClean="0"/>
          </a:p>
          <a:p>
            <a:pPr lvl="1"/>
            <a:r>
              <a:rPr lang="en-US" sz="2400" dirty="0" smtClean="0"/>
              <a:t>Adds complexity/operational overhead</a:t>
            </a:r>
          </a:p>
          <a:p>
            <a:pPr lvl="1"/>
            <a:r>
              <a:rPr lang="en-US" sz="2400" dirty="0" smtClean="0"/>
              <a:t>Many applications use embedded addresses which is broken by NAT</a:t>
            </a:r>
            <a:endParaRPr lang="en-US" sz="2400" dirty="0" smtClean="0"/>
          </a:p>
          <a:p>
            <a:pPr lvl="1"/>
            <a:r>
              <a:rPr lang="en-US" sz="2400" dirty="0" smtClean="0"/>
              <a:t>Many applications require ALG to work through NAT</a:t>
            </a:r>
          </a:p>
          <a:p>
            <a:pPr lvl="1"/>
            <a:r>
              <a:rPr lang="en-US" sz="2400" dirty="0" smtClean="0"/>
              <a:t>As applications are upgraded, ALG must be too</a:t>
            </a:r>
            <a:endParaRPr lang="en-US" sz="2400" dirty="0" smtClean="0"/>
          </a:p>
          <a:p>
            <a:pPr lvl="1"/>
            <a:r>
              <a:rPr lang="en-US" sz="2400" dirty="0" smtClean="0"/>
              <a:t>Loss of end to end connectivity/visibility</a:t>
            </a:r>
          </a:p>
          <a:p>
            <a:pPr lvl="1"/>
            <a:r>
              <a:rPr lang="en-US" sz="2400" dirty="0" smtClean="0"/>
              <a:t>Make troubleshooting/auditing/attribution much harder</a:t>
            </a:r>
            <a:endParaRPr lang="en-US" sz="2400" dirty="0" smtClean="0"/>
          </a:p>
        </p:txBody>
      </p:sp>
      <p:pic>
        <p:nvPicPr>
          <p:cNvPr id="29698" name="Picture 2" descr="http://t3.gstatic.com/images?q=tbn:ANd9GcSIfgpaAuHKLPEx9yqsFsPxOfL_1j58uRjryO64nIVe_2fzxCVe1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5" y="57887"/>
            <a:ext cx="1285875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53899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Address provisioning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30531"/>
            <a:ext cx="8229600" cy="543652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Address Options and Applicable Systems:</a:t>
            </a:r>
          </a:p>
          <a:p>
            <a:r>
              <a:rPr lang="en-US" sz="2800" dirty="0" smtClean="0"/>
              <a:t>Pure Static (Must disable SLAAC)</a:t>
            </a:r>
          </a:p>
          <a:p>
            <a:r>
              <a:rPr lang="en-US" sz="2800" dirty="0" smtClean="0"/>
              <a:t>Static with Options</a:t>
            </a:r>
          </a:p>
          <a:p>
            <a:r>
              <a:rPr lang="en-US" sz="2800" dirty="0" smtClean="0"/>
              <a:t>SLAAC, no DHCPv6</a:t>
            </a:r>
          </a:p>
          <a:p>
            <a:pPr lvl="1"/>
            <a:r>
              <a:rPr lang="en-US" sz="2400" dirty="0" smtClean="0"/>
              <a:t>Basic</a:t>
            </a:r>
          </a:p>
          <a:p>
            <a:pPr lvl="1"/>
            <a:r>
              <a:rPr lang="en-US" sz="2400" dirty="0" smtClean="0"/>
              <a:t>RDNSS</a:t>
            </a:r>
            <a:endParaRPr lang="en-US" sz="2400" dirty="0"/>
          </a:p>
          <a:p>
            <a:pPr lvl="1"/>
            <a:r>
              <a:rPr lang="en-US" sz="2400" dirty="0" smtClean="0"/>
              <a:t>Dynamic VLAN Assignment</a:t>
            </a:r>
          </a:p>
          <a:p>
            <a:r>
              <a:rPr lang="en-US" sz="2800" dirty="0" smtClean="0"/>
              <a:t>SLAAC with (Stateless) DHCPv6</a:t>
            </a:r>
          </a:p>
          <a:p>
            <a:r>
              <a:rPr lang="en-US" sz="2800" dirty="0"/>
              <a:t>DHCPv6 (</a:t>
            </a:r>
            <a:r>
              <a:rPr lang="en-US" sz="2800" dirty="0" err="1"/>
              <a:t>Stateful</a:t>
            </a:r>
            <a:r>
              <a:rPr lang="en-US" sz="2800" dirty="0"/>
              <a:t> DHCPv6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Still requires SLAAC for default gateway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436463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Your IPv6 DMZ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47156"/>
            <a:ext cx="8229600" cy="497900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In order of preference:</a:t>
            </a:r>
          </a:p>
          <a:p>
            <a:r>
              <a:rPr lang="en-US" sz="2800" dirty="0" smtClean="0"/>
              <a:t>Option 1 – Dual Stack</a:t>
            </a:r>
          </a:p>
          <a:p>
            <a:r>
              <a:rPr lang="en-US" sz="2800" dirty="0" smtClean="0"/>
              <a:t>Option 2 – Load balanced (SLB64)</a:t>
            </a:r>
          </a:p>
          <a:p>
            <a:r>
              <a:rPr lang="en-US" sz="2800" dirty="0" smtClean="0"/>
              <a:t>Option 3 – Dual Stack Reverse Proxy</a:t>
            </a:r>
          </a:p>
          <a:p>
            <a:r>
              <a:rPr lang="en-US" sz="2800" dirty="0" smtClean="0"/>
              <a:t>Option 4 (Discouraged) – Use NAT64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417" y="4553082"/>
            <a:ext cx="110490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177732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Your IPv6 internal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47156"/>
            <a:ext cx="8229600" cy="497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dirty="0" smtClean="0"/>
              <a:t>Connect Internal IPv6 Network to IPv6 Internet</a:t>
            </a:r>
          </a:p>
          <a:p>
            <a:pPr lvl="1"/>
            <a:r>
              <a:rPr lang="en-US" sz="2800" dirty="0" smtClean="0"/>
              <a:t>Option 1 (Preferred) – Dual Stack</a:t>
            </a:r>
          </a:p>
          <a:p>
            <a:pPr lvl="1"/>
            <a:r>
              <a:rPr lang="en-US" sz="2800" dirty="0"/>
              <a:t>Option </a:t>
            </a:r>
            <a:r>
              <a:rPr lang="en-US" sz="2800" dirty="0" smtClean="0"/>
              <a:t>2 </a:t>
            </a:r>
            <a:r>
              <a:rPr lang="en-US" sz="2800" dirty="0"/>
              <a:t>– </a:t>
            </a:r>
            <a:r>
              <a:rPr lang="en-US" sz="2800" dirty="0" smtClean="0"/>
              <a:t>Forward Proxy</a:t>
            </a:r>
            <a:endParaRPr lang="en-US" sz="2800" dirty="0"/>
          </a:p>
          <a:p>
            <a:pPr lvl="1"/>
            <a:r>
              <a:rPr lang="en-US" sz="2800" dirty="0" smtClean="0"/>
              <a:t>Option 3 – (Legacy) Tunneling</a:t>
            </a:r>
          </a:p>
          <a:p>
            <a:pPr lvl="1"/>
            <a:r>
              <a:rPr lang="en-US" sz="2800" dirty="0" smtClean="0"/>
              <a:t>Option 4 – </a:t>
            </a:r>
            <a:r>
              <a:rPr lang="en-US" sz="2800" dirty="0" err="1" smtClean="0"/>
              <a:t>Stateful</a:t>
            </a:r>
            <a:r>
              <a:rPr lang="en-US" sz="2800" dirty="0" smtClean="0"/>
              <a:t> NAT64 (IPv6 Only)</a:t>
            </a:r>
          </a:p>
          <a:p>
            <a:pPr lvl="1"/>
            <a:endParaRPr lang="en-US" sz="2800" dirty="0"/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737" y="4485555"/>
            <a:ext cx="2306003" cy="150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572545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order of preference:</a:t>
            </a:r>
          </a:p>
          <a:p>
            <a:r>
              <a:rPr lang="en-US" dirty="0" smtClean="0"/>
              <a:t>Native dual stack (e.g. Comcast </a:t>
            </a:r>
            <a:r>
              <a:rPr lang="en-US" dirty="0" err="1" smtClean="0"/>
              <a:t>XFinity</a:t>
            </a:r>
            <a:r>
              <a:rPr lang="en-US" dirty="0" smtClean="0"/>
              <a:t>)</a:t>
            </a:r>
          </a:p>
          <a:p>
            <a:r>
              <a:rPr lang="en-US" dirty="0"/>
              <a:t>You have a direct public IPv4 address:</a:t>
            </a:r>
          </a:p>
          <a:p>
            <a:pPr lvl="1"/>
            <a:r>
              <a:rPr lang="en-US" dirty="0" smtClean="0"/>
              <a:t>6rd – Must be supported by your ISP</a:t>
            </a:r>
          </a:p>
          <a:p>
            <a:pPr lvl="1"/>
            <a:r>
              <a:rPr lang="en-US" dirty="0" err="1" smtClean="0"/>
              <a:t>Tunnelbroker</a:t>
            </a:r>
            <a:r>
              <a:rPr lang="en-US" dirty="0" smtClean="0"/>
              <a:t> (6in4 tunnel) – Hurricane Electric</a:t>
            </a:r>
          </a:p>
          <a:p>
            <a:pPr lvl="1"/>
            <a:r>
              <a:rPr lang="en-US" dirty="0" smtClean="0"/>
              <a:t>Unmanaged </a:t>
            </a:r>
            <a:r>
              <a:rPr lang="en-US" dirty="0"/>
              <a:t>6to4 tunnel – </a:t>
            </a:r>
            <a:r>
              <a:rPr lang="en-US" dirty="0" smtClean="0"/>
              <a:t>Works better if your ISP supports, but will work without too</a:t>
            </a:r>
            <a:endParaRPr lang="en-US" dirty="0"/>
          </a:p>
          <a:p>
            <a:r>
              <a:rPr lang="en-US" dirty="0" smtClean="0"/>
              <a:t>Behind a NAT gateway/CGN/LSN or can’t terminate ISP connection:</a:t>
            </a:r>
            <a:endParaRPr lang="en-US" dirty="0"/>
          </a:p>
          <a:p>
            <a:pPr lvl="1"/>
            <a:r>
              <a:rPr lang="en-US" dirty="0" smtClean="0"/>
              <a:t>AYIYA </a:t>
            </a:r>
            <a:r>
              <a:rPr lang="en-US" dirty="0"/>
              <a:t>to </a:t>
            </a:r>
            <a:r>
              <a:rPr lang="en-US" dirty="0" err="1" smtClean="0"/>
              <a:t>Tunnelbroker</a:t>
            </a:r>
            <a:r>
              <a:rPr lang="en-US" dirty="0" smtClean="0"/>
              <a:t> (</a:t>
            </a:r>
            <a:r>
              <a:rPr lang="en-US" dirty="0" err="1" smtClean="0"/>
              <a:t>SiXXS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TSP with </a:t>
            </a:r>
            <a:r>
              <a:rPr lang="en-US" dirty="0" err="1" smtClean="0"/>
              <a:t>Gogonet</a:t>
            </a:r>
            <a:r>
              <a:rPr lang="en-US" dirty="0" smtClean="0"/>
              <a:t> (Freenet6)</a:t>
            </a:r>
          </a:p>
          <a:p>
            <a:pPr lvl="1"/>
            <a:r>
              <a:rPr lang="en-US" dirty="0"/>
              <a:t>VPN or Tunnel Connection to </a:t>
            </a:r>
            <a:r>
              <a:rPr lang="en-US" dirty="0" smtClean="0"/>
              <a:t>someplace </a:t>
            </a:r>
            <a:r>
              <a:rPr lang="en-US" dirty="0"/>
              <a:t>with IPv6 support</a:t>
            </a:r>
            <a:endParaRPr lang="en-US" dirty="0" smtClean="0"/>
          </a:p>
          <a:p>
            <a:pPr lvl="1"/>
            <a:r>
              <a:rPr lang="en-US" dirty="0" smtClean="0"/>
              <a:t>Use public </a:t>
            </a:r>
            <a:r>
              <a:rPr lang="en-US" dirty="0" err="1" smtClean="0"/>
              <a:t>Teredo</a:t>
            </a:r>
            <a:r>
              <a:rPr lang="en-US" dirty="0" smtClean="0"/>
              <a:t>/</a:t>
            </a:r>
            <a:r>
              <a:rPr lang="en-US" dirty="0" err="1" smtClean="0"/>
              <a:t>Miredo</a:t>
            </a:r>
            <a:r>
              <a:rPr lang="en-US" dirty="0" smtClean="0"/>
              <a:t> servers (but performance isn’t great)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Connectivity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42451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Typical IPv6 Example</a:t>
            </a:r>
          </a:p>
          <a:p>
            <a:r>
              <a:rPr lang="en-US" dirty="0" smtClean="0"/>
              <a:t>DNS used for address resolution!</a:t>
            </a:r>
          </a:p>
          <a:p>
            <a:r>
              <a:rPr lang="en-US" dirty="0" smtClean="0"/>
              <a:t>At most, only a Dynamic DNS solution is required – many public ones readily available for free.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IPv6 better for gaming?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6" y="2726957"/>
            <a:ext cx="9040487" cy="382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40273"/>
      </p:ext>
    </p:extLst>
  </p:cSld>
  <p:clrMapOvr>
    <a:masterClrMapping/>
  </p:clrMapOvr>
  <p:transition>
    <p:push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 an IPv6 Network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47156"/>
            <a:ext cx="8229600" cy="497900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Sign up for free IPv6 Internet access from Hurricane Electric </a:t>
            </a:r>
            <a:r>
              <a:rPr lang="en-US" dirty="0"/>
              <a:t>(</a:t>
            </a:r>
            <a:r>
              <a:rPr lang="en-US" dirty="0" smtClean="0">
                <a:hlinkClick r:id="rId3"/>
              </a:rPr>
              <a:t>http://tunnelbroker.net</a:t>
            </a:r>
            <a:r>
              <a:rPr lang="en-US" dirty="0" smtClean="0"/>
              <a:t>)</a:t>
            </a:r>
          </a:p>
          <a:p>
            <a:r>
              <a:rPr lang="en-US" dirty="0" smtClean="0"/>
              <a:t>With your account, request a /48 prefix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Q:  Why start with Hurricane Electric?</a:t>
            </a:r>
          </a:p>
          <a:p>
            <a:r>
              <a:rPr lang="en-US" dirty="0" smtClean="0"/>
              <a:t>A:  It works great, service is available from anywhere on the Internet, and you get a /48 all for free.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Most important aspect of starting with HE:</a:t>
            </a:r>
          </a:p>
          <a:p>
            <a:pPr lvl="1"/>
            <a:r>
              <a:rPr lang="en-US" dirty="0" smtClean="0"/>
              <a:t>You need practice creating an addressing                       plan and deploying IPv6.  It will take you                                 at least 3 times to get your addressing                          plan right so let’s get started…</a:t>
            </a:r>
          </a:p>
        </p:txBody>
      </p:sp>
      <p:pic>
        <p:nvPicPr>
          <p:cNvPr id="24578" name="Picture 2" descr="http://t1.gstatic.com/images?q=tbn:ANd9GcSPaLYW-ve8cd_XoZfi_lm0j-sMSvpxEVFkZhPZH_Qhe3S0COG5h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800" y="3991039"/>
            <a:ext cx="2219325" cy="206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3902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When multiple transport protocols are used (IPv4 and IPv6), a method must exist to choose which one is used including:</a:t>
            </a:r>
          </a:p>
          <a:p>
            <a:pPr lvl="1"/>
            <a:r>
              <a:rPr lang="en-US" dirty="0" smtClean="0"/>
              <a:t>Use IPv4 or IPv6?</a:t>
            </a:r>
          </a:p>
          <a:p>
            <a:pPr lvl="1"/>
            <a:r>
              <a:rPr lang="en-US" dirty="0" smtClean="0"/>
              <a:t>Where multiple addresses exist:</a:t>
            </a:r>
          </a:p>
          <a:p>
            <a:pPr lvl="2"/>
            <a:r>
              <a:rPr lang="en-US" dirty="0" smtClean="0"/>
              <a:t>Which destination address should be chosen?</a:t>
            </a:r>
          </a:p>
          <a:p>
            <a:pPr lvl="2"/>
            <a:r>
              <a:rPr lang="en-US" dirty="0"/>
              <a:t>Which source address should be chosen</a:t>
            </a:r>
            <a:r>
              <a:rPr lang="en-US" dirty="0" smtClean="0"/>
              <a:t>?</a:t>
            </a:r>
          </a:p>
          <a:p>
            <a:pPr marL="457200" lvl="2" indent="0">
              <a:buNone/>
            </a:pPr>
            <a:endParaRPr lang="en-US" dirty="0"/>
          </a:p>
          <a:p>
            <a:pPr marL="64008" indent="0">
              <a:buNone/>
            </a:pPr>
            <a:r>
              <a:rPr lang="en-US" dirty="0">
                <a:hlinkClick r:id="rId2"/>
              </a:rPr>
              <a:t>RFC </a:t>
            </a:r>
            <a:r>
              <a:rPr lang="en-US" dirty="0" smtClean="0">
                <a:hlinkClick r:id="rId2"/>
              </a:rPr>
              <a:t>6724</a:t>
            </a:r>
            <a:r>
              <a:rPr lang="en-US" dirty="0" smtClean="0"/>
              <a:t> </a:t>
            </a:r>
            <a:r>
              <a:rPr lang="en-US" dirty="0"/>
              <a:t>- Default Address </a:t>
            </a:r>
            <a:r>
              <a:rPr lang="en-US" dirty="0" smtClean="0"/>
              <a:t>Selection handles </a:t>
            </a:r>
            <a:r>
              <a:rPr lang="en-US" dirty="0" smtClean="0"/>
              <a:t>this</a:t>
            </a:r>
          </a:p>
          <a:p>
            <a:pPr marL="64008" indent="0">
              <a:buNone/>
            </a:pPr>
            <a:r>
              <a:rPr lang="en-US" dirty="0" smtClean="0"/>
              <a:t>Note:  Replaces RFC 3484</a:t>
            </a:r>
            <a:endParaRPr lang="en-US" dirty="0" smtClean="0"/>
          </a:p>
          <a:p>
            <a:pPr marL="64008" indent="0">
              <a:buNone/>
            </a:pPr>
            <a:endParaRPr lang="en-US" dirty="0"/>
          </a:p>
          <a:p>
            <a:pPr marL="64008" indent="0">
              <a:buNone/>
            </a:pPr>
            <a:r>
              <a:rPr lang="en-US" dirty="0" smtClean="0"/>
              <a:t>Prefix policies (RFC </a:t>
            </a:r>
            <a:r>
              <a:rPr lang="en-US" dirty="0" smtClean="0"/>
              <a:t>6724 </a:t>
            </a:r>
            <a:r>
              <a:rPr lang="en-US" dirty="0" smtClean="0"/>
              <a:t>implementation) may be viewed and changed:</a:t>
            </a:r>
          </a:p>
          <a:p>
            <a:pPr marL="64008" indent="0">
              <a:buNone/>
            </a:pP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 err="1" smtClean="0"/>
              <a:t>addrlabel</a:t>
            </a:r>
            <a:r>
              <a:rPr lang="en-US" dirty="0" smtClean="0"/>
              <a:t> show</a:t>
            </a:r>
          </a:p>
          <a:p>
            <a:pPr marL="64008" indent="0">
              <a:buNone/>
            </a:pPr>
            <a:r>
              <a:rPr lang="en-US" dirty="0"/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prefix policies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637315"/>
      </p:ext>
    </p:extLst>
  </p:cSld>
  <p:clrMapOvr>
    <a:masterClrMapping/>
  </p:clrMapOvr>
  <p:transition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IPv4 Compatible	-	::&lt;</a:t>
            </a:r>
            <a:r>
              <a:rPr lang="en-US" dirty="0"/>
              <a:t>IPv4&gt; </a:t>
            </a:r>
            <a:r>
              <a:rPr lang="en-US" dirty="0" smtClean="0"/>
              <a:t>(deprecated)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IPv4 Mapped		-	::</a:t>
            </a:r>
            <a:r>
              <a:rPr lang="en-US" dirty="0"/>
              <a:t>FFFF:&lt;IPv4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Discard Prefix		-	0100::/64 (Implement RTBH)</a:t>
            </a:r>
          </a:p>
          <a:p>
            <a:pPr marL="0" indent="0">
              <a:buNone/>
            </a:pPr>
            <a:r>
              <a:rPr lang="en-US" dirty="0" smtClean="0"/>
              <a:t>Well Known Prefix -	64:ff9b::/96 (NAT64)</a:t>
            </a:r>
          </a:p>
          <a:p>
            <a:pPr marL="0" indent="0">
              <a:buNone/>
            </a:pPr>
            <a:r>
              <a:rPr lang="en-US" dirty="0" err="1" smtClean="0"/>
              <a:t>Teredo</a:t>
            </a:r>
            <a:r>
              <a:rPr lang="en-US" dirty="0" smtClean="0"/>
              <a:t>				-	2001:0000::/32 (Tunnel through NAT)</a:t>
            </a:r>
          </a:p>
          <a:p>
            <a:pPr marL="0" indent="0">
              <a:buNone/>
            </a:pPr>
            <a:r>
              <a:rPr lang="en-US" dirty="0" smtClean="0"/>
              <a:t>Documentation	-	2001:db8::/32</a:t>
            </a:r>
          </a:p>
          <a:p>
            <a:pPr marL="0" indent="0">
              <a:buNone/>
            </a:pPr>
            <a:r>
              <a:rPr lang="en-US" dirty="0" smtClean="0"/>
              <a:t>6to4				-	2002</a:t>
            </a:r>
            <a:r>
              <a:rPr lang="en-US" dirty="0"/>
              <a:t>::/16 - </a:t>
            </a:r>
            <a:r>
              <a:rPr lang="en-US" dirty="0" smtClean="0"/>
              <a:t>6to4 (Tunnel through IPv4)</a:t>
            </a:r>
          </a:p>
          <a:p>
            <a:pPr lvl="2"/>
            <a:r>
              <a:rPr lang="en-US" dirty="0" smtClean="0"/>
              <a:t>2002:&lt;Public IPv4 Address&gt;::/48 (Private IPv4 Address undefined)</a:t>
            </a:r>
          </a:p>
          <a:p>
            <a:pPr marL="0" indent="0">
              <a:buNone/>
            </a:pPr>
            <a:r>
              <a:rPr lang="en-US" dirty="0" smtClean="0"/>
              <a:t>ISATAP (</a:t>
            </a:r>
            <a:r>
              <a:rPr lang="en-US" dirty="0" err="1" smtClean="0"/>
              <a:t>IntraSite</a:t>
            </a:r>
            <a:r>
              <a:rPr lang="en-US" dirty="0" smtClean="0"/>
              <a:t> Tunnel through IPv4)</a:t>
            </a:r>
          </a:p>
          <a:p>
            <a:pPr lvl="2"/>
            <a:r>
              <a:rPr lang="en-US" dirty="0" smtClean="0"/>
              <a:t>64 bit Unicast Prefix:0:5efe:&lt;Private IPv4 Address&gt;</a:t>
            </a:r>
          </a:p>
          <a:p>
            <a:pPr lvl="2"/>
            <a:r>
              <a:rPr lang="en-US" dirty="0"/>
              <a:t>64 bit Unicast </a:t>
            </a:r>
            <a:r>
              <a:rPr lang="en-US" dirty="0" smtClean="0"/>
              <a:t>Prefix:200:5efe</a:t>
            </a:r>
            <a:r>
              <a:rPr lang="en-US" dirty="0"/>
              <a:t>:&lt;</a:t>
            </a:r>
            <a:r>
              <a:rPr lang="en-US" dirty="0" smtClean="0"/>
              <a:t>Public </a:t>
            </a:r>
            <a:r>
              <a:rPr lang="en-US" dirty="0"/>
              <a:t>IPv4 Address</a:t>
            </a:r>
            <a:r>
              <a:rPr lang="en-US" dirty="0" smtClean="0"/>
              <a:t>&gt;</a:t>
            </a:r>
          </a:p>
          <a:p>
            <a:pPr marL="64008" indent="0">
              <a:buNone/>
            </a:pPr>
            <a:r>
              <a:rPr lang="en-US" dirty="0" smtClean="0"/>
              <a:t>Solicited-Node Multicast</a:t>
            </a:r>
          </a:p>
          <a:p>
            <a:pPr lvl="2"/>
            <a:r>
              <a:rPr lang="en-US" dirty="0" smtClean="0"/>
              <a:t>ff02::1::ff00:0/104 + last 24 bits of IPv6 Address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</a:t>
            </a:r>
            <a:r>
              <a:rPr lang="en-US" dirty="0" smtClean="0"/>
              <a:t>special addresses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20349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Address space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157517"/>
              </p:ext>
            </p:extLst>
          </p:nvPr>
        </p:nvGraphicFramePr>
        <p:xfrm>
          <a:off x="622998" y="1105608"/>
          <a:ext cx="7847762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481"/>
                <a:gridCol w="46892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r>
                        <a:rPr lang="en-US" baseline="0" dirty="0" smtClean="0"/>
                        <a:t> 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0000-00FF::/8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Reserved and Special 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0100-1FFF::/4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Reserved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2000-3FFF::/3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 Unicast Addresses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	2000-2CFF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Allocated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	2D00-3FFF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Unallocated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4000-FBFF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Reserved (</a:t>
                      </a:r>
                      <a:r>
                        <a:rPr lang="en-US" b="0" i="1" dirty="0" smtClean="0"/>
                        <a:t>5 more /3s</a:t>
                      </a:r>
                      <a:r>
                        <a:rPr lang="en-US" dirty="0" smtClean="0"/>
                        <a:t>, a /4, /5, &amp; /6)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FC00-FDFF::/7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 Local Unicast Addresses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	FC00-FCFF::/8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Reserved for centralized allocations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	FD00-FDFF::/8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Unrestricted –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no registry/registration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FE00-FE7F::/9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Reserved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FE80-FEBF::/10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Link-local Addresses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FEC0-FEFF::/10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Reserved (Formerly Site-Local)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FF00-FFFF::/8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Multicast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82029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controlling ipv6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879459"/>
              </p:ext>
            </p:extLst>
          </p:nvPr>
        </p:nvGraphicFramePr>
        <p:xfrm>
          <a:off x="248573" y="1162981"/>
          <a:ext cx="8664607" cy="43719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015233"/>
                <a:gridCol w="1899821"/>
                <a:gridCol w="4749553"/>
              </a:tblGrid>
              <a:tr h="177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 smtClean="0">
                          <a:effectLst/>
                        </a:rPr>
                        <a:t>Service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Number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Description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IPv6 Encapsulation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IPv4/41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Tunnel IPv6 over IPv4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Generic Tunnel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IPv4/47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Tunnel anything over GRE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Teredo</a:t>
                      </a:r>
                      <a:r>
                        <a:rPr lang="en-US" sz="1600" u="none" strike="noStrike" dirty="0">
                          <a:effectLst/>
                        </a:rPr>
                        <a:t>/</a:t>
                      </a:r>
                      <a:r>
                        <a:rPr lang="en-US" sz="1600" u="none" strike="noStrike" dirty="0" err="1">
                          <a:effectLst/>
                        </a:rPr>
                        <a:t>Miredo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UDP/3544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u="none" strike="noStrike" dirty="0">
                          <a:effectLst/>
                        </a:rPr>
                        <a:t>Tunnel IPv6 over UDP (NAT Traversal)</a:t>
                      </a:r>
                      <a:endParaRPr lang="da-DK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0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Teredo</a:t>
                      </a:r>
                      <a:r>
                        <a:rPr lang="en-US" sz="1600" u="none" strike="noStrike" dirty="0">
                          <a:effectLst/>
                        </a:rPr>
                        <a:t>/</a:t>
                      </a:r>
                      <a:r>
                        <a:rPr lang="en-US" sz="1600" u="none" strike="noStrike" dirty="0" err="1">
                          <a:effectLst/>
                        </a:rPr>
                        <a:t>Miredo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Non-Standard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IPv6 </a:t>
                      </a:r>
                      <a:r>
                        <a:rPr lang="en-US" sz="1600" u="none" strike="noStrike" dirty="0">
                          <a:effectLst/>
                        </a:rPr>
                        <a:t>destination starting with 2001:0000::/32 over UDP over IPv4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130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TSP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TCP|UDP/3653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IPv6 Tunnel Broker using the Tunnel Setup Protocol (RFC 5572)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90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AYIYA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TCP|UDP/5072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IPv6 Tunnel Broker using Anything in Anything (www.sixxs.net/tools/ayiya/)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Public 6to4 Anycast Relay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IPv4:192.88.99.1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Starting with </a:t>
                      </a:r>
                      <a:r>
                        <a:rPr lang="en-US" sz="1600" u="none" strike="noStrike" dirty="0" smtClean="0">
                          <a:effectLst/>
                        </a:rPr>
                        <a:t>IPv6 source address of 2002</a:t>
                      </a:r>
                      <a:r>
                        <a:rPr lang="en-US" sz="1600" u="none" strike="noStrike" dirty="0">
                          <a:effectLst/>
                        </a:rPr>
                        <a:t>::/</a:t>
                      </a:r>
                      <a:r>
                        <a:rPr lang="en-US" sz="1600" u="none" strike="noStrike" dirty="0" smtClean="0">
                          <a:effectLst/>
                        </a:rPr>
                        <a:t>16 (6to4 is IPv6 over IPv4/41)</a:t>
                      </a:r>
                    </a:p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Destined to 192.88.99.0/24 for IPv4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IPv6 Encapsulation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TCP/443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IPv6 over IPv4 SSL Tunnel, many variants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IPv6 Ethertype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0x86DD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Distinct from IPv4 </a:t>
                      </a:r>
                      <a:r>
                        <a:rPr lang="en-US" sz="1600" u="none" strike="noStrike" dirty="0" err="1">
                          <a:effectLst/>
                        </a:rPr>
                        <a:t>Ethertype</a:t>
                      </a:r>
                      <a:r>
                        <a:rPr lang="en-US" sz="1600" u="none" strike="noStrike" dirty="0">
                          <a:effectLst/>
                        </a:rPr>
                        <a:t> (0x0800)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33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DNS IPv6 Records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Several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AAAA, updated PTR records - can be transported over IPv4 or IPv6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186" y="5644202"/>
            <a:ext cx="1309688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11165" y="6561657"/>
            <a:ext cx="13901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Image source:  gfi.com</a:t>
            </a:r>
            <a:endParaRPr lang="en-US" sz="800" i="1" dirty="0"/>
          </a:p>
        </p:txBody>
      </p:sp>
    </p:spTree>
    <p:extLst>
      <p:ext uri="{BB962C8B-B14F-4D97-AF65-F5344CB8AC3E}">
        <p14:creationId xmlns:p14="http://schemas.microsoft.com/office/powerpoint/2010/main" val="305037486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022" y="1332713"/>
            <a:ext cx="6286500" cy="383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32713"/>
            <a:ext cx="8229600" cy="17039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indent="0" algn="ctr">
              <a:spcBef>
                <a:spcPts val="3000"/>
              </a:spcBef>
              <a:buNone/>
            </a:pPr>
            <a:r>
              <a:rPr lang="en-US" sz="13800" b="1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4073489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IANA Free Pool Depletion – February, 2011</a:t>
            </a:r>
          </a:p>
          <a:p>
            <a:r>
              <a:rPr lang="en-US" dirty="0" smtClean="0"/>
              <a:t>APNIC (Asia/Pacific) Depletion – April, 2011</a:t>
            </a:r>
          </a:p>
          <a:p>
            <a:r>
              <a:rPr lang="en-US" dirty="0" smtClean="0"/>
              <a:t>RIPE (Europe/Middle East) Depletion – September, 2012</a:t>
            </a:r>
          </a:p>
          <a:p>
            <a:r>
              <a:rPr lang="en-US" dirty="0" smtClean="0"/>
              <a:t>ARIN (US/Canada) Depletion – ETA of Q1 2015</a:t>
            </a:r>
          </a:p>
          <a:p>
            <a:pPr lvl="1"/>
            <a:r>
              <a:rPr lang="en-US" dirty="0" smtClean="0"/>
              <a:t>Less than 25 million addresses remaining</a:t>
            </a:r>
          </a:p>
          <a:p>
            <a:pPr lvl="1"/>
            <a:r>
              <a:rPr lang="en-US" dirty="0" smtClean="0"/>
              <a:t>In 2012, ARIN handed out 45 million addresses</a:t>
            </a:r>
          </a:p>
          <a:p>
            <a:pPr lvl="1"/>
            <a:r>
              <a:rPr lang="en-US" dirty="0" smtClean="0"/>
              <a:t>Address allocation slowing because of CGN and addressing markets</a:t>
            </a:r>
          </a:p>
          <a:p>
            <a:endParaRPr lang="en-US" dirty="0"/>
          </a:p>
          <a:p>
            <a:r>
              <a:rPr lang="en-US" dirty="0" smtClean="0"/>
              <a:t>Massive growth coming from:</a:t>
            </a:r>
          </a:p>
          <a:p>
            <a:pPr lvl="1"/>
            <a:r>
              <a:rPr lang="en-US" dirty="0" smtClean="0"/>
              <a:t>Population penetration</a:t>
            </a:r>
          </a:p>
          <a:p>
            <a:pPr lvl="1"/>
            <a:r>
              <a:rPr lang="en-US" dirty="0" smtClean="0"/>
              <a:t>Mobile device explosion</a:t>
            </a:r>
          </a:p>
          <a:p>
            <a:pPr lvl="1"/>
            <a:r>
              <a:rPr lang="en-US" dirty="0" smtClean="0"/>
              <a:t>Internet of Things (all electronic 						devices – light bulbs, sensors, tags)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IPv4 status – Depletion</a:t>
            </a:r>
            <a:endParaRPr lang="en-US" dirty="0"/>
          </a:p>
        </p:txBody>
      </p:sp>
      <p:pic>
        <p:nvPicPr>
          <p:cNvPr id="1026" name="Picture 2" descr="http://www.potaroo.net/tools/ipv4/plote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429" y="4004410"/>
            <a:ext cx="2828925" cy="201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891918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Major Carrier Deployment Status</a:t>
            </a:r>
          </a:p>
          <a:p>
            <a:r>
              <a:rPr lang="en-US" dirty="0" smtClean="0"/>
              <a:t>Google Fiber			70.22%</a:t>
            </a:r>
          </a:p>
          <a:p>
            <a:r>
              <a:rPr lang="en-US" dirty="0" smtClean="0"/>
              <a:t>Virginia Tech			61.69%</a:t>
            </a:r>
          </a:p>
          <a:p>
            <a:r>
              <a:rPr lang="en-US" dirty="0" smtClean="0"/>
              <a:t>SPAWAR (US DOD)		51.12%</a:t>
            </a:r>
          </a:p>
          <a:p>
            <a:r>
              <a:rPr lang="en-US" dirty="0" smtClean="0"/>
              <a:t>Verizon Wireless		40.40%</a:t>
            </a:r>
          </a:p>
          <a:p>
            <a:r>
              <a:rPr lang="en-US" dirty="0" smtClean="0"/>
              <a:t>Comcast					20.15%</a:t>
            </a:r>
          </a:p>
          <a:p>
            <a:r>
              <a:rPr lang="en-US" dirty="0" smtClean="0"/>
              <a:t>AT&amp;T						14.82%</a:t>
            </a:r>
          </a:p>
          <a:p>
            <a:r>
              <a:rPr lang="en-US" dirty="0" smtClean="0"/>
              <a:t>T-Mobile USA			6.49%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 Overall IPv6 Penetration:</a:t>
            </a:r>
          </a:p>
          <a:p>
            <a:pPr marL="0" indent="0">
              <a:buNone/>
            </a:pPr>
            <a:r>
              <a:rPr lang="en-US" dirty="0" smtClean="0"/>
              <a:t>5.74% </a:t>
            </a:r>
            <a:r>
              <a:rPr lang="en-US" dirty="0" smtClean="0"/>
              <a:t>(fluctuates up to 6.25%)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 Weighted Web Content available via IPv6:  44.91%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ipv6 status – deployment</a:t>
            </a:r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4908883" y="2762447"/>
            <a:ext cx="3859731" cy="1799923"/>
          </a:xfrm>
          <a:prstGeom prst="wedgeEllipseCallout">
            <a:avLst>
              <a:gd name="adj1" fmla="val -60640"/>
              <a:gd name="adj2" fmla="val 2051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T-Mobile Goes IPv6 Only on Android 4.4 Devices using 464XLAT</a:t>
            </a:r>
          </a:p>
        </p:txBody>
      </p:sp>
    </p:spTree>
    <p:extLst>
      <p:ext uri="{BB962C8B-B14F-4D97-AF65-F5344CB8AC3E}">
        <p14:creationId xmlns:p14="http://schemas.microsoft.com/office/powerpoint/2010/main" val="2103826771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ipv6 penetration projection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84" y="1145739"/>
            <a:ext cx="6849431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0261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CDW 2011">
  <a:themeElements>
    <a:clrScheme name="CDW">
      <a:dk1>
        <a:sysClr val="windowText" lastClr="000000"/>
      </a:dk1>
      <a:lt1>
        <a:sysClr val="window" lastClr="FFFFFF"/>
      </a:lt1>
      <a:dk2>
        <a:srgbClr val="484E53"/>
      </a:dk2>
      <a:lt2>
        <a:srgbClr val="D6D6D4"/>
      </a:lt2>
      <a:accent1>
        <a:srgbClr val="E31837"/>
      </a:accent1>
      <a:accent2>
        <a:srgbClr val="D06F1A"/>
      </a:accent2>
      <a:accent3>
        <a:srgbClr val="8B0E04"/>
      </a:accent3>
      <a:accent4>
        <a:srgbClr val="0073AE"/>
      </a:accent4>
      <a:accent5>
        <a:srgbClr val="8D8B00"/>
      </a:accent5>
      <a:accent6>
        <a:srgbClr val="C79316"/>
      </a:accent6>
      <a:hlink>
        <a:srgbClr val="E31837"/>
      </a:hlink>
      <a:folHlink>
        <a:srgbClr val="D06F1A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CDW 2011.potx</Template>
  <TotalTime>6049</TotalTime>
  <Words>3884</Words>
  <Application>Microsoft Office PowerPoint</Application>
  <PresentationFormat>On-screen Show (4:3)</PresentationFormat>
  <Paragraphs>780</Paragraphs>
  <Slides>65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CDW 2011</vt:lpstr>
      <vt:lpstr>IPv6 Live</vt:lpstr>
      <vt:lpstr>Overview Objectives</vt:lpstr>
      <vt:lpstr>Why IPv6?</vt:lpstr>
      <vt:lpstr>Why is IPv6 better for gaming?</vt:lpstr>
      <vt:lpstr>Why is IPv6 better for gaming?</vt:lpstr>
      <vt:lpstr>Why is IPv6 better for gaming?</vt:lpstr>
      <vt:lpstr>Current IPv4 status – Depletion</vt:lpstr>
      <vt:lpstr>Current ipv6 status – deployment</vt:lpstr>
      <vt:lpstr>Current ipv6 penetration projection</vt:lpstr>
      <vt:lpstr>Roadmap</vt:lpstr>
      <vt:lpstr>IPv6 Test Setup</vt:lpstr>
      <vt:lpstr>Ipv6 Test topologies</vt:lpstr>
      <vt:lpstr>Initial ipv6 setup</vt:lpstr>
      <vt:lpstr>Initial ipv6 setup</vt:lpstr>
      <vt:lpstr>A quick step back</vt:lpstr>
      <vt:lpstr>IPv4 versus ipv6 addressing</vt:lpstr>
      <vt:lpstr>Initial ipv6 setup</vt:lpstr>
      <vt:lpstr>ipv6 address structure</vt:lpstr>
      <vt:lpstr>ipv6 addressing basics</vt:lpstr>
      <vt:lpstr>ipv6 addressing</vt:lpstr>
      <vt:lpstr>IPv6 Changes from IPv4</vt:lpstr>
      <vt:lpstr>No more broadcasts</vt:lpstr>
      <vt:lpstr>No more broadcasts</vt:lpstr>
      <vt:lpstr>Initial ipv6 Multicast Groups?</vt:lpstr>
      <vt:lpstr>IPv6 Changes from IPv4</vt:lpstr>
      <vt:lpstr>IP L2 Address resolution</vt:lpstr>
      <vt:lpstr>IPv4 L2 address resolution (review)</vt:lpstr>
      <vt:lpstr>IPv6 L2 address resolution</vt:lpstr>
      <vt:lpstr>IPv6 L2 address resolution</vt:lpstr>
      <vt:lpstr>IPv6 L2 address mechanics</vt:lpstr>
      <vt:lpstr>IPv6 Changes from IPv4</vt:lpstr>
      <vt:lpstr>Enable IPv6 router</vt:lpstr>
      <vt:lpstr>Enable IPv6 router</vt:lpstr>
      <vt:lpstr>Enable IPv6 router</vt:lpstr>
      <vt:lpstr>ipv6 interface addressing</vt:lpstr>
      <vt:lpstr>IPv6 addresses – Slaac</vt:lpstr>
      <vt:lpstr>ipv6 addresses – slaac</vt:lpstr>
      <vt:lpstr>ipv6 interface addressing</vt:lpstr>
      <vt:lpstr>ipv6 privacy addressing</vt:lpstr>
      <vt:lpstr>IPv6 Changes from IPv4</vt:lpstr>
      <vt:lpstr>DHCPv6</vt:lpstr>
      <vt:lpstr>DHCPv6 server</vt:lpstr>
      <vt:lpstr>DHCPv6 server</vt:lpstr>
      <vt:lpstr>IPv6 Changes from IPv4</vt:lpstr>
      <vt:lpstr>ipv6 access control</vt:lpstr>
      <vt:lpstr>IPv6 Changes from IPv4</vt:lpstr>
      <vt:lpstr>IPv6 Path MTU Blackhole</vt:lpstr>
      <vt:lpstr>Roadmap</vt:lpstr>
      <vt:lpstr>Ipv6 and DNS</vt:lpstr>
      <vt:lpstr>multi-protocol realities</vt:lpstr>
      <vt:lpstr>Linux IPv6 Tools</vt:lpstr>
      <vt:lpstr>linux ipv6 tool quirks</vt:lpstr>
      <vt:lpstr>Linux Ipv6 Guidance</vt:lpstr>
      <vt:lpstr>          A Word of Caution on NAT</vt:lpstr>
      <vt:lpstr>          A Word of Caution on NAT</vt:lpstr>
      <vt:lpstr>IPv6 Address provisioning thoughts</vt:lpstr>
      <vt:lpstr>Build Your IPv6 DMZ</vt:lpstr>
      <vt:lpstr>Build Your IPv6 internal Network</vt:lpstr>
      <vt:lpstr>Ipv6 Connectivity Options</vt:lpstr>
      <vt:lpstr>Obtain an IPv6 Network Address</vt:lpstr>
      <vt:lpstr>IPv6 prefix policies</vt:lpstr>
      <vt:lpstr>IPv6 special addresses</vt:lpstr>
      <vt:lpstr>ipv6 Address space</vt:lpstr>
      <vt:lpstr>monitoring and controlling ipv6</vt:lpstr>
      <vt:lpstr>Questions</vt:lpstr>
    </vt:vector>
  </TitlesOfParts>
  <Company>CDW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templates</dc:title>
  <dc:creator>Brian Fuller</dc:creator>
  <cp:lastModifiedBy>CDT User</cp:lastModifiedBy>
  <cp:revision>171</cp:revision>
  <dcterms:created xsi:type="dcterms:W3CDTF">2011-03-28T14:15:26Z</dcterms:created>
  <dcterms:modified xsi:type="dcterms:W3CDTF">2014-01-14T22:40:25Z</dcterms:modified>
</cp:coreProperties>
</file>