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5"/>
  </p:notesMasterIdLst>
  <p:handoutMasterIdLst>
    <p:handoutMasterId r:id="rId46"/>
  </p:handoutMasterIdLst>
  <p:sldIdLst>
    <p:sldId id="475" r:id="rId2"/>
    <p:sldId id="563" r:id="rId3"/>
    <p:sldId id="478" r:id="rId4"/>
    <p:sldId id="543" r:id="rId5"/>
    <p:sldId id="548" r:id="rId6"/>
    <p:sldId id="497" r:id="rId7"/>
    <p:sldId id="561" r:id="rId8"/>
    <p:sldId id="544" r:id="rId9"/>
    <p:sldId id="488" r:id="rId10"/>
    <p:sldId id="555" r:id="rId11"/>
    <p:sldId id="556" r:id="rId12"/>
    <p:sldId id="558" r:id="rId13"/>
    <p:sldId id="549" r:id="rId14"/>
    <p:sldId id="550" r:id="rId15"/>
    <p:sldId id="551" r:id="rId16"/>
    <p:sldId id="516" r:id="rId17"/>
    <p:sldId id="553" r:id="rId18"/>
    <p:sldId id="552" r:id="rId19"/>
    <p:sldId id="519" r:id="rId20"/>
    <p:sldId id="554" r:id="rId21"/>
    <p:sldId id="524" r:id="rId22"/>
    <p:sldId id="559" r:id="rId23"/>
    <p:sldId id="546" r:id="rId24"/>
    <p:sldId id="547" r:id="rId25"/>
    <p:sldId id="562" r:id="rId26"/>
    <p:sldId id="564" r:id="rId27"/>
    <p:sldId id="565" r:id="rId28"/>
    <p:sldId id="567" r:id="rId29"/>
    <p:sldId id="568" r:id="rId30"/>
    <p:sldId id="574" r:id="rId31"/>
    <p:sldId id="571" r:id="rId32"/>
    <p:sldId id="573" r:id="rId33"/>
    <p:sldId id="566" r:id="rId34"/>
    <p:sldId id="572" r:id="rId35"/>
    <p:sldId id="545" r:id="rId36"/>
    <p:sldId id="560" r:id="rId37"/>
    <p:sldId id="569" r:id="rId38"/>
    <p:sldId id="570" r:id="rId39"/>
    <p:sldId id="410" r:id="rId40"/>
    <p:sldId id="536" r:id="rId41"/>
    <p:sldId id="537" r:id="rId42"/>
    <p:sldId id="538" r:id="rId43"/>
    <p:sldId id="539"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125"/>
    <a:srgbClr val="404040"/>
    <a:srgbClr val="CC0000"/>
    <a:srgbClr val="4573AF"/>
    <a:srgbClr val="3176FF"/>
    <a:srgbClr val="D70C3B"/>
    <a:srgbClr val="DE2125"/>
    <a:srgbClr val="CC0033"/>
    <a:srgbClr val="E31837"/>
    <a:srgbClr val="D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6" autoAdjust="0"/>
    <p:restoredTop sz="85893" autoAdjust="0"/>
  </p:normalViewPr>
  <p:slideViewPr>
    <p:cSldViewPr snapToGrid="0">
      <p:cViewPr varScale="1">
        <p:scale>
          <a:sx n="101" d="100"/>
          <a:sy n="101" d="100"/>
        </p:scale>
        <p:origin x="2052"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5" d="100"/>
        <a:sy n="125" d="100"/>
      </p:scale>
      <p:origin x="0" y="0"/>
    </p:cViewPr>
  </p:sorterViewPr>
  <p:notesViewPr>
    <p:cSldViewPr snapToGrid="0" snapToObjects="1">
      <p:cViewPr varScale="1">
        <p:scale>
          <a:sx n="86" d="100"/>
          <a:sy n="86" d="100"/>
        </p:scale>
        <p:origin x="-37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s646y\Documents\Reference\IPv6\User%20Groups\Internet%20Stat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js646y\Documents\Reference\AT&amp;T\Services%20Deliverables\IPv4%20Internet%20Projections%20v1.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Net New Microcontrollers (Billions)</a:t>
            </a:r>
          </a:p>
        </c:rich>
      </c:tx>
      <c:layout/>
      <c:overlay val="0"/>
    </c:title>
    <c:autoTitleDeleted val="0"/>
    <c:plotArea>
      <c:layout/>
      <c:lineChart>
        <c:grouping val="standard"/>
        <c:varyColors val="0"/>
        <c:ser>
          <c:idx val="0"/>
          <c:order val="0"/>
          <c:cat>
            <c:numRef>
              <c:f>MCUs!$A$2:$A$9</c:f>
              <c:numCache>
                <c:formatCode>General</c:formatCode>
                <c:ptCount val="8"/>
                <c:pt idx="0">
                  <c:v>2012</c:v>
                </c:pt>
                <c:pt idx="1">
                  <c:v>2013</c:v>
                </c:pt>
                <c:pt idx="2">
                  <c:v>2014</c:v>
                </c:pt>
                <c:pt idx="3">
                  <c:v>2015</c:v>
                </c:pt>
                <c:pt idx="4">
                  <c:v>2016</c:v>
                </c:pt>
                <c:pt idx="5">
                  <c:v>2017</c:v>
                </c:pt>
                <c:pt idx="6">
                  <c:v>2018</c:v>
                </c:pt>
                <c:pt idx="7">
                  <c:v>2019</c:v>
                </c:pt>
              </c:numCache>
            </c:numRef>
          </c:cat>
          <c:val>
            <c:numRef>
              <c:f>MCUs!$C$2:$C$9</c:f>
              <c:numCache>
                <c:formatCode>#,##0</c:formatCode>
                <c:ptCount val="8"/>
                <c:pt idx="0">
                  <c:v>17.3</c:v>
                </c:pt>
                <c:pt idx="1">
                  <c:v>33.400000000000006</c:v>
                </c:pt>
                <c:pt idx="2">
                  <c:v>52.000000000000007</c:v>
                </c:pt>
                <c:pt idx="3">
                  <c:v>72.900000000000006</c:v>
                </c:pt>
                <c:pt idx="4">
                  <c:v>95.9</c:v>
                </c:pt>
                <c:pt idx="5">
                  <c:v>119.80000000000001</c:v>
                </c:pt>
                <c:pt idx="6">
                  <c:v>145</c:v>
                </c:pt>
                <c:pt idx="7">
                  <c:v>172.3</c:v>
                </c:pt>
              </c:numCache>
            </c:numRef>
          </c:val>
          <c:smooth val="0"/>
        </c:ser>
        <c:dLbls>
          <c:showLegendKey val="0"/>
          <c:showVal val="0"/>
          <c:showCatName val="0"/>
          <c:showSerName val="0"/>
          <c:showPercent val="0"/>
          <c:showBubbleSize val="0"/>
        </c:dLbls>
        <c:marker val="1"/>
        <c:smooth val="0"/>
        <c:axId val="216371304"/>
        <c:axId val="216371696"/>
      </c:lineChart>
      <c:catAx>
        <c:axId val="216371304"/>
        <c:scaling>
          <c:orientation val="minMax"/>
        </c:scaling>
        <c:delete val="0"/>
        <c:axPos val="b"/>
        <c:numFmt formatCode="General" sourceLinked="1"/>
        <c:majorTickMark val="out"/>
        <c:minorTickMark val="none"/>
        <c:tickLblPos val="nextTo"/>
        <c:crossAx val="216371696"/>
        <c:crosses val="autoZero"/>
        <c:auto val="1"/>
        <c:lblAlgn val="ctr"/>
        <c:lblOffset val="100"/>
        <c:noMultiLvlLbl val="0"/>
      </c:catAx>
      <c:valAx>
        <c:axId val="216371696"/>
        <c:scaling>
          <c:orientation val="minMax"/>
        </c:scaling>
        <c:delete val="0"/>
        <c:axPos val="l"/>
        <c:majorGridlines/>
        <c:numFmt formatCode="#,##0" sourceLinked="1"/>
        <c:majorTickMark val="out"/>
        <c:minorTickMark val="none"/>
        <c:tickLblPos val="nextTo"/>
        <c:crossAx val="21637130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IPv4 Supply and Demand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Allocated</c:v>
          </c:tx>
          <c:spPr>
            <a:ln w="28575" cap="rnd">
              <a:solidFill>
                <a:schemeClr val="accent1"/>
              </a:solidFill>
              <a:round/>
            </a:ln>
            <a:effectLst/>
          </c:spPr>
          <c:marker>
            <c:symbol val="none"/>
          </c:marker>
          <c:cat>
            <c:numRef>
              <c:f>General!$H$19:$Q$19</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General!$H$20:$Q$20</c:f>
              <c:numCache>
                <c:formatCode>General</c:formatCode>
                <c:ptCount val="10"/>
                <c:pt idx="0">
                  <c:v>201</c:v>
                </c:pt>
                <c:pt idx="1">
                  <c:v>114.9</c:v>
                </c:pt>
                <c:pt idx="2">
                  <c:v>65.099999999999994</c:v>
                </c:pt>
                <c:pt idx="3">
                  <c:v>63.9</c:v>
                </c:pt>
                <c:pt idx="4">
                  <c:v>26.1</c:v>
                </c:pt>
                <c:pt idx="5">
                  <c:v>14.1</c:v>
                </c:pt>
                <c:pt idx="6">
                  <c:v>13.7</c:v>
                </c:pt>
                <c:pt idx="7">
                  <c:v>13.3</c:v>
                </c:pt>
                <c:pt idx="8">
                  <c:v>12.9</c:v>
                </c:pt>
                <c:pt idx="9">
                  <c:v>12.6</c:v>
                </c:pt>
              </c:numCache>
            </c:numRef>
          </c:val>
          <c:smooth val="0"/>
        </c:ser>
        <c:ser>
          <c:idx val="1"/>
          <c:order val="1"/>
          <c:tx>
            <c:v>Projected</c:v>
          </c:tx>
          <c:spPr>
            <a:ln w="28575" cap="rnd">
              <a:solidFill>
                <a:schemeClr val="accent2"/>
              </a:solidFill>
              <a:round/>
            </a:ln>
            <a:effectLst/>
          </c:spPr>
          <c:marker>
            <c:symbol val="none"/>
          </c:marker>
          <c:cat>
            <c:numRef>
              <c:f>General!$H$19:$Q$19</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General!$H$21:$Q$21</c:f>
              <c:numCache>
                <c:formatCode>0.0</c:formatCode>
                <c:ptCount val="10"/>
                <c:pt idx="0" formatCode="General">
                  <c:v>223.9</c:v>
                </c:pt>
                <c:pt idx="1">
                  <c:v>237.33400000000003</c:v>
                </c:pt>
                <c:pt idx="2">
                  <c:v>251.57404000000005</c:v>
                </c:pt>
                <c:pt idx="3">
                  <c:v>266.66848240000007</c:v>
                </c:pt>
                <c:pt idx="4">
                  <c:v>282.66859134400011</c:v>
                </c:pt>
                <c:pt idx="5">
                  <c:v>299.62870682464012</c:v>
                </c:pt>
                <c:pt idx="6">
                  <c:v>317.60642923411854</c:v>
                </c:pt>
                <c:pt idx="7">
                  <c:v>336.66281498816568</c:v>
                </c:pt>
                <c:pt idx="8">
                  <c:v>356.86258388745563</c:v>
                </c:pt>
                <c:pt idx="9">
                  <c:v>378.27433892070297</c:v>
                </c:pt>
              </c:numCache>
            </c:numRef>
          </c:val>
          <c:smooth val="0"/>
        </c:ser>
        <c:ser>
          <c:idx val="2"/>
          <c:order val="2"/>
          <c:tx>
            <c:v>Deficit</c:v>
          </c:tx>
          <c:spPr>
            <a:ln w="28575" cap="rnd">
              <a:solidFill>
                <a:schemeClr val="accent3"/>
              </a:solidFill>
              <a:round/>
            </a:ln>
            <a:effectLst/>
          </c:spPr>
          <c:marker>
            <c:symbol val="none"/>
          </c:marker>
          <c:cat>
            <c:numRef>
              <c:f>General!$H$19:$Q$19</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General!$H$22:$Q$22</c:f>
              <c:numCache>
                <c:formatCode>0.0</c:formatCode>
                <c:ptCount val="10"/>
                <c:pt idx="0" formatCode="General">
                  <c:v>22.900000000000006</c:v>
                </c:pt>
                <c:pt idx="1">
                  <c:v>122.43400000000003</c:v>
                </c:pt>
                <c:pt idx="2">
                  <c:v>186.47404000000006</c:v>
                </c:pt>
                <c:pt idx="3">
                  <c:v>202.76848240000007</c:v>
                </c:pt>
                <c:pt idx="4">
                  <c:v>256.56859134400008</c:v>
                </c:pt>
                <c:pt idx="5">
                  <c:v>285.5287068246401</c:v>
                </c:pt>
                <c:pt idx="6">
                  <c:v>303.90642923411855</c:v>
                </c:pt>
                <c:pt idx="7">
                  <c:v>323.36281498816567</c:v>
                </c:pt>
                <c:pt idx="8">
                  <c:v>343.96258388745565</c:v>
                </c:pt>
                <c:pt idx="9">
                  <c:v>365.67433892070295</c:v>
                </c:pt>
              </c:numCache>
            </c:numRef>
          </c:val>
          <c:smooth val="0"/>
        </c:ser>
        <c:ser>
          <c:idx val="3"/>
          <c:order val="3"/>
          <c:tx>
            <c:v>Unadvertised</c:v>
          </c:tx>
          <c:spPr>
            <a:ln w="28575" cap="rnd">
              <a:solidFill>
                <a:schemeClr val="accent4"/>
              </a:solidFill>
              <a:round/>
            </a:ln>
            <a:effectLst/>
          </c:spPr>
          <c:marker>
            <c:symbol val="none"/>
          </c:marker>
          <c:cat>
            <c:numRef>
              <c:f>General!$H$19:$Q$19</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General!$H$23:$Q$23</c:f>
              <c:numCache>
                <c:formatCode>General</c:formatCode>
                <c:ptCount val="10"/>
                <c:pt idx="0">
                  <c:v>889.8</c:v>
                </c:pt>
                <c:pt idx="1">
                  <c:v>862.6</c:v>
                </c:pt>
                <c:pt idx="2">
                  <c:v>875.5</c:v>
                </c:pt>
                <c:pt idx="3">
                  <c:v>872.8</c:v>
                </c:pt>
                <c:pt idx="4">
                  <c:v>822.8</c:v>
                </c:pt>
                <c:pt idx="5" formatCode="0.0">
                  <c:v>763.80983374858431</c:v>
                </c:pt>
                <c:pt idx="6" formatCode="0.0">
                  <c:v>694.18893740716442</c:v>
                </c:pt>
                <c:pt idx="7" formatCode="0.0">
                  <c:v>612.0362797242891</c:v>
                </c:pt>
                <c:pt idx="8" formatCode="0.0">
                  <c:v>515.09614365849609</c:v>
                </c:pt>
                <c:pt idx="9" formatCode="0.0">
                  <c:v>400.70678310086038</c:v>
                </c:pt>
              </c:numCache>
            </c:numRef>
          </c:val>
          <c:smooth val="0"/>
        </c:ser>
        <c:dLbls>
          <c:showLegendKey val="0"/>
          <c:showVal val="0"/>
          <c:showCatName val="0"/>
          <c:showSerName val="0"/>
          <c:showPercent val="0"/>
          <c:showBubbleSize val="0"/>
        </c:dLbls>
        <c:smooth val="0"/>
        <c:axId val="204629816"/>
        <c:axId val="204629424"/>
      </c:lineChart>
      <c:catAx>
        <c:axId val="204629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29424"/>
        <c:crosses val="autoZero"/>
        <c:auto val="1"/>
        <c:lblAlgn val="ctr"/>
        <c:lblOffset val="100"/>
        <c:noMultiLvlLbl val="0"/>
      </c:catAx>
      <c:valAx>
        <c:axId val="204629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of Addresses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29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615267" cy="457200"/>
          </a:xfrm>
          <a:prstGeom prst="rect">
            <a:avLst/>
          </a:prstGeom>
        </p:spPr>
        <p:txBody>
          <a:bodyPr vert="horz" lIns="91440" tIns="45720" rIns="91440" bIns="45720" rtlCol="0"/>
          <a:lstStyle>
            <a:lvl1pPr algn="l">
              <a:defRPr sz="1200"/>
            </a:lvl1pPr>
          </a:lstStyle>
          <a:p>
            <a:endParaRPr lang="en-US" sz="1000" dirty="0">
              <a:solidFill>
                <a:schemeClr val="tx1">
                  <a:lumMod val="75000"/>
                  <a:lumOff val="25000"/>
                </a:schemeClr>
              </a:solidFill>
              <a:latin typeface="Verdana"/>
              <a:cs typeface="Verdana"/>
            </a:endParaRPr>
          </a:p>
        </p:txBody>
      </p:sp>
      <p:sp>
        <p:nvSpPr>
          <p:cNvPr id="3" name="Date Placeholder 2"/>
          <p:cNvSpPr>
            <a:spLocks noGrp="1"/>
          </p:cNvSpPr>
          <p:nvPr>
            <p:ph type="dt" sz="quarter" idx="1"/>
          </p:nvPr>
        </p:nvSpPr>
        <p:spPr>
          <a:xfrm>
            <a:off x="3884613" y="0"/>
            <a:ext cx="1212320" cy="457200"/>
          </a:xfrm>
          <a:prstGeom prst="rect">
            <a:avLst/>
          </a:prstGeom>
        </p:spPr>
        <p:txBody>
          <a:bodyPr vert="horz" lIns="91440" tIns="45720" rIns="91440" bIns="45720" rtlCol="0"/>
          <a:lstStyle>
            <a:lvl1pPr algn="r">
              <a:defRPr sz="1200"/>
            </a:lvl1pPr>
          </a:lstStyle>
          <a:p>
            <a:fld id="{ACB51A8A-6FA7-3B48-8F58-FA694E7E6611}" type="datetimeFigureOut">
              <a:rPr lang="en-US" sz="1000" smtClean="0">
                <a:solidFill>
                  <a:schemeClr val="tx1">
                    <a:lumMod val="75000"/>
                    <a:lumOff val="25000"/>
                  </a:schemeClr>
                </a:solidFill>
                <a:latin typeface="Verdana"/>
                <a:cs typeface="Verdana"/>
              </a:rPr>
              <a:t>1/14/2016</a:t>
            </a:fld>
            <a:endParaRPr lang="en-US" sz="1000">
              <a:solidFill>
                <a:schemeClr val="tx1">
                  <a:lumMod val="75000"/>
                  <a:lumOff val="25000"/>
                </a:schemeClr>
              </a:solidFill>
              <a:latin typeface="Verdana"/>
              <a:cs typeface="Verdan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000">
              <a:solidFill>
                <a:schemeClr val="tx1">
                  <a:lumMod val="75000"/>
                  <a:lumOff val="25000"/>
                </a:schemeClr>
              </a:solidFill>
              <a:latin typeface="Verdana"/>
              <a:cs typeface="Verdan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B41D29-567D-BF45-BF6D-2E236A246DBF}" type="slidenum">
              <a:rPr lang="en-US" sz="1000" smtClean="0">
                <a:solidFill>
                  <a:schemeClr val="tx1">
                    <a:lumMod val="75000"/>
                    <a:lumOff val="25000"/>
                  </a:schemeClr>
                </a:solidFill>
                <a:latin typeface="Verdana"/>
                <a:cs typeface="Verdana"/>
              </a:rPr>
              <a:t>‹#›</a:t>
            </a:fld>
            <a:endParaRPr lang="en-US" sz="1000">
              <a:solidFill>
                <a:schemeClr val="tx1">
                  <a:lumMod val="75000"/>
                  <a:lumOff val="25000"/>
                </a:schemeClr>
              </a:solidFill>
              <a:latin typeface="Verdana"/>
              <a:cs typeface="Verdana"/>
            </a:endParaRPr>
          </a:p>
        </p:txBody>
      </p:sp>
    </p:spTree>
    <p:extLst>
      <p:ext uri="{BB962C8B-B14F-4D97-AF65-F5344CB8AC3E}">
        <p14:creationId xmlns:p14="http://schemas.microsoft.com/office/powerpoint/2010/main" val="142158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706469" cy="457200"/>
          </a:xfrm>
          <a:prstGeom prst="rect">
            <a:avLst/>
          </a:prstGeom>
        </p:spPr>
        <p:txBody>
          <a:bodyPr vert="horz" lIns="91440" tIns="45720" rIns="91440" bIns="45720" rtlCol="0"/>
          <a:lstStyle>
            <a:lvl1pPr algn="l">
              <a:defRPr sz="1000">
                <a:solidFill>
                  <a:schemeClr val="tx1">
                    <a:lumMod val="75000"/>
                    <a:lumOff val="25000"/>
                  </a:schemeClr>
                </a:solidFill>
                <a:latin typeface="Verdana"/>
                <a:cs typeface="Verdana"/>
              </a:defRPr>
            </a:lvl1pPr>
          </a:lstStyle>
          <a:p>
            <a:endParaRPr lang="en-US" dirty="0"/>
          </a:p>
        </p:txBody>
      </p:sp>
      <p:sp>
        <p:nvSpPr>
          <p:cNvPr id="3" name="Date Placeholder 2"/>
          <p:cNvSpPr>
            <a:spLocks noGrp="1"/>
          </p:cNvSpPr>
          <p:nvPr>
            <p:ph type="dt" idx="1"/>
          </p:nvPr>
        </p:nvSpPr>
        <p:spPr>
          <a:xfrm>
            <a:off x="3884613" y="0"/>
            <a:ext cx="1577008" cy="457200"/>
          </a:xfrm>
          <a:prstGeom prst="rect">
            <a:avLst/>
          </a:prstGeom>
        </p:spPr>
        <p:txBody>
          <a:bodyPr vert="horz" lIns="91440" tIns="45720" rIns="91440" bIns="45720" rtlCol="0"/>
          <a:lstStyle>
            <a:lvl1pPr algn="r">
              <a:defRPr sz="1000">
                <a:solidFill>
                  <a:schemeClr val="tx1">
                    <a:lumMod val="75000"/>
                    <a:lumOff val="25000"/>
                  </a:schemeClr>
                </a:solidFill>
                <a:latin typeface="Verdana"/>
                <a:cs typeface="Verdana"/>
              </a:defRPr>
            </a:lvl1pPr>
          </a:lstStyle>
          <a:p>
            <a:fld id="{CEF54D8A-FDDC-6B4F-9095-48FCDE9F026B}" type="datetimeFigureOut">
              <a:rPr lang="en-US" smtClean="0"/>
              <a:pPr/>
              <a:t>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solidFill>
                  <a:schemeClr val="tx1">
                    <a:lumMod val="75000"/>
                    <a:lumOff val="25000"/>
                  </a:schemeClr>
                </a:solidFill>
                <a:latin typeface="Verdana"/>
                <a:cs typeface="Verdana"/>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solidFill>
                  <a:schemeClr val="tx1">
                    <a:lumMod val="75000"/>
                    <a:lumOff val="25000"/>
                  </a:schemeClr>
                </a:solidFill>
                <a:latin typeface="Verdana"/>
                <a:cs typeface="Verdana"/>
              </a:defRPr>
            </a:lvl1pPr>
          </a:lstStyle>
          <a:p>
            <a:fld id="{26FD9FA7-1FF6-FB47-9F1D-8FA9B12D5173}" type="slidenum">
              <a:rPr lang="en-US" smtClean="0"/>
              <a:pPr/>
              <a:t>‹#›</a:t>
            </a:fld>
            <a:endParaRPr lang="en-US"/>
          </a:p>
        </p:txBody>
      </p:sp>
    </p:spTree>
    <p:extLst>
      <p:ext uri="{BB962C8B-B14F-4D97-AF65-F5344CB8AC3E}">
        <p14:creationId xmlns:p14="http://schemas.microsoft.com/office/powerpoint/2010/main" val="841816843"/>
      </p:ext>
    </p:extLst>
  </p:cSld>
  <p:clrMap bg1="lt1" tx1="dk1" bg2="lt2" tx2="dk2" accent1="accent1" accent2="accent2" accent3="accent3" accent4="accent4" accent5="accent5" accent6="accent6" hlink="hlink" folHlink="folHlink"/>
  <p:notesStyle>
    <a:lvl1pPr marL="0" algn="l" defTabSz="457200" rtl="0" eaLnBrk="1" latinLnBrk="0" hangingPunct="1">
      <a:defRPr sz="1000" kern="1200">
        <a:solidFill>
          <a:schemeClr val="tx1">
            <a:lumMod val="75000"/>
            <a:lumOff val="25000"/>
          </a:schemeClr>
        </a:solidFill>
        <a:latin typeface="Verdana"/>
        <a:ea typeface="+mn-ea"/>
        <a:cs typeface="Verdana"/>
      </a:defRPr>
    </a:lvl1pPr>
    <a:lvl2pPr marL="457200" algn="l" defTabSz="457200" rtl="0" eaLnBrk="1" latinLnBrk="0" hangingPunct="1">
      <a:defRPr sz="1000" kern="1200">
        <a:solidFill>
          <a:schemeClr val="tx1">
            <a:lumMod val="75000"/>
            <a:lumOff val="25000"/>
          </a:schemeClr>
        </a:solidFill>
        <a:latin typeface="+mn-lt"/>
        <a:ea typeface="+mn-ea"/>
        <a:cs typeface="+mn-cs"/>
      </a:defRPr>
    </a:lvl2pPr>
    <a:lvl3pPr marL="914400" algn="l" defTabSz="457200" rtl="0" eaLnBrk="1" latinLnBrk="0" hangingPunct="1">
      <a:defRPr sz="1000" kern="1200">
        <a:solidFill>
          <a:schemeClr val="tx1">
            <a:lumMod val="75000"/>
            <a:lumOff val="25000"/>
          </a:schemeClr>
        </a:solidFill>
        <a:latin typeface="+mn-lt"/>
        <a:ea typeface="+mn-ea"/>
        <a:cs typeface="+mn-cs"/>
      </a:defRPr>
    </a:lvl3pPr>
    <a:lvl4pPr marL="1371600" algn="l" defTabSz="457200" rtl="0" eaLnBrk="1" latinLnBrk="0" hangingPunct="1">
      <a:defRPr sz="1000" kern="1200">
        <a:solidFill>
          <a:schemeClr val="tx1">
            <a:lumMod val="75000"/>
            <a:lumOff val="25000"/>
          </a:schemeClr>
        </a:solidFill>
        <a:latin typeface="+mn-lt"/>
        <a:ea typeface="+mn-ea"/>
        <a:cs typeface="+mn-cs"/>
      </a:defRPr>
    </a:lvl4pPr>
    <a:lvl5pPr marL="1828800" algn="l" defTabSz="457200" rtl="0" eaLnBrk="1" latinLnBrk="0" hangingPunct="1">
      <a:defRPr sz="1000" kern="1200">
        <a:solidFill>
          <a:schemeClr val="tx1">
            <a:lumMod val="75000"/>
            <a:lumOff val="25000"/>
          </a:schemeClr>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am I?</a:t>
            </a:r>
          </a:p>
          <a:p>
            <a:r>
              <a:rPr lang="en-US" dirty="0" smtClean="0"/>
              <a:t>What’s my</a:t>
            </a:r>
            <a:r>
              <a:rPr lang="en-US" baseline="0" dirty="0" smtClean="0"/>
              <a:t> background?</a:t>
            </a:r>
          </a:p>
          <a:p>
            <a:r>
              <a:rPr lang="en-US" baseline="0" dirty="0" smtClean="0"/>
              <a:t>Why do I think I’m qualified to talk about IPv6?</a:t>
            </a:r>
          </a:p>
          <a:p>
            <a:r>
              <a:rPr lang="en-US" baseline="0" dirty="0" smtClean="0"/>
              <a:t>I do not speak for or about my employer.</a:t>
            </a:r>
            <a:endParaRPr lang="en-US" dirty="0" smtClean="0"/>
          </a:p>
          <a:p>
            <a:r>
              <a:rPr lang="en-US" dirty="0" smtClean="0"/>
              <a:t>IPv4 is the walled garden because of CGN</a:t>
            </a:r>
          </a:p>
          <a:p>
            <a:r>
              <a:rPr lang="en-US" dirty="0" smtClean="0"/>
              <a:t>IPv6 is the future frontier taking us into the future</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a:t>
            </a:fld>
            <a:endParaRPr lang="en-US"/>
          </a:p>
        </p:txBody>
      </p:sp>
    </p:spTree>
    <p:extLst>
      <p:ext uri="{BB962C8B-B14F-4D97-AF65-F5344CB8AC3E}">
        <p14:creationId xmlns:p14="http://schemas.microsoft.com/office/powerpoint/2010/main" val="366750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~17.8 minutes</a:t>
            </a:r>
          </a:p>
          <a:p>
            <a:r>
              <a:rPr lang="en-US" dirty="0" smtClean="0"/>
              <a:t>Becoming more and more common on wireline residential</a:t>
            </a:r>
            <a:r>
              <a:rPr lang="en-US" baseline="0" dirty="0" smtClean="0"/>
              <a:t> connections</a:t>
            </a:r>
          </a:p>
          <a:p>
            <a:r>
              <a:rPr lang="en-US" baseline="0" dirty="0" smtClean="0"/>
              <a:t>The norm for cellular connectivity</a:t>
            </a:r>
          </a:p>
          <a:p>
            <a:r>
              <a:rPr lang="en-US" dirty="0" smtClean="0"/>
              <a:t>With CGN, end user cannot host any services – this breaks some consumer products!</a:t>
            </a:r>
          </a:p>
          <a:p>
            <a:r>
              <a:rPr lang="en-US" dirty="0" smtClean="0"/>
              <a:t>CGN makes user-to-user communication challenging, typically requires STUN/TURN relay</a:t>
            </a:r>
          </a:p>
        </p:txBody>
      </p:sp>
      <p:sp>
        <p:nvSpPr>
          <p:cNvPr id="4" name="Slide Number Placeholder 3"/>
          <p:cNvSpPr>
            <a:spLocks noGrp="1"/>
          </p:cNvSpPr>
          <p:nvPr>
            <p:ph type="sldNum" sz="quarter" idx="10"/>
          </p:nvPr>
        </p:nvSpPr>
        <p:spPr/>
        <p:txBody>
          <a:bodyPr/>
          <a:lstStyle/>
          <a:p>
            <a:fld id="{26FD9FA7-1FF6-FB47-9F1D-8FA9B12D5173}" type="slidenum">
              <a:rPr lang="en-US" smtClean="0"/>
              <a:pPr/>
              <a:t>10</a:t>
            </a:fld>
            <a:endParaRPr lang="en-US"/>
          </a:p>
        </p:txBody>
      </p:sp>
    </p:spTree>
    <p:extLst>
      <p:ext uri="{BB962C8B-B14F-4D97-AF65-F5344CB8AC3E}">
        <p14:creationId xmlns:p14="http://schemas.microsoft.com/office/powerpoint/2010/main" val="1922784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target ~ 20 minutes</a:t>
            </a:r>
          </a:p>
          <a:p>
            <a:r>
              <a:rPr lang="en-US" dirty="0" smtClean="0"/>
              <a:t>Another issue, authentication</a:t>
            </a:r>
            <a:r>
              <a:rPr lang="en-US" baseline="0" dirty="0" smtClean="0"/>
              <a:t> can’t embed IP addresses, still see this in some applications</a:t>
            </a:r>
          </a:p>
          <a:p>
            <a:r>
              <a:rPr lang="en-US" dirty="0" smtClean="0"/>
              <a:t>There are</a:t>
            </a:r>
            <a:r>
              <a:rPr lang="en-US" baseline="0" dirty="0" smtClean="0"/>
              <a:t> costs to preserving IPv4 – CGN generally requires the use of a TURN Relay for any user-to-user communication such as Voice and Video.  Relaying all traffic through a site is an expensive proposition – bandwidth is a significant cost.  It also requires over double the bandwidth to be a man in the middle.</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11</a:t>
            </a:fld>
            <a:endParaRPr lang="en-US"/>
          </a:p>
        </p:txBody>
      </p:sp>
    </p:spTree>
    <p:extLst>
      <p:ext uri="{BB962C8B-B14F-4D97-AF65-F5344CB8AC3E}">
        <p14:creationId xmlns:p14="http://schemas.microsoft.com/office/powerpoint/2010/main" val="3038324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~22.2 minutes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if</a:t>
            </a:r>
            <a:r>
              <a:rPr lang="en-US" baseline="0" dirty="0" smtClean="0"/>
              <a:t> CGN isn’t enough or more addresses are needed?</a:t>
            </a:r>
            <a:endParaRPr lang="en-US" dirty="0" smtClean="0"/>
          </a:p>
          <a:p>
            <a:r>
              <a:rPr lang="en-US" dirty="0" smtClean="0"/>
              <a:t>Why aren’t ISP IPv4 blocks an option for some organizations?</a:t>
            </a:r>
          </a:p>
          <a:p>
            <a:r>
              <a:rPr lang="en-US" dirty="0" smtClean="0"/>
              <a:t>How long will the addressing markets extend the life of IPv4?</a:t>
            </a:r>
          </a:p>
          <a:p>
            <a:r>
              <a:rPr lang="en-US" dirty="0" smtClean="0"/>
              <a:t>Why is a /24 the smallest block/longest</a:t>
            </a:r>
            <a:r>
              <a:rPr lang="en-US" baseline="0" dirty="0" smtClean="0"/>
              <a:t> prefix shown?</a:t>
            </a:r>
          </a:p>
          <a:p>
            <a:r>
              <a:rPr lang="en-US" baseline="0" dirty="0" smtClean="0"/>
              <a:t>Are there risks to buying an IPv4 address?</a:t>
            </a:r>
          </a:p>
          <a:p>
            <a:r>
              <a:rPr lang="en-US" baseline="0" dirty="0" smtClean="0"/>
              <a:t>How do I prevent someone else from advertising/using my address?</a:t>
            </a:r>
            <a:endParaRPr lang="en-US" dirty="0" smtClean="0"/>
          </a:p>
          <a:p>
            <a:r>
              <a:rPr lang="en-US" dirty="0" smtClean="0"/>
              <a:t>Long term strategy is… (drum roll!)</a:t>
            </a:r>
          </a:p>
          <a:p>
            <a:r>
              <a:rPr lang="en-US" dirty="0" smtClean="0"/>
              <a:t>What about an alternative to IPv6 or changing IPv4?  How long would it take?</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12</a:t>
            </a:fld>
            <a:endParaRPr lang="en-US"/>
          </a:p>
        </p:txBody>
      </p:sp>
    </p:spTree>
    <p:extLst>
      <p:ext uri="{BB962C8B-B14F-4D97-AF65-F5344CB8AC3E}">
        <p14:creationId xmlns:p14="http://schemas.microsoft.com/office/powerpoint/2010/main" val="4097073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~24.4 minutes</a:t>
            </a:r>
          </a:p>
          <a:p>
            <a:r>
              <a:rPr lang="en-US" dirty="0" smtClean="0"/>
              <a:t>How does Google measure IPv6?  Is it an end-to-end test?  (JavaScript runs on client to test connecting to IPv4 and IPv6 resources)</a:t>
            </a:r>
          </a:p>
          <a:p>
            <a:r>
              <a:rPr lang="en-US" dirty="0" smtClean="0"/>
              <a:t>It’s worth mentioning that Facebook sees a</a:t>
            </a:r>
            <a:r>
              <a:rPr lang="en-US" baseline="0" dirty="0" smtClean="0"/>
              <a:t> higher percentage of IPv6 users than Google</a:t>
            </a:r>
          </a:p>
          <a:p>
            <a:endParaRPr lang="en-US" dirty="0" smtClean="0"/>
          </a:p>
        </p:txBody>
      </p:sp>
      <p:sp>
        <p:nvSpPr>
          <p:cNvPr id="4" name="Slide Number Placeholder 3"/>
          <p:cNvSpPr>
            <a:spLocks noGrp="1"/>
          </p:cNvSpPr>
          <p:nvPr>
            <p:ph type="sldNum" sz="quarter" idx="10"/>
          </p:nvPr>
        </p:nvSpPr>
        <p:spPr/>
        <p:txBody>
          <a:bodyPr/>
          <a:lstStyle/>
          <a:p>
            <a:fld id="{26FD9FA7-1FF6-FB47-9F1D-8FA9B12D5173}" type="slidenum">
              <a:rPr lang="en-US" smtClean="0"/>
              <a:pPr/>
              <a:t>13</a:t>
            </a:fld>
            <a:endParaRPr lang="en-US"/>
          </a:p>
        </p:txBody>
      </p:sp>
    </p:spTree>
    <p:extLst>
      <p:ext uri="{BB962C8B-B14F-4D97-AF65-F5344CB8AC3E}">
        <p14:creationId xmlns:p14="http://schemas.microsoft.com/office/powerpoint/2010/main" val="1639997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~26.6 minutes</a:t>
            </a:r>
          </a:p>
          <a:p>
            <a:r>
              <a:rPr lang="en-US" dirty="0" smtClean="0"/>
              <a:t>Who</a:t>
            </a:r>
            <a:r>
              <a:rPr lang="en-US" baseline="0" dirty="0" smtClean="0"/>
              <a:t> is APNIC Labs?</a:t>
            </a:r>
          </a:p>
          <a:p>
            <a:r>
              <a:rPr lang="en-US" baseline="0" dirty="0" smtClean="0"/>
              <a:t>How do they measure IPv6?  They use ads?  (Ads distribute JavaScript/Flash/HTML5 to test browser connectivity to IPv4/IPv6 resources)</a:t>
            </a:r>
          </a:p>
          <a:p>
            <a:r>
              <a:rPr lang="en-US" baseline="0" dirty="0" smtClean="0"/>
              <a:t>Who funds their research?  (Google!)</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14</a:t>
            </a:fld>
            <a:endParaRPr lang="en-US"/>
          </a:p>
        </p:txBody>
      </p:sp>
    </p:spTree>
    <p:extLst>
      <p:ext uri="{BB962C8B-B14F-4D97-AF65-F5344CB8AC3E}">
        <p14:creationId xmlns:p14="http://schemas.microsoft.com/office/powerpoint/2010/main" val="3914588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time ~</a:t>
            </a:r>
            <a:r>
              <a:rPr lang="en-US" baseline="0" dirty="0" smtClean="0"/>
              <a:t> 29 minutes</a:t>
            </a:r>
            <a:endParaRPr lang="en-US" dirty="0" smtClean="0"/>
          </a:p>
          <a:p>
            <a:r>
              <a:rPr lang="en-US" dirty="0" smtClean="0"/>
              <a:t>What is a CDN?</a:t>
            </a:r>
          </a:p>
          <a:p>
            <a:r>
              <a:rPr lang="en-US" dirty="0" smtClean="0"/>
              <a:t>Who is Akamai?</a:t>
            </a:r>
          </a:p>
          <a:p>
            <a:r>
              <a:rPr lang="en-US" dirty="0" smtClean="0"/>
              <a:t>Why is there a discrepancy between Akamai and APNIC Labs?</a:t>
            </a:r>
          </a:p>
          <a:p>
            <a:r>
              <a:rPr lang="en-US" dirty="0" smtClean="0"/>
              <a:t>Who is the best source between Google, Akamai and APNIC Labs?</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15</a:t>
            </a:fld>
            <a:endParaRPr lang="en-US"/>
          </a:p>
        </p:txBody>
      </p:sp>
    </p:spTree>
    <p:extLst>
      <p:ext uri="{BB962C8B-B14F-4D97-AF65-F5344CB8AC3E}">
        <p14:creationId xmlns:p14="http://schemas.microsoft.com/office/powerpoint/2010/main" val="3725886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~31.2 minutes</a:t>
            </a:r>
          </a:p>
          <a:p>
            <a:r>
              <a:rPr lang="en-US" dirty="0" smtClean="0"/>
              <a:t>How high should adoption be before you deploy IPv6?</a:t>
            </a:r>
          </a:p>
          <a:p>
            <a:r>
              <a:rPr lang="en-US" dirty="0" smtClean="0"/>
              <a:t>How long will it take you to plan and deploy IPv6?</a:t>
            </a:r>
          </a:p>
          <a:p>
            <a:r>
              <a:rPr lang="en-US" dirty="0" smtClean="0"/>
              <a:t>How long until someone comes up with a key innovation (killer app) which is IPv6-only?  That’s the million dollar question!</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16</a:t>
            </a:fld>
            <a:endParaRPr lang="en-US"/>
          </a:p>
        </p:txBody>
      </p:sp>
    </p:spTree>
    <p:extLst>
      <p:ext uri="{BB962C8B-B14F-4D97-AF65-F5344CB8AC3E}">
        <p14:creationId xmlns:p14="http://schemas.microsoft.com/office/powerpoint/2010/main" val="2220664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~33.4 minutes</a:t>
            </a:r>
          </a:p>
          <a:p>
            <a:r>
              <a:rPr lang="en-US" dirty="0" smtClean="0"/>
              <a:t>Some cold water!</a:t>
            </a:r>
          </a:p>
          <a:p>
            <a:r>
              <a:rPr lang="en-US" dirty="0" smtClean="0"/>
              <a:t>What’s an Internet Exchange?</a:t>
            </a:r>
          </a:p>
          <a:p>
            <a:r>
              <a:rPr lang="en-US" dirty="0" smtClean="0"/>
              <a:t>Who is the Amsterdam Internet Exchange?</a:t>
            </a:r>
          </a:p>
          <a:p>
            <a:r>
              <a:rPr lang="en-US" dirty="0" smtClean="0"/>
              <a:t>How big is it?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17</a:t>
            </a:fld>
            <a:endParaRPr lang="en-US"/>
          </a:p>
        </p:txBody>
      </p:sp>
    </p:spTree>
    <p:extLst>
      <p:ext uri="{BB962C8B-B14F-4D97-AF65-F5344CB8AC3E}">
        <p14:creationId xmlns:p14="http://schemas.microsoft.com/office/powerpoint/2010/main" val="303995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~35.6 minutes</a:t>
            </a:r>
          </a:p>
          <a:p>
            <a:r>
              <a:rPr lang="en-US" dirty="0" smtClean="0"/>
              <a:t>A simple Internet view is users go through ISPs to access services and content</a:t>
            </a:r>
          </a:p>
          <a:p>
            <a:r>
              <a:rPr lang="en-US" dirty="0" smtClean="0"/>
              <a:t>Within the US, what’s the story for end user adoption?</a:t>
            </a:r>
          </a:p>
          <a:p>
            <a:r>
              <a:rPr lang="en-US" dirty="0" smtClean="0"/>
              <a:t>What about smaller ISPs</a:t>
            </a:r>
            <a:r>
              <a:rPr lang="en-US" baseline="0" dirty="0" smtClean="0"/>
              <a:t> and Cellular companies?</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18</a:t>
            </a:fld>
            <a:endParaRPr lang="en-US"/>
          </a:p>
        </p:txBody>
      </p:sp>
    </p:spTree>
    <p:extLst>
      <p:ext uri="{BB962C8B-B14F-4D97-AF65-F5344CB8AC3E}">
        <p14:creationId xmlns:p14="http://schemas.microsoft.com/office/powerpoint/2010/main" val="3527988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~37.8 minutes</a:t>
            </a:r>
          </a:p>
          <a:p>
            <a:r>
              <a:rPr lang="en-US" dirty="0" smtClean="0"/>
              <a:t>Next, what’s the ISP view look like?</a:t>
            </a:r>
          </a:p>
          <a:p>
            <a:r>
              <a:rPr lang="en-US" dirty="0" smtClean="0"/>
              <a:t>What is an AS?</a:t>
            </a:r>
          </a:p>
          <a:p>
            <a:r>
              <a:rPr lang="en-US" dirty="0" smtClean="0"/>
              <a:t>What is transit/transiting?</a:t>
            </a:r>
          </a:p>
          <a:p>
            <a:r>
              <a:rPr lang="en-US" dirty="0" smtClean="0"/>
              <a:t>What is the significance of the top 20/50/</a:t>
            </a:r>
            <a:r>
              <a:rPr lang="en-US" dirty="0" err="1" smtClean="0"/>
              <a:t>etc</a:t>
            </a:r>
            <a:r>
              <a:rPr lang="en-US" dirty="0" smtClean="0"/>
              <a:t>?</a:t>
            </a:r>
          </a:p>
          <a:p>
            <a:r>
              <a:rPr lang="en-US" dirty="0" smtClean="0"/>
              <a:t>What’s the circle</a:t>
            </a:r>
            <a:r>
              <a:rPr lang="en-US" baseline="0" dirty="0" smtClean="0"/>
              <a:t> in the lower right?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19</a:t>
            </a:fld>
            <a:endParaRPr lang="en-US"/>
          </a:p>
        </p:txBody>
      </p:sp>
    </p:spTree>
    <p:extLst>
      <p:ext uri="{BB962C8B-B14F-4D97-AF65-F5344CB8AC3E}">
        <p14:creationId xmlns:p14="http://schemas.microsoft.com/office/powerpoint/2010/main" val="222066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C26FFD-CC54-4190-A48C-F33F4E8157B1}" type="slidenum">
              <a:rPr lang="en-US" smtClean="0"/>
              <a:t>2</a:t>
            </a:fld>
            <a:endParaRPr lang="en-US"/>
          </a:p>
        </p:txBody>
      </p:sp>
    </p:spTree>
    <p:extLst>
      <p:ext uri="{BB962C8B-B14F-4D97-AF65-F5344CB8AC3E}">
        <p14:creationId xmlns:p14="http://schemas.microsoft.com/office/powerpoint/2010/main" val="95884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time ~</a:t>
            </a:r>
            <a:r>
              <a:rPr lang="en-US" baseline="0" dirty="0" smtClean="0"/>
              <a:t> 40 minutes</a:t>
            </a:r>
            <a:endParaRPr lang="en-US" dirty="0" smtClean="0"/>
          </a:p>
          <a:p>
            <a:r>
              <a:rPr lang="en-US" dirty="0" smtClean="0"/>
              <a:t>Finally, what’s the content vantage point for IPv6?</a:t>
            </a:r>
          </a:p>
          <a:p>
            <a:r>
              <a:rPr lang="en-US" dirty="0" smtClean="0"/>
              <a:t>Who</a:t>
            </a:r>
            <a:r>
              <a:rPr lang="en-US" baseline="0" dirty="0" smtClean="0"/>
              <a:t> is W3Techs and what is this?</a:t>
            </a:r>
          </a:p>
          <a:p>
            <a:r>
              <a:rPr lang="en-US" baseline="0" dirty="0" smtClean="0"/>
              <a:t>What’s a site element?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20</a:t>
            </a:fld>
            <a:endParaRPr lang="en-US"/>
          </a:p>
        </p:txBody>
      </p:sp>
    </p:spTree>
    <p:extLst>
      <p:ext uri="{BB962C8B-B14F-4D97-AF65-F5344CB8AC3E}">
        <p14:creationId xmlns:p14="http://schemas.microsoft.com/office/powerpoint/2010/main" val="307420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~42.2 minutes</a:t>
            </a:r>
          </a:p>
          <a:p>
            <a:r>
              <a:rPr lang="en-US" dirty="0" smtClean="0"/>
              <a:t>Facebook moving to IPv6-only internal network</a:t>
            </a:r>
          </a:p>
          <a:p>
            <a:r>
              <a:rPr lang="en-US" dirty="0" smtClean="0"/>
              <a:t>Silicon Valley – Twitter is an exception</a:t>
            </a:r>
          </a:p>
          <a:p>
            <a:r>
              <a:rPr lang="en-US" dirty="0" smtClean="0"/>
              <a:t>Operating</a:t>
            </a:r>
            <a:r>
              <a:rPr lang="en-US" baseline="0" dirty="0" smtClean="0"/>
              <a:t> Systems - </a:t>
            </a:r>
            <a:r>
              <a:rPr lang="en-US" dirty="0" smtClean="0"/>
              <a:t>Ubuntu is a notable exception</a:t>
            </a:r>
            <a:r>
              <a:rPr lang="en-US" baseline="0" dirty="0" smtClean="0"/>
              <a:t> for operating system vendors – but fits in with cloud adoption</a:t>
            </a:r>
            <a:endParaRPr lang="en-US" dirty="0" smtClean="0"/>
          </a:p>
          <a:p>
            <a:r>
              <a:rPr lang="en-US" sz="1000" dirty="0" smtClean="0"/>
              <a:t>Security - Symantec is an exception</a:t>
            </a:r>
          </a:p>
          <a:p>
            <a:r>
              <a:rPr lang="en-US" sz="1000" dirty="0" smtClean="0"/>
              <a:t>Common Sites – </a:t>
            </a:r>
            <a:r>
              <a:rPr lang="en-US" sz="1000" dirty="0" err="1" smtClean="0"/>
              <a:t>Ebay</a:t>
            </a:r>
            <a:r>
              <a:rPr lang="en-US" sz="1000" dirty="0" smtClean="0"/>
              <a:t> is an exception</a:t>
            </a:r>
          </a:p>
        </p:txBody>
      </p:sp>
      <p:sp>
        <p:nvSpPr>
          <p:cNvPr id="4" name="Slide Number Placeholder 3"/>
          <p:cNvSpPr>
            <a:spLocks noGrp="1"/>
          </p:cNvSpPr>
          <p:nvPr>
            <p:ph type="sldNum" sz="quarter" idx="10"/>
          </p:nvPr>
        </p:nvSpPr>
        <p:spPr/>
        <p:txBody>
          <a:bodyPr/>
          <a:lstStyle/>
          <a:p>
            <a:fld id="{26FD9FA7-1FF6-FB47-9F1D-8FA9B12D5173}" type="slidenum">
              <a:rPr lang="en-US" smtClean="0"/>
              <a:pPr/>
              <a:t>21</a:t>
            </a:fld>
            <a:endParaRPr lang="en-US"/>
          </a:p>
        </p:txBody>
      </p:sp>
    </p:spTree>
    <p:extLst>
      <p:ext uri="{BB962C8B-B14F-4D97-AF65-F5344CB8AC3E}">
        <p14:creationId xmlns:p14="http://schemas.microsoft.com/office/powerpoint/2010/main" val="2220664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Starting time ~44.4 minutes</a:t>
            </a:r>
          </a:p>
          <a:p>
            <a:r>
              <a:rPr lang="en-US" sz="2400" dirty="0" smtClean="0"/>
              <a:t>Cloud (IBM </a:t>
            </a:r>
            <a:r>
              <a:rPr lang="en-US" sz="2400" dirty="0" err="1" smtClean="0"/>
              <a:t>Softlayer</a:t>
            </a:r>
            <a:r>
              <a:rPr lang="en-US" sz="2400" dirty="0" smtClean="0"/>
              <a:t> is exception here)</a:t>
            </a:r>
          </a:p>
          <a:p>
            <a:pPr lvl="1"/>
            <a:r>
              <a:rPr lang="en-US" sz="2400" dirty="0" smtClean="0"/>
              <a:t>Amazon – can work around with ELB</a:t>
            </a:r>
          </a:p>
          <a:p>
            <a:pPr lvl="1"/>
            <a:r>
              <a:rPr lang="en-US" sz="2400" dirty="0" smtClean="0"/>
              <a:t>Azure – supposedly working on it…</a:t>
            </a:r>
          </a:p>
          <a:p>
            <a:pPr lvl="1"/>
            <a:r>
              <a:rPr lang="en-US" sz="2400" dirty="0" smtClean="0"/>
              <a:t>Google Compute Engine is IPv4-only, some limitations</a:t>
            </a:r>
            <a:r>
              <a:rPr lang="en-US" sz="2400" baseline="0" dirty="0" smtClean="0"/>
              <a:t> with IPv6</a:t>
            </a:r>
            <a:endParaRPr lang="en-US" sz="2400" dirty="0" smtClean="0"/>
          </a:p>
          <a:p>
            <a:r>
              <a:rPr lang="en-US" sz="2400" dirty="0" smtClean="0"/>
              <a:t>Compute – AMD also missing</a:t>
            </a:r>
          </a:p>
          <a:p>
            <a:r>
              <a:rPr lang="en-US" sz="2400" dirty="0" smtClean="0"/>
              <a:t>Storage</a:t>
            </a:r>
          </a:p>
          <a:p>
            <a:r>
              <a:rPr lang="en-US" sz="2400" dirty="0" smtClean="0"/>
              <a:t>Mainstream Sites</a:t>
            </a:r>
          </a:p>
          <a:p>
            <a:r>
              <a:rPr lang="en-US" sz="2400" dirty="0" smtClean="0"/>
              <a:t>Service Sites</a:t>
            </a:r>
          </a:p>
          <a:p>
            <a:r>
              <a:rPr lang="en-US" sz="2400" dirty="0" smtClean="0"/>
              <a:t>Smaller sites</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22</a:t>
            </a:fld>
            <a:endParaRPr lang="en-US"/>
          </a:p>
        </p:txBody>
      </p:sp>
    </p:spTree>
    <p:extLst>
      <p:ext uri="{BB962C8B-B14F-4D97-AF65-F5344CB8AC3E}">
        <p14:creationId xmlns:p14="http://schemas.microsoft.com/office/powerpoint/2010/main" val="831464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Starting time ~46.6 minutes</a:t>
            </a:r>
          </a:p>
          <a:p>
            <a:r>
              <a:rPr lang="en-US" sz="2400" dirty="0" smtClean="0"/>
              <a:t>IP as interface - US Analog TV transmission, 2009; but no global Internet governance body to mandate/facilitate transition</a:t>
            </a:r>
          </a:p>
          <a:p>
            <a:r>
              <a:rPr lang="en-US" sz="2400" dirty="0" smtClean="0"/>
              <a:t>	Part of the problem is the original socket API</a:t>
            </a:r>
            <a:r>
              <a:rPr lang="en-US" sz="2400" baseline="0" dirty="0" smtClean="0"/>
              <a:t> didn’t hide addressing from applications; thus any addressing change often requires application changes making the transition challenging</a:t>
            </a:r>
            <a:endParaRPr lang="en-US" sz="2400" dirty="0" smtClean="0"/>
          </a:p>
          <a:p>
            <a:r>
              <a:rPr lang="en-US" sz="2400" dirty="0" smtClean="0"/>
              <a:t>IP</a:t>
            </a:r>
            <a:r>
              <a:rPr lang="en-US" sz="2400" baseline="0" dirty="0" smtClean="0"/>
              <a:t> as plumbing – Think electric grid problems, no one cares until outages/service disruptions</a:t>
            </a:r>
          </a:p>
          <a:p>
            <a:r>
              <a:rPr lang="en-US" sz="2400" baseline="0" dirty="0" smtClean="0"/>
              <a:t>We’ve “always” done it this way</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Limited immediate</a:t>
            </a:r>
            <a:r>
              <a:rPr lang="en-US" sz="2400" baseline="0" dirty="0" smtClean="0"/>
              <a:t> gain; a bit of a tragedy of the commons; although there are some benefits</a:t>
            </a:r>
          </a:p>
        </p:txBody>
      </p:sp>
      <p:sp>
        <p:nvSpPr>
          <p:cNvPr id="4" name="Slide Number Placeholder 3"/>
          <p:cNvSpPr>
            <a:spLocks noGrp="1"/>
          </p:cNvSpPr>
          <p:nvPr>
            <p:ph type="sldNum" sz="quarter" idx="10"/>
          </p:nvPr>
        </p:nvSpPr>
        <p:spPr/>
        <p:txBody>
          <a:bodyPr/>
          <a:lstStyle/>
          <a:p>
            <a:fld id="{26FD9FA7-1FF6-FB47-9F1D-8FA9B12D5173}" type="slidenum">
              <a:rPr lang="en-US" smtClean="0"/>
              <a:pPr/>
              <a:t>23</a:t>
            </a:fld>
            <a:endParaRPr lang="en-US"/>
          </a:p>
        </p:txBody>
      </p:sp>
    </p:spTree>
    <p:extLst>
      <p:ext uri="{BB962C8B-B14F-4D97-AF65-F5344CB8AC3E}">
        <p14:creationId xmlns:p14="http://schemas.microsoft.com/office/powerpoint/2010/main" val="3634543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Starting time ~ 49 minutes</a:t>
            </a:r>
          </a:p>
          <a:p>
            <a:r>
              <a:rPr lang="en-US" dirty="0" err="1" smtClean="0"/>
              <a:t>IoT</a:t>
            </a:r>
            <a:r>
              <a:rPr lang="en-US" baseline="0" dirty="0" smtClean="0"/>
              <a:t> is steadily ramping up and the major consortiums including the </a:t>
            </a:r>
            <a:r>
              <a:rPr lang="en-US" baseline="0" dirty="0" err="1" smtClean="0"/>
              <a:t>AllSeen</a:t>
            </a:r>
            <a:r>
              <a:rPr lang="en-US" baseline="0" dirty="0" smtClean="0"/>
              <a:t> Alliance, Industrial Internet Consortium, Thread Group, Open Interconnect Consortium and IPSO Alliance all believe IPv6 is it.  This is an interesting area to watch.</a:t>
            </a:r>
          </a:p>
          <a:p>
            <a:r>
              <a:rPr lang="en-US" baseline="0" dirty="0" smtClean="0"/>
              <a:t>The majority of users connect to Facebook using mobile devices – so Facebook is very interested in IPv6; the suspicion is that CGN is causing the performance degradation but nothing conclusive</a:t>
            </a:r>
          </a:p>
          <a:p>
            <a:r>
              <a:rPr lang="en-US" baseline="0" dirty="0" smtClean="0"/>
              <a:t>What about control of the user experience?</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24</a:t>
            </a:fld>
            <a:endParaRPr lang="en-US"/>
          </a:p>
        </p:txBody>
      </p:sp>
    </p:spTree>
    <p:extLst>
      <p:ext uri="{BB962C8B-B14F-4D97-AF65-F5344CB8AC3E}">
        <p14:creationId xmlns:p14="http://schemas.microsoft.com/office/powerpoint/2010/main" val="1984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~51.2 minutes</a:t>
            </a:r>
          </a:p>
          <a:p>
            <a:r>
              <a:rPr lang="en-US" dirty="0" smtClean="0"/>
              <a:t>What happens as IPv6-only connections become more common?</a:t>
            </a:r>
          </a:p>
          <a:p>
            <a:r>
              <a:rPr lang="en-US" dirty="0" smtClean="0"/>
              <a:t>For now, all IPv6-only connections I know of provide NAT64 and 464XLAT</a:t>
            </a:r>
          </a:p>
          <a:p>
            <a:r>
              <a:rPr lang="en-US" dirty="0" smtClean="0"/>
              <a:t>	Internet site/app has IPv6 address – direct connectivity</a:t>
            </a:r>
          </a:p>
          <a:p>
            <a:r>
              <a:rPr lang="en-US" dirty="0" smtClean="0"/>
              <a:t>	Internet</a:t>
            </a:r>
            <a:r>
              <a:rPr lang="en-US" baseline="0" dirty="0" smtClean="0"/>
              <a:t> site/app is IPv4-only</a:t>
            </a:r>
          </a:p>
          <a:p>
            <a:r>
              <a:rPr lang="en-US" baseline="0" dirty="0" smtClean="0"/>
              <a:t>		First must synthesize a fake IPv6 address via DNS64 (takes time)</a:t>
            </a:r>
          </a:p>
          <a:p>
            <a:r>
              <a:rPr lang="en-US" baseline="0" dirty="0" smtClean="0"/>
              <a:t>			Take some time to explain DNS64</a:t>
            </a:r>
          </a:p>
          <a:p>
            <a:r>
              <a:rPr lang="en-US" baseline="0" dirty="0" smtClean="0"/>
              <a:t>		Next, mobile device uses synthesized address which routes it to NAT64 gateway (takes time)</a:t>
            </a:r>
          </a:p>
          <a:p>
            <a:r>
              <a:rPr lang="en-US" baseline="0" dirty="0" smtClean="0"/>
              <a:t>		Refer back to Facebook study of mobile performance and IPv6</a:t>
            </a:r>
          </a:p>
          <a:p>
            <a:r>
              <a:rPr lang="en-US" baseline="0" dirty="0" smtClean="0"/>
              <a:t>	What if site/app doesn’t work through NAT64, such as Skype?  Carrier must make special provision to use 464XLAT.  Essentially handset configured to route IPv4-only app through CLAT interface which fakes a local IPv4 address.  This is then translated to IPv6 and sent to the NAT64 gateway.  This only works if carrier provisions it and still doesn’t fix all IPv4-only apps.</a:t>
            </a:r>
          </a:p>
          <a:p>
            <a:r>
              <a:rPr lang="en-US" baseline="0" dirty="0" smtClean="0"/>
              <a:t>	How do you know if your app/site works through NAT64?  Only with thorough testing…</a:t>
            </a:r>
          </a:p>
          <a:p>
            <a:r>
              <a:rPr lang="en-US" baseline="0" dirty="0" smtClean="0"/>
              <a:t>Originally it was feared there would be IPv6-only connections that didn’t have access to IPv4 Internet.  Hasn’t happened yet, but once adoption reaches a certain point its possible.  Hard to predict…</a:t>
            </a:r>
          </a:p>
          <a:p>
            <a:r>
              <a:rPr lang="en-US" baseline="0" dirty="0" smtClean="0"/>
              <a:t>All of this relates to the user experience</a:t>
            </a:r>
          </a:p>
          <a:p>
            <a:r>
              <a:rPr lang="en-US" baseline="0" dirty="0" smtClean="0"/>
              <a:t>	If you don’t support IPv6 for your Internet facing apps/services, you risk problems</a:t>
            </a:r>
          </a:p>
          <a:p>
            <a:r>
              <a:rPr lang="en-US" baseline="0" dirty="0" smtClean="0"/>
              <a:t>	First of all – you don’t have control of how well connectivity works.  It depends on how well the DNS64 and NAT64 services work.  The carrier has little motivation to tune this to improve your site/app responsiveness.  If DNS64 and/or NAT64 service are down, degraded, reboot, etc. it impacts you.</a:t>
            </a:r>
          </a:p>
          <a:p>
            <a:r>
              <a:rPr lang="en-US" baseline="0" dirty="0" smtClean="0"/>
              <a:t>	Second, you have no visibility into end user address.  You can only connections from the NAT64 gateway.  This make troubleshooting and correlation harder.  If your app requires special provisioning, application fixups or anything else, you’re out of luck unless you control the translation such as running your own SLB64 load balancer.</a:t>
            </a:r>
          </a:p>
          <a:p>
            <a:r>
              <a:rPr lang="en-US" baseline="0" dirty="0" smtClean="0"/>
              <a:t>	Finally, using DNS64 and NAT64 take time – again, refer to the Facebook study.  Optimal performance when you support native connectivity with no 3</a:t>
            </a:r>
            <a:r>
              <a:rPr lang="en-US" baseline="30000" dirty="0" smtClean="0"/>
              <a:t>rd</a:t>
            </a:r>
            <a:r>
              <a:rPr lang="en-US" baseline="0" dirty="0" smtClean="0"/>
              <a:t> party services/gateways.</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25</a:t>
            </a:fld>
            <a:endParaRPr lang="en-US"/>
          </a:p>
        </p:txBody>
      </p:sp>
    </p:spTree>
    <p:extLst>
      <p:ext uri="{BB962C8B-B14F-4D97-AF65-F5344CB8AC3E}">
        <p14:creationId xmlns:p14="http://schemas.microsoft.com/office/powerpoint/2010/main" val="2557737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~53.4 minutes</a:t>
            </a:r>
          </a:p>
          <a:p>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26</a:t>
            </a:fld>
            <a:endParaRPr lang="en-US"/>
          </a:p>
        </p:txBody>
      </p:sp>
    </p:spTree>
    <p:extLst>
      <p:ext uri="{BB962C8B-B14F-4D97-AF65-F5344CB8AC3E}">
        <p14:creationId xmlns:p14="http://schemas.microsoft.com/office/powerpoint/2010/main" val="4289759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~55.6 minutes</a:t>
            </a:r>
          </a:p>
          <a:p>
            <a:r>
              <a:rPr lang="en-US" dirty="0" smtClean="0"/>
              <a:t>How to bring IPv6 into your organization</a:t>
            </a:r>
          </a:p>
          <a:p>
            <a:r>
              <a:rPr lang="en-US" dirty="0" smtClean="0"/>
              <a:t>Start with your ISP connection</a:t>
            </a:r>
          </a:p>
          <a:p>
            <a:r>
              <a:rPr lang="en-US" dirty="0" smtClean="0"/>
              <a:t>	Need to work with your ISP to provision</a:t>
            </a:r>
          </a:p>
          <a:p>
            <a:r>
              <a:rPr lang="en-US" dirty="0" smtClean="0"/>
              <a:t>	May need to setup BGP – it can support IPv4 and IPv6 with</a:t>
            </a:r>
            <a:r>
              <a:rPr lang="en-US" baseline="0" dirty="0" smtClean="0"/>
              <a:t> MP-BGP Address Families</a:t>
            </a:r>
          </a:p>
          <a:p>
            <a:r>
              <a:rPr lang="en-US" baseline="0" dirty="0" smtClean="0"/>
              <a:t>	If you’re running an IGP, it will also need to be setup for IPv6</a:t>
            </a:r>
          </a:p>
          <a:p>
            <a:r>
              <a:rPr lang="en-US" baseline="0" dirty="0" smtClean="0"/>
              <a:t>		OSPF or OSPFv2 is IPv4-only, can add OSPFv3 for IPv6 but separate IGP</a:t>
            </a:r>
          </a:p>
          <a:p>
            <a:r>
              <a:rPr lang="en-US" baseline="0" dirty="0" smtClean="0"/>
              <a:t>		EIGRP should be run in named mode using address families</a:t>
            </a:r>
          </a:p>
          <a:p>
            <a:r>
              <a:rPr lang="en-US" baseline="0" dirty="0" smtClean="0"/>
              <a:t>Next add IPv6 to your firewalls</a:t>
            </a:r>
          </a:p>
          <a:p>
            <a:r>
              <a:rPr lang="en-US" baseline="0" dirty="0" smtClean="0"/>
              <a:t>Configure at least one DMZ network or VLAN which is dual stack</a:t>
            </a:r>
          </a:p>
          <a:p>
            <a:r>
              <a:rPr lang="en-US" baseline="0" dirty="0" smtClean="0"/>
              <a:t>	Most switches transparently support IPv6 within a VLAN/network but check if there are any special requirements</a:t>
            </a:r>
          </a:p>
          <a:p>
            <a:r>
              <a:rPr lang="en-US" baseline="0" dirty="0" smtClean="0"/>
              <a:t>Within the DMZ, begin supporting IPv6 services</a:t>
            </a:r>
          </a:p>
          <a:p>
            <a:r>
              <a:rPr lang="en-US" baseline="0" dirty="0" smtClean="0"/>
              <a:t>	Start with DNS</a:t>
            </a:r>
          </a:p>
          <a:p>
            <a:r>
              <a:rPr lang="en-US" baseline="0" dirty="0" smtClean="0"/>
              <a:t>	Next add your load balancer to front end IPv4-only applications via SLB64</a:t>
            </a:r>
          </a:p>
          <a:p>
            <a:r>
              <a:rPr lang="en-US" baseline="0" dirty="0" smtClean="0"/>
              <a:t>	Next add user/site-to-site VPN services</a:t>
            </a:r>
          </a:p>
          <a:p>
            <a:r>
              <a:rPr lang="en-US" baseline="0" dirty="0" smtClean="0"/>
              <a:t>	Next add proxy services for IPv6-only Internet sites/services</a:t>
            </a:r>
          </a:p>
          <a:p>
            <a:r>
              <a:rPr lang="en-US" baseline="0" dirty="0" smtClean="0"/>
              <a:t>	Consider adding E-mail support with an SMTP gateway</a:t>
            </a:r>
          </a:p>
          <a:p>
            <a:r>
              <a:rPr lang="en-US" baseline="0" dirty="0" smtClean="0"/>
              <a:t>	If necessary/desired add web sites/applications</a:t>
            </a:r>
          </a:p>
          <a:p>
            <a:r>
              <a:rPr lang="en-US" baseline="0" dirty="0" smtClean="0"/>
              <a:t>IPv6 can be brought into the corporate Intranet if desired, but often this isn’t required – an edge solution should be sufficient for now</a:t>
            </a:r>
          </a:p>
          <a:p>
            <a:endParaRPr lang="en-US" baseline="0" dirty="0" smtClean="0"/>
          </a:p>
        </p:txBody>
      </p:sp>
      <p:sp>
        <p:nvSpPr>
          <p:cNvPr id="4" name="Slide Number Placeholder 3"/>
          <p:cNvSpPr>
            <a:spLocks noGrp="1"/>
          </p:cNvSpPr>
          <p:nvPr>
            <p:ph type="sldNum" sz="quarter" idx="10"/>
          </p:nvPr>
        </p:nvSpPr>
        <p:spPr/>
        <p:txBody>
          <a:bodyPr/>
          <a:lstStyle/>
          <a:p>
            <a:fld id="{26FD9FA7-1FF6-FB47-9F1D-8FA9B12D5173}" type="slidenum">
              <a:rPr lang="en-US" smtClean="0"/>
              <a:pPr/>
              <a:t>27</a:t>
            </a:fld>
            <a:endParaRPr lang="en-US"/>
          </a:p>
        </p:txBody>
      </p:sp>
    </p:spTree>
    <p:extLst>
      <p:ext uri="{BB962C8B-B14F-4D97-AF65-F5344CB8AC3E}">
        <p14:creationId xmlns:p14="http://schemas.microsoft.com/office/powerpoint/2010/main" val="1578141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~57.8 minutes</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28</a:t>
            </a:fld>
            <a:endParaRPr lang="en-US"/>
          </a:p>
        </p:txBody>
      </p:sp>
    </p:spTree>
    <p:extLst>
      <p:ext uri="{BB962C8B-B14F-4D97-AF65-F5344CB8AC3E}">
        <p14:creationId xmlns:p14="http://schemas.microsoft.com/office/powerpoint/2010/main" val="2204763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~60 minutes</a:t>
            </a:r>
          </a:p>
          <a:p>
            <a:r>
              <a:rPr lang="en-US" dirty="0" smtClean="0"/>
              <a:t>Ships in the night or in other words, IPv4 and IPv6 </a:t>
            </a:r>
            <a:r>
              <a:rPr lang="en-US" baseline="0" dirty="0" smtClean="0"/>
              <a:t>don’t intersect just like the passengers on two passing ships don’t interact</a:t>
            </a:r>
            <a:endParaRPr lang="en-US" dirty="0" smtClean="0"/>
          </a:p>
          <a:p>
            <a:r>
              <a:rPr lang="en-US" dirty="0" smtClean="0"/>
              <a:t>This is important to remember across</a:t>
            </a:r>
            <a:r>
              <a:rPr lang="en-US" baseline="0" dirty="0" smtClean="0"/>
              <a:t> the board</a:t>
            </a:r>
          </a:p>
          <a:p>
            <a:r>
              <a:rPr lang="en-US" baseline="0" dirty="0" smtClean="0"/>
              <a:t>True at layer 2 – IPv4 and IPv6 have different frame types</a:t>
            </a:r>
          </a:p>
          <a:p>
            <a:r>
              <a:rPr lang="en-US" baseline="0" dirty="0" smtClean="0"/>
              <a:t>True at layer 3 – IPv4 and IPv6 have different protocol numbers</a:t>
            </a:r>
          </a:p>
          <a:p>
            <a:r>
              <a:rPr lang="en-US" baseline="0" dirty="0" smtClean="0"/>
              <a:t>True for security, </a:t>
            </a:r>
            <a:r>
              <a:rPr lang="en-US" baseline="0" dirty="0" err="1" smtClean="0"/>
              <a:t>QoS</a:t>
            </a:r>
            <a:r>
              <a:rPr lang="en-US" baseline="0" dirty="0" smtClean="0"/>
              <a:t>, routing, etc…</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29</a:t>
            </a:fld>
            <a:endParaRPr lang="en-US"/>
          </a:p>
        </p:txBody>
      </p:sp>
    </p:spTree>
    <p:extLst>
      <p:ext uri="{BB962C8B-B14F-4D97-AF65-F5344CB8AC3E}">
        <p14:creationId xmlns:p14="http://schemas.microsoft.com/office/powerpoint/2010/main" val="44549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time ~ 2.2 minutes</a:t>
            </a:r>
          </a:p>
          <a:p>
            <a:r>
              <a:rPr lang="en-US" dirty="0" smtClean="0"/>
              <a:t>Who is ICANN?  (Internet Corporation for Assigned Names and Numbers,</a:t>
            </a:r>
            <a:r>
              <a:rPr lang="en-US" baseline="0" dirty="0" smtClean="0"/>
              <a:t> oversees among other Internet resources, DNS and Addressing)</a:t>
            </a:r>
            <a:endParaRPr lang="en-US" dirty="0" smtClean="0"/>
          </a:p>
          <a:p>
            <a:r>
              <a:rPr lang="en-US" dirty="0" smtClean="0"/>
              <a:t>What is IANA?  (Internet Assigned Numbers Authority is</a:t>
            </a:r>
            <a:r>
              <a:rPr lang="en-US" baseline="0" dirty="0" smtClean="0"/>
              <a:t> the part of ICANN that manages addressing)</a:t>
            </a:r>
            <a:endParaRPr lang="en-US" dirty="0" smtClean="0"/>
          </a:p>
          <a:p>
            <a:r>
              <a:rPr lang="en-US" dirty="0" smtClean="0"/>
              <a:t>Which RIR represents the US?</a:t>
            </a:r>
          </a:p>
          <a:p>
            <a:r>
              <a:rPr lang="en-US" dirty="0" smtClean="0"/>
              <a:t>Why would an organization get an IP</a:t>
            </a:r>
            <a:r>
              <a:rPr lang="en-US" baseline="0" dirty="0" smtClean="0"/>
              <a:t> block directly from a RIR versus an ISP?</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a:t>
            </a:fld>
            <a:endParaRPr lang="en-US"/>
          </a:p>
        </p:txBody>
      </p:sp>
    </p:spTree>
    <p:extLst>
      <p:ext uri="{BB962C8B-B14F-4D97-AF65-F5344CB8AC3E}">
        <p14:creationId xmlns:p14="http://schemas.microsoft.com/office/powerpoint/2010/main" val="2220664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time ~ 62.2 minutes</a:t>
            </a:r>
          </a:p>
          <a:p>
            <a:r>
              <a:rPr lang="en-US" dirty="0" smtClean="0"/>
              <a:t>What</a:t>
            </a:r>
            <a:r>
              <a:rPr lang="en-US" baseline="0" dirty="0" smtClean="0"/>
              <a:t> is a CDN?</a:t>
            </a:r>
          </a:p>
          <a:p>
            <a:r>
              <a:rPr lang="en-US" baseline="0" dirty="0" err="1" smtClean="0"/>
              <a:t>CloudFlare</a:t>
            </a:r>
            <a:r>
              <a:rPr lang="en-US" baseline="0" dirty="0" smtClean="0"/>
              <a:t> is popular for many prominent blogs and also used by the IETF!</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30</a:t>
            </a:fld>
            <a:endParaRPr lang="en-US"/>
          </a:p>
        </p:txBody>
      </p:sp>
    </p:spTree>
    <p:extLst>
      <p:ext uri="{BB962C8B-B14F-4D97-AF65-F5344CB8AC3E}">
        <p14:creationId xmlns:p14="http://schemas.microsoft.com/office/powerpoint/2010/main" val="3393488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 64.4 minutes</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31</a:t>
            </a:fld>
            <a:endParaRPr lang="en-US"/>
          </a:p>
        </p:txBody>
      </p:sp>
    </p:spTree>
    <p:extLst>
      <p:ext uri="{BB962C8B-B14F-4D97-AF65-F5344CB8AC3E}">
        <p14:creationId xmlns:p14="http://schemas.microsoft.com/office/powerpoint/2010/main" val="2969129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 66.6 minutes</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32</a:t>
            </a:fld>
            <a:endParaRPr lang="en-US"/>
          </a:p>
        </p:txBody>
      </p:sp>
    </p:spTree>
    <p:extLst>
      <p:ext uri="{BB962C8B-B14F-4D97-AF65-F5344CB8AC3E}">
        <p14:creationId xmlns:p14="http://schemas.microsoft.com/office/powerpoint/2010/main" val="3739287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 68.8 minutes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lumMod val="75000"/>
                    <a:lumOff val="25000"/>
                  </a:schemeClr>
                </a:solidFill>
                <a:effectLst/>
                <a:latin typeface="Verdana"/>
                <a:ea typeface="+mn-ea"/>
                <a:cs typeface="Verdana"/>
              </a:rPr>
              <a:t>Looking at the top E-mail providers for the US – Google (including Gmail), Yahoo, Hotmail (including Live Mail and Outlook Mail), AOL and Comcast – Only Google and Comcast support IPv6 E-mail and only in the inbound direction</a:t>
            </a:r>
          </a:p>
          <a:p>
            <a:r>
              <a:rPr lang="en-US" sz="1000" kern="1200" dirty="0" smtClean="0">
                <a:solidFill>
                  <a:schemeClr val="tx1">
                    <a:lumMod val="75000"/>
                    <a:lumOff val="25000"/>
                  </a:schemeClr>
                </a:solidFill>
                <a:effectLst/>
                <a:latin typeface="Verdana"/>
                <a:ea typeface="+mn-ea"/>
                <a:cs typeface="Verdana"/>
              </a:rPr>
              <a:t>IPv6 E-mail security (especially anti-SPAM and reputation-type protection) appears to be in the late innovators/very early adopters phase</a:t>
            </a:r>
          </a:p>
          <a:p>
            <a:r>
              <a:rPr lang="en-US" sz="1000" u="none" kern="1200" dirty="0" smtClean="0">
                <a:solidFill>
                  <a:schemeClr val="tx1">
                    <a:lumMod val="75000"/>
                    <a:lumOff val="25000"/>
                  </a:schemeClr>
                </a:solidFill>
                <a:effectLst/>
                <a:latin typeface="Verdana"/>
                <a:ea typeface="+mn-ea"/>
                <a:cs typeface="Verdana"/>
              </a:rPr>
              <a:t>The Messaging, Malware and Mobile Anti-Abuse Working Group published a policy</a:t>
            </a:r>
            <a:r>
              <a:rPr lang="en-US" sz="1000" u="none" kern="1200" baseline="0" dirty="0" smtClean="0">
                <a:solidFill>
                  <a:schemeClr val="tx1">
                    <a:lumMod val="75000"/>
                    <a:lumOff val="25000"/>
                  </a:schemeClr>
                </a:solidFill>
                <a:effectLst/>
                <a:latin typeface="Verdana"/>
                <a:ea typeface="+mn-ea"/>
                <a:cs typeface="Verdana"/>
              </a:rPr>
              <a:t> paper on issues receiving email over IPv6 in </a:t>
            </a:r>
            <a:r>
              <a:rPr lang="en-US" sz="1000" kern="1200" dirty="0" smtClean="0">
                <a:solidFill>
                  <a:schemeClr val="tx1">
                    <a:lumMod val="75000"/>
                    <a:lumOff val="25000"/>
                  </a:schemeClr>
                </a:solidFill>
                <a:effectLst/>
                <a:latin typeface="Verdana"/>
                <a:ea typeface="+mn-ea"/>
                <a:cs typeface="Verdana"/>
              </a:rPr>
              <a:t>September, 2014 which</a:t>
            </a:r>
            <a:r>
              <a:rPr lang="en-US" sz="1000" kern="1200" baseline="0" dirty="0" smtClean="0">
                <a:solidFill>
                  <a:schemeClr val="tx1">
                    <a:lumMod val="75000"/>
                    <a:lumOff val="25000"/>
                  </a:schemeClr>
                </a:solidFill>
                <a:effectLst/>
                <a:latin typeface="Verdana"/>
                <a:ea typeface="+mn-ea"/>
                <a:cs typeface="Verdana"/>
              </a:rPr>
              <a:t> discusses several challenges with IPv6 transported email.  A large portion of spam is blocked by IP reputation with IPv4.  However, given the magnitude of address size for IPv6, this isn’t possible.  Because blocking IPv6 based spam is still a developing area, the paper recommends further research, standards body work and caution with deployment.</a:t>
            </a:r>
            <a:endParaRPr lang="en-US" sz="1000" kern="1200" dirty="0" smtClean="0">
              <a:solidFill>
                <a:schemeClr val="tx1">
                  <a:lumMod val="75000"/>
                  <a:lumOff val="25000"/>
                </a:schemeClr>
              </a:solidFill>
              <a:effectLst/>
              <a:latin typeface="Verdana"/>
              <a:ea typeface="+mn-ea"/>
              <a:cs typeface="Verdana"/>
            </a:endParaRPr>
          </a:p>
          <a:p>
            <a:r>
              <a:rPr lang="en-US" sz="1000" kern="1200" dirty="0" smtClean="0">
                <a:solidFill>
                  <a:schemeClr val="tx1">
                    <a:lumMod val="75000"/>
                    <a:lumOff val="25000"/>
                  </a:schemeClr>
                </a:solidFill>
                <a:effectLst/>
                <a:latin typeface="Verdana"/>
                <a:ea typeface="+mn-ea"/>
                <a:cs typeface="Verdana"/>
              </a:rPr>
              <a:t>Furthermore, from</a:t>
            </a:r>
            <a:r>
              <a:rPr lang="en-US" sz="1000" u="none" kern="1200" dirty="0" smtClean="0">
                <a:solidFill>
                  <a:schemeClr val="tx1">
                    <a:lumMod val="75000"/>
                    <a:lumOff val="25000"/>
                  </a:schemeClr>
                </a:solidFill>
                <a:effectLst/>
                <a:latin typeface="Verdana"/>
                <a:ea typeface="+mn-ea"/>
                <a:cs typeface="Verdana"/>
              </a:rPr>
              <a:t> the</a:t>
            </a:r>
            <a:r>
              <a:rPr lang="en-US" sz="1000" u="none" kern="1200" baseline="0" dirty="0" smtClean="0">
                <a:solidFill>
                  <a:schemeClr val="tx1">
                    <a:lumMod val="75000"/>
                    <a:lumOff val="25000"/>
                  </a:schemeClr>
                </a:solidFill>
                <a:effectLst/>
                <a:latin typeface="Verdana"/>
                <a:ea typeface="+mn-ea"/>
                <a:cs typeface="Verdana"/>
              </a:rPr>
              <a:t> Cisco Live conference in Australia (</a:t>
            </a:r>
            <a:r>
              <a:rPr lang="en-US" sz="1000" u="none" kern="1200" dirty="0" smtClean="0">
                <a:solidFill>
                  <a:schemeClr val="tx1">
                    <a:lumMod val="75000"/>
                    <a:lumOff val="25000"/>
                  </a:schemeClr>
                </a:solidFill>
                <a:effectLst/>
                <a:latin typeface="Verdana"/>
                <a:ea typeface="+mn-ea"/>
                <a:cs typeface="Verdana"/>
              </a:rPr>
              <a:t>BRKSEC-3770) on Advanced Email Security in 2015, it states they measure IPv6 transported SMTP traffic at 2-3% of total volume</a:t>
            </a:r>
          </a:p>
          <a:p>
            <a:r>
              <a:rPr lang="en-US" sz="1000" u="none" kern="1200" dirty="0" smtClean="0">
                <a:solidFill>
                  <a:schemeClr val="tx1">
                    <a:lumMod val="75000"/>
                    <a:lumOff val="25000"/>
                  </a:schemeClr>
                </a:solidFill>
                <a:effectLst/>
                <a:latin typeface="Verdana"/>
                <a:ea typeface="+mn-ea"/>
                <a:cs typeface="Verdana"/>
              </a:rPr>
              <a:t>Therefore</a:t>
            </a:r>
            <a:r>
              <a:rPr lang="en-US" sz="1000" u="none" kern="1200" baseline="0" dirty="0" smtClean="0">
                <a:solidFill>
                  <a:schemeClr val="tx1">
                    <a:lumMod val="75000"/>
                    <a:lumOff val="25000"/>
                  </a:schemeClr>
                </a:solidFill>
                <a:effectLst/>
                <a:latin typeface="Verdana"/>
                <a:ea typeface="+mn-ea"/>
                <a:cs typeface="Verdana"/>
              </a:rPr>
              <a:t> while investigating support of email over IPv6 is recommended, deployments beyond proof of concept or testing may be premature</a:t>
            </a:r>
          </a:p>
          <a:p>
            <a:endParaRPr lang="en-US" sz="1000" u="none" kern="1200" dirty="0" smtClean="0">
              <a:solidFill>
                <a:schemeClr val="tx1">
                  <a:lumMod val="75000"/>
                  <a:lumOff val="25000"/>
                </a:schemeClr>
              </a:solidFill>
              <a:effectLst/>
              <a:latin typeface="Verdana"/>
              <a:ea typeface="+mn-ea"/>
              <a:cs typeface="Verdana"/>
            </a:endParaRPr>
          </a:p>
        </p:txBody>
      </p:sp>
      <p:sp>
        <p:nvSpPr>
          <p:cNvPr id="4" name="Slide Number Placeholder 3"/>
          <p:cNvSpPr>
            <a:spLocks noGrp="1"/>
          </p:cNvSpPr>
          <p:nvPr>
            <p:ph type="sldNum" sz="quarter" idx="10"/>
          </p:nvPr>
        </p:nvSpPr>
        <p:spPr/>
        <p:txBody>
          <a:bodyPr/>
          <a:lstStyle/>
          <a:p>
            <a:fld id="{26FD9FA7-1FF6-FB47-9F1D-8FA9B12D5173}" type="slidenum">
              <a:rPr lang="en-US" smtClean="0"/>
              <a:pPr/>
              <a:t>33</a:t>
            </a:fld>
            <a:endParaRPr lang="en-US"/>
          </a:p>
        </p:txBody>
      </p:sp>
    </p:spTree>
    <p:extLst>
      <p:ext uri="{BB962C8B-B14F-4D97-AF65-F5344CB8AC3E}">
        <p14:creationId xmlns:p14="http://schemas.microsoft.com/office/powerpoint/2010/main" val="2641386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time ~</a:t>
            </a:r>
            <a:r>
              <a:rPr lang="en-US" baseline="0" dirty="0" smtClean="0"/>
              <a:t> 71 minutes</a:t>
            </a:r>
            <a:endParaRPr lang="en-US" dirty="0" smtClean="0"/>
          </a:p>
          <a:p>
            <a:r>
              <a:rPr lang="en-US" dirty="0" smtClean="0"/>
              <a:t>This matrix shows what </a:t>
            </a:r>
            <a:r>
              <a:rPr lang="en-US" dirty="0" err="1" smtClean="0"/>
              <a:t>stateful</a:t>
            </a:r>
            <a:r>
              <a:rPr lang="en-US" dirty="0" smtClean="0"/>
              <a:t> and stateless NAT64 can do</a:t>
            </a:r>
          </a:p>
          <a:p>
            <a:r>
              <a:rPr lang="en-US" dirty="0" smtClean="0"/>
              <a:t>SLB64 is generally preferred for this as it acts like a reverse proxy and prevents MTU mismatch problems, NAT64 can result in MTU black holes</a:t>
            </a:r>
          </a:p>
          <a:p>
            <a:r>
              <a:rPr lang="en-US" dirty="0" smtClean="0"/>
              <a:t>NAT46 can be useful in some cases such as for NAT friendly apps like RDP (access IPv6-only PC from IPv4 network with NAT64)</a:t>
            </a:r>
          </a:p>
          <a:p>
            <a:r>
              <a:rPr lang="en-US" dirty="0" smtClean="0"/>
              <a:t>*NAT-PT supports this but was deprecated because of poor performance and scalability; in general</a:t>
            </a:r>
            <a:r>
              <a:rPr lang="en-US" baseline="0" dirty="0" smtClean="0"/>
              <a:t> because of magnitude differences between IPv4 and IPv6, no viable techniques to handle unlimited IPv6 address translation</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34</a:t>
            </a:fld>
            <a:endParaRPr lang="en-US"/>
          </a:p>
        </p:txBody>
      </p:sp>
    </p:spTree>
    <p:extLst>
      <p:ext uri="{BB962C8B-B14F-4D97-AF65-F5344CB8AC3E}">
        <p14:creationId xmlns:p14="http://schemas.microsoft.com/office/powerpoint/2010/main" val="3576234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 73.2 minutes</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35</a:t>
            </a:fld>
            <a:endParaRPr lang="en-US"/>
          </a:p>
        </p:txBody>
      </p:sp>
    </p:spTree>
    <p:extLst>
      <p:ext uri="{BB962C8B-B14F-4D97-AF65-F5344CB8AC3E}">
        <p14:creationId xmlns:p14="http://schemas.microsoft.com/office/powerpoint/2010/main" val="1778682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 75.4 minutes</a:t>
            </a:r>
          </a:p>
          <a:p>
            <a:r>
              <a:rPr lang="en-US" dirty="0" smtClean="0"/>
              <a:t>This isn’t elegant or recommended code!  It’s just a basic illustration of using the socket API.</a:t>
            </a:r>
          </a:p>
          <a:p>
            <a:r>
              <a:rPr lang="en-US" dirty="0" smtClean="0"/>
              <a:t>Classic IP code often uses </a:t>
            </a:r>
            <a:r>
              <a:rPr lang="en-US" dirty="0" err="1" smtClean="0"/>
              <a:t>gethostbyname</a:t>
            </a:r>
            <a:r>
              <a:rPr lang="en-US" dirty="0" smtClean="0"/>
              <a:t> or other IPv4-only functions</a:t>
            </a:r>
          </a:p>
          <a:p>
            <a:r>
              <a:rPr lang="en-US" dirty="0" smtClean="0"/>
              <a:t>Modern code should use </a:t>
            </a:r>
            <a:r>
              <a:rPr lang="en-US" dirty="0" err="1" smtClean="0"/>
              <a:t>getaddrinfo</a:t>
            </a:r>
            <a:r>
              <a:rPr lang="en-US" dirty="0" smtClean="0"/>
              <a:t> which deals with both IPv4</a:t>
            </a:r>
            <a:r>
              <a:rPr lang="en-US" baseline="0" dirty="0" smtClean="0"/>
              <a:t> and IPv6</a:t>
            </a:r>
          </a:p>
          <a:p>
            <a:r>
              <a:rPr lang="en-US" baseline="0" dirty="0" smtClean="0"/>
              <a:t>Unlike </a:t>
            </a:r>
            <a:r>
              <a:rPr lang="en-US" baseline="0" dirty="0" err="1" smtClean="0"/>
              <a:t>gethostbyname</a:t>
            </a:r>
            <a:r>
              <a:rPr lang="en-US" baseline="0" dirty="0" smtClean="0"/>
              <a:t>, </a:t>
            </a:r>
            <a:r>
              <a:rPr lang="en-US" baseline="0" dirty="0" err="1" smtClean="0"/>
              <a:t>getaddrinfo</a:t>
            </a:r>
            <a:r>
              <a:rPr lang="en-US" baseline="0" dirty="0" smtClean="0"/>
              <a:t> returns a list of possible addresses sorted by Operating System preference.  Typically IPv6 is preferred and put at the front of the list, but this can be changed with prefix policies.</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36</a:t>
            </a:fld>
            <a:endParaRPr lang="en-US"/>
          </a:p>
        </p:txBody>
      </p:sp>
    </p:spTree>
    <p:extLst>
      <p:ext uri="{BB962C8B-B14F-4D97-AF65-F5344CB8AC3E}">
        <p14:creationId xmlns:p14="http://schemas.microsoft.com/office/powerpoint/2010/main" val="6302271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 77.6 minutes</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37</a:t>
            </a:fld>
            <a:endParaRPr lang="en-US"/>
          </a:p>
        </p:txBody>
      </p:sp>
    </p:spTree>
    <p:extLst>
      <p:ext uri="{BB962C8B-B14F-4D97-AF65-F5344CB8AC3E}">
        <p14:creationId xmlns:p14="http://schemas.microsoft.com/office/powerpoint/2010/main" val="3362881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time ~</a:t>
            </a:r>
            <a:r>
              <a:rPr lang="en-US" baseline="0" dirty="0" smtClean="0"/>
              <a:t> 80 minutes</a:t>
            </a:r>
            <a:endParaRPr lang="en-US" dirty="0" smtClean="0"/>
          </a:p>
          <a:p>
            <a:r>
              <a:rPr lang="en-US" dirty="0" smtClean="0"/>
              <a:t>For example:</a:t>
            </a:r>
          </a:p>
          <a:p>
            <a:r>
              <a:rPr lang="en-US" dirty="0" smtClean="0"/>
              <a:t>	In Python, uses the requests library instead of the socket library for web</a:t>
            </a:r>
            <a:r>
              <a:rPr lang="en-US" baseline="0" dirty="0" smtClean="0"/>
              <a:t> traffic</a:t>
            </a:r>
          </a:p>
          <a:p>
            <a:r>
              <a:rPr lang="en-US" baseline="0" dirty="0" smtClean="0"/>
              <a:t>	In Java, the standard socket call is address family neutral</a:t>
            </a:r>
          </a:p>
          <a:p>
            <a:r>
              <a:rPr lang="en-US" baseline="0" dirty="0" smtClean="0"/>
              <a:t>	Where sockets must be used, try to code in an address family independent manner</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38</a:t>
            </a:fld>
            <a:endParaRPr lang="en-US"/>
          </a:p>
        </p:txBody>
      </p:sp>
    </p:spTree>
    <p:extLst>
      <p:ext uri="{BB962C8B-B14F-4D97-AF65-F5344CB8AC3E}">
        <p14:creationId xmlns:p14="http://schemas.microsoft.com/office/powerpoint/2010/main" val="1104033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C26FFD-CC54-4190-A48C-F33F4E8157B1}" type="slidenum">
              <a:rPr lang="en-US" smtClean="0"/>
              <a:t>39</a:t>
            </a:fld>
            <a:endParaRPr lang="en-US"/>
          </a:p>
        </p:txBody>
      </p:sp>
    </p:spTree>
    <p:extLst>
      <p:ext uri="{BB962C8B-B14F-4D97-AF65-F5344CB8AC3E}">
        <p14:creationId xmlns:p14="http://schemas.microsoft.com/office/powerpoint/2010/main" val="277432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 4.4 minutes</a:t>
            </a:r>
          </a:p>
          <a:p>
            <a:r>
              <a:rPr lang="en-US" dirty="0" smtClean="0"/>
              <a:t>How is an IPv4 address composed?</a:t>
            </a:r>
          </a:p>
          <a:p>
            <a:r>
              <a:rPr lang="en-US" dirty="0" smtClean="0"/>
              <a:t>What is a /8?</a:t>
            </a:r>
          </a:p>
          <a:p>
            <a:r>
              <a:rPr lang="en-US" dirty="0" smtClean="0"/>
              <a:t>Why are only 220.8 /8s</a:t>
            </a:r>
            <a:r>
              <a:rPr lang="en-US" baseline="0" dirty="0" smtClean="0"/>
              <a:t> usable?  (Can’t use 0, 10—and other private networks, 127, multicast—224-239, class E—240-255 and a few other reserved/test prefixes)</a:t>
            </a:r>
          </a:p>
          <a:p>
            <a:r>
              <a:rPr lang="en-US" baseline="0" dirty="0" smtClean="0"/>
              <a:t>What is the difference between allocated and advertised?</a:t>
            </a:r>
          </a:p>
          <a:p>
            <a:r>
              <a:rPr lang="en-US" baseline="0" dirty="0" smtClean="0"/>
              <a:t>Why would someone own an address block and not advertise it?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a:t>
            </a:fld>
            <a:endParaRPr lang="en-US"/>
          </a:p>
        </p:txBody>
      </p:sp>
    </p:spTree>
    <p:extLst>
      <p:ext uri="{BB962C8B-B14F-4D97-AF65-F5344CB8AC3E}">
        <p14:creationId xmlns:p14="http://schemas.microsoft.com/office/powerpoint/2010/main" val="17886763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be here around 35 minutes</a:t>
            </a:r>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40</a:t>
            </a:fld>
            <a:endParaRPr lang="en-US"/>
          </a:p>
        </p:txBody>
      </p:sp>
    </p:spTree>
    <p:extLst>
      <p:ext uri="{BB962C8B-B14F-4D97-AF65-F5344CB8AC3E}">
        <p14:creationId xmlns:p14="http://schemas.microsoft.com/office/powerpoint/2010/main" val="3948912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41</a:t>
            </a:fld>
            <a:endParaRPr lang="en-US"/>
          </a:p>
        </p:txBody>
      </p:sp>
    </p:spTree>
    <p:extLst>
      <p:ext uri="{BB962C8B-B14F-4D97-AF65-F5344CB8AC3E}">
        <p14:creationId xmlns:p14="http://schemas.microsoft.com/office/powerpoint/2010/main" val="2220664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42</a:t>
            </a:fld>
            <a:endParaRPr lang="en-US"/>
          </a:p>
        </p:txBody>
      </p:sp>
    </p:spTree>
    <p:extLst>
      <p:ext uri="{BB962C8B-B14F-4D97-AF65-F5344CB8AC3E}">
        <p14:creationId xmlns:p14="http://schemas.microsoft.com/office/powerpoint/2010/main" val="2220664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43</a:t>
            </a:fld>
            <a:endParaRPr lang="en-US"/>
          </a:p>
        </p:txBody>
      </p:sp>
    </p:spTree>
    <p:extLst>
      <p:ext uri="{BB962C8B-B14F-4D97-AF65-F5344CB8AC3E}">
        <p14:creationId xmlns:p14="http://schemas.microsoft.com/office/powerpoint/2010/main" val="222066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 6.6 minutes</a:t>
            </a:r>
          </a:p>
          <a:p>
            <a:r>
              <a:rPr lang="en-US" dirty="0" smtClean="0"/>
              <a:t>What is M2M?</a:t>
            </a:r>
          </a:p>
          <a:p>
            <a:r>
              <a:rPr lang="en-US" dirty="0" smtClean="0"/>
              <a:t>What is </a:t>
            </a:r>
            <a:r>
              <a:rPr lang="en-US" dirty="0" err="1" smtClean="0"/>
              <a:t>IoT</a:t>
            </a:r>
            <a:r>
              <a:rPr lang="en-US" dirty="0" smtClean="0"/>
              <a:t>?</a:t>
            </a:r>
          </a:p>
          <a:p>
            <a:r>
              <a:rPr lang="en-US" dirty="0" smtClean="0"/>
              <a:t>25 billion by 2020 means devices online or network accessible</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5</a:t>
            </a:fld>
            <a:endParaRPr lang="en-US"/>
          </a:p>
        </p:txBody>
      </p:sp>
    </p:spTree>
    <p:extLst>
      <p:ext uri="{BB962C8B-B14F-4D97-AF65-F5344CB8AC3E}">
        <p14:creationId xmlns:p14="http://schemas.microsoft.com/office/powerpoint/2010/main" val="729779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Time Target ~ 9 minutes</a:t>
            </a:r>
          </a:p>
          <a:p>
            <a:r>
              <a:rPr lang="en-US" dirty="0" smtClean="0"/>
              <a:t>Internet</a:t>
            </a:r>
            <a:r>
              <a:rPr lang="en-US" baseline="0" dirty="0" smtClean="0"/>
              <a:t> of Things devices have a microcontroller to manage sensors and actuators</a:t>
            </a:r>
          </a:p>
          <a:p>
            <a:r>
              <a:rPr lang="en-US" baseline="0" dirty="0" smtClean="0"/>
              <a:t>By 2020, Gartner predicts the cost to have integrated networking will fall to $1/unit or less.  Based on these costs projections, Gartner further predicts that all microcontroller assemblies will come with integrated networking.  This doesn’t mean the networking is necessarily always used or activated, only that it’s present as an option.  However, the general expectation is that a large percentage of these will use networks in some fashion.</a:t>
            </a:r>
          </a:p>
          <a:p>
            <a:r>
              <a:rPr lang="en-US" baseline="0" dirty="0" smtClean="0"/>
              <a:t>Who uses microcontrollers?  (lead)</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6</a:t>
            </a:fld>
            <a:endParaRPr lang="en-US"/>
          </a:p>
        </p:txBody>
      </p:sp>
    </p:spTree>
    <p:extLst>
      <p:ext uri="{BB962C8B-B14F-4D97-AF65-F5344CB8AC3E}">
        <p14:creationId xmlns:p14="http://schemas.microsoft.com/office/powerpoint/2010/main" val="2220664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~11.2 minutes</a:t>
            </a:r>
          </a:p>
          <a:p>
            <a:r>
              <a:rPr lang="en-US" dirty="0" smtClean="0"/>
              <a:t>Also Water/Waste Water management, Gas line management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7</a:t>
            </a:fld>
            <a:endParaRPr lang="en-US"/>
          </a:p>
        </p:txBody>
      </p:sp>
    </p:spTree>
    <p:extLst>
      <p:ext uri="{BB962C8B-B14F-4D97-AF65-F5344CB8AC3E}">
        <p14:creationId xmlns:p14="http://schemas.microsoft.com/office/powerpoint/2010/main" val="415673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~13..4 minutes</a:t>
            </a:r>
          </a:p>
          <a:p>
            <a:r>
              <a:rPr lang="en-US" dirty="0" smtClean="0"/>
              <a:t>What’s the difference</a:t>
            </a:r>
            <a:r>
              <a:rPr lang="en-US" baseline="0" dirty="0" smtClean="0"/>
              <a:t> between exhausted and depleted?</a:t>
            </a:r>
          </a:p>
          <a:p>
            <a:r>
              <a:rPr lang="en-US" baseline="0" dirty="0" smtClean="0"/>
              <a:t>What does depleted mean in terms of policy?</a:t>
            </a:r>
          </a:p>
          <a:p>
            <a:r>
              <a:rPr lang="en-US" baseline="0" dirty="0" smtClean="0"/>
              <a:t>ARIN’s waitlist is currently at 247</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8</a:t>
            </a:fld>
            <a:endParaRPr lang="en-US"/>
          </a:p>
        </p:txBody>
      </p:sp>
    </p:spTree>
    <p:extLst>
      <p:ext uri="{BB962C8B-B14F-4D97-AF65-F5344CB8AC3E}">
        <p14:creationId xmlns:p14="http://schemas.microsoft.com/office/powerpoint/2010/main" val="299876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Starting time ~15.6 minutes</a:t>
            </a:r>
          </a:p>
          <a:p>
            <a:r>
              <a:rPr lang="en-US" dirty="0" smtClean="0"/>
              <a:t>What does the Red line at the bottom going to zero mean? (IPv4 allocation)</a:t>
            </a:r>
          </a:p>
          <a:p>
            <a:r>
              <a:rPr lang="en-US" dirty="0" smtClean="0"/>
              <a:t>What does the Orange</a:t>
            </a:r>
            <a:r>
              <a:rPr lang="en-US" baseline="0" dirty="0" smtClean="0"/>
              <a:t> line going steadily up mean? (6% annual growth – IPv4 projected demand with sufficient supply)</a:t>
            </a:r>
          </a:p>
          <a:p>
            <a:r>
              <a:rPr lang="en-US" baseline="0" dirty="0" smtClean="0"/>
              <a:t>What does the Brown line crossing the red line and going into the orange line mean? (IPv4 address deficit because IANA and RIRs unable to meet demand)</a:t>
            </a:r>
          </a:p>
          <a:p>
            <a:r>
              <a:rPr lang="en-US" baseline="0" dirty="0" smtClean="0"/>
              <a:t>What does the Blue line at the top going down mean? (Unadvertised space, estimating growth of 18%/year to offset RIR exhaustion)</a:t>
            </a:r>
          </a:p>
          <a:p>
            <a:r>
              <a:rPr lang="en-US" baseline="0" dirty="0" smtClean="0"/>
              <a:t>How many organizations will be willing to sell rights to their unadvertised address space?</a:t>
            </a:r>
          </a:p>
          <a:p>
            <a:r>
              <a:rPr lang="en-US" baseline="0" dirty="0" smtClean="0"/>
              <a:t>This doesn’t show ISP reserves, how long will they last?  Telstra, the largest ISP in Australia run out in March of 2015 – are more ISPs next?</a:t>
            </a:r>
          </a:p>
          <a:p>
            <a:r>
              <a:rPr lang="en-US" baseline="0" dirty="0" smtClean="0"/>
              <a:t>How long can CGN sustain ISPs for?</a:t>
            </a:r>
          </a:p>
          <a:p>
            <a:r>
              <a:rPr lang="en-US" baseline="0" dirty="0" smtClean="0"/>
              <a:t>A common question/comment I hear is if so and so returned their /8, everything would be fine.  How many /8s were we going through/month going back 5 years?  In addition, once we cover address markets you will see why no one will be willing to give away their address space.</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9</a:t>
            </a:fld>
            <a:endParaRPr lang="en-US"/>
          </a:p>
        </p:txBody>
      </p:sp>
    </p:spTree>
    <p:extLst>
      <p:ext uri="{BB962C8B-B14F-4D97-AF65-F5344CB8AC3E}">
        <p14:creationId xmlns:p14="http://schemas.microsoft.com/office/powerpoint/2010/main" val="222066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52133"/>
            <a:ext cx="8254999" cy="1450291"/>
          </a:xfrm>
          <a:noFill/>
          <a:ln>
            <a:noFill/>
          </a:ln>
        </p:spPr>
        <p:txBody>
          <a:bodyPr anchor="b"/>
          <a:lstStyle>
            <a:lvl1pPr marL="0" indent="0">
              <a:defRPr sz="2600" baseline="0">
                <a:solidFill>
                  <a:srgbClr val="0070C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1001" y="4267200"/>
            <a:ext cx="8271329" cy="381000"/>
          </a:xfrm>
          <a:prstGeom prst="rect">
            <a:avLst/>
          </a:prstGeom>
          <a:noFill/>
        </p:spPr>
        <p:txBody>
          <a:bodyPr anchor="t">
            <a:normAutofit/>
          </a:bodyPr>
          <a:lstStyle>
            <a:lvl1pPr marL="0" indent="0" algn="l">
              <a:buNone/>
              <a:defRPr sz="1600" b="1" cap="none">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txBox="1">
            <a:spLocks/>
          </p:cNvSpPr>
          <p:nvPr userDrawn="1"/>
        </p:nvSpPr>
        <p:spPr>
          <a:xfrm>
            <a:off x="0" y="3962401"/>
            <a:ext cx="5638800" cy="102908"/>
          </a:xfrm>
          <a:prstGeom prst="rect">
            <a:avLst/>
          </a:prstGeom>
          <a:solidFill>
            <a:srgbClr val="0070C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2" name="Title 1"/>
          <p:cNvSpPr txBox="1">
            <a:spLocks/>
          </p:cNvSpPr>
          <p:nvPr userDrawn="1"/>
        </p:nvSpPr>
        <p:spPr>
          <a:xfrm>
            <a:off x="5715002" y="3962401"/>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9" name="Text Placeholder 18"/>
          <p:cNvSpPr>
            <a:spLocks noGrp="1"/>
          </p:cNvSpPr>
          <p:nvPr>
            <p:ph type="body" sz="quarter" idx="13"/>
          </p:nvPr>
        </p:nvSpPr>
        <p:spPr>
          <a:xfrm>
            <a:off x="381001" y="4614331"/>
            <a:ext cx="8270875" cy="1532469"/>
          </a:xfrm>
          <a:prstGeom prst="rect">
            <a:avLst/>
          </a:prstGeom>
        </p:spPr>
        <p:txBody>
          <a:bodyPr anchor="t">
            <a:normAutofit/>
          </a:bodyPr>
          <a:lstStyle>
            <a:lvl1pPr marL="0" indent="0">
              <a:buNone/>
              <a:defRPr sz="1400" b="0" cap="none">
                <a:solidFill>
                  <a:srgbClr val="4D4D4D"/>
                </a:solidFill>
              </a:defRPr>
            </a:lvl1pPr>
          </a:lstStyle>
          <a:p>
            <a:pPr lvl="0"/>
            <a:r>
              <a:rPr lang="en-US" dirty="0" smtClean="0"/>
              <a:t>Click to edit Master text styles</a:t>
            </a:r>
            <a:endParaRPr lang="en-US" dirty="0"/>
          </a:p>
        </p:txBody>
      </p:sp>
    </p:spTree>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1"/>
            <a:ext cx="5334000" cy="1905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13267" y="1038225"/>
            <a:ext cx="8373533" cy="5372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296333" y="334095"/>
            <a:ext cx="8382154" cy="530996"/>
          </a:xfrm>
        </p:spPr>
        <p:txBody>
          <a:bodyPr/>
          <a:lstStyle/>
          <a:p>
            <a:r>
              <a:rPr lang="en-US" dirty="0" smtClean="0"/>
              <a:t>Click to edit Master title style</a:t>
            </a:r>
            <a:endParaRPr lang="en-US" dirty="0"/>
          </a:p>
        </p:txBody>
      </p:sp>
      <p:sp>
        <p:nvSpPr>
          <p:cNvPr id="2" name="Rectangle 1"/>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86887"/>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1489" y="334095"/>
            <a:ext cx="8375311" cy="530996"/>
          </a:xfrm>
          <a:prstGeom prst="rect">
            <a:avLst/>
          </a:prstGeom>
          <a:noFill/>
          <a:ln>
            <a:noFill/>
          </a:ln>
        </p:spPr>
        <p:txBody>
          <a:bodyPr vert="horz" lIns="91440" tIns="45720" rIns="91440" bIns="45720" rtlCol="0" anchor="ctr">
            <a:noAutofit/>
          </a:bodyPr>
          <a:lstStyle/>
          <a:p>
            <a:r>
              <a:rPr lang="en-US" dirty="0" smtClean="0"/>
              <a:t>Click to edit Master title style</a:t>
            </a:r>
            <a:endParaRPr lang="en-US" dirty="0"/>
          </a:p>
        </p:txBody>
      </p:sp>
      <p:sp>
        <p:nvSpPr>
          <p:cNvPr id="10" name="TextBox 9"/>
          <p:cNvSpPr txBox="1"/>
          <p:nvPr/>
        </p:nvSpPr>
        <p:spPr>
          <a:xfrm>
            <a:off x="8652932" y="6595531"/>
            <a:ext cx="355603" cy="338554"/>
          </a:xfrm>
          <a:prstGeom prst="rect">
            <a:avLst/>
          </a:prstGeom>
          <a:noFill/>
        </p:spPr>
        <p:txBody>
          <a:bodyPr wrap="square" rtlCol="0">
            <a:spAutoFit/>
          </a:bodyPr>
          <a:lstStyle/>
          <a:p>
            <a:pPr algn="r"/>
            <a:fld id="{63D6873E-ACBF-0942-B5C2-51F9A6E12C79}" type="slidenum">
              <a:rPr lang="en-US" sz="800" smtClean="0">
                <a:solidFill>
                  <a:schemeClr val="tx1"/>
                </a:solidFill>
                <a:latin typeface="Verdana"/>
                <a:cs typeface="Verdana"/>
              </a:rPr>
              <a:pPr algn="r"/>
              <a:t>‹#›</a:t>
            </a:fld>
            <a:endParaRPr lang="en-US" sz="800" dirty="0">
              <a:solidFill>
                <a:schemeClr val="tx1"/>
              </a:solidFill>
              <a:latin typeface="Verdana"/>
              <a:cs typeface="Verdana"/>
            </a:endParaRPr>
          </a:p>
        </p:txBody>
      </p:sp>
      <p:sp>
        <p:nvSpPr>
          <p:cNvPr id="8" name="Rectangle 7"/>
          <p:cNvSpPr/>
          <p:nvPr/>
        </p:nvSpPr>
        <p:spPr>
          <a:xfrm>
            <a:off x="3" y="6602568"/>
            <a:ext cx="9143999" cy="255432"/>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8356600" y="6602568"/>
            <a:ext cx="651934" cy="230832"/>
          </a:xfrm>
          <a:prstGeom prst="rect">
            <a:avLst/>
          </a:prstGeom>
          <a:noFill/>
        </p:spPr>
        <p:txBody>
          <a:bodyPr wrap="square" rtlCol="0" anchor="t">
            <a:spAutoFit/>
          </a:bodyPr>
          <a:lstStyle/>
          <a:p>
            <a:pPr algn="r"/>
            <a:fld id="{63D6873E-ACBF-0942-B5C2-51F9A6E12C79}" type="slidenum">
              <a:rPr lang="en-US" sz="900" b="0" smtClean="0">
                <a:solidFill>
                  <a:schemeClr val="tx2">
                    <a:lumMod val="75000"/>
                  </a:schemeClr>
                </a:solidFill>
                <a:latin typeface="Verdana"/>
                <a:cs typeface="Verdana"/>
              </a:rPr>
              <a:pPr algn="r"/>
              <a:t>‹#›</a:t>
            </a:fld>
            <a:endParaRPr lang="en-US" sz="900" b="0" dirty="0">
              <a:solidFill>
                <a:schemeClr val="tx2">
                  <a:lumMod val="75000"/>
                </a:schemeClr>
              </a:solidFill>
              <a:latin typeface="Verdana"/>
              <a:cs typeface="Verdana"/>
            </a:endParaRPr>
          </a:p>
        </p:txBody>
      </p:sp>
      <p:sp>
        <p:nvSpPr>
          <p:cNvPr id="12" name="Text Placeholder 2"/>
          <p:cNvSpPr>
            <a:spLocks noGrp="1"/>
          </p:cNvSpPr>
          <p:nvPr>
            <p:ph type="body" idx="1"/>
          </p:nvPr>
        </p:nvSpPr>
        <p:spPr>
          <a:xfrm>
            <a:off x="311489" y="1042403"/>
            <a:ext cx="8375311" cy="5379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Lst>
  <p:transition>
    <p:push dir="u"/>
  </p:transition>
  <p:timing>
    <p:tnLst>
      <p:par>
        <p:cTn id="1" dur="indefinite" restart="never" nodeType="tmRoot"/>
      </p:par>
    </p:tnLst>
  </p:timing>
  <p:txStyles>
    <p:titleStyle>
      <a:lvl1pPr marL="0" indent="0" algn="l" defTabSz="457200" rtl="0" eaLnBrk="1" latinLnBrk="0" hangingPunct="1">
        <a:spcBef>
          <a:spcPct val="0"/>
        </a:spcBef>
        <a:buNone/>
        <a:defRPr sz="2400" b="1" kern="1200" cap="all" baseline="0">
          <a:solidFill>
            <a:srgbClr val="0070C0"/>
          </a:solidFill>
          <a:latin typeface="Verdana"/>
          <a:ea typeface="+mj-ea"/>
          <a:cs typeface="Verdana"/>
        </a:defRPr>
      </a:lvl1pPr>
    </p:titleStyle>
    <p:bodyStyle>
      <a:lvl1pPr marL="237744" indent="-237744" algn="l" defTabSz="457200" rtl="0" eaLnBrk="1" latinLnBrk="0" hangingPunct="1">
        <a:spcBef>
          <a:spcPts val="672"/>
        </a:spcBef>
        <a:buClr>
          <a:srgbClr val="0070C0"/>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rgbClr val="0070C0"/>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rgbClr val="0070C0"/>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rgbClr val="0070C0"/>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rgbClr val="0070C0"/>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tatic.googleusercontent.com/media/research.google.com/en/us/pubs/archive/3624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labs.apnic.net/?p=655" TargetMode="External"/><Relationship Id="rId4" Type="http://schemas.openxmlformats.org/officeDocument/2006/relationships/hyperlink" Target="https://labs.apnic.net/?p=34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21.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22.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IPv6 Prospectus</a:t>
            </a:r>
            <a:endParaRPr lang="en-US" dirty="0"/>
          </a:p>
        </p:txBody>
      </p:sp>
      <p:sp>
        <p:nvSpPr>
          <p:cNvPr id="3" name="Subtitle 2"/>
          <p:cNvSpPr>
            <a:spLocks noGrp="1"/>
          </p:cNvSpPr>
          <p:nvPr>
            <p:ph type="subTitle" idx="1"/>
          </p:nvPr>
        </p:nvSpPr>
        <p:spPr/>
        <p:txBody>
          <a:bodyPr>
            <a:normAutofit/>
          </a:bodyPr>
          <a:lstStyle/>
          <a:p>
            <a:r>
              <a:rPr lang="en-US" dirty="0" smtClean="0"/>
              <a:t>Current status, projections, example deployment options</a:t>
            </a:r>
            <a:endParaRPr lang="en-US" dirty="0"/>
          </a:p>
        </p:txBody>
      </p:sp>
      <p:sp>
        <p:nvSpPr>
          <p:cNvPr id="4" name="Text Placeholder 3"/>
          <p:cNvSpPr>
            <a:spLocks noGrp="1"/>
          </p:cNvSpPr>
          <p:nvPr>
            <p:ph type="body" sz="quarter" idx="13"/>
          </p:nvPr>
        </p:nvSpPr>
        <p:spPr/>
        <p:txBody>
          <a:bodyPr/>
          <a:lstStyle/>
          <a:p>
            <a:r>
              <a:rPr lang="en-US" dirty="0" smtClean="0"/>
              <a:t>James R. Small, Sr. Architect</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990" y="5536276"/>
            <a:ext cx="5562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stretch>
            <a:fillRect/>
          </a:stretch>
        </p:blipFill>
        <p:spPr>
          <a:xfrm>
            <a:off x="1309140" y="398737"/>
            <a:ext cx="1847850" cy="2466975"/>
          </a:xfrm>
          <a:prstGeom prst="rect">
            <a:avLst/>
          </a:prstGeom>
        </p:spPr>
      </p:pic>
      <p:pic>
        <p:nvPicPr>
          <p:cNvPr id="1026" name="Picture 2" descr="http://www.the-universe.ie/html/multimedia/Grand_Univers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1041" y="629324"/>
            <a:ext cx="38100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145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IPv4 tactics and strategy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39" y="932086"/>
            <a:ext cx="7255253" cy="5121354"/>
          </a:xfrm>
          <a:prstGeom prst="rect">
            <a:avLst/>
          </a:prstGeom>
        </p:spPr>
      </p:pic>
      <p:sp>
        <p:nvSpPr>
          <p:cNvPr id="7" name="Rectangle 6"/>
          <p:cNvSpPr/>
          <p:nvPr/>
        </p:nvSpPr>
        <p:spPr>
          <a:xfrm>
            <a:off x="397164" y="6153829"/>
            <a:ext cx="8340436" cy="369332"/>
          </a:xfrm>
          <a:prstGeom prst="rect">
            <a:avLst/>
          </a:prstGeom>
        </p:spPr>
        <p:txBody>
          <a:bodyPr wrap="square">
            <a:spAutoFit/>
          </a:bodyPr>
          <a:lstStyle/>
          <a:p>
            <a:pPr algn="ctr"/>
            <a:r>
              <a:rPr lang="en-US" dirty="0"/>
              <a:t>Short Term - Preserve IPv4 with CGN</a:t>
            </a:r>
          </a:p>
        </p:txBody>
      </p:sp>
    </p:spTree>
    <p:extLst>
      <p:ext uri="{BB962C8B-B14F-4D97-AF65-F5344CB8AC3E}">
        <p14:creationId xmlns:p14="http://schemas.microsoft.com/office/powerpoint/2010/main" val="4182321586"/>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Wide spread CGN Deployment</a:t>
            </a:r>
          </a:p>
          <a:p>
            <a:pPr lvl="1"/>
            <a:r>
              <a:rPr lang="en-US" dirty="0" smtClean="0"/>
              <a:t>Security challenges – One IPv4 address no longer maps to a user/location, could be an entire neighborhood/area</a:t>
            </a:r>
          </a:p>
          <a:p>
            <a:pPr lvl="1"/>
            <a:r>
              <a:rPr lang="en-US" dirty="0" smtClean="0"/>
              <a:t>Makes some communications challenging – Generally doesn’t work with online gaming</a:t>
            </a:r>
          </a:p>
        </p:txBody>
      </p:sp>
      <p:sp>
        <p:nvSpPr>
          <p:cNvPr id="3" name="Title 2"/>
          <p:cNvSpPr>
            <a:spLocks noGrp="1"/>
          </p:cNvSpPr>
          <p:nvPr>
            <p:ph type="title"/>
          </p:nvPr>
        </p:nvSpPr>
        <p:spPr/>
        <p:txBody>
          <a:bodyPr/>
          <a:lstStyle/>
          <a:p>
            <a:r>
              <a:rPr lang="en-US" dirty="0" smtClean="0"/>
              <a:t>Impact of IPv4 exhaustion</a:t>
            </a:r>
            <a:endParaRPr lang="en-US" dirty="0"/>
          </a:p>
        </p:txBody>
      </p:sp>
      <p:pic>
        <p:nvPicPr>
          <p:cNvPr id="4" name="Picture 3"/>
          <p:cNvPicPr>
            <a:picLocks noChangeAspect="1"/>
          </p:cNvPicPr>
          <p:nvPr/>
        </p:nvPicPr>
        <p:blipFill>
          <a:blip r:embed="rId3"/>
          <a:stretch>
            <a:fillRect/>
          </a:stretch>
        </p:blipFill>
        <p:spPr>
          <a:xfrm>
            <a:off x="1707872" y="2800739"/>
            <a:ext cx="5395913" cy="3698558"/>
          </a:xfrm>
          <a:prstGeom prst="rect">
            <a:avLst/>
          </a:prstGeom>
        </p:spPr>
      </p:pic>
      <p:sp>
        <p:nvSpPr>
          <p:cNvPr id="5" name="TextBox 4"/>
          <p:cNvSpPr txBox="1"/>
          <p:nvPr/>
        </p:nvSpPr>
        <p:spPr>
          <a:xfrm rot="16200000">
            <a:off x="-230910" y="4483824"/>
            <a:ext cx="3362037" cy="369332"/>
          </a:xfrm>
          <a:prstGeom prst="rect">
            <a:avLst/>
          </a:prstGeom>
          <a:noFill/>
        </p:spPr>
        <p:txBody>
          <a:bodyPr wrap="square" rtlCol="0">
            <a:spAutoFit/>
          </a:bodyPr>
          <a:lstStyle/>
          <a:p>
            <a:r>
              <a:rPr lang="en-US" dirty="0" err="1" smtClean="0"/>
              <a:t>Twilio</a:t>
            </a:r>
            <a:r>
              <a:rPr lang="en-US" dirty="0" smtClean="0"/>
              <a:t> STUN/TURN Service</a:t>
            </a:r>
            <a:endParaRPr lang="en-US" dirty="0"/>
          </a:p>
        </p:txBody>
      </p:sp>
    </p:spTree>
    <p:extLst>
      <p:ext uri="{BB962C8B-B14F-4D97-AF65-F5344CB8AC3E}">
        <p14:creationId xmlns:p14="http://schemas.microsoft.com/office/powerpoint/2010/main" val="1341214845"/>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Short Term - Maintain Adequate IPv4 Reserve</a:t>
            </a:r>
          </a:p>
          <a:p>
            <a:pPr lvl="1"/>
            <a:r>
              <a:rPr lang="en-US" dirty="0" smtClean="0"/>
              <a:t>New IPv4 blocks through Address Markets</a:t>
            </a:r>
          </a:p>
          <a:p>
            <a:pPr marL="0" indent="0">
              <a:buNone/>
            </a:pPr>
            <a:endParaRPr lang="en-US" dirty="0" smtClean="0"/>
          </a:p>
        </p:txBody>
      </p:sp>
      <p:sp>
        <p:nvSpPr>
          <p:cNvPr id="3" name="Title 2"/>
          <p:cNvSpPr>
            <a:spLocks noGrp="1"/>
          </p:cNvSpPr>
          <p:nvPr>
            <p:ph type="title"/>
          </p:nvPr>
        </p:nvSpPr>
        <p:spPr/>
        <p:txBody>
          <a:bodyPr/>
          <a:lstStyle/>
          <a:p>
            <a:r>
              <a:rPr lang="en-US" dirty="0" smtClean="0"/>
              <a:t>IPv4 tactics and strategy</a:t>
            </a:r>
            <a:endParaRPr lang="en-US" dirty="0"/>
          </a:p>
        </p:txBody>
      </p:sp>
      <p:pic>
        <p:nvPicPr>
          <p:cNvPr id="4" name="Picture 3"/>
          <p:cNvPicPr>
            <a:picLocks noChangeAspect="1"/>
          </p:cNvPicPr>
          <p:nvPr/>
        </p:nvPicPr>
        <p:blipFill>
          <a:blip r:embed="rId3"/>
          <a:stretch>
            <a:fillRect/>
          </a:stretch>
        </p:blipFill>
        <p:spPr>
          <a:xfrm>
            <a:off x="193965" y="2091325"/>
            <a:ext cx="8768239" cy="3664744"/>
          </a:xfrm>
          <a:prstGeom prst="rect">
            <a:avLst/>
          </a:prstGeom>
        </p:spPr>
      </p:pic>
      <p:sp>
        <p:nvSpPr>
          <p:cNvPr id="5" name="Rectangle 4"/>
          <p:cNvSpPr/>
          <p:nvPr/>
        </p:nvSpPr>
        <p:spPr>
          <a:xfrm>
            <a:off x="397164" y="6079937"/>
            <a:ext cx="8340436" cy="369332"/>
          </a:xfrm>
          <a:prstGeom prst="rect">
            <a:avLst/>
          </a:prstGeom>
        </p:spPr>
        <p:txBody>
          <a:bodyPr wrap="square">
            <a:spAutoFit/>
          </a:bodyPr>
          <a:lstStyle/>
          <a:p>
            <a:pPr algn="ctr"/>
            <a:r>
              <a:rPr lang="en-US" dirty="0" smtClean="0"/>
              <a:t>IPv4Auctions.com</a:t>
            </a:r>
            <a:endParaRPr lang="en-US" dirty="0"/>
          </a:p>
        </p:txBody>
      </p:sp>
    </p:spTree>
    <p:extLst>
      <p:ext uri="{BB962C8B-B14F-4D97-AF65-F5344CB8AC3E}">
        <p14:creationId xmlns:p14="http://schemas.microsoft.com/office/powerpoint/2010/main" val="3659261278"/>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333" y="334095"/>
            <a:ext cx="8576362" cy="530996"/>
          </a:xfrm>
        </p:spPr>
        <p:txBody>
          <a:bodyPr/>
          <a:lstStyle/>
          <a:p>
            <a:r>
              <a:rPr lang="en-US" dirty="0" smtClean="0"/>
              <a:t>IPv6 Story – Google</a:t>
            </a:r>
            <a:endParaRPr lang="en-US" dirty="0"/>
          </a:p>
        </p:txBody>
      </p:sp>
      <p:pic>
        <p:nvPicPr>
          <p:cNvPr id="2" name="Picture 1"/>
          <p:cNvPicPr>
            <a:picLocks noChangeAspect="1"/>
          </p:cNvPicPr>
          <p:nvPr/>
        </p:nvPicPr>
        <p:blipFill>
          <a:blip r:embed="rId3"/>
          <a:stretch>
            <a:fillRect/>
          </a:stretch>
        </p:blipFill>
        <p:spPr>
          <a:xfrm>
            <a:off x="809625" y="1219200"/>
            <a:ext cx="7524750" cy="4419600"/>
          </a:xfrm>
          <a:prstGeom prst="rect">
            <a:avLst/>
          </a:prstGeom>
        </p:spPr>
      </p:pic>
      <p:sp>
        <p:nvSpPr>
          <p:cNvPr id="4" name="Rectangle 3"/>
          <p:cNvSpPr/>
          <p:nvPr/>
        </p:nvSpPr>
        <p:spPr>
          <a:xfrm>
            <a:off x="397164" y="5969105"/>
            <a:ext cx="8340436" cy="369332"/>
          </a:xfrm>
          <a:prstGeom prst="rect">
            <a:avLst/>
          </a:prstGeom>
        </p:spPr>
        <p:txBody>
          <a:bodyPr wrap="square">
            <a:spAutoFit/>
          </a:bodyPr>
          <a:lstStyle/>
          <a:p>
            <a:r>
              <a:rPr lang="en-US" dirty="0">
                <a:hlinkClick r:id="rId4"/>
              </a:rPr>
              <a:t>Evaluating IPv6 Adoption in the Internet</a:t>
            </a:r>
            <a:endParaRPr lang="en-US" dirty="0"/>
          </a:p>
        </p:txBody>
      </p:sp>
      <p:pic>
        <p:nvPicPr>
          <p:cNvPr id="7" name="Picture 6"/>
          <p:cNvPicPr>
            <a:picLocks noChangeAspect="1"/>
          </p:cNvPicPr>
          <p:nvPr/>
        </p:nvPicPr>
        <p:blipFill>
          <a:blip r:embed="rId5"/>
          <a:stretch>
            <a:fillRect/>
          </a:stretch>
        </p:blipFill>
        <p:spPr>
          <a:xfrm>
            <a:off x="1965181" y="1796617"/>
            <a:ext cx="2276475" cy="1362075"/>
          </a:xfrm>
          <a:prstGeom prst="rect">
            <a:avLst/>
          </a:prstGeom>
        </p:spPr>
      </p:pic>
    </p:spTree>
    <p:extLst>
      <p:ext uri="{BB962C8B-B14F-4D97-AF65-F5344CB8AC3E}">
        <p14:creationId xmlns:p14="http://schemas.microsoft.com/office/powerpoint/2010/main" val="2457108977"/>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333" y="334095"/>
            <a:ext cx="8576362" cy="530996"/>
          </a:xfrm>
        </p:spPr>
        <p:txBody>
          <a:bodyPr/>
          <a:lstStyle/>
          <a:p>
            <a:r>
              <a:rPr lang="en-US" dirty="0" smtClean="0"/>
              <a:t>IPv6 Story – US (</a:t>
            </a:r>
            <a:r>
              <a:rPr lang="en-US" dirty="0" err="1" smtClean="0"/>
              <a:t>APnic</a:t>
            </a:r>
            <a:r>
              <a:rPr lang="en-US" dirty="0" smtClean="0"/>
              <a:t> labs)</a:t>
            </a:r>
            <a:endParaRPr lang="en-US" dirty="0"/>
          </a:p>
        </p:txBody>
      </p:sp>
      <p:pic>
        <p:nvPicPr>
          <p:cNvPr id="4" name="Picture 3"/>
          <p:cNvPicPr>
            <a:picLocks noChangeAspect="1"/>
          </p:cNvPicPr>
          <p:nvPr/>
        </p:nvPicPr>
        <p:blipFill>
          <a:blip r:embed="rId3"/>
          <a:stretch>
            <a:fillRect/>
          </a:stretch>
        </p:blipFill>
        <p:spPr>
          <a:xfrm>
            <a:off x="1219200" y="1228725"/>
            <a:ext cx="6705600" cy="4400550"/>
          </a:xfrm>
          <a:prstGeom prst="rect">
            <a:avLst/>
          </a:prstGeom>
        </p:spPr>
      </p:pic>
      <p:sp>
        <p:nvSpPr>
          <p:cNvPr id="5" name="Rectangle 4"/>
          <p:cNvSpPr/>
          <p:nvPr/>
        </p:nvSpPr>
        <p:spPr>
          <a:xfrm>
            <a:off x="397164" y="5839799"/>
            <a:ext cx="8340436" cy="646331"/>
          </a:xfrm>
          <a:prstGeom prst="rect">
            <a:avLst/>
          </a:prstGeom>
        </p:spPr>
        <p:txBody>
          <a:bodyPr wrap="square">
            <a:spAutoFit/>
          </a:bodyPr>
          <a:lstStyle/>
          <a:p>
            <a:r>
              <a:rPr lang="en-US" dirty="0">
                <a:hlinkClick r:id="rId4"/>
              </a:rPr>
              <a:t>APNIC Labs IPv6 Measurement </a:t>
            </a:r>
            <a:r>
              <a:rPr lang="en-US" dirty="0" smtClean="0">
                <a:hlinkClick r:id="rId4"/>
              </a:rPr>
              <a:t>System</a:t>
            </a:r>
            <a:endParaRPr lang="en-US" dirty="0" smtClean="0"/>
          </a:p>
          <a:p>
            <a:r>
              <a:rPr lang="en-US" dirty="0">
                <a:hlinkClick r:id="rId5"/>
              </a:rPr>
              <a:t>Changes to the Way We Measure </a:t>
            </a:r>
            <a:r>
              <a:rPr lang="en-US" dirty="0" smtClean="0">
                <a:hlinkClick r:id="rId5"/>
              </a:rPr>
              <a:t>IPv6</a:t>
            </a:r>
            <a:endParaRPr lang="en-US" dirty="0"/>
          </a:p>
        </p:txBody>
      </p:sp>
    </p:spTree>
    <p:extLst>
      <p:ext uri="{BB962C8B-B14F-4D97-AF65-F5344CB8AC3E}">
        <p14:creationId xmlns:p14="http://schemas.microsoft.com/office/powerpoint/2010/main" val="925555373"/>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333" y="334095"/>
            <a:ext cx="8576362" cy="530996"/>
          </a:xfrm>
        </p:spPr>
        <p:txBody>
          <a:bodyPr/>
          <a:lstStyle/>
          <a:p>
            <a:r>
              <a:rPr lang="en-US" dirty="0" smtClean="0"/>
              <a:t>IPv6 Story – Akamai vs. </a:t>
            </a:r>
            <a:r>
              <a:rPr lang="en-US" dirty="0" err="1" smtClean="0"/>
              <a:t>apnic</a:t>
            </a:r>
            <a:r>
              <a:rPr lang="en-US" dirty="0" smtClean="0"/>
              <a:t> labs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126872529"/>
              </p:ext>
            </p:extLst>
          </p:nvPr>
        </p:nvGraphicFramePr>
        <p:xfrm>
          <a:off x="443344" y="1459340"/>
          <a:ext cx="3934691" cy="3943929"/>
        </p:xfrm>
        <a:graphic>
          <a:graphicData uri="http://schemas.openxmlformats.org/drawingml/2006/table">
            <a:tbl>
              <a:tblPr>
                <a:tableStyleId>{22838BEF-8BB2-4498-84A7-C5851F593DF1}</a:tableStyleId>
              </a:tblPr>
              <a:tblGrid>
                <a:gridCol w="858983"/>
                <a:gridCol w="1256146"/>
                <a:gridCol w="1819562"/>
              </a:tblGrid>
              <a:tr h="358539">
                <a:tc>
                  <a:txBody>
                    <a:bodyPr/>
                    <a:lstStyle/>
                    <a:p>
                      <a:pPr algn="l" fontAlgn="b"/>
                      <a:r>
                        <a:rPr lang="en-US" sz="2000" b="1" u="none" strike="noStrike" dirty="0">
                          <a:effectLst/>
                        </a:rPr>
                        <a:t>Rank</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IPv6%</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b="1" u="none" strike="noStrike" dirty="0">
                          <a:effectLst/>
                        </a:rPr>
                        <a:t>Country</a:t>
                      </a:r>
                      <a:endParaRPr lang="en-US" sz="2000" b="1" i="0" u="none" strike="noStrike" dirty="0">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37.5</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Belgium</a:t>
                      </a:r>
                      <a:endParaRPr lang="en-US" sz="2000" b="0" i="0" u="none" strike="noStrike" dirty="0">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22.2</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Switzerland</a:t>
                      </a:r>
                      <a:endParaRPr lang="en-US" sz="2000" b="0" i="0" u="none" strike="noStrike" dirty="0">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21.4</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Portugal</a:t>
                      </a:r>
                      <a:endParaRPr lang="en-US" sz="2000" b="0" i="0" u="none" strike="noStrike" dirty="0">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20.4</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Greece</a:t>
                      </a:r>
                      <a:endParaRPr lang="en-US" sz="2000" b="0" i="0" u="none" strike="noStrike">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20.2</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Germany</a:t>
                      </a:r>
                      <a:endParaRPr lang="en-US" sz="2000" b="0" i="0" u="none" strike="noStrike">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18.2</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Peru</a:t>
                      </a:r>
                      <a:endParaRPr lang="en-US" sz="2000" b="0" i="0" u="none" strike="noStrike" dirty="0">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2000" u="none" strike="noStrike" dirty="0">
                          <a:effectLst/>
                        </a:rPr>
                        <a:t>16.7</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l" fontAlgn="b"/>
                      <a:r>
                        <a:rPr lang="en-US" sz="2000" u="none" strike="noStrike" dirty="0">
                          <a:effectLst/>
                        </a:rPr>
                        <a:t>US</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r>
              <a:tr h="358539">
                <a:tc>
                  <a:txBody>
                    <a:bodyPr/>
                    <a:lstStyle/>
                    <a:p>
                      <a:pPr algn="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15.6</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Luxembourg</a:t>
                      </a:r>
                      <a:endParaRPr lang="en-US" sz="2000" b="0" i="0" u="none" strike="noStrike" dirty="0">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12.3</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Ecuador</a:t>
                      </a:r>
                      <a:endParaRPr lang="en-US" sz="2000" b="0" i="0" u="none" strike="noStrike" dirty="0">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10.8</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France</a:t>
                      </a:r>
                      <a:endParaRPr lang="en-US" sz="2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27643110"/>
              </p:ext>
            </p:extLst>
          </p:nvPr>
        </p:nvGraphicFramePr>
        <p:xfrm>
          <a:off x="4802909" y="1454722"/>
          <a:ext cx="3934691" cy="3943929"/>
        </p:xfrm>
        <a:graphic>
          <a:graphicData uri="http://schemas.openxmlformats.org/drawingml/2006/table">
            <a:tbl>
              <a:tblPr>
                <a:tableStyleId>{C4B1156A-380E-4F78-BDF5-A606A8083BF9}</a:tableStyleId>
              </a:tblPr>
              <a:tblGrid>
                <a:gridCol w="858983"/>
                <a:gridCol w="1256146"/>
                <a:gridCol w="1819562"/>
              </a:tblGrid>
              <a:tr h="358539">
                <a:tc>
                  <a:txBody>
                    <a:bodyPr/>
                    <a:lstStyle/>
                    <a:p>
                      <a:pPr algn="l" fontAlgn="b"/>
                      <a:r>
                        <a:rPr lang="en-US" sz="2000" b="1" u="none" strike="noStrike" dirty="0">
                          <a:effectLst/>
                        </a:rPr>
                        <a:t>Rank</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IPv6%</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b="1" u="none" strike="noStrike" dirty="0">
                          <a:effectLst/>
                        </a:rPr>
                        <a:t>Country</a:t>
                      </a:r>
                      <a:endParaRPr lang="en-US" sz="2000" b="1" i="0" u="none" strike="noStrike" dirty="0">
                        <a:solidFill>
                          <a:srgbClr val="000000"/>
                        </a:solidFill>
                        <a:effectLst/>
                        <a:latin typeface="Calibri" panose="020F0502020204030204" pitchFamily="34" charset="0"/>
                      </a:endParaRPr>
                    </a:p>
                  </a:txBody>
                  <a:tcPr marL="9525" marR="9525" marT="9525" marB="0" anchor="b"/>
                </a:tc>
              </a:tr>
              <a:tr h="358539">
                <a:tc>
                  <a:txBody>
                    <a:bodyPr/>
                    <a:lstStyle/>
                    <a:p>
                      <a:pPr algn="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2000" u="none" strike="noStrike" kern="1200" dirty="0">
                          <a:effectLst/>
                        </a:rPr>
                        <a:t>49.8</a:t>
                      </a:r>
                      <a:endParaRPr lang="en-US" sz="2000" u="none" strike="noStrike" kern="1200" dirty="0">
                        <a:solidFill>
                          <a:schemeClr val="dk1"/>
                        </a:solidFill>
                        <a:effectLst/>
                        <a:latin typeface="+mn-lt"/>
                        <a:ea typeface="+mn-ea"/>
                        <a:cs typeface="+mn-cs"/>
                      </a:endParaRPr>
                    </a:p>
                  </a:txBody>
                  <a:tcPr marL="9525" marR="9525" marT="9525" marB="0" anchor="b"/>
                </a:tc>
                <a:tc>
                  <a:txBody>
                    <a:bodyPr/>
                    <a:lstStyle/>
                    <a:p>
                      <a:pPr marL="0" algn="l" defTabSz="457200" rtl="0" eaLnBrk="1" fontAlgn="b" latinLnBrk="0" hangingPunct="1"/>
                      <a:r>
                        <a:rPr lang="en-US" sz="2000" u="none" strike="noStrike" kern="1200">
                          <a:effectLst/>
                        </a:rPr>
                        <a:t>Belgium</a:t>
                      </a:r>
                      <a:endParaRPr lang="en-US" sz="2000" u="none" strike="noStrike" kern="1200">
                        <a:solidFill>
                          <a:schemeClr val="dk1"/>
                        </a:solidFill>
                        <a:effectLst/>
                        <a:latin typeface="+mn-lt"/>
                        <a:ea typeface="+mn-ea"/>
                        <a:cs typeface="+mn-cs"/>
                      </a:endParaRPr>
                    </a:p>
                  </a:txBody>
                  <a:tcPr marL="9525" marR="9525" marT="9525" marB="0" anchor="b"/>
                </a:tc>
              </a:tr>
              <a:tr h="358539">
                <a:tc>
                  <a:txBody>
                    <a:bodyPr/>
                    <a:lstStyle/>
                    <a:p>
                      <a:pPr algn="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marL="0" algn="ctr" defTabSz="457200" rtl="0" eaLnBrk="1" fontAlgn="b" latinLnBrk="0" hangingPunct="1"/>
                      <a:r>
                        <a:rPr lang="en-US" sz="2000" u="none" strike="noStrike" kern="1200" dirty="0">
                          <a:effectLst/>
                        </a:rPr>
                        <a:t>29.7</a:t>
                      </a:r>
                      <a:endParaRPr lang="en-US" sz="2000" u="none" strike="noStrike" kern="1200" dirty="0">
                        <a:solidFill>
                          <a:schemeClr val="dk1"/>
                        </a:solidFill>
                        <a:effectLst/>
                        <a:latin typeface="+mn-lt"/>
                        <a:ea typeface="+mn-ea"/>
                        <a:cs typeface="+mn-cs"/>
                      </a:endParaRPr>
                    </a:p>
                  </a:txBody>
                  <a:tcPr marL="9525" marR="9525" marT="9525" marB="0" anchor="b">
                    <a:solidFill>
                      <a:schemeClr val="accent4">
                        <a:lumMod val="40000"/>
                        <a:lumOff val="60000"/>
                      </a:schemeClr>
                    </a:solidFill>
                  </a:tcPr>
                </a:tc>
                <a:tc>
                  <a:txBody>
                    <a:bodyPr/>
                    <a:lstStyle/>
                    <a:p>
                      <a:pPr marL="0" algn="l" defTabSz="457200" rtl="0" eaLnBrk="1" fontAlgn="b" latinLnBrk="0" hangingPunct="1"/>
                      <a:r>
                        <a:rPr lang="en-US" sz="2000" u="none" strike="noStrike" kern="1200" dirty="0">
                          <a:effectLst/>
                        </a:rPr>
                        <a:t>US</a:t>
                      </a:r>
                      <a:endParaRPr lang="en-US" sz="2000" u="none" strike="noStrike" kern="1200" dirty="0">
                        <a:solidFill>
                          <a:schemeClr val="dk1"/>
                        </a:solidFill>
                        <a:effectLst/>
                        <a:latin typeface="+mn-lt"/>
                        <a:ea typeface="+mn-ea"/>
                        <a:cs typeface="+mn-cs"/>
                      </a:endParaRPr>
                    </a:p>
                  </a:txBody>
                  <a:tcPr marL="9525" marR="9525" marT="9525" marB="0" anchor="b">
                    <a:solidFill>
                      <a:schemeClr val="accent4">
                        <a:lumMod val="40000"/>
                        <a:lumOff val="60000"/>
                      </a:schemeClr>
                    </a:solidFill>
                  </a:tcPr>
                </a:tc>
              </a:tr>
              <a:tr h="358539">
                <a:tc>
                  <a:txBody>
                    <a:bodyPr/>
                    <a:lstStyle/>
                    <a:p>
                      <a:pPr algn="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2000" u="none" strike="noStrike" kern="1200" dirty="0">
                          <a:effectLst/>
                        </a:rPr>
                        <a:t>29.1</a:t>
                      </a:r>
                      <a:endParaRPr lang="en-US" sz="2000" u="none" strike="noStrike" kern="1200" dirty="0">
                        <a:solidFill>
                          <a:schemeClr val="dk1"/>
                        </a:solidFill>
                        <a:effectLst/>
                        <a:latin typeface="+mn-lt"/>
                        <a:ea typeface="+mn-ea"/>
                        <a:cs typeface="+mn-cs"/>
                      </a:endParaRPr>
                    </a:p>
                  </a:txBody>
                  <a:tcPr marL="9525" marR="9525" marT="9525" marB="0" anchor="b"/>
                </a:tc>
                <a:tc>
                  <a:txBody>
                    <a:bodyPr/>
                    <a:lstStyle/>
                    <a:p>
                      <a:pPr marL="0" algn="l" defTabSz="457200" rtl="0" eaLnBrk="1" fontAlgn="b" latinLnBrk="0" hangingPunct="1"/>
                      <a:r>
                        <a:rPr lang="en-US" sz="2000" u="none" strike="noStrike" kern="1200" dirty="0">
                          <a:effectLst/>
                        </a:rPr>
                        <a:t>Switzerland</a:t>
                      </a:r>
                      <a:endParaRPr lang="en-US" sz="2000" u="none" strike="noStrike" kern="1200" dirty="0">
                        <a:solidFill>
                          <a:schemeClr val="dk1"/>
                        </a:solidFill>
                        <a:effectLst/>
                        <a:latin typeface="+mn-lt"/>
                        <a:ea typeface="+mn-ea"/>
                        <a:cs typeface="+mn-cs"/>
                      </a:endParaRPr>
                    </a:p>
                  </a:txBody>
                  <a:tcPr marL="9525" marR="9525" marT="9525" marB="0" anchor="b"/>
                </a:tc>
              </a:tr>
              <a:tr h="358539">
                <a:tc>
                  <a:txBody>
                    <a:bodyPr/>
                    <a:lstStyle/>
                    <a:p>
                      <a:pPr algn="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2000" u="none" strike="noStrike" kern="1200" dirty="0">
                          <a:effectLst/>
                        </a:rPr>
                        <a:t>28.8</a:t>
                      </a:r>
                      <a:endParaRPr lang="en-US" sz="2000" u="none" strike="noStrike" kern="1200" dirty="0">
                        <a:solidFill>
                          <a:schemeClr val="dk1"/>
                        </a:solidFill>
                        <a:effectLst/>
                        <a:latin typeface="+mn-lt"/>
                        <a:ea typeface="+mn-ea"/>
                        <a:cs typeface="+mn-cs"/>
                      </a:endParaRPr>
                    </a:p>
                  </a:txBody>
                  <a:tcPr marL="9525" marR="9525" marT="9525" marB="0" anchor="b"/>
                </a:tc>
                <a:tc>
                  <a:txBody>
                    <a:bodyPr/>
                    <a:lstStyle/>
                    <a:p>
                      <a:pPr marL="0" algn="l" defTabSz="457200" rtl="0" eaLnBrk="1" fontAlgn="b" latinLnBrk="0" hangingPunct="1"/>
                      <a:r>
                        <a:rPr lang="en-US" sz="2000" u="none" strike="noStrike" kern="1200" dirty="0">
                          <a:effectLst/>
                        </a:rPr>
                        <a:t>Germany</a:t>
                      </a:r>
                      <a:endParaRPr lang="en-US" sz="2000" u="none" strike="noStrike" kern="1200" dirty="0">
                        <a:solidFill>
                          <a:schemeClr val="dk1"/>
                        </a:solidFill>
                        <a:effectLst/>
                        <a:latin typeface="+mn-lt"/>
                        <a:ea typeface="+mn-ea"/>
                        <a:cs typeface="+mn-cs"/>
                      </a:endParaRPr>
                    </a:p>
                  </a:txBody>
                  <a:tcPr marL="9525" marR="9525" marT="9525" marB="0" anchor="b"/>
                </a:tc>
              </a:tr>
              <a:tr h="358539">
                <a:tc>
                  <a:txBody>
                    <a:bodyPr/>
                    <a:lstStyle/>
                    <a:p>
                      <a:pPr algn="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2000" u="none" strike="noStrike" kern="1200" dirty="0">
                          <a:effectLst/>
                        </a:rPr>
                        <a:t>24.8</a:t>
                      </a:r>
                      <a:endParaRPr lang="en-US" sz="2000" u="none" strike="noStrike" kern="1200" dirty="0">
                        <a:solidFill>
                          <a:schemeClr val="dk1"/>
                        </a:solidFill>
                        <a:effectLst/>
                        <a:latin typeface="+mn-lt"/>
                        <a:ea typeface="+mn-ea"/>
                        <a:cs typeface="+mn-cs"/>
                      </a:endParaRPr>
                    </a:p>
                  </a:txBody>
                  <a:tcPr marL="9525" marR="9525" marT="9525" marB="0" anchor="b"/>
                </a:tc>
                <a:tc>
                  <a:txBody>
                    <a:bodyPr/>
                    <a:lstStyle/>
                    <a:p>
                      <a:pPr marL="0" algn="l" defTabSz="457200" rtl="0" eaLnBrk="1" fontAlgn="b" latinLnBrk="0" hangingPunct="1"/>
                      <a:r>
                        <a:rPr lang="en-US" sz="2000" u="none" strike="noStrike" kern="1200" dirty="0">
                          <a:effectLst/>
                        </a:rPr>
                        <a:t>Portugal</a:t>
                      </a:r>
                      <a:endParaRPr lang="en-US" sz="2000" u="none" strike="noStrike" kern="1200" dirty="0">
                        <a:solidFill>
                          <a:schemeClr val="dk1"/>
                        </a:solidFill>
                        <a:effectLst/>
                        <a:latin typeface="+mn-lt"/>
                        <a:ea typeface="+mn-ea"/>
                        <a:cs typeface="+mn-cs"/>
                      </a:endParaRPr>
                    </a:p>
                  </a:txBody>
                  <a:tcPr marL="9525" marR="9525" marT="9525" marB="0" anchor="b"/>
                </a:tc>
              </a:tr>
              <a:tr h="358539">
                <a:tc>
                  <a:txBody>
                    <a:bodyPr/>
                    <a:lstStyle/>
                    <a:p>
                      <a:pPr algn="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2000" u="none" strike="noStrike" kern="1200" dirty="0">
                          <a:effectLst/>
                        </a:rPr>
                        <a:t>20.8</a:t>
                      </a:r>
                      <a:endParaRPr lang="en-US" sz="2000" u="none" strike="noStrike" kern="1200" dirty="0">
                        <a:solidFill>
                          <a:schemeClr val="dk1"/>
                        </a:solidFill>
                        <a:effectLst/>
                        <a:latin typeface="+mn-lt"/>
                        <a:ea typeface="+mn-ea"/>
                        <a:cs typeface="+mn-cs"/>
                      </a:endParaRPr>
                    </a:p>
                  </a:txBody>
                  <a:tcPr marL="9525" marR="9525" marT="9525" marB="0" anchor="b"/>
                </a:tc>
                <a:tc>
                  <a:txBody>
                    <a:bodyPr/>
                    <a:lstStyle/>
                    <a:p>
                      <a:pPr marL="0" algn="l" defTabSz="457200" rtl="0" eaLnBrk="1" fontAlgn="b" latinLnBrk="0" hangingPunct="1"/>
                      <a:r>
                        <a:rPr lang="en-US" sz="2000" u="none" strike="noStrike" kern="1200" dirty="0">
                          <a:effectLst/>
                        </a:rPr>
                        <a:t>Greece</a:t>
                      </a:r>
                      <a:endParaRPr lang="en-US" sz="2000" u="none" strike="noStrike" kern="1200" dirty="0">
                        <a:solidFill>
                          <a:schemeClr val="dk1"/>
                        </a:solidFill>
                        <a:effectLst/>
                        <a:latin typeface="+mn-lt"/>
                        <a:ea typeface="+mn-ea"/>
                        <a:cs typeface="+mn-cs"/>
                      </a:endParaRPr>
                    </a:p>
                  </a:txBody>
                  <a:tcPr marL="9525" marR="9525" marT="9525" marB="0" anchor="b"/>
                </a:tc>
              </a:tr>
              <a:tr h="358539">
                <a:tc>
                  <a:txBody>
                    <a:bodyPr/>
                    <a:lstStyle/>
                    <a:p>
                      <a:pPr algn="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2000" u="none" strike="noStrike" kern="1200" dirty="0">
                          <a:effectLst/>
                        </a:rPr>
                        <a:t>20.2</a:t>
                      </a:r>
                      <a:endParaRPr lang="en-US" sz="2000" u="none" strike="noStrike" kern="1200" dirty="0">
                        <a:solidFill>
                          <a:schemeClr val="dk1"/>
                        </a:solidFill>
                        <a:effectLst/>
                        <a:latin typeface="+mn-lt"/>
                        <a:ea typeface="+mn-ea"/>
                        <a:cs typeface="+mn-cs"/>
                      </a:endParaRPr>
                    </a:p>
                  </a:txBody>
                  <a:tcPr marL="9525" marR="9525" marT="9525" marB="0" anchor="b"/>
                </a:tc>
                <a:tc>
                  <a:txBody>
                    <a:bodyPr/>
                    <a:lstStyle/>
                    <a:p>
                      <a:pPr marL="0" algn="l" defTabSz="457200" rtl="0" eaLnBrk="1" fontAlgn="b" latinLnBrk="0" hangingPunct="1"/>
                      <a:r>
                        <a:rPr lang="en-US" sz="2000" u="none" strike="noStrike" kern="1200" dirty="0">
                          <a:effectLst/>
                        </a:rPr>
                        <a:t>Luxembourg</a:t>
                      </a:r>
                      <a:endParaRPr lang="en-US" sz="2000" u="none" strike="noStrike" kern="1200" dirty="0">
                        <a:solidFill>
                          <a:schemeClr val="dk1"/>
                        </a:solidFill>
                        <a:effectLst/>
                        <a:latin typeface="+mn-lt"/>
                        <a:ea typeface="+mn-ea"/>
                        <a:cs typeface="+mn-cs"/>
                      </a:endParaRPr>
                    </a:p>
                  </a:txBody>
                  <a:tcPr marL="9525" marR="9525" marT="9525" marB="0" anchor="b"/>
                </a:tc>
              </a:tr>
              <a:tr h="358539">
                <a:tc>
                  <a:txBody>
                    <a:bodyPr/>
                    <a:lstStyle/>
                    <a:p>
                      <a:pPr algn="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2000" u="none" strike="noStrike" kern="1200" dirty="0">
                          <a:effectLst/>
                        </a:rPr>
                        <a:t>17.3</a:t>
                      </a:r>
                      <a:endParaRPr lang="en-US" sz="2000" u="none" strike="noStrike" kern="1200" dirty="0">
                        <a:solidFill>
                          <a:schemeClr val="dk1"/>
                        </a:solidFill>
                        <a:effectLst/>
                        <a:latin typeface="+mn-lt"/>
                        <a:ea typeface="+mn-ea"/>
                        <a:cs typeface="+mn-cs"/>
                      </a:endParaRPr>
                    </a:p>
                  </a:txBody>
                  <a:tcPr marL="9525" marR="9525" marT="9525" marB="0" anchor="b"/>
                </a:tc>
                <a:tc>
                  <a:txBody>
                    <a:bodyPr/>
                    <a:lstStyle/>
                    <a:p>
                      <a:pPr marL="0" algn="l" defTabSz="457200" rtl="0" eaLnBrk="1" fontAlgn="b" latinLnBrk="0" hangingPunct="1"/>
                      <a:r>
                        <a:rPr lang="en-US" sz="2000" u="none" strike="noStrike" kern="1200" dirty="0">
                          <a:effectLst/>
                        </a:rPr>
                        <a:t>Estonia</a:t>
                      </a:r>
                      <a:endParaRPr lang="en-US" sz="2000" u="none" strike="noStrike" kern="1200" dirty="0">
                        <a:solidFill>
                          <a:schemeClr val="dk1"/>
                        </a:solidFill>
                        <a:effectLst/>
                        <a:latin typeface="+mn-lt"/>
                        <a:ea typeface="+mn-ea"/>
                        <a:cs typeface="+mn-cs"/>
                      </a:endParaRPr>
                    </a:p>
                  </a:txBody>
                  <a:tcPr marL="9525" marR="9525" marT="9525" marB="0" anchor="b"/>
                </a:tc>
              </a:tr>
              <a:tr h="358539">
                <a:tc>
                  <a:txBody>
                    <a:bodyPr/>
                    <a:lstStyle/>
                    <a:p>
                      <a:pPr algn="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2000" u="none" strike="noStrike" kern="1200" dirty="0">
                          <a:effectLst/>
                        </a:rPr>
                        <a:t>16.8</a:t>
                      </a:r>
                      <a:endParaRPr lang="en-US" sz="2000" u="none" strike="noStrike" kern="1200" dirty="0">
                        <a:solidFill>
                          <a:schemeClr val="dk1"/>
                        </a:solidFill>
                        <a:effectLst/>
                        <a:latin typeface="+mn-lt"/>
                        <a:ea typeface="+mn-ea"/>
                        <a:cs typeface="+mn-cs"/>
                      </a:endParaRPr>
                    </a:p>
                  </a:txBody>
                  <a:tcPr marL="9525" marR="9525" marT="9525" marB="0" anchor="b"/>
                </a:tc>
                <a:tc>
                  <a:txBody>
                    <a:bodyPr/>
                    <a:lstStyle/>
                    <a:p>
                      <a:pPr marL="0" algn="l" defTabSz="457200" rtl="0" eaLnBrk="1" fontAlgn="b" latinLnBrk="0" hangingPunct="1"/>
                      <a:r>
                        <a:rPr lang="en-US" sz="2000" u="none" strike="noStrike" kern="1200" dirty="0">
                          <a:effectLst/>
                        </a:rPr>
                        <a:t>Peru</a:t>
                      </a:r>
                      <a:endParaRPr lang="en-US" sz="2000" u="none" strike="noStrike" kern="1200" dirty="0">
                        <a:solidFill>
                          <a:schemeClr val="dk1"/>
                        </a:solidFill>
                        <a:effectLst/>
                        <a:latin typeface="+mn-lt"/>
                        <a:ea typeface="+mn-ea"/>
                        <a:cs typeface="+mn-cs"/>
                      </a:endParaRPr>
                    </a:p>
                  </a:txBody>
                  <a:tcPr marL="9525" marR="9525" marT="9525" marB="0" anchor="b"/>
                </a:tc>
              </a:tr>
              <a:tr h="358539">
                <a:tc>
                  <a:txBody>
                    <a:bodyPr/>
                    <a:lstStyle/>
                    <a:p>
                      <a:pPr algn="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2000" u="none" strike="noStrike" kern="1200" dirty="0">
                          <a:effectLst/>
                        </a:rPr>
                        <a:t>16.4</a:t>
                      </a:r>
                      <a:endParaRPr lang="en-US" sz="2000" u="none" strike="noStrike" kern="1200" dirty="0">
                        <a:solidFill>
                          <a:schemeClr val="dk1"/>
                        </a:solidFill>
                        <a:effectLst/>
                        <a:latin typeface="+mn-lt"/>
                        <a:ea typeface="+mn-ea"/>
                        <a:cs typeface="+mn-cs"/>
                      </a:endParaRPr>
                    </a:p>
                  </a:txBody>
                  <a:tcPr marL="9525" marR="9525" marT="9525" marB="0" anchor="b"/>
                </a:tc>
                <a:tc>
                  <a:txBody>
                    <a:bodyPr/>
                    <a:lstStyle/>
                    <a:p>
                      <a:pPr marL="0" algn="l" defTabSz="457200" rtl="0" eaLnBrk="1" fontAlgn="b" latinLnBrk="0" hangingPunct="1"/>
                      <a:r>
                        <a:rPr lang="en-US" sz="2000" u="none" strike="noStrike" kern="1200" dirty="0">
                          <a:effectLst/>
                        </a:rPr>
                        <a:t>Japan</a:t>
                      </a:r>
                      <a:endParaRPr lang="en-US" sz="2000" u="none" strike="noStrike" kern="1200" dirty="0">
                        <a:solidFill>
                          <a:schemeClr val="dk1"/>
                        </a:solidFill>
                        <a:effectLst/>
                        <a:latin typeface="+mn-lt"/>
                        <a:ea typeface="+mn-ea"/>
                        <a:cs typeface="+mn-cs"/>
                      </a:endParaRPr>
                    </a:p>
                  </a:txBody>
                  <a:tcPr marL="9525" marR="9525" marT="9525" marB="0" anchor="b"/>
                </a:tc>
              </a:tr>
            </a:tbl>
          </a:graphicData>
        </a:graphic>
      </p:graphicFrame>
    </p:spTree>
    <p:extLst>
      <p:ext uri="{BB962C8B-B14F-4D97-AF65-F5344CB8AC3E}">
        <p14:creationId xmlns:p14="http://schemas.microsoft.com/office/powerpoint/2010/main" val="637246658"/>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4"/>
            <a:ext cx="8373533" cy="5583639"/>
          </a:xfrm>
        </p:spPr>
        <p:txBody>
          <a:bodyPr>
            <a:normAutofit/>
          </a:bodyPr>
          <a:lstStyle/>
          <a:p>
            <a:pPr marL="0" indent="0">
              <a:buNone/>
            </a:pPr>
            <a:endParaRPr lang="en-US" sz="2400" dirty="0" smtClean="0"/>
          </a:p>
          <a:p>
            <a:pPr marL="0" indent="0">
              <a:buNone/>
            </a:pPr>
            <a:endParaRPr lang="en-US" sz="2400" dirty="0"/>
          </a:p>
          <a:p>
            <a:pPr marL="0" indent="0">
              <a:buNone/>
            </a:pPr>
            <a:endParaRPr lang="en-US" sz="2400" dirty="0"/>
          </a:p>
          <a:p>
            <a:pPr marL="0" indent="0">
              <a:buNone/>
            </a:pPr>
            <a:endParaRPr lang="en-US" sz="2400" dirty="0" smtClean="0"/>
          </a:p>
          <a:p>
            <a:pPr marL="0" indent="0">
              <a:buNone/>
            </a:pPr>
            <a:r>
              <a:rPr lang="en-US" sz="2400" dirty="0" smtClean="0"/>
              <a:t>Penetration in US (APNIC Labs):</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Current number of (est.) IPv6 Internet Users in US:</a:t>
            </a:r>
          </a:p>
          <a:p>
            <a:pPr marL="0" indent="0">
              <a:buNone/>
            </a:pPr>
            <a:r>
              <a:rPr lang="en-US" sz="2400" dirty="0" smtClean="0"/>
              <a:t>84,414,764</a:t>
            </a:r>
          </a:p>
          <a:p>
            <a:pPr marL="0" indent="0">
              <a:buNone/>
            </a:pPr>
            <a:r>
              <a:rPr lang="en-US" sz="2400" dirty="0" smtClean="0"/>
              <a:t>	(Est. US Internet Users:  280,687,714)</a:t>
            </a:r>
          </a:p>
          <a:p>
            <a:pPr marL="0" indent="0">
              <a:buNone/>
            </a:pPr>
            <a:r>
              <a:rPr lang="en-US" sz="2400" dirty="0" smtClean="0"/>
              <a:t>	(Est. US Population:  323,000,822)</a:t>
            </a:r>
            <a:endParaRPr lang="en-US" sz="2400" dirty="0"/>
          </a:p>
        </p:txBody>
      </p:sp>
      <p:sp>
        <p:nvSpPr>
          <p:cNvPr id="3" name="Title 2"/>
          <p:cNvSpPr>
            <a:spLocks noGrp="1"/>
          </p:cNvSpPr>
          <p:nvPr>
            <p:ph type="title"/>
          </p:nvPr>
        </p:nvSpPr>
        <p:spPr/>
        <p:txBody>
          <a:bodyPr/>
          <a:lstStyle/>
          <a:p>
            <a:r>
              <a:rPr lang="en-US" dirty="0" smtClean="0"/>
              <a:t>what constitutes critical mass?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2597085"/>
              </p:ext>
            </p:extLst>
          </p:nvPr>
        </p:nvGraphicFramePr>
        <p:xfrm>
          <a:off x="418042" y="3425825"/>
          <a:ext cx="3809999" cy="914400"/>
        </p:xfrm>
        <a:graphic>
          <a:graphicData uri="http://schemas.openxmlformats.org/drawingml/2006/table">
            <a:tbl>
              <a:tblPr firstRow="1" bandRow="1">
                <a:tableStyleId>{C4B1156A-380E-4F78-BDF5-A606A8083BF9}</a:tableStyleId>
              </a:tblPr>
              <a:tblGrid>
                <a:gridCol w="2790824"/>
                <a:gridCol w="1019175"/>
              </a:tblGrid>
              <a:tr h="370840">
                <a:tc>
                  <a:txBody>
                    <a:bodyPr/>
                    <a:lstStyle/>
                    <a:p>
                      <a:r>
                        <a:rPr lang="en-US" sz="2400" b="0" dirty="0" smtClean="0"/>
                        <a:t>Today</a:t>
                      </a:r>
                      <a:endParaRPr lang="en-US" sz="2400" b="0" dirty="0"/>
                    </a:p>
                  </a:txBody>
                  <a:tcPr/>
                </a:tc>
                <a:tc>
                  <a:txBody>
                    <a:bodyPr/>
                    <a:lstStyle/>
                    <a:p>
                      <a:r>
                        <a:rPr lang="en-US" sz="2400" b="0" dirty="0" smtClean="0"/>
                        <a:t>30%</a:t>
                      </a:r>
                      <a:endParaRPr lang="en-US" sz="2400" b="0" dirty="0"/>
                    </a:p>
                  </a:txBody>
                  <a:tcPr/>
                </a:tc>
              </a:tr>
              <a:tr h="370840">
                <a:tc>
                  <a:txBody>
                    <a:bodyPr/>
                    <a:lstStyle/>
                    <a:p>
                      <a:r>
                        <a:rPr lang="en-US" sz="2400" dirty="0" smtClean="0"/>
                        <a:t>December, 2016</a:t>
                      </a:r>
                      <a:endParaRPr lang="en-US" sz="2400" dirty="0"/>
                    </a:p>
                  </a:txBody>
                  <a:tcPr/>
                </a:tc>
                <a:tc>
                  <a:txBody>
                    <a:bodyPr/>
                    <a:lstStyle/>
                    <a:p>
                      <a:r>
                        <a:rPr lang="en-US" sz="2400" dirty="0" smtClean="0"/>
                        <a:t>50%</a:t>
                      </a:r>
                      <a:endParaRPr lang="en-US" sz="2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07598816"/>
              </p:ext>
            </p:extLst>
          </p:nvPr>
        </p:nvGraphicFramePr>
        <p:xfrm>
          <a:off x="4781551" y="3416300"/>
          <a:ext cx="3809999" cy="914400"/>
        </p:xfrm>
        <a:graphic>
          <a:graphicData uri="http://schemas.openxmlformats.org/drawingml/2006/table">
            <a:tbl>
              <a:tblPr firstRow="1" bandRow="1">
                <a:tableStyleId>{C4B1156A-380E-4F78-BDF5-A606A8083BF9}</a:tableStyleId>
              </a:tblPr>
              <a:tblGrid>
                <a:gridCol w="2790824"/>
                <a:gridCol w="1019175"/>
              </a:tblGrid>
              <a:tr h="370840">
                <a:tc>
                  <a:txBody>
                    <a:bodyPr/>
                    <a:lstStyle/>
                    <a:p>
                      <a:r>
                        <a:rPr lang="en-US" sz="2400" b="0" dirty="0" smtClean="0"/>
                        <a:t>August, 2017</a:t>
                      </a:r>
                      <a:endParaRPr lang="en-US" sz="2400" b="0" dirty="0"/>
                    </a:p>
                  </a:txBody>
                  <a:tcPr/>
                </a:tc>
                <a:tc>
                  <a:txBody>
                    <a:bodyPr/>
                    <a:lstStyle/>
                    <a:p>
                      <a:r>
                        <a:rPr lang="en-US" sz="2400" b="0" dirty="0" smtClean="0"/>
                        <a:t>67%</a:t>
                      </a:r>
                      <a:endParaRPr lang="en-US" sz="2400" b="0" dirty="0"/>
                    </a:p>
                  </a:txBody>
                  <a:tcPr/>
                </a:tc>
              </a:tr>
              <a:tr h="370840">
                <a:tc>
                  <a:txBody>
                    <a:bodyPr/>
                    <a:lstStyle/>
                    <a:p>
                      <a:r>
                        <a:rPr lang="en-US" sz="2400" dirty="0" smtClean="0"/>
                        <a:t>February, 2018</a:t>
                      </a:r>
                      <a:endParaRPr lang="en-US" sz="2400" dirty="0"/>
                    </a:p>
                  </a:txBody>
                  <a:tcPr/>
                </a:tc>
                <a:tc>
                  <a:txBody>
                    <a:bodyPr/>
                    <a:lstStyle/>
                    <a:p>
                      <a:r>
                        <a:rPr lang="en-US" sz="2400" dirty="0" smtClean="0"/>
                        <a:t>80%</a:t>
                      </a:r>
                      <a:endParaRPr lang="en-US" sz="2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05989600"/>
              </p:ext>
            </p:extLst>
          </p:nvPr>
        </p:nvGraphicFramePr>
        <p:xfrm>
          <a:off x="419098" y="1123949"/>
          <a:ext cx="5524502" cy="1371600"/>
        </p:xfrm>
        <a:graphic>
          <a:graphicData uri="http://schemas.openxmlformats.org/drawingml/2006/table">
            <a:tbl>
              <a:tblPr firstRow="1" bandRow="1">
                <a:tableStyleId>{C4B1156A-380E-4F78-BDF5-A606A8083BF9}</a:tableStyleId>
              </a:tblPr>
              <a:tblGrid>
                <a:gridCol w="2487425"/>
                <a:gridCol w="3037077"/>
              </a:tblGrid>
              <a:tr h="370840">
                <a:tc>
                  <a:txBody>
                    <a:bodyPr/>
                    <a:lstStyle/>
                    <a:p>
                      <a:r>
                        <a:rPr lang="en-US" sz="2400" b="0" dirty="0" smtClean="0"/>
                        <a:t>Aggressive</a:t>
                      </a:r>
                      <a:endParaRPr lang="en-US" sz="2400" b="0" dirty="0"/>
                    </a:p>
                  </a:txBody>
                  <a:tcPr/>
                </a:tc>
                <a:tc>
                  <a:txBody>
                    <a:bodyPr/>
                    <a:lstStyle/>
                    <a:p>
                      <a:r>
                        <a:rPr lang="en-US" sz="2400" b="0" dirty="0" smtClean="0"/>
                        <a:t>10% penetration</a:t>
                      </a:r>
                      <a:endParaRPr lang="en-US" sz="2400" b="0" dirty="0"/>
                    </a:p>
                  </a:txBody>
                  <a:tcPr/>
                </a:tc>
              </a:tr>
              <a:tr h="370840">
                <a:tc>
                  <a:txBody>
                    <a:bodyPr/>
                    <a:lstStyle/>
                    <a:p>
                      <a:r>
                        <a:rPr lang="en-US" sz="2400" dirty="0" smtClean="0"/>
                        <a:t>Moderate</a:t>
                      </a:r>
                      <a:endParaRPr lang="en-US" sz="2400" dirty="0"/>
                    </a:p>
                  </a:txBody>
                  <a:tcPr/>
                </a:tc>
                <a:tc>
                  <a:txBody>
                    <a:bodyPr/>
                    <a:lstStyle/>
                    <a:p>
                      <a:r>
                        <a:rPr lang="en-US" sz="2400" dirty="0" smtClean="0"/>
                        <a:t>15% penetration</a:t>
                      </a:r>
                      <a:endParaRPr lang="en-US" sz="2400" dirty="0"/>
                    </a:p>
                  </a:txBody>
                  <a:tcPr/>
                </a:tc>
              </a:tr>
              <a:tr h="370840">
                <a:tc>
                  <a:txBody>
                    <a:bodyPr/>
                    <a:lstStyle/>
                    <a:p>
                      <a:r>
                        <a:rPr lang="en-US" sz="2400" dirty="0" smtClean="0"/>
                        <a:t>Conservative</a:t>
                      </a:r>
                      <a:endParaRPr lang="en-US" sz="2400" dirty="0"/>
                    </a:p>
                  </a:txBody>
                  <a:tcPr/>
                </a:tc>
                <a:tc>
                  <a:txBody>
                    <a:bodyPr/>
                    <a:lstStyle/>
                    <a:p>
                      <a:r>
                        <a:rPr lang="en-US" sz="2400" dirty="0" smtClean="0"/>
                        <a:t>20% penetration</a:t>
                      </a:r>
                      <a:endParaRPr lang="en-US" sz="2400" dirty="0"/>
                    </a:p>
                  </a:txBody>
                  <a:tcPr/>
                </a:tc>
              </a:tr>
            </a:tbl>
          </a:graphicData>
        </a:graphic>
      </p:graphicFrame>
    </p:spTree>
    <p:extLst>
      <p:ext uri="{BB962C8B-B14F-4D97-AF65-F5344CB8AC3E}">
        <p14:creationId xmlns:p14="http://schemas.microsoft.com/office/powerpoint/2010/main" val="3991980357"/>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333" y="334095"/>
            <a:ext cx="8576362" cy="530996"/>
          </a:xfrm>
        </p:spPr>
        <p:txBody>
          <a:bodyPr/>
          <a:lstStyle/>
          <a:p>
            <a:r>
              <a:rPr lang="en-US" dirty="0" smtClean="0"/>
              <a:t>Penetration different from volume</a:t>
            </a:r>
            <a:endParaRPr lang="en-US" dirty="0"/>
          </a:p>
        </p:txBody>
      </p:sp>
      <p:pic>
        <p:nvPicPr>
          <p:cNvPr id="2" name="Picture 1"/>
          <p:cNvPicPr>
            <a:picLocks noChangeAspect="1"/>
          </p:cNvPicPr>
          <p:nvPr/>
        </p:nvPicPr>
        <p:blipFill>
          <a:blip r:embed="rId3"/>
          <a:stretch>
            <a:fillRect/>
          </a:stretch>
        </p:blipFill>
        <p:spPr>
          <a:xfrm>
            <a:off x="1681162" y="1533525"/>
            <a:ext cx="5781675" cy="3790950"/>
          </a:xfrm>
          <a:prstGeom prst="rect">
            <a:avLst/>
          </a:prstGeom>
        </p:spPr>
      </p:pic>
      <p:sp>
        <p:nvSpPr>
          <p:cNvPr id="6" name="Rectangle 5"/>
          <p:cNvSpPr/>
          <p:nvPr/>
        </p:nvSpPr>
        <p:spPr>
          <a:xfrm>
            <a:off x="397164" y="5969105"/>
            <a:ext cx="8340436" cy="369332"/>
          </a:xfrm>
          <a:prstGeom prst="rect">
            <a:avLst/>
          </a:prstGeom>
        </p:spPr>
        <p:txBody>
          <a:bodyPr wrap="square">
            <a:spAutoFit/>
          </a:bodyPr>
          <a:lstStyle/>
          <a:p>
            <a:pPr algn="ctr"/>
            <a:r>
              <a:rPr lang="en-US" dirty="0" smtClean="0"/>
              <a:t>Amsterdam Internet Exchange – One of the world’s largest</a:t>
            </a:r>
            <a:endParaRPr lang="en-US" dirty="0"/>
          </a:p>
        </p:txBody>
      </p:sp>
    </p:spTree>
    <p:extLst>
      <p:ext uri="{BB962C8B-B14F-4D97-AF65-F5344CB8AC3E}">
        <p14:creationId xmlns:p14="http://schemas.microsoft.com/office/powerpoint/2010/main" val="566510221"/>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333" y="334095"/>
            <a:ext cx="8576362" cy="530996"/>
          </a:xfrm>
        </p:spPr>
        <p:txBody>
          <a:bodyPr/>
          <a:lstStyle/>
          <a:p>
            <a:r>
              <a:rPr lang="en-US" dirty="0" smtClean="0"/>
              <a:t>IPv6 Story – Major US ISPs (users)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05772455"/>
              </p:ext>
            </p:extLst>
          </p:nvPr>
        </p:nvGraphicFramePr>
        <p:xfrm>
          <a:off x="434879" y="939942"/>
          <a:ext cx="5222970" cy="2603255"/>
        </p:xfrm>
        <a:graphic>
          <a:graphicData uri="http://schemas.openxmlformats.org/drawingml/2006/table">
            <a:tbl>
              <a:tblPr>
                <a:tableStyleId>{C4B1156A-380E-4F78-BDF5-A606A8083BF9}</a:tableStyleId>
              </a:tblPr>
              <a:tblGrid>
                <a:gridCol w="1533717"/>
                <a:gridCol w="2117629"/>
                <a:gridCol w="1571624"/>
              </a:tblGrid>
              <a:tr h="674119">
                <a:tc>
                  <a:txBody>
                    <a:bodyPr/>
                    <a:lstStyle/>
                    <a:p>
                      <a:pPr algn="ctr" fontAlgn="b"/>
                      <a:r>
                        <a:rPr lang="en-US" sz="1600" b="1" u="none" strike="noStrike" dirty="0">
                          <a:effectLst/>
                        </a:rPr>
                        <a:t>US Broadband Rank</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ISP</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IPv6 Deployment %</a:t>
                      </a:r>
                      <a:endParaRPr lang="en-US" sz="1600" b="1" i="0" u="none" strike="noStrike" dirty="0">
                        <a:solidFill>
                          <a:srgbClr val="000000"/>
                        </a:solidFill>
                        <a:effectLst/>
                        <a:latin typeface="Calibri" panose="020F0502020204030204" pitchFamily="34" charset="0"/>
                      </a:endParaRPr>
                    </a:p>
                  </a:txBody>
                  <a:tcPr marL="9525" marR="9525" marT="9525" marB="0" anchor="b"/>
                </a:tc>
              </a:tr>
              <a:tr h="372442">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Comcast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41.9</a:t>
                      </a:r>
                      <a:endParaRPr lang="en-US" sz="1600" b="0" i="0" u="none" strike="noStrike" dirty="0">
                        <a:solidFill>
                          <a:srgbClr val="000000"/>
                        </a:solidFill>
                        <a:effectLst/>
                        <a:latin typeface="Calibri" panose="020F0502020204030204" pitchFamily="34" charset="0"/>
                      </a:endParaRPr>
                    </a:p>
                  </a:txBody>
                  <a:tcPr marL="9525" marR="9525" marT="9525" marB="0" anchor="b"/>
                </a:tc>
              </a:tr>
              <a:tr h="372442">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AT&amp;T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52.4</a:t>
                      </a:r>
                      <a:endParaRPr lang="en-US" sz="1600" b="0" i="0" u="none" strike="noStrike" dirty="0">
                        <a:solidFill>
                          <a:srgbClr val="000000"/>
                        </a:solidFill>
                        <a:effectLst/>
                        <a:latin typeface="Calibri" panose="020F0502020204030204" pitchFamily="34" charset="0"/>
                      </a:endParaRPr>
                    </a:p>
                  </a:txBody>
                  <a:tcPr marL="9525" marR="9525" marT="9525" marB="0" anchor="b"/>
                </a:tc>
              </a:tr>
              <a:tr h="372442">
                <a:tc>
                  <a:txBody>
                    <a:bodyPr/>
                    <a:lstStyle/>
                    <a:p>
                      <a:pPr algn="ct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Time Warner Cable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23.6</a:t>
                      </a:r>
                      <a:endParaRPr lang="en-US" sz="1600" b="0" i="0" u="none" strike="noStrike" dirty="0">
                        <a:solidFill>
                          <a:srgbClr val="000000"/>
                        </a:solidFill>
                        <a:effectLst/>
                        <a:latin typeface="Calibri" panose="020F0502020204030204" pitchFamily="34" charset="0"/>
                      </a:endParaRPr>
                    </a:p>
                  </a:txBody>
                  <a:tcPr marL="9525" marR="9525" marT="9525" marB="0" anchor="b"/>
                </a:tc>
              </a:tr>
              <a:tr h="372442">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Verizon</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b"/>
                </a:tc>
              </a:tr>
              <a:tr h="372442">
                <a:tc>
                  <a:txBody>
                    <a:bodyPr/>
                    <a:lstStyle/>
                    <a:p>
                      <a:pPr algn="ct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CenturyLink</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0.1</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37081554"/>
              </p:ext>
            </p:extLst>
          </p:nvPr>
        </p:nvGraphicFramePr>
        <p:xfrm>
          <a:off x="3657601" y="3740726"/>
          <a:ext cx="4956478" cy="2678546"/>
        </p:xfrm>
        <a:graphic>
          <a:graphicData uri="http://schemas.openxmlformats.org/drawingml/2006/table">
            <a:tbl>
              <a:tblPr>
                <a:tableStyleId>{C4B1156A-380E-4F78-BDF5-A606A8083BF9}</a:tableStyleId>
              </a:tblPr>
              <a:tblGrid>
                <a:gridCol w="1308511"/>
                <a:gridCol w="1903286"/>
                <a:gridCol w="1744681"/>
              </a:tblGrid>
              <a:tr h="636243">
                <a:tc>
                  <a:txBody>
                    <a:bodyPr/>
                    <a:lstStyle/>
                    <a:p>
                      <a:pPr algn="ctr" fontAlgn="b"/>
                      <a:r>
                        <a:rPr lang="en-US" sz="1600" b="1" u="none" strike="noStrike" dirty="0">
                          <a:effectLst/>
                        </a:rPr>
                        <a:t>US Cellular Rank</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ISP</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IPv6 Deployment %</a:t>
                      </a:r>
                      <a:endParaRPr lang="en-US" sz="1600" b="1" i="0" u="none" strike="noStrike" dirty="0">
                        <a:solidFill>
                          <a:srgbClr val="000000"/>
                        </a:solidFill>
                        <a:effectLst/>
                        <a:latin typeface="Calibri" panose="020F0502020204030204" pitchFamily="34" charset="0"/>
                      </a:endParaRPr>
                    </a:p>
                  </a:txBody>
                  <a:tcPr marL="9525" marR="9525" marT="9525" marB="0" anchor="b"/>
                </a:tc>
              </a:tr>
              <a:tr h="351515">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Verizon Wireless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71.4</a:t>
                      </a:r>
                      <a:endParaRPr lang="en-US" sz="1600" b="0" i="0" u="none" strike="noStrike" dirty="0">
                        <a:solidFill>
                          <a:srgbClr val="000000"/>
                        </a:solidFill>
                        <a:effectLst/>
                        <a:latin typeface="Calibri" panose="020F0502020204030204" pitchFamily="34" charset="0"/>
                      </a:endParaRPr>
                    </a:p>
                  </a:txBody>
                  <a:tcPr marL="9525" marR="9525" marT="9525" marB="0" anchor="b"/>
                </a:tc>
              </a:tr>
              <a:tr h="351515">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AT&amp;T Wireless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6.1</a:t>
                      </a:r>
                      <a:endParaRPr lang="en-US" sz="1600" b="0" i="0" u="none" strike="noStrike" dirty="0">
                        <a:solidFill>
                          <a:srgbClr val="000000"/>
                        </a:solidFill>
                        <a:effectLst/>
                        <a:latin typeface="Calibri" panose="020F0502020204030204" pitchFamily="34" charset="0"/>
                      </a:endParaRPr>
                    </a:p>
                  </a:txBody>
                  <a:tcPr marL="9525" marR="9525" marT="9525" marB="0" anchor="b"/>
                </a:tc>
              </a:tr>
              <a:tr h="351515">
                <a:tc>
                  <a:txBody>
                    <a:bodyPr/>
                    <a:lstStyle/>
                    <a:p>
                      <a:pPr algn="ct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T-Mobile USA</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53.2</a:t>
                      </a:r>
                      <a:endParaRPr lang="en-US" sz="1600" b="0" i="0" u="none" strike="noStrike" dirty="0">
                        <a:solidFill>
                          <a:srgbClr val="000000"/>
                        </a:solidFill>
                        <a:effectLst/>
                        <a:latin typeface="Calibri" panose="020F0502020204030204" pitchFamily="34" charset="0"/>
                      </a:endParaRPr>
                    </a:p>
                  </a:txBody>
                  <a:tcPr marL="9525" marR="9525" marT="9525" marB="0" anchor="b"/>
                </a:tc>
              </a:tr>
              <a:tr h="351515">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Sprint Wireless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9.7</a:t>
                      </a:r>
                      <a:endParaRPr lang="en-US" sz="1600" b="0" i="0" u="none" strike="noStrike" dirty="0">
                        <a:solidFill>
                          <a:srgbClr val="000000"/>
                        </a:solidFill>
                        <a:effectLst/>
                        <a:latin typeface="Calibri" panose="020F0502020204030204" pitchFamily="34" charset="0"/>
                      </a:endParaRPr>
                    </a:p>
                  </a:txBody>
                  <a:tcPr marL="9525" marR="9525" marT="9525" marB="0" anchor="b"/>
                </a:tc>
              </a:tr>
              <a:tr h="636243">
                <a:tc>
                  <a:txBody>
                    <a:bodyPr/>
                    <a:lstStyle/>
                    <a:p>
                      <a:pPr algn="ctr" fontAlgn="b"/>
                      <a:r>
                        <a:rPr lang="en-US" sz="1600" u="none" strike="noStrike" dirty="0">
                          <a:effectLst/>
                        </a:rPr>
                        <a:t>(Satellite)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Hughes Network Systems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24.9</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872390309"/>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ipv6 story – Top Global ISPs (internet)</a:t>
            </a:r>
            <a:endParaRPr lang="en-US" dirty="0"/>
          </a:p>
        </p:txBody>
      </p:sp>
      <p:pic>
        <p:nvPicPr>
          <p:cNvPr id="5" name="Picture 4"/>
          <p:cNvPicPr>
            <a:picLocks noChangeAspect="1"/>
          </p:cNvPicPr>
          <p:nvPr/>
        </p:nvPicPr>
        <p:blipFill>
          <a:blip r:embed="rId3"/>
          <a:stretch>
            <a:fillRect/>
          </a:stretch>
        </p:blipFill>
        <p:spPr>
          <a:xfrm>
            <a:off x="346080" y="1029429"/>
            <a:ext cx="7029450" cy="3228975"/>
          </a:xfrm>
          <a:prstGeom prst="rect">
            <a:avLst/>
          </a:prstGeom>
        </p:spPr>
      </p:pic>
      <p:sp>
        <p:nvSpPr>
          <p:cNvPr id="7" name="Rectangle 6"/>
          <p:cNvSpPr/>
          <p:nvPr/>
        </p:nvSpPr>
        <p:spPr>
          <a:xfrm>
            <a:off x="397164" y="5969105"/>
            <a:ext cx="8340436" cy="369332"/>
          </a:xfrm>
          <a:prstGeom prst="rect">
            <a:avLst/>
          </a:prstGeom>
        </p:spPr>
        <p:txBody>
          <a:bodyPr wrap="square">
            <a:spAutoFit/>
          </a:bodyPr>
          <a:lstStyle/>
          <a:p>
            <a:pPr algn="ctr"/>
            <a:r>
              <a:rPr lang="en-US" dirty="0" smtClean="0"/>
              <a:t>Cisco 6lab</a:t>
            </a:r>
            <a:endParaRPr lang="en-US" dirty="0"/>
          </a:p>
        </p:txBody>
      </p:sp>
      <p:pic>
        <p:nvPicPr>
          <p:cNvPr id="6" name="Picture 5"/>
          <p:cNvPicPr>
            <a:picLocks noChangeAspect="1"/>
          </p:cNvPicPr>
          <p:nvPr/>
        </p:nvPicPr>
        <p:blipFill>
          <a:blip r:embed="rId4"/>
          <a:stretch>
            <a:fillRect/>
          </a:stretch>
        </p:blipFill>
        <p:spPr>
          <a:xfrm>
            <a:off x="6548352" y="3790068"/>
            <a:ext cx="2324100" cy="2576513"/>
          </a:xfrm>
          <a:prstGeom prst="rect">
            <a:avLst/>
          </a:prstGeom>
        </p:spPr>
      </p:pic>
    </p:spTree>
    <p:extLst>
      <p:ext uri="{BB962C8B-B14F-4D97-AF65-F5344CB8AC3E}">
        <p14:creationId xmlns:p14="http://schemas.microsoft.com/office/powerpoint/2010/main" val="3145235347"/>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Objectives</a:t>
            </a:r>
            <a:endParaRPr lang="en-US" dirty="0"/>
          </a:p>
        </p:txBody>
      </p:sp>
      <p:sp>
        <p:nvSpPr>
          <p:cNvPr id="3" name="Content Placeholder 2"/>
          <p:cNvSpPr>
            <a:spLocks noGrp="1"/>
          </p:cNvSpPr>
          <p:nvPr>
            <p:ph idx="4294967295"/>
          </p:nvPr>
        </p:nvSpPr>
        <p:spPr>
          <a:xfrm>
            <a:off x="314325" y="1366576"/>
            <a:ext cx="8534400" cy="4759587"/>
          </a:xfrm>
          <a:prstGeom prst="rect">
            <a:avLst/>
          </a:prstGeom>
        </p:spPr>
        <p:txBody>
          <a:bodyPr/>
          <a:lstStyle/>
          <a:p>
            <a:r>
              <a:rPr lang="en-US" sz="2800" b="1" dirty="0" smtClean="0">
                <a:solidFill>
                  <a:srgbClr val="00B050"/>
                </a:solidFill>
              </a:rPr>
              <a:t>Overview of Current Industry Landscape</a:t>
            </a:r>
          </a:p>
          <a:p>
            <a:pPr marL="0" indent="0">
              <a:buNone/>
            </a:pPr>
            <a:endParaRPr lang="en-US" sz="1400" dirty="0" smtClean="0"/>
          </a:p>
          <a:p>
            <a:r>
              <a:rPr lang="en-US" sz="2800" dirty="0" smtClean="0"/>
              <a:t>IPv6 Deployment Considerations</a:t>
            </a:r>
          </a:p>
          <a:p>
            <a:pPr marL="0" indent="0">
              <a:buNone/>
            </a:pPr>
            <a:endParaRPr lang="en-US" sz="2400" dirty="0" smtClean="0"/>
          </a:p>
          <a:p>
            <a:pPr marL="0" indent="0">
              <a:buNone/>
            </a:pPr>
            <a:endParaRPr lang="en-US" sz="2400" dirty="0"/>
          </a:p>
          <a:p>
            <a:pPr marL="0" indent="0">
              <a:buNone/>
            </a:pPr>
            <a:r>
              <a:rPr lang="en-US" sz="2400" dirty="0" smtClean="0"/>
              <a:t>Q&amp;A throughout, I may postpone questions until the end depending on time</a:t>
            </a:r>
            <a:endParaRPr lang="en-US"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657" y="5159565"/>
            <a:ext cx="1034415" cy="125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393728"/>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333" y="334095"/>
            <a:ext cx="8576362" cy="530996"/>
          </a:xfrm>
        </p:spPr>
        <p:txBody>
          <a:bodyPr/>
          <a:lstStyle/>
          <a:p>
            <a:r>
              <a:rPr lang="en-US" dirty="0" smtClean="0"/>
              <a:t>ipv6 view from the web (content)</a:t>
            </a:r>
            <a:endParaRPr lang="en-US" dirty="0"/>
          </a:p>
        </p:txBody>
      </p:sp>
      <p:sp>
        <p:nvSpPr>
          <p:cNvPr id="6" name="Rectangle 5"/>
          <p:cNvSpPr/>
          <p:nvPr/>
        </p:nvSpPr>
        <p:spPr>
          <a:xfrm>
            <a:off x="397164" y="5969105"/>
            <a:ext cx="8340436" cy="369332"/>
          </a:xfrm>
          <a:prstGeom prst="rect">
            <a:avLst/>
          </a:prstGeom>
        </p:spPr>
        <p:txBody>
          <a:bodyPr wrap="square">
            <a:spAutoFit/>
          </a:bodyPr>
          <a:lstStyle/>
          <a:p>
            <a:pPr algn="ctr"/>
            <a:r>
              <a:rPr lang="en-US" dirty="0" smtClean="0"/>
              <a:t>W3Techs Web Technology Surveys – Site Elements</a:t>
            </a:r>
            <a:endParaRPr lang="en-US" dirty="0"/>
          </a:p>
        </p:txBody>
      </p:sp>
      <p:pic>
        <p:nvPicPr>
          <p:cNvPr id="5" name="Picture 4"/>
          <p:cNvPicPr>
            <a:picLocks noChangeAspect="1"/>
          </p:cNvPicPr>
          <p:nvPr/>
        </p:nvPicPr>
        <p:blipFill>
          <a:blip r:embed="rId3"/>
          <a:stretch>
            <a:fillRect/>
          </a:stretch>
        </p:blipFill>
        <p:spPr>
          <a:xfrm>
            <a:off x="1780600" y="2838738"/>
            <a:ext cx="5619750" cy="2990850"/>
          </a:xfrm>
          <a:prstGeom prst="rect">
            <a:avLst/>
          </a:prstGeom>
        </p:spPr>
      </p:pic>
      <p:pic>
        <p:nvPicPr>
          <p:cNvPr id="7" name="Picture 6"/>
          <p:cNvPicPr>
            <a:picLocks noChangeAspect="1"/>
          </p:cNvPicPr>
          <p:nvPr/>
        </p:nvPicPr>
        <p:blipFill>
          <a:blip r:embed="rId4"/>
          <a:stretch>
            <a:fillRect/>
          </a:stretch>
        </p:blipFill>
        <p:spPr>
          <a:xfrm>
            <a:off x="877453" y="1002510"/>
            <a:ext cx="3629025" cy="1609725"/>
          </a:xfrm>
          <a:prstGeom prst="rect">
            <a:avLst/>
          </a:prstGeom>
        </p:spPr>
      </p:pic>
    </p:spTree>
    <p:extLst>
      <p:ext uri="{BB962C8B-B14F-4D97-AF65-F5344CB8AC3E}">
        <p14:creationId xmlns:p14="http://schemas.microsoft.com/office/powerpoint/2010/main" val="3850023122"/>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4"/>
            <a:ext cx="8373533" cy="5583639"/>
          </a:xfrm>
        </p:spPr>
        <p:txBody>
          <a:bodyPr>
            <a:normAutofit/>
          </a:bodyPr>
          <a:lstStyle/>
          <a:p>
            <a:pPr marL="0" indent="0">
              <a:buNone/>
            </a:pPr>
            <a:r>
              <a:rPr lang="en-US" sz="2400" dirty="0" smtClean="0">
                <a:solidFill>
                  <a:schemeClr val="accent4">
                    <a:lumMod val="75000"/>
                  </a:schemeClr>
                </a:solidFill>
              </a:rPr>
              <a:t>Silicon Valley/Technology leaders have long 		     since deployed IPv6, also:</a:t>
            </a:r>
          </a:p>
          <a:p>
            <a:pPr marL="0" indent="0">
              <a:buNone/>
            </a:pPr>
            <a:endParaRPr lang="en-US" sz="3200" dirty="0" smtClean="0">
              <a:solidFill>
                <a:schemeClr val="accent4">
                  <a:lumMod val="75000"/>
                </a:schemeClr>
              </a:solidFill>
            </a:endParaRPr>
          </a:p>
          <a:p>
            <a:pPr marL="0" indent="0">
              <a:buNone/>
            </a:pPr>
            <a:r>
              <a:rPr lang="en-US" sz="2400" dirty="0" smtClean="0">
                <a:solidFill>
                  <a:schemeClr val="accent4">
                    <a:lumMod val="75000"/>
                  </a:schemeClr>
                </a:solidFill>
              </a:rPr>
              <a:t>Operating System Vendors</a:t>
            </a:r>
          </a:p>
          <a:p>
            <a:pPr marL="0" indent="0">
              <a:buNone/>
            </a:pPr>
            <a:endParaRPr lang="en-US" sz="3200" dirty="0" smtClean="0">
              <a:solidFill>
                <a:schemeClr val="accent4">
                  <a:lumMod val="75000"/>
                </a:schemeClr>
              </a:solidFill>
            </a:endParaRPr>
          </a:p>
          <a:p>
            <a:pPr marL="0" indent="0">
              <a:buNone/>
            </a:pPr>
            <a:r>
              <a:rPr lang="en-US" sz="2400" dirty="0" smtClean="0">
                <a:solidFill>
                  <a:schemeClr val="accent4">
                    <a:lumMod val="75000"/>
                  </a:schemeClr>
                </a:solidFill>
              </a:rPr>
              <a:t>Networking Vendors</a:t>
            </a:r>
          </a:p>
          <a:p>
            <a:pPr marL="0" indent="0">
              <a:buNone/>
            </a:pPr>
            <a:endParaRPr lang="en-US" sz="3200" dirty="0" smtClean="0">
              <a:solidFill>
                <a:schemeClr val="accent4">
                  <a:lumMod val="75000"/>
                </a:schemeClr>
              </a:solidFill>
            </a:endParaRPr>
          </a:p>
          <a:p>
            <a:pPr marL="0" indent="0">
              <a:buNone/>
            </a:pPr>
            <a:r>
              <a:rPr lang="en-US" sz="2400" dirty="0" smtClean="0">
                <a:solidFill>
                  <a:schemeClr val="accent4">
                    <a:lumMod val="75000"/>
                  </a:schemeClr>
                </a:solidFill>
              </a:rPr>
              <a:t>Security</a:t>
            </a:r>
          </a:p>
          <a:p>
            <a:pPr marL="0" indent="0">
              <a:buNone/>
            </a:pPr>
            <a:endParaRPr lang="en-US" sz="3200" dirty="0" smtClean="0">
              <a:solidFill>
                <a:schemeClr val="accent4">
                  <a:lumMod val="75000"/>
                </a:schemeClr>
              </a:solidFill>
            </a:endParaRPr>
          </a:p>
          <a:p>
            <a:pPr marL="0" indent="0">
              <a:buNone/>
            </a:pPr>
            <a:r>
              <a:rPr lang="en-US" sz="2400" dirty="0" smtClean="0">
                <a:solidFill>
                  <a:schemeClr val="accent4">
                    <a:lumMod val="75000"/>
                  </a:schemeClr>
                </a:solidFill>
              </a:rPr>
              <a:t>Common Sites and Services</a:t>
            </a:r>
          </a:p>
        </p:txBody>
      </p:sp>
      <p:sp>
        <p:nvSpPr>
          <p:cNvPr id="3" name="Title 2"/>
          <p:cNvSpPr>
            <a:spLocks noGrp="1"/>
          </p:cNvSpPr>
          <p:nvPr>
            <p:ph type="title"/>
          </p:nvPr>
        </p:nvSpPr>
        <p:spPr/>
        <p:txBody>
          <a:bodyPr/>
          <a:lstStyle/>
          <a:p>
            <a:r>
              <a:rPr lang="en-US" dirty="0" smtClean="0"/>
              <a:t>Who is deploying IPv6?</a:t>
            </a:r>
            <a:endParaRPr lang="en-US" dirty="0"/>
          </a:p>
        </p:txBody>
      </p:sp>
      <p:pic>
        <p:nvPicPr>
          <p:cNvPr id="6" name="Picture 5"/>
          <p:cNvPicPr>
            <a:picLocks noChangeAspect="1"/>
          </p:cNvPicPr>
          <p:nvPr/>
        </p:nvPicPr>
        <p:blipFill>
          <a:blip r:embed="rId3"/>
          <a:stretch>
            <a:fillRect/>
          </a:stretch>
        </p:blipFill>
        <p:spPr>
          <a:xfrm>
            <a:off x="533399" y="1880352"/>
            <a:ext cx="1162050" cy="483870"/>
          </a:xfrm>
          <a:prstGeom prst="rect">
            <a:avLst/>
          </a:prstGeom>
        </p:spPr>
      </p:pic>
      <p:pic>
        <p:nvPicPr>
          <p:cNvPr id="8" name="Picture 7"/>
          <p:cNvPicPr>
            <a:picLocks noChangeAspect="1"/>
          </p:cNvPicPr>
          <p:nvPr/>
        </p:nvPicPr>
        <p:blipFill>
          <a:blip r:embed="rId4"/>
          <a:stretch>
            <a:fillRect/>
          </a:stretch>
        </p:blipFill>
        <p:spPr>
          <a:xfrm>
            <a:off x="2031100" y="1908927"/>
            <a:ext cx="1645920" cy="445770"/>
          </a:xfrm>
          <a:prstGeom prst="rect">
            <a:avLst/>
          </a:prstGeom>
        </p:spPr>
      </p:pic>
      <p:pic>
        <p:nvPicPr>
          <p:cNvPr id="9" name="Picture 8"/>
          <p:cNvPicPr>
            <a:picLocks noChangeAspect="1"/>
          </p:cNvPicPr>
          <p:nvPr/>
        </p:nvPicPr>
        <p:blipFill>
          <a:blip r:embed="rId5"/>
          <a:stretch>
            <a:fillRect/>
          </a:stretch>
        </p:blipFill>
        <p:spPr>
          <a:xfrm>
            <a:off x="5538972" y="1819868"/>
            <a:ext cx="1266825" cy="540068"/>
          </a:xfrm>
          <a:prstGeom prst="rect">
            <a:avLst/>
          </a:prstGeom>
        </p:spPr>
      </p:pic>
      <p:pic>
        <p:nvPicPr>
          <p:cNvPr id="10" name="Picture 9"/>
          <p:cNvPicPr>
            <a:picLocks noChangeAspect="1"/>
          </p:cNvPicPr>
          <p:nvPr/>
        </p:nvPicPr>
        <p:blipFill>
          <a:blip r:embed="rId6"/>
          <a:stretch>
            <a:fillRect/>
          </a:stretch>
        </p:blipFill>
        <p:spPr>
          <a:xfrm>
            <a:off x="4060296" y="1937502"/>
            <a:ext cx="1143000" cy="419100"/>
          </a:xfrm>
          <a:prstGeom prst="rect">
            <a:avLst/>
          </a:prstGeom>
        </p:spPr>
      </p:pic>
      <p:pic>
        <p:nvPicPr>
          <p:cNvPr id="12" name="Picture 11"/>
          <p:cNvPicPr>
            <a:picLocks noChangeAspect="1"/>
          </p:cNvPicPr>
          <p:nvPr/>
        </p:nvPicPr>
        <p:blipFill>
          <a:blip r:embed="rId7"/>
          <a:stretch>
            <a:fillRect/>
          </a:stretch>
        </p:blipFill>
        <p:spPr>
          <a:xfrm>
            <a:off x="2063591" y="2944047"/>
            <a:ext cx="1015841" cy="501491"/>
          </a:xfrm>
          <a:prstGeom prst="rect">
            <a:avLst/>
          </a:prstGeom>
        </p:spPr>
      </p:pic>
      <p:pic>
        <p:nvPicPr>
          <p:cNvPr id="13" name="Picture 12"/>
          <p:cNvPicPr>
            <a:picLocks noChangeAspect="1"/>
          </p:cNvPicPr>
          <p:nvPr/>
        </p:nvPicPr>
        <p:blipFill>
          <a:blip r:embed="rId8"/>
          <a:stretch>
            <a:fillRect/>
          </a:stretch>
        </p:blipFill>
        <p:spPr>
          <a:xfrm>
            <a:off x="3357086" y="2995958"/>
            <a:ext cx="1714500" cy="394335"/>
          </a:xfrm>
          <a:prstGeom prst="rect">
            <a:avLst/>
          </a:prstGeom>
        </p:spPr>
      </p:pic>
      <p:pic>
        <p:nvPicPr>
          <p:cNvPr id="14" name="Picture 13"/>
          <p:cNvPicPr>
            <a:picLocks noChangeAspect="1"/>
          </p:cNvPicPr>
          <p:nvPr/>
        </p:nvPicPr>
        <p:blipFill>
          <a:blip r:embed="rId9"/>
          <a:stretch>
            <a:fillRect/>
          </a:stretch>
        </p:blipFill>
        <p:spPr>
          <a:xfrm>
            <a:off x="5295185" y="2972931"/>
            <a:ext cx="1493520" cy="420053"/>
          </a:xfrm>
          <a:prstGeom prst="rect">
            <a:avLst/>
          </a:prstGeom>
        </p:spPr>
      </p:pic>
      <p:pic>
        <p:nvPicPr>
          <p:cNvPr id="15" name="Picture 14"/>
          <p:cNvPicPr>
            <a:picLocks noChangeAspect="1"/>
          </p:cNvPicPr>
          <p:nvPr/>
        </p:nvPicPr>
        <p:blipFill>
          <a:blip r:embed="rId10"/>
          <a:stretch>
            <a:fillRect/>
          </a:stretch>
        </p:blipFill>
        <p:spPr>
          <a:xfrm>
            <a:off x="7032520" y="2906204"/>
            <a:ext cx="1776413" cy="533400"/>
          </a:xfrm>
          <a:prstGeom prst="rect">
            <a:avLst/>
          </a:prstGeom>
        </p:spPr>
      </p:pic>
      <p:pic>
        <p:nvPicPr>
          <p:cNvPr id="16" name="Picture 15"/>
          <p:cNvPicPr>
            <a:picLocks noChangeAspect="1"/>
          </p:cNvPicPr>
          <p:nvPr/>
        </p:nvPicPr>
        <p:blipFill>
          <a:blip r:embed="rId11"/>
          <a:stretch>
            <a:fillRect/>
          </a:stretch>
        </p:blipFill>
        <p:spPr>
          <a:xfrm>
            <a:off x="7114960" y="1988661"/>
            <a:ext cx="1691640" cy="243840"/>
          </a:xfrm>
          <a:prstGeom prst="rect">
            <a:avLst/>
          </a:prstGeom>
        </p:spPr>
      </p:pic>
      <p:pic>
        <p:nvPicPr>
          <p:cNvPr id="17" name="Picture 16"/>
          <p:cNvPicPr>
            <a:picLocks noChangeAspect="1"/>
          </p:cNvPicPr>
          <p:nvPr/>
        </p:nvPicPr>
        <p:blipFill>
          <a:blip r:embed="rId12"/>
          <a:stretch>
            <a:fillRect/>
          </a:stretch>
        </p:blipFill>
        <p:spPr>
          <a:xfrm>
            <a:off x="595312" y="2921663"/>
            <a:ext cx="1228725" cy="542925"/>
          </a:xfrm>
          <a:prstGeom prst="rect">
            <a:avLst/>
          </a:prstGeom>
        </p:spPr>
      </p:pic>
      <p:pic>
        <p:nvPicPr>
          <p:cNvPr id="19" name="Picture 18"/>
          <p:cNvPicPr>
            <a:picLocks noChangeAspect="1"/>
          </p:cNvPicPr>
          <p:nvPr/>
        </p:nvPicPr>
        <p:blipFill>
          <a:blip r:embed="rId13"/>
          <a:stretch>
            <a:fillRect/>
          </a:stretch>
        </p:blipFill>
        <p:spPr>
          <a:xfrm>
            <a:off x="681036" y="3959500"/>
            <a:ext cx="933450" cy="493395"/>
          </a:xfrm>
          <a:prstGeom prst="rect">
            <a:avLst/>
          </a:prstGeom>
        </p:spPr>
      </p:pic>
      <p:pic>
        <p:nvPicPr>
          <p:cNvPr id="20" name="Picture 19"/>
          <p:cNvPicPr>
            <a:picLocks noChangeAspect="1"/>
          </p:cNvPicPr>
          <p:nvPr/>
        </p:nvPicPr>
        <p:blipFill>
          <a:blip r:embed="rId14"/>
          <a:stretch>
            <a:fillRect/>
          </a:stretch>
        </p:blipFill>
        <p:spPr>
          <a:xfrm>
            <a:off x="2010830" y="4059722"/>
            <a:ext cx="1271588" cy="381000"/>
          </a:xfrm>
          <a:prstGeom prst="rect">
            <a:avLst/>
          </a:prstGeom>
        </p:spPr>
      </p:pic>
      <p:pic>
        <p:nvPicPr>
          <p:cNvPr id="21" name="Picture 20"/>
          <p:cNvPicPr>
            <a:picLocks noChangeAspect="1"/>
          </p:cNvPicPr>
          <p:nvPr/>
        </p:nvPicPr>
        <p:blipFill>
          <a:blip r:embed="rId15"/>
          <a:stretch>
            <a:fillRect/>
          </a:stretch>
        </p:blipFill>
        <p:spPr>
          <a:xfrm>
            <a:off x="3716862" y="3991549"/>
            <a:ext cx="1247775" cy="538163"/>
          </a:xfrm>
          <a:prstGeom prst="rect">
            <a:avLst/>
          </a:prstGeom>
        </p:spPr>
      </p:pic>
      <p:pic>
        <p:nvPicPr>
          <p:cNvPr id="24" name="Picture 23"/>
          <p:cNvPicPr>
            <a:picLocks noChangeAspect="1"/>
          </p:cNvPicPr>
          <p:nvPr/>
        </p:nvPicPr>
        <p:blipFill>
          <a:blip r:embed="rId16"/>
          <a:stretch>
            <a:fillRect/>
          </a:stretch>
        </p:blipFill>
        <p:spPr>
          <a:xfrm>
            <a:off x="5570268" y="3953386"/>
            <a:ext cx="542925" cy="554355"/>
          </a:xfrm>
          <a:prstGeom prst="rect">
            <a:avLst/>
          </a:prstGeom>
        </p:spPr>
      </p:pic>
      <p:pic>
        <p:nvPicPr>
          <p:cNvPr id="25" name="Picture 24"/>
          <p:cNvPicPr>
            <a:picLocks noChangeAspect="1"/>
          </p:cNvPicPr>
          <p:nvPr/>
        </p:nvPicPr>
        <p:blipFill>
          <a:blip r:embed="rId17"/>
          <a:stretch>
            <a:fillRect/>
          </a:stretch>
        </p:blipFill>
        <p:spPr>
          <a:xfrm>
            <a:off x="6663153" y="4034391"/>
            <a:ext cx="998220" cy="422910"/>
          </a:xfrm>
          <a:prstGeom prst="rect">
            <a:avLst/>
          </a:prstGeom>
        </p:spPr>
      </p:pic>
      <p:pic>
        <p:nvPicPr>
          <p:cNvPr id="26" name="Picture 25"/>
          <p:cNvPicPr>
            <a:picLocks noChangeAspect="1"/>
          </p:cNvPicPr>
          <p:nvPr/>
        </p:nvPicPr>
        <p:blipFill>
          <a:blip r:embed="rId18"/>
          <a:stretch>
            <a:fillRect/>
          </a:stretch>
        </p:blipFill>
        <p:spPr>
          <a:xfrm>
            <a:off x="602932" y="4985418"/>
            <a:ext cx="2628900" cy="433388"/>
          </a:xfrm>
          <a:prstGeom prst="rect">
            <a:avLst/>
          </a:prstGeom>
        </p:spPr>
      </p:pic>
      <p:pic>
        <p:nvPicPr>
          <p:cNvPr id="27" name="Picture 26"/>
          <p:cNvPicPr>
            <a:picLocks noChangeAspect="1"/>
          </p:cNvPicPr>
          <p:nvPr/>
        </p:nvPicPr>
        <p:blipFill>
          <a:blip r:embed="rId19"/>
          <a:stretch>
            <a:fillRect/>
          </a:stretch>
        </p:blipFill>
        <p:spPr>
          <a:xfrm>
            <a:off x="3563778" y="4991405"/>
            <a:ext cx="1714500" cy="426720"/>
          </a:xfrm>
          <a:prstGeom prst="rect">
            <a:avLst/>
          </a:prstGeom>
        </p:spPr>
      </p:pic>
      <p:pic>
        <p:nvPicPr>
          <p:cNvPr id="28" name="Picture 27"/>
          <p:cNvPicPr>
            <a:picLocks noChangeAspect="1"/>
          </p:cNvPicPr>
          <p:nvPr/>
        </p:nvPicPr>
        <p:blipFill>
          <a:blip r:embed="rId20"/>
          <a:stretch>
            <a:fillRect/>
          </a:stretch>
        </p:blipFill>
        <p:spPr>
          <a:xfrm>
            <a:off x="5711715" y="4962082"/>
            <a:ext cx="1584960" cy="461010"/>
          </a:xfrm>
          <a:prstGeom prst="rect">
            <a:avLst/>
          </a:prstGeom>
        </p:spPr>
      </p:pic>
      <p:pic>
        <p:nvPicPr>
          <p:cNvPr id="29" name="Picture 28"/>
          <p:cNvPicPr>
            <a:picLocks noChangeAspect="1"/>
          </p:cNvPicPr>
          <p:nvPr/>
        </p:nvPicPr>
        <p:blipFill>
          <a:blip r:embed="rId21"/>
          <a:stretch>
            <a:fillRect/>
          </a:stretch>
        </p:blipFill>
        <p:spPr>
          <a:xfrm>
            <a:off x="7229211" y="5659049"/>
            <a:ext cx="796290" cy="918210"/>
          </a:xfrm>
          <a:prstGeom prst="rect">
            <a:avLst/>
          </a:prstGeom>
        </p:spPr>
      </p:pic>
      <p:pic>
        <p:nvPicPr>
          <p:cNvPr id="30" name="Picture 29"/>
          <p:cNvPicPr>
            <a:picLocks noChangeAspect="1"/>
          </p:cNvPicPr>
          <p:nvPr/>
        </p:nvPicPr>
        <p:blipFill>
          <a:blip r:embed="rId22"/>
          <a:stretch>
            <a:fillRect/>
          </a:stretch>
        </p:blipFill>
        <p:spPr>
          <a:xfrm>
            <a:off x="667970" y="6023980"/>
            <a:ext cx="1304925" cy="447675"/>
          </a:xfrm>
          <a:prstGeom prst="rect">
            <a:avLst/>
          </a:prstGeom>
        </p:spPr>
      </p:pic>
      <p:pic>
        <p:nvPicPr>
          <p:cNvPr id="31" name="Picture 30"/>
          <p:cNvPicPr>
            <a:picLocks noChangeAspect="1"/>
          </p:cNvPicPr>
          <p:nvPr/>
        </p:nvPicPr>
        <p:blipFill>
          <a:blip r:embed="rId23"/>
          <a:stretch>
            <a:fillRect/>
          </a:stretch>
        </p:blipFill>
        <p:spPr>
          <a:xfrm>
            <a:off x="2401041" y="6049272"/>
            <a:ext cx="1965960" cy="373380"/>
          </a:xfrm>
          <a:prstGeom prst="rect">
            <a:avLst/>
          </a:prstGeom>
        </p:spPr>
      </p:pic>
      <p:pic>
        <p:nvPicPr>
          <p:cNvPr id="32" name="Picture 31"/>
          <p:cNvPicPr>
            <a:picLocks noChangeAspect="1"/>
          </p:cNvPicPr>
          <p:nvPr/>
        </p:nvPicPr>
        <p:blipFill>
          <a:blip r:embed="rId24"/>
          <a:stretch>
            <a:fillRect/>
          </a:stretch>
        </p:blipFill>
        <p:spPr>
          <a:xfrm>
            <a:off x="4830601" y="6015456"/>
            <a:ext cx="1938338" cy="452438"/>
          </a:xfrm>
          <a:prstGeom prst="rect">
            <a:avLst/>
          </a:prstGeom>
        </p:spPr>
      </p:pic>
    </p:spTree>
    <p:extLst>
      <p:ext uri="{BB962C8B-B14F-4D97-AF65-F5344CB8AC3E}">
        <p14:creationId xmlns:p14="http://schemas.microsoft.com/office/powerpoint/2010/main" val="2405105808"/>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4"/>
            <a:ext cx="8373533" cy="5583639"/>
          </a:xfrm>
        </p:spPr>
        <p:txBody>
          <a:bodyPr>
            <a:normAutofit/>
          </a:bodyPr>
          <a:lstStyle/>
          <a:p>
            <a:pPr marL="0" indent="0">
              <a:buNone/>
            </a:pPr>
            <a:r>
              <a:rPr lang="en-US" sz="2400" dirty="0" smtClean="0">
                <a:solidFill>
                  <a:schemeClr val="accent4">
                    <a:lumMod val="75000"/>
                  </a:schemeClr>
                </a:solidFill>
              </a:rPr>
              <a:t>						But Missing…</a:t>
            </a:r>
          </a:p>
          <a:p>
            <a:pPr marL="0" indent="0">
              <a:buNone/>
            </a:pPr>
            <a:r>
              <a:rPr lang="en-US" sz="2400" dirty="0" smtClean="0">
                <a:solidFill>
                  <a:schemeClr val="accent4">
                    <a:lumMod val="75000"/>
                  </a:schemeClr>
                </a:solidFill>
              </a:rPr>
              <a:t>Cloud</a:t>
            </a:r>
          </a:p>
          <a:p>
            <a:pPr marL="0" indent="0">
              <a:buNone/>
            </a:pPr>
            <a:endParaRPr lang="en-US" sz="2400" dirty="0" smtClean="0">
              <a:solidFill>
                <a:schemeClr val="accent4">
                  <a:lumMod val="75000"/>
                </a:schemeClr>
              </a:solidFill>
            </a:endParaRPr>
          </a:p>
          <a:p>
            <a:pPr marL="0" indent="0">
              <a:buNone/>
            </a:pPr>
            <a:r>
              <a:rPr lang="en-US" sz="2400" dirty="0" smtClean="0">
                <a:solidFill>
                  <a:schemeClr val="accent4">
                    <a:lumMod val="75000"/>
                  </a:schemeClr>
                </a:solidFill>
              </a:rPr>
              <a:t>Compute</a:t>
            </a:r>
          </a:p>
          <a:p>
            <a:pPr marL="0" indent="0">
              <a:buNone/>
            </a:pPr>
            <a:endParaRPr lang="en-US" sz="2400" dirty="0" smtClean="0">
              <a:solidFill>
                <a:schemeClr val="accent4">
                  <a:lumMod val="75000"/>
                </a:schemeClr>
              </a:solidFill>
            </a:endParaRPr>
          </a:p>
          <a:p>
            <a:pPr marL="0" indent="0">
              <a:buNone/>
            </a:pPr>
            <a:r>
              <a:rPr lang="en-US" sz="2400" dirty="0" smtClean="0">
                <a:solidFill>
                  <a:schemeClr val="accent4">
                    <a:lumMod val="75000"/>
                  </a:schemeClr>
                </a:solidFill>
              </a:rPr>
              <a:t>Storage</a:t>
            </a:r>
          </a:p>
          <a:p>
            <a:pPr marL="0" indent="0">
              <a:buNone/>
            </a:pPr>
            <a:endParaRPr lang="en-US" sz="2400" dirty="0" smtClean="0">
              <a:solidFill>
                <a:schemeClr val="accent4">
                  <a:lumMod val="75000"/>
                </a:schemeClr>
              </a:solidFill>
            </a:endParaRPr>
          </a:p>
          <a:p>
            <a:pPr marL="0" indent="0">
              <a:buNone/>
            </a:pPr>
            <a:r>
              <a:rPr lang="en-US" sz="2400" dirty="0" smtClean="0">
                <a:solidFill>
                  <a:schemeClr val="accent4">
                    <a:lumMod val="75000"/>
                  </a:schemeClr>
                </a:solidFill>
              </a:rPr>
              <a:t>Mainstream Sites</a:t>
            </a:r>
          </a:p>
          <a:p>
            <a:pPr marL="0" indent="0">
              <a:buNone/>
            </a:pPr>
            <a:endParaRPr lang="en-US" sz="2400" dirty="0" smtClean="0">
              <a:solidFill>
                <a:schemeClr val="accent4">
                  <a:lumMod val="75000"/>
                </a:schemeClr>
              </a:solidFill>
            </a:endParaRPr>
          </a:p>
          <a:p>
            <a:pPr marL="0" indent="0">
              <a:buNone/>
            </a:pPr>
            <a:r>
              <a:rPr lang="en-US" sz="2400" dirty="0" smtClean="0">
                <a:solidFill>
                  <a:schemeClr val="accent4">
                    <a:lumMod val="75000"/>
                  </a:schemeClr>
                </a:solidFill>
              </a:rPr>
              <a:t>Service Sites</a:t>
            </a:r>
          </a:p>
          <a:p>
            <a:pPr marL="0" indent="0">
              <a:buNone/>
            </a:pPr>
            <a:endParaRPr lang="en-US" sz="2400" dirty="0" smtClean="0">
              <a:solidFill>
                <a:schemeClr val="accent4">
                  <a:lumMod val="75000"/>
                </a:schemeClr>
              </a:solidFill>
            </a:endParaRPr>
          </a:p>
          <a:p>
            <a:pPr marL="0" indent="0">
              <a:buNone/>
            </a:pPr>
            <a:r>
              <a:rPr lang="en-US" sz="2400" dirty="0" smtClean="0">
                <a:solidFill>
                  <a:schemeClr val="accent4">
                    <a:lumMod val="75000"/>
                  </a:schemeClr>
                </a:solidFill>
              </a:rPr>
              <a:t>Smaller sites</a:t>
            </a:r>
          </a:p>
        </p:txBody>
      </p:sp>
      <p:sp>
        <p:nvSpPr>
          <p:cNvPr id="3" name="Title 2"/>
          <p:cNvSpPr>
            <a:spLocks noGrp="1"/>
          </p:cNvSpPr>
          <p:nvPr>
            <p:ph type="title"/>
          </p:nvPr>
        </p:nvSpPr>
        <p:spPr/>
        <p:txBody>
          <a:bodyPr/>
          <a:lstStyle/>
          <a:p>
            <a:r>
              <a:rPr lang="en-US" dirty="0" smtClean="0"/>
              <a:t>Who is Not deploying IPv6?</a:t>
            </a:r>
            <a:endParaRPr lang="en-US" dirty="0"/>
          </a:p>
        </p:txBody>
      </p:sp>
      <p:pic>
        <p:nvPicPr>
          <p:cNvPr id="4" name="Picture 3"/>
          <p:cNvPicPr>
            <a:picLocks noChangeAspect="1"/>
          </p:cNvPicPr>
          <p:nvPr/>
        </p:nvPicPr>
        <p:blipFill>
          <a:blip r:embed="rId3"/>
          <a:stretch>
            <a:fillRect/>
          </a:stretch>
        </p:blipFill>
        <p:spPr>
          <a:xfrm>
            <a:off x="1428750" y="1838325"/>
            <a:ext cx="1417320" cy="441960"/>
          </a:xfrm>
          <a:prstGeom prst="rect">
            <a:avLst/>
          </a:prstGeom>
        </p:spPr>
      </p:pic>
      <p:pic>
        <p:nvPicPr>
          <p:cNvPr id="5" name="Picture 4"/>
          <p:cNvPicPr>
            <a:picLocks noChangeAspect="1"/>
          </p:cNvPicPr>
          <p:nvPr/>
        </p:nvPicPr>
        <p:blipFill>
          <a:blip r:embed="rId4"/>
          <a:stretch>
            <a:fillRect/>
          </a:stretch>
        </p:blipFill>
        <p:spPr>
          <a:xfrm>
            <a:off x="3224209" y="1819275"/>
            <a:ext cx="1985963" cy="361950"/>
          </a:xfrm>
          <a:prstGeom prst="rect">
            <a:avLst/>
          </a:prstGeom>
        </p:spPr>
      </p:pic>
      <p:pic>
        <p:nvPicPr>
          <p:cNvPr id="6" name="Picture 5"/>
          <p:cNvPicPr>
            <a:picLocks noChangeAspect="1"/>
          </p:cNvPicPr>
          <p:nvPr/>
        </p:nvPicPr>
        <p:blipFill>
          <a:blip r:embed="rId5"/>
          <a:stretch>
            <a:fillRect/>
          </a:stretch>
        </p:blipFill>
        <p:spPr>
          <a:xfrm>
            <a:off x="5785587" y="1473517"/>
            <a:ext cx="960120" cy="977265"/>
          </a:xfrm>
          <a:prstGeom prst="rect">
            <a:avLst/>
          </a:prstGeom>
        </p:spPr>
      </p:pic>
      <p:pic>
        <p:nvPicPr>
          <p:cNvPr id="7" name="Picture 6"/>
          <p:cNvPicPr>
            <a:picLocks noChangeAspect="1"/>
          </p:cNvPicPr>
          <p:nvPr/>
        </p:nvPicPr>
        <p:blipFill>
          <a:blip r:embed="rId6"/>
          <a:stretch>
            <a:fillRect/>
          </a:stretch>
        </p:blipFill>
        <p:spPr>
          <a:xfrm>
            <a:off x="2014539" y="2642238"/>
            <a:ext cx="750094" cy="750094"/>
          </a:xfrm>
          <a:prstGeom prst="rect">
            <a:avLst/>
          </a:prstGeom>
        </p:spPr>
      </p:pic>
      <p:pic>
        <p:nvPicPr>
          <p:cNvPr id="8" name="Picture 7"/>
          <p:cNvPicPr>
            <a:picLocks noChangeAspect="1"/>
          </p:cNvPicPr>
          <p:nvPr/>
        </p:nvPicPr>
        <p:blipFill>
          <a:blip r:embed="rId7"/>
          <a:stretch>
            <a:fillRect/>
          </a:stretch>
        </p:blipFill>
        <p:spPr>
          <a:xfrm>
            <a:off x="3221824" y="2782970"/>
            <a:ext cx="1423035" cy="468630"/>
          </a:xfrm>
          <a:prstGeom prst="rect">
            <a:avLst/>
          </a:prstGeom>
        </p:spPr>
      </p:pic>
      <p:pic>
        <p:nvPicPr>
          <p:cNvPr id="9" name="Picture 8"/>
          <p:cNvPicPr>
            <a:picLocks noChangeAspect="1"/>
          </p:cNvPicPr>
          <p:nvPr/>
        </p:nvPicPr>
        <p:blipFill>
          <a:blip r:embed="rId8"/>
          <a:stretch>
            <a:fillRect/>
          </a:stretch>
        </p:blipFill>
        <p:spPr>
          <a:xfrm>
            <a:off x="5033959" y="2782970"/>
            <a:ext cx="2326005" cy="434340"/>
          </a:xfrm>
          <a:prstGeom prst="rect">
            <a:avLst/>
          </a:prstGeom>
        </p:spPr>
      </p:pic>
      <p:pic>
        <p:nvPicPr>
          <p:cNvPr id="10" name="Picture 9"/>
          <p:cNvPicPr>
            <a:picLocks noChangeAspect="1"/>
          </p:cNvPicPr>
          <p:nvPr/>
        </p:nvPicPr>
        <p:blipFill>
          <a:blip r:embed="rId9"/>
          <a:stretch>
            <a:fillRect/>
          </a:stretch>
        </p:blipFill>
        <p:spPr>
          <a:xfrm>
            <a:off x="7670002" y="2701769"/>
            <a:ext cx="1023938" cy="690563"/>
          </a:xfrm>
          <a:prstGeom prst="rect">
            <a:avLst/>
          </a:prstGeom>
        </p:spPr>
      </p:pic>
      <p:pic>
        <p:nvPicPr>
          <p:cNvPr id="11" name="Picture 10"/>
          <p:cNvPicPr>
            <a:picLocks noChangeAspect="1"/>
          </p:cNvPicPr>
          <p:nvPr/>
        </p:nvPicPr>
        <p:blipFill>
          <a:blip r:embed="rId10"/>
          <a:stretch>
            <a:fillRect/>
          </a:stretch>
        </p:blipFill>
        <p:spPr>
          <a:xfrm>
            <a:off x="1722836" y="3666946"/>
            <a:ext cx="1333500" cy="466725"/>
          </a:xfrm>
          <a:prstGeom prst="rect">
            <a:avLst/>
          </a:prstGeom>
        </p:spPr>
      </p:pic>
      <p:pic>
        <p:nvPicPr>
          <p:cNvPr id="12" name="Picture 11"/>
          <p:cNvPicPr>
            <a:picLocks noChangeAspect="1"/>
          </p:cNvPicPr>
          <p:nvPr/>
        </p:nvPicPr>
        <p:blipFill>
          <a:blip r:embed="rId11"/>
          <a:stretch>
            <a:fillRect/>
          </a:stretch>
        </p:blipFill>
        <p:spPr>
          <a:xfrm>
            <a:off x="3428997" y="3669748"/>
            <a:ext cx="1828800" cy="531495"/>
          </a:xfrm>
          <a:prstGeom prst="rect">
            <a:avLst/>
          </a:prstGeom>
        </p:spPr>
      </p:pic>
      <p:pic>
        <p:nvPicPr>
          <p:cNvPr id="13" name="Picture 12"/>
          <p:cNvPicPr>
            <a:picLocks noChangeAspect="1"/>
          </p:cNvPicPr>
          <p:nvPr/>
        </p:nvPicPr>
        <p:blipFill>
          <a:blip r:embed="rId12"/>
          <a:stretch>
            <a:fillRect/>
          </a:stretch>
        </p:blipFill>
        <p:spPr>
          <a:xfrm>
            <a:off x="5705936" y="3620273"/>
            <a:ext cx="1352550" cy="541020"/>
          </a:xfrm>
          <a:prstGeom prst="rect">
            <a:avLst/>
          </a:prstGeom>
        </p:spPr>
      </p:pic>
      <p:pic>
        <p:nvPicPr>
          <p:cNvPr id="14" name="Picture 13"/>
          <p:cNvPicPr>
            <a:picLocks noChangeAspect="1"/>
          </p:cNvPicPr>
          <p:nvPr/>
        </p:nvPicPr>
        <p:blipFill>
          <a:blip r:embed="rId13"/>
          <a:stretch>
            <a:fillRect/>
          </a:stretch>
        </p:blipFill>
        <p:spPr>
          <a:xfrm>
            <a:off x="3661410" y="4600342"/>
            <a:ext cx="1080135" cy="516731"/>
          </a:xfrm>
          <a:prstGeom prst="rect">
            <a:avLst/>
          </a:prstGeom>
        </p:spPr>
      </p:pic>
      <p:pic>
        <p:nvPicPr>
          <p:cNvPr id="15" name="Picture 14"/>
          <p:cNvPicPr>
            <a:picLocks noChangeAspect="1"/>
          </p:cNvPicPr>
          <p:nvPr/>
        </p:nvPicPr>
        <p:blipFill>
          <a:blip r:embed="rId14"/>
          <a:stretch>
            <a:fillRect/>
          </a:stretch>
        </p:blipFill>
        <p:spPr>
          <a:xfrm>
            <a:off x="1478027" y="4666119"/>
            <a:ext cx="1809750" cy="485775"/>
          </a:xfrm>
          <a:prstGeom prst="rect">
            <a:avLst/>
          </a:prstGeom>
        </p:spPr>
      </p:pic>
      <p:pic>
        <p:nvPicPr>
          <p:cNvPr id="16" name="Picture 15"/>
          <p:cNvPicPr>
            <a:picLocks noChangeAspect="1"/>
          </p:cNvPicPr>
          <p:nvPr/>
        </p:nvPicPr>
        <p:blipFill>
          <a:blip r:embed="rId15"/>
          <a:stretch>
            <a:fillRect/>
          </a:stretch>
        </p:blipFill>
        <p:spPr>
          <a:xfrm>
            <a:off x="5126228" y="4647252"/>
            <a:ext cx="1722120" cy="422910"/>
          </a:xfrm>
          <a:prstGeom prst="rect">
            <a:avLst/>
          </a:prstGeom>
        </p:spPr>
      </p:pic>
      <p:pic>
        <p:nvPicPr>
          <p:cNvPr id="18" name="Picture 17"/>
          <p:cNvPicPr>
            <a:picLocks noChangeAspect="1"/>
          </p:cNvPicPr>
          <p:nvPr/>
        </p:nvPicPr>
        <p:blipFill>
          <a:blip r:embed="rId16"/>
          <a:stretch>
            <a:fillRect/>
          </a:stretch>
        </p:blipFill>
        <p:spPr>
          <a:xfrm>
            <a:off x="7247077" y="4589154"/>
            <a:ext cx="1423988" cy="581025"/>
          </a:xfrm>
          <a:prstGeom prst="rect">
            <a:avLst/>
          </a:prstGeom>
        </p:spPr>
      </p:pic>
      <p:pic>
        <p:nvPicPr>
          <p:cNvPr id="19" name="Picture 18"/>
          <p:cNvPicPr>
            <a:picLocks noChangeAspect="1"/>
          </p:cNvPicPr>
          <p:nvPr/>
        </p:nvPicPr>
        <p:blipFill>
          <a:blip r:embed="rId17"/>
          <a:stretch>
            <a:fillRect/>
          </a:stretch>
        </p:blipFill>
        <p:spPr>
          <a:xfrm>
            <a:off x="1501856" y="5576765"/>
            <a:ext cx="1482090" cy="491490"/>
          </a:xfrm>
          <a:prstGeom prst="rect">
            <a:avLst/>
          </a:prstGeom>
        </p:spPr>
      </p:pic>
      <p:pic>
        <p:nvPicPr>
          <p:cNvPr id="20" name="Picture 19"/>
          <p:cNvPicPr>
            <a:picLocks noChangeAspect="1"/>
          </p:cNvPicPr>
          <p:nvPr/>
        </p:nvPicPr>
        <p:blipFill>
          <a:blip r:embed="rId18"/>
          <a:stretch>
            <a:fillRect/>
          </a:stretch>
        </p:blipFill>
        <p:spPr>
          <a:xfrm>
            <a:off x="3246120" y="5610471"/>
            <a:ext cx="1466850" cy="500063"/>
          </a:xfrm>
          <a:prstGeom prst="rect">
            <a:avLst/>
          </a:prstGeom>
        </p:spPr>
      </p:pic>
      <p:pic>
        <p:nvPicPr>
          <p:cNvPr id="22" name="Picture 21"/>
          <p:cNvPicPr>
            <a:picLocks noChangeAspect="1"/>
          </p:cNvPicPr>
          <p:nvPr/>
        </p:nvPicPr>
        <p:blipFill>
          <a:blip r:embed="rId19"/>
          <a:stretch>
            <a:fillRect/>
          </a:stretch>
        </p:blipFill>
        <p:spPr>
          <a:xfrm>
            <a:off x="5039506" y="5720009"/>
            <a:ext cx="1524000" cy="381000"/>
          </a:xfrm>
          <a:prstGeom prst="rect">
            <a:avLst/>
          </a:prstGeom>
        </p:spPr>
      </p:pic>
      <p:pic>
        <p:nvPicPr>
          <p:cNvPr id="23" name="Picture 22"/>
          <p:cNvPicPr>
            <a:picLocks noChangeAspect="1"/>
          </p:cNvPicPr>
          <p:nvPr/>
        </p:nvPicPr>
        <p:blipFill>
          <a:blip r:embed="rId20"/>
          <a:stretch>
            <a:fillRect/>
          </a:stretch>
        </p:blipFill>
        <p:spPr>
          <a:xfrm>
            <a:off x="6848348" y="5565646"/>
            <a:ext cx="2057400" cy="565785"/>
          </a:xfrm>
          <a:prstGeom prst="rect">
            <a:avLst/>
          </a:prstGeom>
        </p:spPr>
      </p:pic>
    </p:spTree>
    <p:extLst>
      <p:ext uri="{BB962C8B-B14F-4D97-AF65-F5344CB8AC3E}">
        <p14:creationId xmlns:p14="http://schemas.microsoft.com/office/powerpoint/2010/main" val="3282907776"/>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4"/>
            <a:ext cx="8373533" cy="5583639"/>
          </a:xfrm>
        </p:spPr>
        <p:txBody>
          <a:bodyPr>
            <a:normAutofit/>
          </a:bodyPr>
          <a:lstStyle/>
          <a:p>
            <a:r>
              <a:rPr lang="en-US" sz="2400" dirty="0" smtClean="0"/>
              <a:t>Interface change</a:t>
            </a:r>
          </a:p>
          <a:p>
            <a:endParaRPr lang="en-US" sz="2400" dirty="0" smtClean="0"/>
          </a:p>
          <a:p>
            <a:r>
              <a:rPr lang="en-US" sz="2400" dirty="0" smtClean="0"/>
              <a:t>Invisible infrastructure (electric grid)</a:t>
            </a:r>
          </a:p>
          <a:p>
            <a:endParaRPr lang="en-US" sz="2400" dirty="0" smtClean="0"/>
          </a:p>
          <a:p>
            <a:r>
              <a:rPr lang="en-US" sz="2400" dirty="0" smtClean="0"/>
              <a:t>Inertia</a:t>
            </a:r>
          </a:p>
          <a:p>
            <a:endParaRPr lang="en-US" sz="2400" dirty="0"/>
          </a:p>
          <a:p>
            <a:r>
              <a:rPr lang="en-US" sz="2400" dirty="0"/>
              <a:t>Limited short term benefits</a:t>
            </a:r>
          </a:p>
          <a:p>
            <a:pPr marL="0" indent="0">
              <a:buNone/>
            </a:pPr>
            <a:endParaRPr lang="en-US" sz="2400" dirty="0"/>
          </a:p>
          <a:p>
            <a:endParaRPr lang="en-US" sz="2400" dirty="0" smtClean="0"/>
          </a:p>
        </p:txBody>
      </p:sp>
      <p:sp>
        <p:nvSpPr>
          <p:cNvPr id="3" name="Title 2"/>
          <p:cNvSpPr>
            <a:spLocks noGrp="1"/>
          </p:cNvSpPr>
          <p:nvPr>
            <p:ph type="title"/>
          </p:nvPr>
        </p:nvSpPr>
        <p:spPr>
          <a:xfrm>
            <a:off x="296333" y="334095"/>
            <a:ext cx="8576362" cy="530996"/>
          </a:xfrm>
        </p:spPr>
        <p:txBody>
          <a:bodyPr/>
          <a:lstStyle/>
          <a:p>
            <a:r>
              <a:rPr lang="en-US" dirty="0" smtClean="0"/>
              <a:t>Why the reluctance with ipv6?</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3455" y="4617518"/>
            <a:ext cx="21431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059210"/>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4"/>
            <a:ext cx="8373533" cy="5583639"/>
          </a:xfrm>
        </p:spPr>
        <p:txBody>
          <a:bodyPr>
            <a:normAutofit/>
          </a:bodyPr>
          <a:lstStyle/>
          <a:p>
            <a:r>
              <a:rPr lang="en-US" sz="2400" dirty="0" smtClean="0"/>
              <a:t>The Internet of Things</a:t>
            </a:r>
          </a:p>
          <a:p>
            <a:endParaRPr lang="en-US" sz="2400" dirty="0"/>
          </a:p>
          <a:p>
            <a:r>
              <a:rPr lang="en-US" sz="2400" dirty="0" smtClean="0"/>
              <a:t>Mobility - Facebook findings from their @Scale Conference (September, 2015)</a:t>
            </a:r>
          </a:p>
          <a:p>
            <a:pPr lvl="2"/>
            <a:r>
              <a:rPr lang="en-US" dirty="0" smtClean="0"/>
              <a:t>10</a:t>
            </a:r>
            <a:r>
              <a:rPr lang="en-US" dirty="0"/>
              <a:t>% of global users connect to them with </a:t>
            </a:r>
            <a:r>
              <a:rPr lang="en-US" dirty="0" smtClean="0"/>
              <a:t>v6</a:t>
            </a:r>
          </a:p>
          <a:p>
            <a:pPr lvl="2"/>
            <a:r>
              <a:rPr lang="en-US" dirty="0" smtClean="0"/>
              <a:t>23</a:t>
            </a:r>
            <a:r>
              <a:rPr lang="en-US" dirty="0"/>
              <a:t>% of US users connect with v6</a:t>
            </a:r>
          </a:p>
          <a:p>
            <a:pPr lvl="2"/>
            <a:r>
              <a:rPr lang="en-US" dirty="0"/>
              <a:t>33% of Mobile US users connect with v6</a:t>
            </a:r>
          </a:p>
          <a:p>
            <a:pPr lvl="2"/>
            <a:r>
              <a:rPr lang="en-US" dirty="0"/>
              <a:t>45% of 4G Mobile US users connect with </a:t>
            </a:r>
            <a:r>
              <a:rPr lang="en-US" dirty="0" smtClean="0"/>
              <a:t>v6</a:t>
            </a:r>
          </a:p>
          <a:p>
            <a:pPr lvl="1"/>
            <a:r>
              <a:rPr lang="en-US" dirty="0"/>
              <a:t>With client instrumented A/B testing (mobile focus), IPv6 is consistently about 15% faster than IPv4 across </a:t>
            </a:r>
            <a:r>
              <a:rPr lang="en-US" dirty="0" smtClean="0"/>
              <a:t>carriers</a:t>
            </a:r>
          </a:p>
          <a:p>
            <a:pPr lvl="2"/>
            <a:r>
              <a:rPr lang="en-US" dirty="0"/>
              <a:t>Analysis done by Facebook data scientist</a:t>
            </a:r>
          </a:p>
          <a:p>
            <a:pPr lvl="2"/>
            <a:r>
              <a:rPr lang="en-US" dirty="0" smtClean="0"/>
              <a:t>Two </a:t>
            </a:r>
            <a:r>
              <a:rPr lang="en-US" dirty="0"/>
              <a:t>sample sizes of over </a:t>
            </a:r>
            <a:r>
              <a:rPr lang="en-US" dirty="0" smtClean="0"/>
              <a:t>155,000</a:t>
            </a:r>
          </a:p>
          <a:p>
            <a:pPr lvl="1"/>
            <a:r>
              <a:rPr lang="en-US" dirty="0" smtClean="0"/>
              <a:t>More </a:t>
            </a:r>
            <a:r>
              <a:rPr lang="en-US" dirty="0"/>
              <a:t>than 1/3 of US Mobile Traffic is IPv6 </a:t>
            </a:r>
            <a:r>
              <a:rPr lang="en-US" dirty="0" smtClean="0"/>
              <a:t>and still growing…</a:t>
            </a:r>
          </a:p>
          <a:p>
            <a:pPr marL="228600" lvl="1" indent="0">
              <a:buNone/>
            </a:pPr>
            <a:endParaRPr lang="en-US" dirty="0" smtClean="0"/>
          </a:p>
          <a:p>
            <a:r>
              <a:rPr lang="en-US" sz="2400" dirty="0" smtClean="0"/>
              <a:t>Maximum control of user experience</a:t>
            </a:r>
          </a:p>
        </p:txBody>
      </p:sp>
      <p:sp>
        <p:nvSpPr>
          <p:cNvPr id="3" name="Title 2"/>
          <p:cNvSpPr>
            <a:spLocks noGrp="1"/>
          </p:cNvSpPr>
          <p:nvPr>
            <p:ph type="title"/>
          </p:nvPr>
        </p:nvSpPr>
        <p:spPr>
          <a:xfrm>
            <a:off x="296333" y="334095"/>
            <a:ext cx="8576362" cy="530996"/>
          </a:xfrm>
        </p:spPr>
        <p:txBody>
          <a:bodyPr/>
          <a:lstStyle/>
          <a:p>
            <a:r>
              <a:rPr lang="en-US" dirty="0" smtClean="0"/>
              <a:t>IPv6 Drivers</a:t>
            </a:r>
            <a:endParaRPr lang="en-US" dirty="0"/>
          </a:p>
        </p:txBody>
      </p:sp>
      <p:pic>
        <p:nvPicPr>
          <p:cNvPr id="4" name="Picture 3"/>
          <p:cNvPicPr>
            <a:picLocks noChangeAspect="1"/>
          </p:cNvPicPr>
          <p:nvPr/>
        </p:nvPicPr>
        <p:blipFill>
          <a:blip r:embed="rId3"/>
          <a:stretch>
            <a:fillRect/>
          </a:stretch>
        </p:blipFill>
        <p:spPr>
          <a:xfrm>
            <a:off x="6229350" y="476970"/>
            <a:ext cx="2057400" cy="1250156"/>
          </a:xfrm>
          <a:prstGeom prst="rect">
            <a:avLst/>
          </a:prstGeom>
        </p:spPr>
      </p:pic>
    </p:spTree>
    <p:extLst>
      <p:ext uri="{BB962C8B-B14F-4D97-AF65-F5344CB8AC3E}">
        <p14:creationId xmlns:p14="http://schemas.microsoft.com/office/powerpoint/2010/main" val="3081309383"/>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ipv6-only, nat64, 464xlat</a:t>
            </a:r>
            <a:endParaRPr lang="en-US" dirty="0"/>
          </a:p>
        </p:txBody>
      </p:sp>
      <p:sp>
        <p:nvSpPr>
          <p:cNvPr id="4" name="Rectangle 3"/>
          <p:cNvSpPr/>
          <p:nvPr/>
        </p:nvSpPr>
        <p:spPr>
          <a:xfrm>
            <a:off x="397164" y="6153829"/>
            <a:ext cx="8340436" cy="369332"/>
          </a:xfrm>
          <a:prstGeom prst="rect">
            <a:avLst/>
          </a:prstGeom>
        </p:spPr>
        <p:txBody>
          <a:bodyPr wrap="square">
            <a:spAutoFit/>
          </a:bodyPr>
          <a:lstStyle/>
          <a:p>
            <a:pPr algn="ctr"/>
            <a:r>
              <a:rPr lang="en-US" dirty="0" smtClean="0"/>
              <a:t>The User Experience – Control, Visibility, Performance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143706"/>
            <a:ext cx="8796612" cy="4506906"/>
          </a:xfrm>
          <a:prstGeom prst="rect">
            <a:avLst/>
          </a:prstGeom>
        </p:spPr>
      </p:pic>
    </p:spTree>
    <p:extLst>
      <p:ext uri="{BB962C8B-B14F-4D97-AF65-F5344CB8AC3E}">
        <p14:creationId xmlns:p14="http://schemas.microsoft.com/office/powerpoint/2010/main" val="131980678"/>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Objectives</a:t>
            </a:r>
            <a:endParaRPr lang="en-US" dirty="0"/>
          </a:p>
        </p:txBody>
      </p:sp>
      <p:sp>
        <p:nvSpPr>
          <p:cNvPr id="3" name="Content Placeholder 2"/>
          <p:cNvSpPr>
            <a:spLocks noGrp="1"/>
          </p:cNvSpPr>
          <p:nvPr>
            <p:ph idx="4294967295"/>
          </p:nvPr>
        </p:nvSpPr>
        <p:spPr>
          <a:xfrm>
            <a:off x="314325" y="1366576"/>
            <a:ext cx="8534400" cy="4759587"/>
          </a:xfrm>
          <a:prstGeom prst="rect">
            <a:avLst/>
          </a:prstGeom>
        </p:spPr>
        <p:txBody>
          <a:bodyPr/>
          <a:lstStyle/>
          <a:p>
            <a:r>
              <a:rPr lang="en-US" sz="2800" dirty="0"/>
              <a:t>Overview of Current Industry Landscape</a:t>
            </a:r>
          </a:p>
          <a:p>
            <a:pPr marL="0" indent="0">
              <a:buNone/>
            </a:pPr>
            <a:endParaRPr lang="en-US" sz="1400" dirty="0" smtClean="0"/>
          </a:p>
          <a:p>
            <a:r>
              <a:rPr lang="en-US" sz="2800" b="1" dirty="0">
                <a:solidFill>
                  <a:srgbClr val="00B050"/>
                </a:solidFill>
              </a:rPr>
              <a:t>IPv6 Deployment Considerations</a:t>
            </a:r>
          </a:p>
          <a:p>
            <a:pPr marL="0" indent="0">
              <a:buNone/>
            </a:pPr>
            <a:endParaRPr lang="en-US" sz="2400" dirty="0" smtClean="0"/>
          </a:p>
          <a:p>
            <a:pPr marL="0" indent="0">
              <a:buNone/>
            </a:pPr>
            <a:endParaRPr lang="en-US" sz="2400" dirty="0"/>
          </a:p>
        </p:txBody>
      </p:sp>
      <p:pic>
        <p:nvPicPr>
          <p:cNvPr id="13314" name="Picture 2" descr="http://blogs-images.forbes.com/wendydiller/files/2014/09/SUNRISEMisty_Freezing_Lake_Michigan_Sunrise_12_06_2007_1__soul-a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421" y="3338744"/>
            <a:ext cx="4160520" cy="3121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42083"/>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organization perimeter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639" y="1000126"/>
            <a:ext cx="5494310" cy="5451442"/>
          </a:xfrm>
          <a:prstGeom prst="rect">
            <a:avLst/>
          </a:prstGeom>
        </p:spPr>
      </p:pic>
    </p:spTree>
    <p:extLst>
      <p:ext uri="{BB962C8B-B14F-4D97-AF65-F5344CB8AC3E}">
        <p14:creationId xmlns:p14="http://schemas.microsoft.com/office/powerpoint/2010/main" val="3832151098"/>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When you enable IPv6 – most modern services will automatically listen on all IPv4 and IPv6 addresses</a:t>
            </a:r>
          </a:p>
          <a:p>
            <a:pPr marL="0" indent="0">
              <a:buNone/>
            </a:pPr>
            <a:endParaRPr lang="en-US" dirty="0" smtClean="0"/>
          </a:p>
          <a:p>
            <a:r>
              <a:rPr lang="en-US" dirty="0" smtClean="0"/>
              <a:t>Often times your network services are restricted by address-based access control:</a:t>
            </a:r>
          </a:p>
          <a:p>
            <a:pPr lvl="1"/>
            <a:r>
              <a:rPr lang="en-US" dirty="0" smtClean="0"/>
              <a:t>SNMP (network management)</a:t>
            </a:r>
          </a:p>
          <a:p>
            <a:pPr lvl="1"/>
            <a:r>
              <a:rPr lang="en-US" dirty="0" smtClean="0"/>
              <a:t>VTY (telnet/</a:t>
            </a:r>
            <a:r>
              <a:rPr lang="en-US" dirty="0" err="1" smtClean="0"/>
              <a:t>ssh</a:t>
            </a:r>
            <a:r>
              <a:rPr lang="en-US" dirty="0" smtClean="0"/>
              <a:t> access)</a:t>
            </a:r>
          </a:p>
          <a:p>
            <a:pPr lvl="1"/>
            <a:r>
              <a:rPr lang="en-US" dirty="0" smtClean="0"/>
              <a:t>HTTP/HTTPS (web/REST/API)</a:t>
            </a:r>
          </a:p>
          <a:p>
            <a:pPr lvl="1"/>
            <a:r>
              <a:rPr lang="en-US" dirty="0" smtClean="0"/>
              <a:t>FTP (file transfers)</a:t>
            </a:r>
          </a:p>
          <a:p>
            <a:pPr lvl="1"/>
            <a:r>
              <a:rPr lang="en-US" dirty="0" smtClean="0"/>
              <a:t>NTP (time synchronization)</a:t>
            </a:r>
          </a:p>
          <a:p>
            <a:endParaRPr lang="en-US" dirty="0" smtClean="0"/>
          </a:p>
          <a:p>
            <a:r>
              <a:rPr lang="en-US" dirty="0" smtClean="0"/>
              <a:t>By default, these services will accept connections from anywhere on the IPv6 Internet which may not be what you want…</a:t>
            </a:r>
            <a:endParaRPr lang="en-US" dirty="0"/>
          </a:p>
        </p:txBody>
      </p:sp>
      <p:pic>
        <p:nvPicPr>
          <p:cNvPr id="4" name="Picture 3"/>
          <p:cNvPicPr>
            <a:picLocks noChangeAspect="1"/>
          </p:cNvPicPr>
          <p:nvPr/>
        </p:nvPicPr>
        <p:blipFill>
          <a:blip r:embed="rId3"/>
          <a:stretch>
            <a:fillRect/>
          </a:stretch>
        </p:blipFill>
        <p:spPr>
          <a:xfrm>
            <a:off x="6182860" y="2819400"/>
            <a:ext cx="2438400" cy="1876425"/>
          </a:xfrm>
          <a:prstGeom prst="rect">
            <a:avLst/>
          </a:prstGeom>
        </p:spPr>
      </p:pic>
      <p:sp>
        <p:nvSpPr>
          <p:cNvPr id="3" name="Title 2"/>
          <p:cNvSpPr>
            <a:spLocks noGrp="1"/>
          </p:cNvSpPr>
          <p:nvPr>
            <p:ph type="title"/>
          </p:nvPr>
        </p:nvSpPr>
        <p:spPr/>
        <p:txBody>
          <a:bodyPr/>
          <a:lstStyle/>
          <a:p>
            <a:r>
              <a:rPr lang="en-US" dirty="0" smtClean="0"/>
              <a:t>a word of caution</a:t>
            </a:r>
            <a:endParaRPr lang="en-US" dirty="0"/>
          </a:p>
        </p:txBody>
      </p:sp>
    </p:spTree>
    <p:extLst>
      <p:ext uri="{BB962C8B-B14F-4D97-AF65-F5344CB8AC3E}">
        <p14:creationId xmlns:p14="http://schemas.microsoft.com/office/powerpoint/2010/main" val="3662448188"/>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ships in the night</a:t>
            </a:r>
            <a:endParaRPr lang="en-US" dirty="0"/>
          </a:p>
        </p:txBody>
      </p:sp>
      <p:pic>
        <p:nvPicPr>
          <p:cNvPr id="4" name="Picture 3"/>
          <p:cNvPicPr>
            <a:picLocks noChangeAspect="1"/>
          </p:cNvPicPr>
          <p:nvPr/>
        </p:nvPicPr>
        <p:blipFill>
          <a:blip r:embed="rId3"/>
          <a:stretch>
            <a:fillRect/>
          </a:stretch>
        </p:blipFill>
        <p:spPr>
          <a:xfrm>
            <a:off x="2190750" y="1209675"/>
            <a:ext cx="4762500" cy="3162300"/>
          </a:xfrm>
          <a:prstGeom prst="rect">
            <a:avLst/>
          </a:prstGeom>
        </p:spPr>
      </p:pic>
      <p:sp>
        <p:nvSpPr>
          <p:cNvPr id="5" name="Rectangle 4"/>
          <p:cNvSpPr/>
          <p:nvPr/>
        </p:nvSpPr>
        <p:spPr>
          <a:xfrm>
            <a:off x="397164" y="4797530"/>
            <a:ext cx="8340436" cy="1477328"/>
          </a:xfrm>
          <a:prstGeom prst="rect">
            <a:avLst/>
          </a:prstGeom>
        </p:spPr>
        <p:txBody>
          <a:bodyPr wrap="square">
            <a:spAutoFit/>
          </a:bodyPr>
          <a:lstStyle/>
          <a:p>
            <a:r>
              <a:rPr lang="en-US" dirty="0" smtClean="0"/>
              <a:t>Remember – IPv4 and IPv6 are ships in the night!</a:t>
            </a:r>
          </a:p>
          <a:p>
            <a:endParaRPr lang="en-US" dirty="0" smtClean="0"/>
          </a:p>
          <a:p>
            <a:pPr marL="285750" indent="-285750">
              <a:buFont typeface="Arial" panose="020B0604020202020204" pitchFamily="34" charset="0"/>
              <a:buChar char="•"/>
            </a:pPr>
            <a:r>
              <a:rPr lang="en-US" dirty="0" smtClean="0"/>
              <a:t>They are completely independent protocols</a:t>
            </a:r>
          </a:p>
          <a:p>
            <a:endParaRPr lang="en-US" dirty="0" smtClean="0"/>
          </a:p>
          <a:p>
            <a:pPr marL="285750" indent="-285750">
              <a:buFont typeface="Arial" panose="020B0604020202020204" pitchFamily="34" charset="0"/>
              <a:buChar char="•"/>
            </a:pPr>
            <a:r>
              <a:rPr lang="en-US" dirty="0" smtClean="0"/>
              <a:t>Blocking all IPv4 has no effect on IPv6 and vice versa.</a:t>
            </a:r>
            <a:endParaRPr lang="en-US" dirty="0"/>
          </a:p>
        </p:txBody>
      </p:sp>
    </p:spTree>
    <p:extLst>
      <p:ext uri="{BB962C8B-B14F-4D97-AF65-F5344CB8AC3E}">
        <p14:creationId xmlns:p14="http://schemas.microsoft.com/office/powerpoint/2010/main" val="1471568198"/>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Planned IP Address Life cycle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2" y="1047969"/>
            <a:ext cx="9100979" cy="5413432"/>
          </a:xfrm>
          <a:prstGeom prst="rect">
            <a:avLst/>
          </a:prstGeom>
        </p:spPr>
      </p:pic>
    </p:spTree>
    <p:extLst>
      <p:ext uri="{BB962C8B-B14F-4D97-AF65-F5344CB8AC3E}">
        <p14:creationId xmlns:p14="http://schemas.microsoft.com/office/powerpoint/2010/main" val="706632414"/>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Need to publish your content via IPv6 but don’t want to do anything?</a:t>
            </a:r>
          </a:p>
          <a:p>
            <a:endParaRPr lang="en-US" dirty="0"/>
          </a:p>
          <a:p>
            <a:r>
              <a:rPr lang="en-US" dirty="0" smtClean="0"/>
              <a:t>Use a CDN!  (Content Distribution Network)</a:t>
            </a:r>
          </a:p>
          <a:p>
            <a:endParaRPr lang="en-US" dirty="0"/>
          </a:p>
          <a:p>
            <a:r>
              <a:rPr lang="en-US" dirty="0" smtClean="0"/>
              <a:t>Many companies use CDNs for IPv6</a:t>
            </a:r>
          </a:p>
          <a:p>
            <a:endParaRPr lang="en-US" dirty="0"/>
          </a:p>
          <a:p>
            <a:r>
              <a:rPr lang="en-US" dirty="0" smtClean="0"/>
              <a:t>Popular CDNs offering IPv6 to IPv4 translation:</a:t>
            </a:r>
          </a:p>
          <a:p>
            <a:pPr lvl="1"/>
            <a:r>
              <a:rPr lang="en-US" dirty="0" smtClean="0"/>
              <a:t>Akamai</a:t>
            </a:r>
          </a:p>
          <a:p>
            <a:pPr lvl="1"/>
            <a:r>
              <a:rPr lang="en-US" dirty="0" smtClean="0"/>
              <a:t>Limelight Networks</a:t>
            </a:r>
          </a:p>
          <a:p>
            <a:pPr lvl="1"/>
            <a:r>
              <a:rPr lang="en-US" dirty="0" err="1" smtClean="0"/>
              <a:t>CloudFlare</a:t>
            </a:r>
            <a:endParaRPr lang="en-US" dirty="0" smtClean="0"/>
          </a:p>
          <a:p>
            <a:pPr lvl="1"/>
            <a:r>
              <a:rPr lang="en-US" dirty="0" err="1" smtClean="0"/>
              <a:t>Edgecast</a:t>
            </a:r>
            <a:endParaRPr lang="en-US" dirty="0"/>
          </a:p>
        </p:txBody>
      </p:sp>
      <p:sp>
        <p:nvSpPr>
          <p:cNvPr id="3" name="Title 2"/>
          <p:cNvSpPr>
            <a:spLocks noGrp="1"/>
          </p:cNvSpPr>
          <p:nvPr>
            <p:ph type="title"/>
          </p:nvPr>
        </p:nvSpPr>
        <p:spPr/>
        <p:txBody>
          <a:bodyPr/>
          <a:lstStyle/>
          <a:p>
            <a:r>
              <a:rPr lang="en-US" dirty="0" smtClean="0"/>
              <a:t>ipv6 easy button</a:t>
            </a:r>
            <a:endParaRPr lang="en-US" dirty="0"/>
          </a:p>
        </p:txBody>
      </p:sp>
      <p:pic>
        <p:nvPicPr>
          <p:cNvPr id="4" name="Picture 3"/>
          <p:cNvPicPr>
            <a:picLocks noChangeAspect="1"/>
          </p:cNvPicPr>
          <p:nvPr/>
        </p:nvPicPr>
        <p:blipFill>
          <a:blip r:embed="rId3"/>
          <a:stretch>
            <a:fillRect/>
          </a:stretch>
        </p:blipFill>
        <p:spPr>
          <a:xfrm>
            <a:off x="4195762" y="4300537"/>
            <a:ext cx="1633538" cy="700088"/>
          </a:xfrm>
          <a:prstGeom prst="rect">
            <a:avLst/>
          </a:prstGeom>
        </p:spPr>
      </p:pic>
      <p:pic>
        <p:nvPicPr>
          <p:cNvPr id="5" name="Picture 4"/>
          <p:cNvPicPr>
            <a:picLocks noChangeAspect="1"/>
          </p:cNvPicPr>
          <p:nvPr/>
        </p:nvPicPr>
        <p:blipFill>
          <a:blip r:embed="rId4"/>
          <a:stretch>
            <a:fillRect/>
          </a:stretch>
        </p:blipFill>
        <p:spPr>
          <a:xfrm>
            <a:off x="6386512" y="4452937"/>
            <a:ext cx="2090738" cy="547688"/>
          </a:xfrm>
          <a:prstGeom prst="rect">
            <a:avLst/>
          </a:prstGeom>
        </p:spPr>
      </p:pic>
      <p:pic>
        <p:nvPicPr>
          <p:cNvPr id="6" name="Picture 5"/>
          <p:cNvPicPr>
            <a:picLocks noChangeAspect="1"/>
          </p:cNvPicPr>
          <p:nvPr/>
        </p:nvPicPr>
        <p:blipFill>
          <a:blip r:embed="rId5"/>
          <a:stretch>
            <a:fillRect/>
          </a:stretch>
        </p:blipFill>
        <p:spPr>
          <a:xfrm>
            <a:off x="4305299" y="5300662"/>
            <a:ext cx="1414463" cy="809625"/>
          </a:xfrm>
          <a:prstGeom prst="rect">
            <a:avLst/>
          </a:prstGeom>
        </p:spPr>
      </p:pic>
      <p:pic>
        <p:nvPicPr>
          <p:cNvPr id="7" name="Picture 6"/>
          <p:cNvPicPr>
            <a:picLocks noChangeAspect="1"/>
          </p:cNvPicPr>
          <p:nvPr/>
        </p:nvPicPr>
        <p:blipFill>
          <a:blip r:embed="rId6"/>
          <a:stretch>
            <a:fillRect/>
          </a:stretch>
        </p:blipFill>
        <p:spPr>
          <a:xfrm>
            <a:off x="6429375" y="5426868"/>
            <a:ext cx="2047875" cy="557213"/>
          </a:xfrm>
          <a:prstGeom prst="rect">
            <a:avLst/>
          </a:prstGeom>
        </p:spPr>
      </p:pic>
    </p:spTree>
    <p:extLst>
      <p:ext uri="{BB962C8B-B14F-4D97-AF65-F5344CB8AC3E}">
        <p14:creationId xmlns:p14="http://schemas.microsoft.com/office/powerpoint/2010/main" val="639054752"/>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971550"/>
            <a:ext cx="8373533" cy="5695950"/>
          </a:xfrm>
        </p:spPr>
        <p:txBody>
          <a:bodyPr>
            <a:normAutofit/>
          </a:bodyPr>
          <a:lstStyle/>
          <a:p>
            <a:pPr fontAlgn="ctr"/>
            <a:r>
              <a:rPr lang="en-US" dirty="0" smtClean="0"/>
              <a:t>Routing (BGP/OSPF) – Quagga (used by Cumulus)</a:t>
            </a:r>
          </a:p>
          <a:p>
            <a:pPr lvl="1" fontAlgn="ctr"/>
            <a:r>
              <a:rPr lang="en-US" dirty="0" err="1" smtClean="0"/>
              <a:t>GoBGP</a:t>
            </a:r>
            <a:r>
              <a:rPr lang="en-US" dirty="0" smtClean="0"/>
              <a:t>, </a:t>
            </a:r>
            <a:r>
              <a:rPr lang="en-US" dirty="0" err="1" smtClean="0"/>
              <a:t>ExaBGP</a:t>
            </a:r>
            <a:r>
              <a:rPr lang="en-US" dirty="0" smtClean="0"/>
              <a:t>, BIRD, </a:t>
            </a:r>
            <a:r>
              <a:rPr lang="en-US" dirty="0" err="1" smtClean="0"/>
              <a:t>OpenBGDd</a:t>
            </a:r>
            <a:r>
              <a:rPr lang="en-US" dirty="0" smtClean="0"/>
              <a:t>, </a:t>
            </a:r>
            <a:r>
              <a:rPr lang="en-US" dirty="0" err="1" smtClean="0"/>
              <a:t>BaGPipe</a:t>
            </a:r>
            <a:r>
              <a:rPr lang="en-US" dirty="0" smtClean="0"/>
              <a:t> BGP</a:t>
            </a:r>
          </a:p>
          <a:p>
            <a:pPr fontAlgn="ctr"/>
            <a:endParaRPr lang="en-US" dirty="0" smtClean="0"/>
          </a:p>
          <a:p>
            <a:pPr fontAlgn="ctr"/>
            <a:r>
              <a:rPr lang="en-US" dirty="0" smtClean="0"/>
              <a:t>Load Balancing (Application Delivery Control) – </a:t>
            </a:r>
            <a:r>
              <a:rPr lang="en-US" dirty="0" err="1" smtClean="0"/>
              <a:t>HAProxy</a:t>
            </a:r>
            <a:endParaRPr lang="en-US" dirty="0" smtClean="0"/>
          </a:p>
          <a:p>
            <a:pPr lvl="1" fontAlgn="ctr"/>
            <a:r>
              <a:rPr lang="en-US" dirty="0" smtClean="0"/>
              <a:t>Nginx, LVS, Balance, Varnish</a:t>
            </a:r>
          </a:p>
          <a:p>
            <a:pPr fontAlgn="ctr"/>
            <a:endParaRPr lang="en-US" dirty="0" smtClean="0"/>
          </a:p>
          <a:p>
            <a:pPr fontAlgn="ctr"/>
            <a:r>
              <a:rPr lang="en-US" dirty="0" smtClean="0"/>
              <a:t>Proxy – Squid (Forward/Reverse/Caching/Security/Content Filter/Authentication)</a:t>
            </a:r>
          </a:p>
          <a:p>
            <a:pPr lvl="1" fontAlgn="ctr"/>
            <a:r>
              <a:rPr lang="en-US" dirty="0" smtClean="0"/>
              <a:t>Varnish, Nginx, </a:t>
            </a:r>
            <a:r>
              <a:rPr lang="en-US" dirty="0" err="1" smtClean="0"/>
              <a:t>IPFire</a:t>
            </a:r>
            <a:r>
              <a:rPr lang="en-US" dirty="0" smtClean="0"/>
              <a:t>, Apache, </a:t>
            </a:r>
            <a:r>
              <a:rPr lang="en-US" dirty="0" err="1" smtClean="0"/>
              <a:t>Artica</a:t>
            </a:r>
            <a:endParaRPr lang="en-US" dirty="0" smtClean="0"/>
          </a:p>
          <a:p>
            <a:pPr fontAlgn="ctr"/>
            <a:endParaRPr lang="en-US" dirty="0" smtClean="0"/>
          </a:p>
          <a:p>
            <a:pPr fontAlgn="ctr"/>
            <a:r>
              <a:rPr lang="en-US" dirty="0" smtClean="0"/>
              <a:t>Others</a:t>
            </a:r>
          </a:p>
          <a:p>
            <a:pPr lvl="1" fontAlgn="ctr"/>
            <a:r>
              <a:rPr lang="en-US" dirty="0" smtClean="0"/>
              <a:t>DNS – BIND, </a:t>
            </a:r>
            <a:r>
              <a:rPr lang="en-US" dirty="0" err="1" smtClean="0"/>
              <a:t>PowerDNS</a:t>
            </a:r>
            <a:endParaRPr lang="en-US" dirty="0" smtClean="0"/>
          </a:p>
          <a:p>
            <a:pPr lvl="1" fontAlgn="ctr"/>
            <a:r>
              <a:rPr lang="en-US" dirty="0" smtClean="0"/>
              <a:t>E-mail – Postfix or Exim (Extra time – </a:t>
            </a:r>
            <a:r>
              <a:rPr lang="en-US" dirty="0" err="1" smtClean="0"/>
              <a:t>sendmail</a:t>
            </a:r>
            <a:r>
              <a:rPr lang="en-US" dirty="0" smtClean="0"/>
              <a:t> ;-)</a:t>
            </a:r>
          </a:p>
          <a:p>
            <a:pPr lvl="1" fontAlgn="ctr"/>
            <a:r>
              <a:rPr lang="en-US" dirty="0" smtClean="0"/>
              <a:t>Firewall – </a:t>
            </a:r>
            <a:r>
              <a:rPr lang="en-US" dirty="0" err="1" smtClean="0"/>
              <a:t>IPTables</a:t>
            </a:r>
            <a:r>
              <a:rPr lang="en-US" dirty="0" smtClean="0"/>
              <a:t> (IP6Tables)</a:t>
            </a:r>
          </a:p>
          <a:p>
            <a:pPr lvl="1" fontAlgn="ctr"/>
            <a:r>
              <a:rPr lang="en-US" dirty="0" smtClean="0"/>
              <a:t>VPN </a:t>
            </a:r>
            <a:r>
              <a:rPr lang="en-US" dirty="0"/>
              <a:t>– </a:t>
            </a:r>
            <a:r>
              <a:rPr lang="en-US" dirty="0" err="1"/>
              <a:t>OpenVPN</a:t>
            </a:r>
            <a:endParaRPr lang="en-US" dirty="0"/>
          </a:p>
          <a:p>
            <a:pPr marL="416242" lvl="2" indent="-237744">
              <a:spcBef>
                <a:spcPts val="672"/>
              </a:spcBef>
              <a:buFont typeface="Arial"/>
              <a:buChar char="•"/>
            </a:pPr>
            <a:endParaRPr lang="en-US" dirty="0"/>
          </a:p>
          <a:p>
            <a:endParaRPr lang="en-US" dirty="0"/>
          </a:p>
        </p:txBody>
      </p:sp>
      <p:sp>
        <p:nvSpPr>
          <p:cNvPr id="3" name="Title 2"/>
          <p:cNvSpPr>
            <a:spLocks noGrp="1"/>
          </p:cNvSpPr>
          <p:nvPr>
            <p:ph type="title"/>
          </p:nvPr>
        </p:nvSpPr>
        <p:spPr/>
        <p:txBody>
          <a:bodyPr/>
          <a:lstStyle/>
          <a:p>
            <a:r>
              <a:rPr lang="en-US" dirty="0" err="1" smtClean="0"/>
              <a:t>linux</a:t>
            </a:r>
            <a:r>
              <a:rPr lang="en-US" dirty="0" smtClean="0"/>
              <a:t>/open source ipv6 Tools</a:t>
            </a:r>
            <a:endParaRPr lang="en-US" dirty="0"/>
          </a:p>
        </p:txBody>
      </p:sp>
      <p:pic>
        <p:nvPicPr>
          <p:cNvPr id="4" name="Picture 3"/>
          <p:cNvPicPr>
            <a:picLocks noChangeAspect="1"/>
          </p:cNvPicPr>
          <p:nvPr/>
        </p:nvPicPr>
        <p:blipFill>
          <a:blip r:embed="rId3"/>
          <a:stretch>
            <a:fillRect/>
          </a:stretch>
        </p:blipFill>
        <p:spPr>
          <a:xfrm>
            <a:off x="7306887" y="381720"/>
            <a:ext cx="1607344" cy="1607344"/>
          </a:xfrm>
          <a:prstGeom prst="rect">
            <a:avLst/>
          </a:prstGeom>
        </p:spPr>
      </p:pic>
      <p:pic>
        <p:nvPicPr>
          <p:cNvPr id="5" name="Picture 4"/>
          <p:cNvPicPr>
            <a:picLocks noChangeAspect="1"/>
          </p:cNvPicPr>
          <p:nvPr/>
        </p:nvPicPr>
        <p:blipFill>
          <a:blip r:embed="rId4"/>
          <a:stretch>
            <a:fillRect/>
          </a:stretch>
        </p:blipFill>
        <p:spPr>
          <a:xfrm>
            <a:off x="6010275" y="3929062"/>
            <a:ext cx="1964531" cy="1307306"/>
          </a:xfrm>
          <a:prstGeom prst="rect">
            <a:avLst/>
          </a:prstGeom>
        </p:spPr>
      </p:pic>
    </p:spTree>
    <p:extLst>
      <p:ext uri="{BB962C8B-B14F-4D97-AF65-F5344CB8AC3E}">
        <p14:creationId xmlns:p14="http://schemas.microsoft.com/office/powerpoint/2010/main" val="754876319"/>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IPv4-only Web Site/Application</a:t>
            </a:r>
          </a:p>
          <a:p>
            <a:pPr lvl="1"/>
            <a:r>
              <a:rPr lang="en-US" dirty="0" smtClean="0"/>
              <a:t>Using NGINX in Docker Container for example</a:t>
            </a:r>
          </a:p>
          <a:p>
            <a:endParaRPr lang="en-US" dirty="0"/>
          </a:p>
          <a:p>
            <a:r>
              <a:rPr lang="en-US" dirty="0" smtClean="0"/>
              <a:t>Translate from IPv6 to IPv4 (SLB64) using </a:t>
            </a:r>
            <a:r>
              <a:rPr lang="en-US" dirty="0" err="1" smtClean="0"/>
              <a:t>HAProxy</a:t>
            </a:r>
            <a:endParaRPr lang="en-US" dirty="0" smtClean="0"/>
          </a:p>
          <a:p>
            <a:endParaRPr lang="en-US" dirty="0"/>
          </a:p>
          <a:p>
            <a:r>
              <a:rPr lang="en-US" dirty="0" smtClean="0"/>
              <a:t>Utility of </a:t>
            </a:r>
            <a:r>
              <a:rPr lang="en-US" dirty="0" err="1" smtClean="0"/>
              <a:t>IPvFoo</a:t>
            </a:r>
            <a:r>
              <a:rPr lang="en-US" dirty="0" smtClean="0"/>
              <a:t> (Chrome)</a:t>
            </a:r>
          </a:p>
          <a:p>
            <a:pPr lvl="1"/>
            <a:r>
              <a:rPr lang="en-US" dirty="0" smtClean="0"/>
              <a:t>Also </a:t>
            </a:r>
            <a:r>
              <a:rPr lang="en-US" dirty="0" err="1" smtClean="0"/>
              <a:t>IPvFox</a:t>
            </a:r>
            <a:r>
              <a:rPr lang="en-US" smtClean="0"/>
              <a:t> for Firefox</a:t>
            </a:r>
            <a:endParaRPr lang="en-US" dirty="0"/>
          </a:p>
        </p:txBody>
      </p:sp>
      <p:sp>
        <p:nvSpPr>
          <p:cNvPr id="3" name="Title 2"/>
          <p:cNvSpPr>
            <a:spLocks noGrp="1"/>
          </p:cNvSpPr>
          <p:nvPr>
            <p:ph type="title"/>
          </p:nvPr>
        </p:nvSpPr>
        <p:spPr/>
        <p:txBody>
          <a:bodyPr/>
          <a:lstStyle/>
          <a:p>
            <a:r>
              <a:rPr lang="en-US" dirty="0" smtClean="0"/>
              <a:t>demo</a:t>
            </a:r>
            <a:endParaRPr lang="en-US" dirty="0"/>
          </a:p>
        </p:txBody>
      </p:sp>
      <p:pic>
        <p:nvPicPr>
          <p:cNvPr id="4" name="Picture 3"/>
          <p:cNvPicPr>
            <a:picLocks noChangeAspect="1"/>
          </p:cNvPicPr>
          <p:nvPr/>
        </p:nvPicPr>
        <p:blipFill>
          <a:blip r:embed="rId3"/>
          <a:stretch>
            <a:fillRect/>
          </a:stretch>
        </p:blipFill>
        <p:spPr>
          <a:xfrm>
            <a:off x="3333750" y="4086225"/>
            <a:ext cx="2476500" cy="1847850"/>
          </a:xfrm>
          <a:prstGeom prst="rect">
            <a:avLst/>
          </a:prstGeom>
        </p:spPr>
      </p:pic>
    </p:spTree>
    <p:extLst>
      <p:ext uri="{BB962C8B-B14F-4D97-AF65-F5344CB8AC3E}">
        <p14:creationId xmlns:p14="http://schemas.microsoft.com/office/powerpoint/2010/main" val="521838762"/>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state of ipv6 internet email</a:t>
            </a:r>
            <a:endParaRPr lang="en-US" dirty="0"/>
          </a:p>
        </p:txBody>
      </p:sp>
      <p:pic>
        <p:nvPicPr>
          <p:cNvPr id="19458" name="Picture 2" descr="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822" y="1090613"/>
            <a:ext cx="635317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97164" y="5826230"/>
            <a:ext cx="8340436" cy="646331"/>
          </a:xfrm>
          <a:prstGeom prst="rect">
            <a:avLst/>
          </a:prstGeom>
        </p:spPr>
        <p:txBody>
          <a:bodyPr wrap="square">
            <a:spAutoFit/>
          </a:bodyPr>
          <a:lstStyle/>
          <a:p>
            <a:pPr algn="ctr"/>
            <a:r>
              <a:rPr lang="en-US" dirty="0"/>
              <a:t>From the Alexa top 500 Internet sites, approximately 21% of them support inbound IPv6 E-mail</a:t>
            </a:r>
          </a:p>
        </p:txBody>
      </p:sp>
    </p:spTree>
    <p:extLst>
      <p:ext uri="{BB962C8B-B14F-4D97-AF65-F5344CB8AC3E}">
        <p14:creationId xmlns:p14="http://schemas.microsoft.com/office/powerpoint/2010/main" val="2185054081"/>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can’t </a:t>
            </a:r>
            <a:r>
              <a:rPr lang="en-US" dirty="0" err="1" smtClean="0"/>
              <a:t>nat</a:t>
            </a:r>
            <a:r>
              <a:rPr lang="en-US" dirty="0" smtClean="0"/>
              <a:t> fix everything?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4219724"/>
              </p:ext>
            </p:extLst>
          </p:nvPr>
        </p:nvGraphicFramePr>
        <p:xfrm>
          <a:off x="397164" y="1038219"/>
          <a:ext cx="8340438" cy="4806318"/>
        </p:xfrm>
        <a:graphic>
          <a:graphicData uri="http://schemas.openxmlformats.org/drawingml/2006/table">
            <a:tbl>
              <a:tblPr firstRow="1" bandRow="1">
                <a:tableStyleId>{C4B1156A-380E-4F78-BDF5-A606A8083BF9}</a:tableStyleId>
              </a:tblPr>
              <a:tblGrid>
                <a:gridCol w="441036"/>
                <a:gridCol w="1771650"/>
                <a:gridCol w="1790700"/>
                <a:gridCol w="1314450"/>
                <a:gridCol w="1390650"/>
                <a:gridCol w="1631952"/>
              </a:tblGrid>
              <a:tr h="481013">
                <a:tc>
                  <a:txBody>
                    <a:bodyPr/>
                    <a:lstStyle/>
                    <a:p>
                      <a:r>
                        <a:rPr lang="en-US" dirty="0" smtClean="0"/>
                        <a:t>#</a:t>
                      </a:r>
                      <a:endParaRPr lang="en-US" dirty="0"/>
                    </a:p>
                  </a:txBody>
                  <a:tcPr/>
                </a:tc>
                <a:tc>
                  <a:txBody>
                    <a:bodyPr/>
                    <a:lstStyle/>
                    <a:p>
                      <a:r>
                        <a:rPr lang="en-US" dirty="0" smtClean="0"/>
                        <a:t>Source</a:t>
                      </a:r>
                      <a:endParaRPr lang="en-US" dirty="0"/>
                    </a:p>
                  </a:txBody>
                  <a:tcPr/>
                </a:tc>
                <a:tc>
                  <a:txBody>
                    <a:bodyPr/>
                    <a:lstStyle/>
                    <a:p>
                      <a:r>
                        <a:rPr lang="en-US" dirty="0" smtClean="0"/>
                        <a:t>Destination</a:t>
                      </a:r>
                      <a:endParaRPr lang="en-US" dirty="0"/>
                    </a:p>
                  </a:txBody>
                  <a:tcPr/>
                </a:tc>
                <a:tc>
                  <a:txBody>
                    <a:bodyPr/>
                    <a:lstStyle/>
                    <a:p>
                      <a:r>
                        <a:rPr lang="en-US" dirty="0" err="1" smtClean="0"/>
                        <a:t>Stateful</a:t>
                      </a:r>
                      <a:endParaRPr lang="en-US" dirty="0"/>
                    </a:p>
                  </a:txBody>
                  <a:tcPr/>
                </a:tc>
                <a:tc>
                  <a:txBody>
                    <a:bodyPr/>
                    <a:lstStyle/>
                    <a:p>
                      <a:r>
                        <a:rPr lang="en-US" dirty="0" smtClean="0"/>
                        <a:t>Stateless</a:t>
                      </a:r>
                      <a:endParaRPr lang="en-US" dirty="0"/>
                    </a:p>
                  </a:txBody>
                  <a:tcPr/>
                </a:tc>
                <a:tc>
                  <a:txBody>
                    <a:bodyPr/>
                    <a:lstStyle/>
                    <a:p>
                      <a:r>
                        <a:rPr lang="en-US" dirty="0" smtClean="0"/>
                        <a:t>Use Case</a:t>
                      </a:r>
                      <a:endParaRPr lang="en-US" dirty="0"/>
                    </a:p>
                  </a:txBody>
                  <a:tcPr/>
                </a:tc>
              </a:tr>
              <a:tr h="481013">
                <a:tc>
                  <a:txBody>
                    <a:bodyPr/>
                    <a:lstStyle/>
                    <a:p>
                      <a:r>
                        <a:rPr lang="en-US" dirty="0" smtClean="0"/>
                        <a:t>1</a:t>
                      </a:r>
                      <a:endParaRPr lang="en-US" dirty="0"/>
                    </a:p>
                  </a:txBody>
                  <a:tcPr/>
                </a:tc>
                <a:tc>
                  <a:txBody>
                    <a:bodyPr/>
                    <a:lstStyle/>
                    <a:p>
                      <a:r>
                        <a:rPr lang="en-US" dirty="0" smtClean="0"/>
                        <a:t>IPv6 Network</a:t>
                      </a:r>
                      <a:endParaRPr lang="en-US" dirty="0"/>
                    </a:p>
                  </a:txBody>
                  <a:tcPr/>
                </a:tc>
                <a:tc>
                  <a:txBody>
                    <a:bodyPr/>
                    <a:lstStyle/>
                    <a:p>
                      <a:r>
                        <a:rPr lang="en-US" dirty="0" smtClean="0"/>
                        <a:t>IPv4 Internet</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err="1" smtClean="0"/>
                        <a:t>SmartPhone</a:t>
                      </a:r>
                      <a:endParaRPr lang="en-US" dirty="0"/>
                    </a:p>
                  </a:txBody>
                  <a:tcPr/>
                </a:tc>
              </a:tr>
              <a:tr h="481013">
                <a:tc>
                  <a:txBody>
                    <a:bodyPr/>
                    <a:lstStyle/>
                    <a:p>
                      <a:r>
                        <a:rPr lang="en-US" dirty="0" smtClean="0"/>
                        <a:t>2</a:t>
                      </a:r>
                      <a:endParaRPr lang="en-US" dirty="0"/>
                    </a:p>
                  </a:txBody>
                  <a:tcPr/>
                </a:tc>
                <a:tc>
                  <a:txBody>
                    <a:bodyPr/>
                    <a:lstStyle/>
                    <a:p>
                      <a:r>
                        <a:rPr lang="en-US" dirty="0" smtClean="0"/>
                        <a:t>IPv4 Internet</a:t>
                      </a:r>
                      <a:endParaRPr lang="en-US" dirty="0"/>
                    </a:p>
                  </a:txBody>
                  <a:tcPr/>
                </a:tc>
                <a:tc>
                  <a:txBody>
                    <a:bodyPr/>
                    <a:lstStyle/>
                    <a:p>
                      <a:r>
                        <a:rPr lang="en-US" dirty="0" smtClean="0"/>
                        <a:t>IPv6 Network</a:t>
                      </a:r>
                      <a:endParaRPr lang="en-US" dirty="0"/>
                    </a:p>
                  </a:txBody>
                  <a:tcPr/>
                </a:tc>
                <a:tc>
                  <a:txBody>
                    <a:bodyPr/>
                    <a:lstStyle/>
                    <a:p>
                      <a:r>
                        <a:rPr lang="en-US" dirty="0" smtClean="0"/>
                        <a:t>Static Mappings</a:t>
                      </a:r>
                      <a:endParaRPr lang="en-US" dirty="0"/>
                    </a:p>
                  </a:txBody>
                  <a:tcPr/>
                </a:tc>
                <a:tc>
                  <a:txBody>
                    <a:bodyPr/>
                    <a:lstStyle/>
                    <a:p>
                      <a:r>
                        <a:rPr lang="en-US" dirty="0" smtClean="0"/>
                        <a:t>Yes</a:t>
                      </a:r>
                      <a:endParaRPr lang="en-US" dirty="0"/>
                    </a:p>
                  </a:txBody>
                  <a:tcPr/>
                </a:tc>
                <a:tc>
                  <a:txBody>
                    <a:bodyPr/>
                    <a:lstStyle/>
                    <a:p>
                      <a:r>
                        <a:rPr lang="en-US" dirty="0" smtClean="0"/>
                        <a:t>IPv6-only</a:t>
                      </a:r>
                      <a:r>
                        <a:rPr lang="en-US" baseline="0" dirty="0" smtClean="0"/>
                        <a:t> Lab Access</a:t>
                      </a:r>
                      <a:endParaRPr lang="en-US" dirty="0"/>
                    </a:p>
                  </a:txBody>
                  <a:tcPr/>
                </a:tc>
              </a:tr>
              <a:tr h="481013">
                <a:tc>
                  <a:txBody>
                    <a:bodyPr/>
                    <a:lstStyle/>
                    <a:p>
                      <a:r>
                        <a:rPr lang="en-US" dirty="0" smtClean="0"/>
                        <a:t>3</a:t>
                      </a:r>
                      <a:endParaRPr lang="en-US" dirty="0"/>
                    </a:p>
                  </a:txBody>
                  <a:tcPr/>
                </a:tc>
                <a:tc>
                  <a:txBody>
                    <a:bodyPr/>
                    <a:lstStyle/>
                    <a:p>
                      <a:r>
                        <a:rPr lang="en-US" dirty="0" smtClean="0"/>
                        <a:t>IPv6 Internet</a:t>
                      </a:r>
                      <a:endParaRPr lang="en-US" dirty="0"/>
                    </a:p>
                  </a:txBody>
                  <a:tcPr/>
                </a:tc>
                <a:tc>
                  <a:txBody>
                    <a:bodyPr/>
                    <a:lstStyle/>
                    <a:p>
                      <a:r>
                        <a:rPr lang="en-US" dirty="0" smtClean="0"/>
                        <a:t>IPv4 Network</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SLB64 Preferred</a:t>
                      </a:r>
                      <a:endParaRPr lang="en-US" dirty="0"/>
                    </a:p>
                  </a:txBody>
                  <a:tcPr/>
                </a:tc>
              </a:tr>
              <a:tr h="481013">
                <a:tc>
                  <a:txBody>
                    <a:bodyPr/>
                    <a:lstStyle/>
                    <a:p>
                      <a:r>
                        <a:rPr lang="en-US" dirty="0" smtClean="0"/>
                        <a:t>4</a:t>
                      </a:r>
                      <a:endParaRPr lang="en-US" dirty="0"/>
                    </a:p>
                  </a:txBody>
                  <a:tcPr/>
                </a:tc>
                <a:tc>
                  <a:txBody>
                    <a:bodyPr/>
                    <a:lstStyle/>
                    <a:p>
                      <a:r>
                        <a:rPr lang="en-US" dirty="0" smtClean="0"/>
                        <a:t>IPv4 Network</a:t>
                      </a:r>
                      <a:endParaRPr lang="en-US" dirty="0"/>
                    </a:p>
                  </a:txBody>
                  <a:tcPr/>
                </a:tc>
                <a:tc>
                  <a:txBody>
                    <a:bodyPr/>
                    <a:lstStyle/>
                    <a:p>
                      <a:r>
                        <a:rPr lang="en-US" dirty="0" smtClean="0"/>
                        <a:t>IPv6 Internet</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a:t>
                      </a:r>
                      <a:endParaRPr lang="en-US" dirty="0"/>
                    </a:p>
                  </a:txBody>
                  <a:tcPr/>
                </a:tc>
              </a:tr>
              <a:tr h="481013">
                <a:tc>
                  <a:txBody>
                    <a:bodyPr/>
                    <a:lstStyle/>
                    <a:p>
                      <a:r>
                        <a:rPr lang="en-US" dirty="0" smtClean="0"/>
                        <a:t>5</a:t>
                      </a:r>
                      <a:endParaRPr lang="en-US" dirty="0"/>
                    </a:p>
                  </a:txBody>
                  <a:tcPr/>
                </a:tc>
                <a:tc>
                  <a:txBody>
                    <a:bodyPr/>
                    <a:lstStyle/>
                    <a:p>
                      <a:r>
                        <a:rPr lang="en-US" dirty="0" smtClean="0"/>
                        <a:t>IPv6 Network</a:t>
                      </a:r>
                      <a:endParaRPr lang="en-US" dirty="0"/>
                    </a:p>
                  </a:txBody>
                  <a:tcPr/>
                </a:tc>
                <a:tc>
                  <a:txBody>
                    <a:bodyPr/>
                    <a:lstStyle/>
                    <a:p>
                      <a:r>
                        <a:rPr lang="en-US" dirty="0" smtClean="0"/>
                        <a:t>IPv4 Network</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Intra-Org</a:t>
                      </a:r>
                      <a:endParaRPr lang="en-US" dirty="0"/>
                    </a:p>
                  </a:txBody>
                  <a:tcPr/>
                </a:tc>
              </a:tr>
              <a:tr h="481013">
                <a:tc>
                  <a:txBody>
                    <a:bodyPr/>
                    <a:lstStyle/>
                    <a:p>
                      <a:r>
                        <a:rPr lang="en-US" dirty="0" smtClean="0"/>
                        <a:t>6</a:t>
                      </a:r>
                      <a:endParaRPr lang="en-US" dirty="0"/>
                    </a:p>
                  </a:txBody>
                  <a:tcPr/>
                </a:tc>
                <a:tc>
                  <a:txBody>
                    <a:bodyPr/>
                    <a:lstStyle/>
                    <a:p>
                      <a:r>
                        <a:rPr lang="en-US" dirty="0" smtClean="0"/>
                        <a:t>IPv4</a:t>
                      </a:r>
                      <a:r>
                        <a:rPr lang="en-US" baseline="0" dirty="0" smtClean="0"/>
                        <a:t> Network</a:t>
                      </a:r>
                      <a:endParaRPr lang="en-US" dirty="0"/>
                    </a:p>
                  </a:txBody>
                  <a:tcPr/>
                </a:tc>
                <a:tc>
                  <a:txBody>
                    <a:bodyPr/>
                    <a:lstStyle/>
                    <a:p>
                      <a:r>
                        <a:rPr lang="en-US" dirty="0" smtClean="0"/>
                        <a:t>IPv6 Network</a:t>
                      </a:r>
                      <a:endParaRPr lang="en-US" dirty="0"/>
                    </a:p>
                  </a:txBody>
                  <a:tcPr/>
                </a:tc>
                <a:tc>
                  <a:txBody>
                    <a:bodyPr/>
                    <a:lstStyle/>
                    <a:p>
                      <a:r>
                        <a:rPr lang="en-US" dirty="0" smtClean="0"/>
                        <a:t>Static Mappings</a:t>
                      </a:r>
                      <a:endParaRPr lang="en-US" dirty="0"/>
                    </a:p>
                  </a:txBody>
                  <a:tcPr/>
                </a:tc>
                <a:tc>
                  <a:txBody>
                    <a:bodyPr/>
                    <a:lstStyle/>
                    <a:p>
                      <a:r>
                        <a:rPr lang="en-US" dirty="0" smtClean="0"/>
                        <a:t>Yes</a:t>
                      </a:r>
                      <a:endParaRPr lang="en-US" dirty="0"/>
                    </a:p>
                  </a:txBody>
                  <a:tcPr/>
                </a:tc>
                <a:tc>
                  <a:txBody>
                    <a:bodyPr/>
                    <a:lstStyle/>
                    <a:p>
                      <a:r>
                        <a:rPr lang="en-US" dirty="0" smtClean="0"/>
                        <a:t>Intra-Org</a:t>
                      </a:r>
                      <a:endParaRPr lang="en-US" dirty="0"/>
                    </a:p>
                  </a:txBody>
                  <a:tcPr/>
                </a:tc>
              </a:tr>
              <a:tr h="481013">
                <a:tc>
                  <a:txBody>
                    <a:bodyPr/>
                    <a:lstStyle/>
                    <a:p>
                      <a:r>
                        <a:rPr lang="en-US" dirty="0" smtClean="0"/>
                        <a:t>7</a:t>
                      </a:r>
                      <a:endParaRPr lang="en-US" dirty="0"/>
                    </a:p>
                  </a:txBody>
                  <a:tcPr/>
                </a:tc>
                <a:tc>
                  <a:txBody>
                    <a:bodyPr/>
                    <a:lstStyle/>
                    <a:p>
                      <a:r>
                        <a:rPr lang="en-US" dirty="0" smtClean="0"/>
                        <a:t>IPv6 Internet</a:t>
                      </a:r>
                      <a:endParaRPr lang="en-US" dirty="0"/>
                    </a:p>
                  </a:txBody>
                  <a:tcPr/>
                </a:tc>
                <a:tc>
                  <a:txBody>
                    <a:bodyPr/>
                    <a:lstStyle/>
                    <a:p>
                      <a:r>
                        <a:rPr lang="en-US" dirty="0" smtClean="0"/>
                        <a:t>IPv4 Internet</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endParaRPr lang="en-US" dirty="0"/>
                    </a:p>
                  </a:txBody>
                  <a:tcPr/>
                </a:tc>
              </a:tr>
              <a:tr h="481013">
                <a:tc>
                  <a:txBody>
                    <a:bodyPr/>
                    <a:lstStyle/>
                    <a:p>
                      <a:r>
                        <a:rPr lang="en-US" dirty="0" smtClean="0"/>
                        <a:t>8</a:t>
                      </a:r>
                      <a:endParaRPr lang="en-US" dirty="0"/>
                    </a:p>
                  </a:txBody>
                  <a:tcPr/>
                </a:tc>
                <a:tc>
                  <a:txBody>
                    <a:bodyPr/>
                    <a:lstStyle/>
                    <a:p>
                      <a:r>
                        <a:rPr lang="en-US" dirty="0" smtClean="0"/>
                        <a:t>IPv4 Internet</a:t>
                      </a:r>
                      <a:endParaRPr lang="en-US" dirty="0"/>
                    </a:p>
                  </a:txBody>
                  <a:tcPr/>
                </a:tc>
                <a:tc>
                  <a:txBody>
                    <a:bodyPr/>
                    <a:lstStyle/>
                    <a:p>
                      <a:r>
                        <a:rPr lang="en-US" dirty="0" smtClean="0"/>
                        <a:t>IPv6 Internet</a:t>
                      </a:r>
                      <a:endParaRPr lang="en-US" dirty="0"/>
                    </a:p>
                  </a:txBody>
                  <a:tcPr/>
                </a:tc>
                <a:tc>
                  <a:txBody>
                    <a:bodyPr/>
                    <a:lstStyle/>
                    <a:p>
                      <a:r>
                        <a:rPr lang="en-US" dirty="0" smtClean="0"/>
                        <a:t>No</a:t>
                      </a:r>
                      <a:endParaRPr lang="en-US" dirty="0"/>
                    </a:p>
                  </a:txBody>
                  <a:tcPr/>
                </a:tc>
                <a:tc>
                  <a:txBody>
                    <a:bodyPr/>
                    <a:lstStyle/>
                    <a:p>
                      <a:r>
                        <a:rPr lang="en-US" smtClean="0"/>
                        <a:t>No</a:t>
                      </a:r>
                      <a:endParaRPr lang="en-US" dirty="0"/>
                    </a:p>
                  </a:txBody>
                  <a:tcPr/>
                </a:tc>
                <a:tc>
                  <a:txBody>
                    <a:bodyPr/>
                    <a:lstStyle/>
                    <a:p>
                      <a:endParaRPr lang="en-US" dirty="0"/>
                    </a:p>
                  </a:txBody>
                  <a:tcPr/>
                </a:tc>
              </a:tr>
            </a:tbl>
          </a:graphicData>
        </a:graphic>
      </p:graphicFrame>
      <p:sp>
        <p:nvSpPr>
          <p:cNvPr id="5" name="Rectangle 4"/>
          <p:cNvSpPr/>
          <p:nvPr/>
        </p:nvSpPr>
        <p:spPr>
          <a:xfrm>
            <a:off x="397164" y="6054830"/>
            <a:ext cx="8340436" cy="369332"/>
          </a:xfrm>
          <a:prstGeom prst="rect">
            <a:avLst/>
          </a:prstGeom>
        </p:spPr>
        <p:txBody>
          <a:bodyPr wrap="square">
            <a:spAutoFit/>
          </a:bodyPr>
          <a:lstStyle/>
          <a:p>
            <a:pPr algn="ctr"/>
            <a:r>
              <a:rPr lang="en-US" dirty="0" smtClean="0"/>
              <a:t>RFC 6144 – Framework for IPv4/IPv6 Translation</a:t>
            </a:r>
            <a:endParaRPr lang="en-US" dirty="0"/>
          </a:p>
        </p:txBody>
      </p:sp>
    </p:spTree>
    <p:extLst>
      <p:ext uri="{BB962C8B-B14F-4D97-AF65-F5344CB8AC3E}">
        <p14:creationId xmlns:p14="http://schemas.microsoft.com/office/powerpoint/2010/main" val="3047817641"/>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4"/>
            <a:ext cx="8373533" cy="5583639"/>
          </a:xfrm>
        </p:spPr>
        <p:txBody>
          <a:bodyPr>
            <a:normAutofit/>
          </a:bodyPr>
          <a:lstStyle/>
          <a:p>
            <a:r>
              <a:rPr lang="en-US" sz="2400" dirty="0" smtClean="0"/>
              <a:t>Network challenges and complexities are fairly well understood</a:t>
            </a:r>
          </a:p>
        </p:txBody>
      </p:sp>
      <p:sp>
        <p:nvSpPr>
          <p:cNvPr id="3" name="Title 2"/>
          <p:cNvSpPr>
            <a:spLocks noGrp="1"/>
          </p:cNvSpPr>
          <p:nvPr>
            <p:ph type="title"/>
          </p:nvPr>
        </p:nvSpPr>
        <p:spPr>
          <a:xfrm>
            <a:off x="296333" y="334095"/>
            <a:ext cx="8576362" cy="530996"/>
          </a:xfrm>
        </p:spPr>
        <p:txBody>
          <a:bodyPr/>
          <a:lstStyle/>
          <a:p>
            <a:r>
              <a:rPr lang="en-US" dirty="0" smtClean="0"/>
              <a:t>what about the application space?</a:t>
            </a:r>
            <a:endParaRPr lang="en-US" dirty="0"/>
          </a:p>
        </p:txBody>
      </p:sp>
      <p:pic>
        <p:nvPicPr>
          <p:cNvPr id="9218" name="Picture 2" descr="http://www.brandinsightblog.com/wp-content/uploads/2009/11/scratching-he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234" y="2367622"/>
            <a:ext cx="5943600"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62671"/>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ip</a:t>
            </a:r>
            <a:r>
              <a:rPr lang="en-US" dirty="0" smtClean="0"/>
              <a:t> socket code</a:t>
            </a:r>
            <a:endParaRPr lang="en-US" dirty="0"/>
          </a:p>
        </p:txBody>
      </p:sp>
      <p:pic>
        <p:nvPicPr>
          <p:cNvPr id="8" name="Picture 7"/>
          <p:cNvPicPr>
            <a:picLocks noChangeAspect="1"/>
          </p:cNvPicPr>
          <p:nvPr/>
        </p:nvPicPr>
        <p:blipFill>
          <a:blip r:embed="rId3"/>
          <a:stretch>
            <a:fillRect/>
          </a:stretch>
        </p:blipFill>
        <p:spPr>
          <a:xfrm>
            <a:off x="190500" y="1640658"/>
            <a:ext cx="4352925" cy="3181350"/>
          </a:xfrm>
          <a:prstGeom prst="rect">
            <a:avLst/>
          </a:prstGeom>
        </p:spPr>
      </p:pic>
      <p:sp>
        <p:nvSpPr>
          <p:cNvPr id="10" name="TextBox 9"/>
          <p:cNvSpPr txBox="1"/>
          <p:nvPr/>
        </p:nvSpPr>
        <p:spPr>
          <a:xfrm>
            <a:off x="523875" y="1171575"/>
            <a:ext cx="3648075" cy="369332"/>
          </a:xfrm>
          <a:prstGeom prst="rect">
            <a:avLst/>
          </a:prstGeom>
          <a:noFill/>
        </p:spPr>
        <p:txBody>
          <a:bodyPr wrap="square" rtlCol="0">
            <a:spAutoFit/>
          </a:bodyPr>
          <a:lstStyle/>
          <a:p>
            <a:r>
              <a:rPr lang="en-US" dirty="0" smtClean="0"/>
              <a:t>Legacy, IPv4-Only Code:</a:t>
            </a:r>
            <a:endParaRPr lang="en-US" dirty="0"/>
          </a:p>
        </p:txBody>
      </p:sp>
      <p:sp>
        <p:nvSpPr>
          <p:cNvPr id="11" name="TextBox 10"/>
          <p:cNvSpPr txBox="1"/>
          <p:nvPr/>
        </p:nvSpPr>
        <p:spPr>
          <a:xfrm>
            <a:off x="2574131" y="5597575"/>
            <a:ext cx="2286000" cy="369332"/>
          </a:xfrm>
          <a:prstGeom prst="rect">
            <a:avLst/>
          </a:prstGeom>
          <a:noFill/>
        </p:spPr>
        <p:txBody>
          <a:bodyPr wrap="square" rtlCol="0">
            <a:spAutoFit/>
          </a:bodyPr>
          <a:lstStyle/>
          <a:p>
            <a:r>
              <a:rPr lang="en-US" dirty="0" smtClean="0"/>
              <a:t>Dual-Stack Code:</a:t>
            </a:r>
            <a:endParaRPr lang="en-US" dirty="0"/>
          </a:p>
        </p:txBody>
      </p:sp>
      <p:pic>
        <p:nvPicPr>
          <p:cNvPr id="12" name="Picture 11"/>
          <p:cNvPicPr>
            <a:picLocks noChangeAspect="1"/>
          </p:cNvPicPr>
          <p:nvPr/>
        </p:nvPicPr>
        <p:blipFill>
          <a:blip r:embed="rId4"/>
          <a:stretch>
            <a:fillRect/>
          </a:stretch>
        </p:blipFill>
        <p:spPr>
          <a:xfrm>
            <a:off x="238125" y="5130850"/>
            <a:ext cx="1276350" cy="1276350"/>
          </a:xfrm>
          <a:prstGeom prst="rect">
            <a:avLst/>
          </a:prstGeom>
        </p:spPr>
      </p:pic>
      <p:pic>
        <p:nvPicPr>
          <p:cNvPr id="2" name="Picture 1"/>
          <p:cNvPicPr>
            <a:picLocks noChangeAspect="1"/>
          </p:cNvPicPr>
          <p:nvPr/>
        </p:nvPicPr>
        <p:blipFill>
          <a:blip r:embed="rId5"/>
          <a:stretch>
            <a:fillRect/>
          </a:stretch>
        </p:blipFill>
        <p:spPr>
          <a:xfrm>
            <a:off x="4948237" y="238125"/>
            <a:ext cx="4086225" cy="6324600"/>
          </a:xfrm>
          <a:prstGeom prst="rect">
            <a:avLst/>
          </a:prstGeom>
        </p:spPr>
      </p:pic>
    </p:spTree>
    <p:extLst>
      <p:ext uri="{BB962C8B-B14F-4D97-AF65-F5344CB8AC3E}">
        <p14:creationId xmlns:p14="http://schemas.microsoft.com/office/powerpoint/2010/main" val="1162043768"/>
      </p:ext>
    </p:extLst>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iOS apps must support IPv6-only connections as of version 9</a:t>
            </a:r>
          </a:p>
          <a:p>
            <a:endParaRPr lang="en-US" dirty="0" smtClean="0"/>
          </a:p>
          <a:p>
            <a:r>
              <a:rPr lang="en-US" dirty="0" smtClean="0"/>
              <a:t>What causes apps to be IPv4-only?</a:t>
            </a:r>
          </a:p>
          <a:p>
            <a:pPr lvl="1"/>
            <a:r>
              <a:rPr lang="en-US" dirty="0" smtClean="0"/>
              <a:t>IPv4-only storage objects:</a:t>
            </a:r>
          </a:p>
          <a:p>
            <a:pPr lvl="2"/>
            <a:r>
              <a:rPr lang="en-US" dirty="0" smtClean="0"/>
              <a:t>uint32_t, </a:t>
            </a:r>
            <a:r>
              <a:rPr lang="en-US" dirty="0" err="1" smtClean="0"/>
              <a:t>in_addr</a:t>
            </a:r>
            <a:r>
              <a:rPr lang="en-US" dirty="0" smtClean="0"/>
              <a:t>, </a:t>
            </a:r>
            <a:r>
              <a:rPr lang="en-US" dirty="0" err="1" smtClean="0"/>
              <a:t>sockaddr_in</a:t>
            </a:r>
            <a:endParaRPr lang="en-US" dirty="0" smtClean="0"/>
          </a:p>
          <a:p>
            <a:pPr lvl="1"/>
            <a:r>
              <a:rPr lang="en-US" dirty="0" smtClean="0"/>
              <a:t>IPv4-only APIs:</a:t>
            </a:r>
          </a:p>
          <a:p>
            <a:pPr lvl="2"/>
            <a:r>
              <a:rPr lang="en-US" dirty="0" err="1" smtClean="0"/>
              <a:t>inet_aton</a:t>
            </a:r>
            <a:r>
              <a:rPr lang="en-US" dirty="0" smtClean="0"/>
              <a:t>, </a:t>
            </a:r>
            <a:r>
              <a:rPr lang="en-US" dirty="0" err="1" smtClean="0"/>
              <a:t>gethostbyname</a:t>
            </a:r>
            <a:endParaRPr lang="en-US" dirty="0" smtClean="0"/>
          </a:p>
          <a:p>
            <a:pPr lvl="1"/>
            <a:r>
              <a:rPr lang="en-US" dirty="0" smtClean="0"/>
              <a:t>IPv4-only usage of an API:</a:t>
            </a:r>
          </a:p>
          <a:p>
            <a:pPr lvl="2"/>
            <a:r>
              <a:rPr lang="en-US" dirty="0" smtClean="0"/>
              <a:t>gethostbyname2(</a:t>
            </a:r>
            <a:r>
              <a:rPr lang="en-US" dirty="0" err="1" smtClean="0"/>
              <a:t>hostname,AF_INET</a:t>
            </a:r>
            <a:r>
              <a:rPr lang="en-US" dirty="0" smtClean="0"/>
              <a:t>)</a:t>
            </a:r>
          </a:p>
          <a:p>
            <a:pPr lvl="1"/>
            <a:r>
              <a:rPr lang="en-US" dirty="0" smtClean="0"/>
              <a:t>Pre-flight checks before connecting:</a:t>
            </a:r>
          </a:p>
          <a:p>
            <a:pPr lvl="2"/>
            <a:r>
              <a:rPr lang="en-US" dirty="0" smtClean="0"/>
              <a:t>Checking if device has an IPv4 address</a:t>
            </a:r>
          </a:p>
          <a:p>
            <a:pPr lvl="2"/>
            <a:r>
              <a:rPr lang="en-US" dirty="0" smtClean="0"/>
              <a:t>Checking for reachability to 0.0.0.0</a:t>
            </a:r>
          </a:p>
          <a:p>
            <a:endParaRPr lang="en-US" dirty="0" smtClean="0"/>
          </a:p>
          <a:p>
            <a:r>
              <a:rPr lang="en-US" dirty="0" smtClean="0"/>
              <a:t>Note:  This is also why iOS doesn’t and won’t support 464XLAT – instead Apple forces you to support IPv6 or NAT64</a:t>
            </a:r>
          </a:p>
        </p:txBody>
      </p:sp>
      <p:sp>
        <p:nvSpPr>
          <p:cNvPr id="3" name="Title 2"/>
          <p:cNvSpPr>
            <a:spLocks noGrp="1"/>
          </p:cNvSpPr>
          <p:nvPr>
            <p:ph type="title"/>
          </p:nvPr>
        </p:nvSpPr>
        <p:spPr/>
        <p:txBody>
          <a:bodyPr/>
          <a:lstStyle/>
          <a:p>
            <a:r>
              <a:rPr lang="en-US" dirty="0" smtClean="0"/>
              <a:t>apple’s audit for IPv4-only code</a:t>
            </a:r>
            <a:endParaRPr lang="en-US" dirty="0"/>
          </a:p>
        </p:txBody>
      </p:sp>
      <p:pic>
        <p:nvPicPr>
          <p:cNvPr id="4" name="Picture 3"/>
          <p:cNvPicPr>
            <a:picLocks noChangeAspect="1"/>
          </p:cNvPicPr>
          <p:nvPr/>
        </p:nvPicPr>
        <p:blipFill>
          <a:blip r:embed="rId3"/>
          <a:stretch>
            <a:fillRect/>
          </a:stretch>
        </p:blipFill>
        <p:spPr>
          <a:xfrm>
            <a:off x="5967412" y="2595562"/>
            <a:ext cx="2619375" cy="1743075"/>
          </a:xfrm>
          <a:prstGeom prst="rect">
            <a:avLst/>
          </a:prstGeom>
        </p:spPr>
      </p:pic>
    </p:spTree>
    <p:extLst>
      <p:ext uri="{BB962C8B-B14F-4D97-AF65-F5344CB8AC3E}">
        <p14:creationId xmlns:p14="http://schemas.microsoft.com/office/powerpoint/2010/main" val="2982402631"/>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Create address-family agnostic code</a:t>
            </a:r>
          </a:p>
          <a:p>
            <a:endParaRPr lang="en-US" dirty="0" smtClean="0"/>
          </a:p>
          <a:p>
            <a:r>
              <a:rPr lang="en-US" dirty="0" smtClean="0"/>
              <a:t>Connect without pre-flight check:</a:t>
            </a:r>
          </a:p>
          <a:p>
            <a:pPr lvl="1"/>
            <a:r>
              <a:rPr lang="en-US" dirty="0" smtClean="0"/>
              <a:t>If connection succeeds, great</a:t>
            </a:r>
          </a:p>
          <a:p>
            <a:pPr lvl="1"/>
            <a:r>
              <a:rPr lang="en-US" dirty="0" smtClean="0"/>
              <a:t>If connection fails, handle gracefully</a:t>
            </a:r>
          </a:p>
          <a:p>
            <a:endParaRPr lang="en-US" dirty="0" smtClean="0"/>
          </a:p>
          <a:p>
            <a:r>
              <a:rPr lang="en-US" dirty="0" smtClean="0"/>
              <a:t>Use higher-layer networking frameworks</a:t>
            </a:r>
          </a:p>
          <a:p>
            <a:pPr lvl="1"/>
            <a:r>
              <a:rPr lang="en-US" dirty="0" err="1" smtClean="0"/>
              <a:t>NSURLSession</a:t>
            </a:r>
            <a:r>
              <a:rPr lang="en-US" dirty="0" smtClean="0"/>
              <a:t> and </a:t>
            </a:r>
            <a:r>
              <a:rPr lang="en-US" dirty="0" err="1" smtClean="0"/>
              <a:t>CFNetwork</a:t>
            </a:r>
            <a:r>
              <a:rPr lang="en-US" dirty="0" smtClean="0"/>
              <a:t>-layer APIs</a:t>
            </a:r>
          </a:p>
          <a:p>
            <a:endParaRPr lang="en-US" dirty="0" smtClean="0"/>
          </a:p>
          <a:p>
            <a:r>
              <a:rPr lang="en-US" dirty="0" smtClean="0"/>
              <a:t>See RFC 4038, Application Aspects of IPv6 Transition</a:t>
            </a:r>
          </a:p>
          <a:p>
            <a:endParaRPr lang="en-US" dirty="0" smtClean="0"/>
          </a:p>
          <a:p>
            <a:r>
              <a:rPr lang="en-US" dirty="0" smtClean="0"/>
              <a:t>Connect-by-Name APIs</a:t>
            </a:r>
          </a:p>
          <a:p>
            <a:pPr marL="0" indent="0">
              <a:buNone/>
            </a:pPr>
            <a:endParaRPr lang="en-US" dirty="0" smtClean="0"/>
          </a:p>
        </p:txBody>
      </p:sp>
      <p:sp>
        <p:nvSpPr>
          <p:cNvPr id="3" name="Title 2"/>
          <p:cNvSpPr>
            <a:spLocks noGrp="1"/>
          </p:cNvSpPr>
          <p:nvPr>
            <p:ph type="title"/>
          </p:nvPr>
        </p:nvSpPr>
        <p:spPr>
          <a:xfrm>
            <a:off x="296332" y="334095"/>
            <a:ext cx="8523817" cy="530996"/>
          </a:xfrm>
        </p:spPr>
        <p:txBody>
          <a:bodyPr/>
          <a:lstStyle/>
          <a:p>
            <a:r>
              <a:rPr lang="en-US" dirty="0" smtClean="0"/>
              <a:t>apple’s recommendations to support ipv6</a:t>
            </a:r>
            <a:endParaRPr lang="en-US" dirty="0"/>
          </a:p>
        </p:txBody>
      </p:sp>
      <p:pic>
        <p:nvPicPr>
          <p:cNvPr id="4" name="Picture 3"/>
          <p:cNvPicPr>
            <a:picLocks noChangeAspect="1"/>
          </p:cNvPicPr>
          <p:nvPr/>
        </p:nvPicPr>
        <p:blipFill>
          <a:blip r:embed="rId3"/>
          <a:stretch>
            <a:fillRect/>
          </a:stretch>
        </p:blipFill>
        <p:spPr>
          <a:xfrm>
            <a:off x="6296025" y="1428750"/>
            <a:ext cx="2286000" cy="1905000"/>
          </a:xfrm>
          <a:prstGeom prst="rect">
            <a:avLst/>
          </a:prstGeom>
        </p:spPr>
      </p:pic>
    </p:spTree>
    <p:extLst>
      <p:ext uri="{BB962C8B-B14F-4D97-AF65-F5344CB8AC3E}">
        <p14:creationId xmlns:p14="http://schemas.microsoft.com/office/powerpoint/2010/main" val="1681194068"/>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2" y="1666088"/>
            <a:ext cx="6286500" cy="383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dirty="0" smtClean="0"/>
              <a:t>Questions</a:t>
            </a:r>
            <a:endParaRPr lang="en-US" dirty="0"/>
          </a:p>
        </p:txBody>
      </p:sp>
      <p:sp>
        <p:nvSpPr>
          <p:cNvPr id="3" name="Content Placeholder 2"/>
          <p:cNvSpPr>
            <a:spLocks noGrp="1"/>
          </p:cNvSpPr>
          <p:nvPr>
            <p:ph idx="4294967295"/>
          </p:nvPr>
        </p:nvSpPr>
        <p:spPr>
          <a:xfrm>
            <a:off x="457200" y="1685138"/>
            <a:ext cx="8229600" cy="1703999"/>
          </a:xfrm>
          <a:prstGeom prst="rect">
            <a:avLst/>
          </a:prstGeom>
        </p:spPr>
        <p:txBody>
          <a:bodyPr anchor="ctr">
            <a:noAutofit/>
          </a:bodyPr>
          <a:lstStyle/>
          <a:p>
            <a:pPr marL="0" indent="0" algn="ctr">
              <a:spcBef>
                <a:spcPts val="3000"/>
              </a:spcBef>
              <a:buNone/>
            </a:pPr>
            <a:r>
              <a:rPr lang="en-US" sz="13800" b="1" dirty="0" smtClean="0"/>
              <a:t>?</a:t>
            </a:r>
          </a:p>
        </p:txBody>
      </p:sp>
    </p:spTree>
    <p:extLst>
      <p:ext uri="{BB962C8B-B14F-4D97-AF65-F5344CB8AC3E}">
        <p14:creationId xmlns:p14="http://schemas.microsoft.com/office/powerpoint/2010/main" val="4240734896"/>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333" y="334095"/>
            <a:ext cx="8576362" cy="530996"/>
          </a:xfrm>
        </p:spPr>
        <p:txBody>
          <a:bodyPr/>
          <a:lstStyle/>
          <a:p>
            <a:r>
              <a:rPr lang="en-US" dirty="0" smtClean="0"/>
              <a:t>IPv4 Allocation</a:t>
            </a:r>
            <a:endParaRPr lang="en-US" dirty="0"/>
          </a:p>
        </p:txBody>
      </p:sp>
      <p:graphicFrame>
        <p:nvGraphicFramePr>
          <p:cNvPr id="5" name="Table 4"/>
          <p:cNvGraphicFramePr>
            <a:graphicFrameLocks noGrp="1" noChangeAspect="1"/>
          </p:cNvGraphicFramePr>
          <p:nvPr>
            <p:extLst>
              <p:ext uri="{D42A27DB-BD31-4B8C-83A1-F6EECF244321}">
                <p14:modId xmlns:p14="http://schemas.microsoft.com/office/powerpoint/2010/main" val="754248088"/>
              </p:ext>
            </p:extLst>
          </p:nvPr>
        </p:nvGraphicFramePr>
        <p:xfrm>
          <a:off x="1514763" y="1819563"/>
          <a:ext cx="5874328" cy="3334327"/>
        </p:xfrm>
        <a:graphic>
          <a:graphicData uri="http://schemas.openxmlformats.org/drawingml/2006/table">
            <a:tbl>
              <a:tblPr>
                <a:tableStyleId>{C4B1156A-380E-4F78-BDF5-A606A8083BF9}</a:tableStyleId>
              </a:tblPr>
              <a:tblGrid>
                <a:gridCol w="2305118"/>
                <a:gridCol w="1784605"/>
                <a:gridCol w="1784605"/>
              </a:tblGrid>
              <a:tr h="788022">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/8s</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Number (Billions)</a:t>
                      </a:r>
                      <a:endParaRPr lang="en-US" sz="2400" b="1" i="0" u="none" strike="noStrike" dirty="0">
                        <a:solidFill>
                          <a:srgbClr val="000000"/>
                        </a:solidFill>
                        <a:effectLst/>
                        <a:latin typeface="Calibri" panose="020F0502020204030204" pitchFamily="34" charset="0"/>
                      </a:endParaRPr>
                    </a:p>
                  </a:txBody>
                  <a:tcPr marL="9525" marR="9525" marT="9525" marB="0" anchor="b"/>
                </a:tc>
              </a:tr>
              <a:tr h="509261">
                <a:tc>
                  <a:txBody>
                    <a:bodyPr/>
                    <a:lstStyle/>
                    <a:p>
                      <a:pPr algn="l" fontAlgn="b"/>
                      <a:r>
                        <a:rPr lang="en-US" sz="2400" b="1" u="none" strike="noStrike">
                          <a:effectLst/>
                        </a:rPr>
                        <a:t>Total</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256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4.29</a:t>
                      </a:r>
                      <a:endParaRPr lang="en-US" sz="2400" b="0" i="0" u="none" strike="noStrike">
                        <a:solidFill>
                          <a:srgbClr val="000000"/>
                        </a:solidFill>
                        <a:effectLst/>
                        <a:latin typeface="Calibri" panose="020F0502020204030204" pitchFamily="34" charset="0"/>
                      </a:endParaRPr>
                    </a:p>
                  </a:txBody>
                  <a:tcPr marL="9525" marR="9525" marT="9525" marB="0" anchor="b"/>
                </a:tc>
              </a:tr>
              <a:tr h="509261">
                <a:tc>
                  <a:txBody>
                    <a:bodyPr/>
                    <a:lstStyle/>
                    <a:p>
                      <a:pPr algn="l" fontAlgn="b"/>
                      <a:r>
                        <a:rPr lang="en-US" sz="2400" b="1" u="none" strike="noStrike">
                          <a:effectLst/>
                        </a:rPr>
                        <a:t>Usable</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220.77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3.70</a:t>
                      </a:r>
                      <a:endParaRPr lang="en-US" sz="2400" b="0" i="0" u="none" strike="noStrike">
                        <a:solidFill>
                          <a:srgbClr val="000000"/>
                        </a:solidFill>
                        <a:effectLst/>
                        <a:latin typeface="Calibri" panose="020F0502020204030204" pitchFamily="34" charset="0"/>
                      </a:endParaRPr>
                    </a:p>
                  </a:txBody>
                  <a:tcPr marL="9525" marR="9525" marT="9525" marB="0" anchor="b"/>
                </a:tc>
              </a:tr>
              <a:tr h="509261">
                <a:tc>
                  <a:txBody>
                    <a:bodyPr/>
                    <a:lstStyle/>
                    <a:p>
                      <a:pPr algn="l" fontAlgn="b"/>
                      <a:r>
                        <a:rPr lang="en-US" sz="2400" b="1" u="none" strike="noStrike">
                          <a:effectLst/>
                        </a:rPr>
                        <a:t>RIR Pool</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3.64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0.06</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5">
                        <a:lumMod val="60000"/>
                        <a:lumOff val="40000"/>
                      </a:schemeClr>
                    </a:solidFill>
                  </a:tcPr>
                </a:tc>
              </a:tr>
              <a:tr h="509261">
                <a:tc>
                  <a:txBody>
                    <a:bodyPr/>
                    <a:lstStyle/>
                    <a:p>
                      <a:pPr algn="l" fontAlgn="b"/>
                      <a:r>
                        <a:rPr lang="en-US" sz="2400" b="1" u="none" strike="noStrike">
                          <a:effectLst/>
                        </a:rPr>
                        <a:t>Allocated</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217.13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3.64</a:t>
                      </a:r>
                      <a:endParaRPr lang="en-US" sz="2400" b="0" i="0" u="none" strike="noStrike">
                        <a:solidFill>
                          <a:srgbClr val="000000"/>
                        </a:solidFill>
                        <a:effectLst/>
                        <a:latin typeface="Calibri" panose="020F0502020204030204" pitchFamily="34" charset="0"/>
                      </a:endParaRPr>
                    </a:p>
                  </a:txBody>
                  <a:tcPr marL="9525" marR="9525" marT="9525" marB="0" anchor="b"/>
                </a:tc>
              </a:tr>
              <a:tr h="509261">
                <a:tc>
                  <a:txBody>
                    <a:bodyPr/>
                    <a:lstStyle/>
                    <a:p>
                      <a:pPr algn="l" fontAlgn="b"/>
                      <a:r>
                        <a:rPr lang="en-US" sz="2400" b="1" u="none" strike="noStrike" dirty="0">
                          <a:effectLst/>
                        </a:rPr>
                        <a:t>Advertised</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168.11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2.82</a:t>
                      </a:r>
                      <a:endParaRPr lang="en-US"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7" name="Rectangle 6"/>
          <p:cNvSpPr/>
          <p:nvPr/>
        </p:nvSpPr>
        <p:spPr>
          <a:xfrm>
            <a:off x="397164" y="5969105"/>
            <a:ext cx="8340436" cy="369332"/>
          </a:xfrm>
          <a:prstGeom prst="rect">
            <a:avLst/>
          </a:prstGeom>
        </p:spPr>
        <p:txBody>
          <a:bodyPr wrap="square">
            <a:spAutoFit/>
          </a:bodyPr>
          <a:lstStyle/>
          <a:p>
            <a:pPr algn="ctr"/>
            <a:r>
              <a:rPr lang="en-US" dirty="0" smtClean="0"/>
              <a:t>10.0.0.0/8 –or- 10.0.0.0 255.0.0.0 is one /8</a:t>
            </a:r>
            <a:endParaRPr lang="en-US" dirty="0"/>
          </a:p>
        </p:txBody>
      </p:sp>
    </p:spTree>
    <p:extLst>
      <p:ext uri="{BB962C8B-B14F-4D97-AF65-F5344CB8AC3E}">
        <p14:creationId xmlns:p14="http://schemas.microsoft.com/office/powerpoint/2010/main" val="2614748036"/>
      </p:ext>
    </p:extLst>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92854"/>
            <a:ext cx="8229600" cy="5533310"/>
          </a:xfrm>
          <a:prstGeom prst="rect">
            <a:avLst/>
          </a:prstGeom>
        </p:spPr>
        <p:txBody>
          <a:bodyPr anchor="ctr">
            <a:normAutofit/>
          </a:bodyPr>
          <a:lstStyle/>
          <a:p>
            <a:pPr marL="0" indent="0" algn="ctr">
              <a:buNone/>
            </a:pPr>
            <a:r>
              <a:rPr lang="en-US" sz="4000" b="1" dirty="0" smtClean="0"/>
              <a:t>Appendix</a:t>
            </a:r>
            <a:endParaRPr lang="en-US" sz="4000" b="1" dirty="0"/>
          </a:p>
        </p:txBody>
      </p:sp>
    </p:spTree>
    <p:extLst>
      <p:ext uri="{BB962C8B-B14F-4D97-AF65-F5344CB8AC3E}">
        <p14:creationId xmlns:p14="http://schemas.microsoft.com/office/powerpoint/2010/main" val="1431632970"/>
      </p:ext>
    </p:extLst>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5"/>
            <a:ext cx="8373533" cy="1030928"/>
          </a:xfrm>
        </p:spPr>
        <p:txBody>
          <a:bodyPr>
            <a:normAutofit/>
          </a:bodyPr>
          <a:lstStyle/>
          <a:p>
            <a:pPr marL="0" indent="0">
              <a:buNone/>
            </a:pPr>
            <a:r>
              <a:rPr lang="en-US" sz="2400" dirty="0" smtClean="0"/>
              <a:t>HAPROXY</a:t>
            </a:r>
          </a:p>
          <a:p>
            <a:pPr marL="0" indent="0">
              <a:buNone/>
            </a:pPr>
            <a:r>
              <a:rPr lang="en-US" sz="2400" dirty="0" smtClean="0"/>
              <a:t>Example configuration (/</a:t>
            </a:r>
            <a:r>
              <a:rPr lang="en-US" sz="2400" dirty="0" err="1" smtClean="0"/>
              <a:t>etc</a:t>
            </a:r>
            <a:r>
              <a:rPr lang="en-US" sz="2400" dirty="0" smtClean="0"/>
              <a:t>/</a:t>
            </a:r>
            <a:r>
              <a:rPr lang="en-US" sz="2400" dirty="0" err="1" smtClean="0"/>
              <a:t>haproxy.cfg</a:t>
            </a:r>
            <a:r>
              <a:rPr lang="en-US" sz="2400" dirty="0" smtClean="0"/>
              <a:t>):</a:t>
            </a:r>
          </a:p>
          <a:p>
            <a:pPr marL="0" indent="0">
              <a:buNone/>
            </a:pPr>
            <a:endParaRPr lang="en-US" sz="2400" dirty="0" smtClean="0"/>
          </a:p>
        </p:txBody>
      </p:sp>
      <p:sp>
        <p:nvSpPr>
          <p:cNvPr id="3" name="Title 2"/>
          <p:cNvSpPr>
            <a:spLocks noGrp="1"/>
          </p:cNvSpPr>
          <p:nvPr>
            <p:ph type="title"/>
          </p:nvPr>
        </p:nvSpPr>
        <p:spPr/>
        <p:txBody>
          <a:bodyPr/>
          <a:lstStyle/>
          <a:p>
            <a:r>
              <a:rPr lang="en-US" dirty="0" smtClean="0"/>
              <a:t>Example Software Proxy</a:t>
            </a:r>
            <a:endParaRPr lang="en-US"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02" y="2018912"/>
            <a:ext cx="770572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1"/>
          <p:cNvSpPr txBox="1">
            <a:spLocks/>
          </p:cNvSpPr>
          <p:nvPr/>
        </p:nvSpPr>
        <p:spPr>
          <a:xfrm>
            <a:off x="314947" y="6157353"/>
            <a:ext cx="8373533" cy="424316"/>
          </a:xfrm>
          <a:prstGeom prst="rect">
            <a:avLst/>
          </a:prstGeom>
        </p:spPr>
        <p:txBody>
          <a:bodyPr vert="horz" lIns="91440" tIns="45720" rIns="91440" bIns="45720" rtlCol="0">
            <a:normAutofit/>
          </a:bodyPr>
          <a:lstStyle>
            <a:lvl1pPr marL="237744" indent="-237744" algn="l" defTabSz="457200" rtl="0" eaLnBrk="1" latinLnBrk="0" hangingPunct="1">
              <a:spcBef>
                <a:spcPts val="672"/>
              </a:spcBef>
              <a:buClr>
                <a:srgbClr val="0070C0"/>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rgbClr val="0070C0"/>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rgbClr val="0070C0"/>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rgbClr val="0070C0"/>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rgbClr val="0070C0"/>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700" dirty="0" smtClean="0"/>
              <a:t>From Andrew </a:t>
            </a:r>
            <a:r>
              <a:rPr lang="en-US" sz="1700" dirty="0" err="1" smtClean="0"/>
              <a:t>Yourtchenko’s</a:t>
            </a:r>
            <a:r>
              <a:rPr lang="en-US" sz="1700" dirty="0" smtClean="0"/>
              <a:t> Cisco Live </a:t>
            </a:r>
            <a:r>
              <a:rPr lang="en-US" sz="1700" dirty="0" err="1" smtClean="0"/>
              <a:t>Preso</a:t>
            </a:r>
            <a:r>
              <a:rPr lang="en-US" sz="1700" dirty="0" smtClean="0"/>
              <a:t> (BRKRST-2304)</a:t>
            </a:r>
          </a:p>
          <a:p>
            <a:pPr marL="0" indent="0">
              <a:buFont typeface="Arial"/>
              <a:buNone/>
            </a:pPr>
            <a:endParaRPr lang="en-US" sz="2400" dirty="0" smtClean="0"/>
          </a:p>
        </p:txBody>
      </p:sp>
    </p:spTree>
    <p:extLst>
      <p:ext uri="{BB962C8B-B14F-4D97-AF65-F5344CB8AC3E}">
        <p14:creationId xmlns:p14="http://schemas.microsoft.com/office/powerpoint/2010/main" val="3186354218"/>
      </p:ext>
    </p:extLst>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5"/>
            <a:ext cx="8373533" cy="1030928"/>
          </a:xfrm>
        </p:spPr>
        <p:txBody>
          <a:bodyPr>
            <a:normAutofit/>
          </a:bodyPr>
          <a:lstStyle/>
          <a:p>
            <a:pPr marL="0" indent="0">
              <a:buNone/>
            </a:pPr>
            <a:r>
              <a:rPr lang="en-US" sz="2400" dirty="0" smtClean="0"/>
              <a:t>HAPROXY – Connection Timeouts:</a:t>
            </a:r>
          </a:p>
          <a:p>
            <a:pPr marL="0" indent="0">
              <a:buNone/>
            </a:pPr>
            <a:endParaRPr lang="en-US" sz="2400" dirty="0" smtClean="0"/>
          </a:p>
        </p:txBody>
      </p:sp>
      <p:sp>
        <p:nvSpPr>
          <p:cNvPr id="3" name="Title 2"/>
          <p:cNvSpPr>
            <a:spLocks noGrp="1"/>
          </p:cNvSpPr>
          <p:nvPr>
            <p:ph type="title"/>
          </p:nvPr>
        </p:nvSpPr>
        <p:spPr/>
        <p:txBody>
          <a:bodyPr/>
          <a:lstStyle/>
          <a:p>
            <a:r>
              <a:rPr lang="en-US" dirty="0" smtClean="0"/>
              <a:t>Example Software Proxy</a:t>
            </a:r>
            <a:endParaRPr lang="en-US" dirty="0"/>
          </a:p>
        </p:txBody>
      </p:sp>
      <p:sp>
        <p:nvSpPr>
          <p:cNvPr id="5" name="Text Placeholder 1"/>
          <p:cNvSpPr txBox="1">
            <a:spLocks/>
          </p:cNvSpPr>
          <p:nvPr/>
        </p:nvSpPr>
        <p:spPr>
          <a:xfrm>
            <a:off x="314947" y="6157353"/>
            <a:ext cx="8373533" cy="424316"/>
          </a:xfrm>
          <a:prstGeom prst="rect">
            <a:avLst/>
          </a:prstGeom>
        </p:spPr>
        <p:txBody>
          <a:bodyPr vert="horz" lIns="91440" tIns="45720" rIns="91440" bIns="45720" rtlCol="0">
            <a:normAutofit/>
          </a:bodyPr>
          <a:lstStyle>
            <a:lvl1pPr marL="237744" indent="-237744" algn="l" defTabSz="457200" rtl="0" eaLnBrk="1" latinLnBrk="0" hangingPunct="1">
              <a:spcBef>
                <a:spcPts val="672"/>
              </a:spcBef>
              <a:buClr>
                <a:srgbClr val="0070C0"/>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rgbClr val="0070C0"/>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rgbClr val="0070C0"/>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rgbClr val="0070C0"/>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rgbClr val="0070C0"/>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700" dirty="0" smtClean="0"/>
              <a:t>From Andrew </a:t>
            </a:r>
            <a:r>
              <a:rPr lang="en-US" sz="1700" dirty="0" err="1" smtClean="0"/>
              <a:t>Yourtchenko’s</a:t>
            </a:r>
            <a:r>
              <a:rPr lang="en-US" sz="1700" dirty="0" smtClean="0"/>
              <a:t> Cisco Live </a:t>
            </a:r>
            <a:r>
              <a:rPr lang="en-US" sz="1700" dirty="0" err="1" smtClean="0"/>
              <a:t>Preso</a:t>
            </a:r>
            <a:r>
              <a:rPr lang="en-US" sz="1700" dirty="0" smtClean="0"/>
              <a:t> (BRKRST-2304)</a:t>
            </a:r>
          </a:p>
          <a:p>
            <a:pPr marL="0" indent="0">
              <a:buFont typeface="Arial"/>
              <a:buNone/>
            </a:pPr>
            <a:endParaRPr lang="en-US" sz="2400" dirty="0" smtClean="0"/>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08" y="1752378"/>
            <a:ext cx="76962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8390900"/>
      </p:ext>
    </p:extLst>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5"/>
            <a:ext cx="8373533" cy="1030928"/>
          </a:xfrm>
        </p:spPr>
        <p:txBody>
          <a:bodyPr>
            <a:normAutofit/>
          </a:bodyPr>
          <a:lstStyle/>
          <a:p>
            <a:pPr marL="0" indent="0">
              <a:buNone/>
            </a:pPr>
            <a:r>
              <a:rPr lang="en-US" sz="2400" dirty="0" smtClean="0"/>
              <a:t>HAPROXY – Connection Timeouts, test the defaults!</a:t>
            </a:r>
          </a:p>
          <a:p>
            <a:pPr marL="0" indent="0">
              <a:buNone/>
            </a:pPr>
            <a:endParaRPr lang="en-US" sz="2400" dirty="0" smtClean="0"/>
          </a:p>
        </p:txBody>
      </p:sp>
      <p:sp>
        <p:nvSpPr>
          <p:cNvPr id="3" name="Title 2"/>
          <p:cNvSpPr>
            <a:spLocks noGrp="1"/>
          </p:cNvSpPr>
          <p:nvPr>
            <p:ph type="title"/>
          </p:nvPr>
        </p:nvSpPr>
        <p:spPr/>
        <p:txBody>
          <a:bodyPr/>
          <a:lstStyle/>
          <a:p>
            <a:r>
              <a:rPr lang="en-US" dirty="0" smtClean="0"/>
              <a:t>Example Software Proxy</a:t>
            </a:r>
            <a:endParaRPr lang="en-US" dirty="0"/>
          </a:p>
        </p:txBody>
      </p:sp>
      <p:sp>
        <p:nvSpPr>
          <p:cNvPr id="5" name="Text Placeholder 1"/>
          <p:cNvSpPr txBox="1">
            <a:spLocks/>
          </p:cNvSpPr>
          <p:nvPr/>
        </p:nvSpPr>
        <p:spPr>
          <a:xfrm>
            <a:off x="314947" y="6157353"/>
            <a:ext cx="8373533" cy="424316"/>
          </a:xfrm>
          <a:prstGeom prst="rect">
            <a:avLst/>
          </a:prstGeom>
        </p:spPr>
        <p:txBody>
          <a:bodyPr vert="horz" lIns="91440" tIns="45720" rIns="91440" bIns="45720" rtlCol="0">
            <a:normAutofit/>
          </a:bodyPr>
          <a:lstStyle>
            <a:lvl1pPr marL="237744" indent="-237744" algn="l" defTabSz="457200" rtl="0" eaLnBrk="1" latinLnBrk="0" hangingPunct="1">
              <a:spcBef>
                <a:spcPts val="672"/>
              </a:spcBef>
              <a:buClr>
                <a:srgbClr val="0070C0"/>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rgbClr val="0070C0"/>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rgbClr val="0070C0"/>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rgbClr val="0070C0"/>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rgbClr val="0070C0"/>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700" dirty="0" smtClean="0"/>
              <a:t>From Andrew </a:t>
            </a:r>
            <a:r>
              <a:rPr lang="en-US" sz="1700" dirty="0" err="1" smtClean="0"/>
              <a:t>Yourtchenko’s</a:t>
            </a:r>
            <a:r>
              <a:rPr lang="en-US" sz="1700" dirty="0" smtClean="0"/>
              <a:t> Cisco Live </a:t>
            </a:r>
            <a:r>
              <a:rPr lang="en-US" sz="1700" dirty="0" err="1" smtClean="0"/>
              <a:t>Preso</a:t>
            </a:r>
            <a:r>
              <a:rPr lang="en-US" sz="1700" dirty="0" smtClean="0"/>
              <a:t> (BRKRST-2304)</a:t>
            </a:r>
          </a:p>
          <a:p>
            <a:pPr marL="0" indent="0">
              <a:buFont typeface="Arial"/>
              <a:buNone/>
            </a:pPr>
            <a:endParaRPr lang="en-US" sz="2400" dirty="0" smtClean="0"/>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83" y="1630122"/>
            <a:ext cx="771525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584007"/>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13267" y="1038224"/>
            <a:ext cx="8373533" cy="5583639"/>
          </a:xfrm>
        </p:spPr>
        <p:txBody>
          <a:bodyPr>
            <a:normAutofit/>
          </a:bodyPr>
          <a:lstStyle/>
          <a:p>
            <a:r>
              <a:rPr lang="en-US" sz="2400" dirty="0" smtClean="0"/>
              <a:t>World Population</a:t>
            </a:r>
          </a:p>
          <a:p>
            <a:pPr lvl="1"/>
            <a:r>
              <a:rPr lang="en-US" sz="2400" dirty="0" smtClean="0"/>
              <a:t>Almost 7.4 billion and growing</a:t>
            </a:r>
          </a:p>
          <a:p>
            <a:endParaRPr lang="en-US" sz="2400" dirty="0" smtClean="0"/>
          </a:p>
          <a:p>
            <a:r>
              <a:rPr lang="en-US" sz="2400" dirty="0" smtClean="0"/>
              <a:t>Global Internet Population Penetration</a:t>
            </a:r>
          </a:p>
          <a:p>
            <a:pPr lvl="1"/>
            <a:r>
              <a:rPr lang="en-US" sz="2400" dirty="0" smtClean="0"/>
              <a:t>Over 43% and steadily growing</a:t>
            </a:r>
          </a:p>
          <a:p>
            <a:endParaRPr lang="en-US" sz="2400" dirty="0" smtClean="0"/>
          </a:p>
          <a:p>
            <a:r>
              <a:rPr lang="en-US" sz="2400" dirty="0" smtClean="0"/>
              <a:t>Global Cellular/Mobile/M2M Connections</a:t>
            </a:r>
          </a:p>
          <a:p>
            <a:pPr lvl="1"/>
            <a:r>
              <a:rPr lang="en-US" sz="2400" dirty="0" smtClean="0"/>
              <a:t>Over 7.6 billion and growing</a:t>
            </a:r>
          </a:p>
          <a:p>
            <a:endParaRPr lang="en-US" sz="2400" dirty="0" smtClean="0"/>
          </a:p>
          <a:p>
            <a:r>
              <a:rPr lang="en-US" sz="2400" dirty="0" smtClean="0"/>
              <a:t>The Internet of Things</a:t>
            </a:r>
          </a:p>
          <a:p>
            <a:pPr lvl="1"/>
            <a:r>
              <a:rPr lang="en-US" sz="2400" dirty="0" smtClean="0"/>
              <a:t>4.9 billion as of end of 2015 (Gartner)</a:t>
            </a:r>
          </a:p>
          <a:p>
            <a:pPr lvl="1"/>
            <a:r>
              <a:rPr lang="en-US" sz="2400" dirty="0" smtClean="0"/>
              <a:t>25 billion by 2020 (Gartner)</a:t>
            </a:r>
          </a:p>
          <a:p>
            <a:endParaRPr lang="en-US" sz="2400" dirty="0" smtClean="0"/>
          </a:p>
        </p:txBody>
      </p:sp>
      <p:sp>
        <p:nvSpPr>
          <p:cNvPr id="3" name="Title 2"/>
          <p:cNvSpPr>
            <a:spLocks noGrp="1"/>
          </p:cNvSpPr>
          <p:nvPr>
            <p:ph type="title"/>
          </p:nvPr>
        </p:nvSpPr>
        <p:spPr>
          <a:xfrm>
            <a:off x="296333" y="334095"/>
            <a:ext cx="8576362" cy="530996"/>
          </a:xfrm>
        </p:spPr>
        <p:txBody>
          <a:bodyPr/>
          <a:lstStyle/>
          <a:p>
            <a:r>
              <a:rPr lang="en-US" dirty="0" smtClean="0"/>
              <a:t>Address Allocation drivers</a:t>
            </a:r>
            <a:endParaRPr lang="en-US" dirty="0"/>
          </a:p>
        </p:txBody>
      </p:sp>
      <p:pic>
        <p:nvPicPr>
          <p:cNvPr id="4" name="Picture 3"/>
          <p:cNvPicPr>
            <a:picLocks noChangeAspect="1"/>
          </p:cNvPicPr>
          <p:nvPr/>
        </p:nvPicPr>
        <p:blipFill>
          <a:blip r:embed="rId3"/>
          <a:stretch>
            <a:fillRect/>
          </a:stretch>
        </p:blipFill>
        <p:spPr>
          <a:xfrm>
            <a:off x="6605745" y="366712"/>
            <a:ext cx="2343150" cy="1952625"/>
          </a:xfrm>
          <a:prstGeom prst="rect">
            <a:avLst/>
          </a:prstGeom>
        </p:spPr>
      </p:pic>
    </p:spTree>
    <p:extLst>
      <p:ext uri="{BB962C8B-B14F-4D97-AF65-F5344CB8AC3E}">
        <p14:creationId xmlns:p14="http://schemas.microsoft.com/office/powerpoint/2010/main" val="1271179155"/>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IoT</a:t>
            </a:r>
            <a:r>
              <a:rPr lang="en-US" dirty="0" smtClean="0"/>
              <a:t> device Growth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37232"/>
              </p:ext>
            </p:extLst>
          </p:nvPr>
        </p:nvGraphicFramePr>
        <p:xfrm>
          <a:off x="489525" y="1182253"/>
          <a:ext cx="2253672" cy="3029524"/>
        </p:xfrm>
        <a:graphic>
          <a:graphicData uri="http://schemas.openxmlformats.org/drawingml/2006/table">
            <a:tbl>
              <a:tblPr>
                <a:tableStyleId>{C4B1156A-380E-4F78-BDF5-A606A8083BF9}</a:tableStyleId>
              </a:tblPr>
              <a:tblGrid>
                <a:gridCol w="1146958"/>
                <a:gridCol w="1106714"/>
              </a:tblGrid>
              <a:tr h="554180">
                <a:tc>
                  <a:txBody>
                    <a:bodyPr/>
                    <a:lstStyle/>
                    <a:p>
                      <a:pPr algn="ctr" fontAlgn="b"/>
                      <a:r>
                        <a:rPr lang="en-US" sz="1600" b="1" u="none" strike="noStrike" dirty="0">
                          <a:effectLst/>
                        </a:rPr>
                        <a:t>Year</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Units (Billions)</a:t>
                      </a:r>
                      <a:endParaRPr lang="en-US" sz="1600" b="1" i="0" u="none" strike="noStrike" dirty="0">
                        <a:solidFill>
                          <a:srgbClr val="000000"/>
                        </a:solidFill>
                        <a:effectLst/>
                        <a:latin typeface="Calibri" panose="020F0502020204030204" pitchFamily="34" charset="0"/>
                      </a:endParaRPr>
                    </a:p>
                  </a:txBody>
                  <a:tcPr marL="9525" marR="9525" marT="9525" marB="0" anchor="b"/>
                </a:tc>
              </a:tr>
              <a:tr h="309418">
                <a:tc>
                  <a:txBody>
                    <a:bodyPr/>
                    <a:lstStyle/>
                    <a:p>
                      <a:pPr algn="ctr" fontAlgn="b"/>
                      <a:r>
                        <a:rPr lang="en-US" sz="1600" u="none" strike="noStrike" dirty="0">
                          <a:effectLst/>
                        </a:rPr>
                        <a:t>2012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17.3</a:t>
                      </a:r>
                      <a:endParaRPr lang="en-US" sz="1600" b="0" i="0" u="none" strike="noStrike" dirty="0">
                        <a:solidFill>
                          <a:srgbClr val="000000"/>
                        </a:solidFill>
                        <a:effectLst/>
                        <a:latin typeface="Calibri" panose="020F0502020204030204" pitchFamily="34" charset="0"/>
                      </a:endParaRPr>
                    </a:p>
                  </a:txBody>
                  <a:tcPr marL="9525" marR="9525" marT="9525" marB="0" anchor="b"/>
                </a:tc>
              </a:tr>
              <a:tr h="309418">
                <a:tc>
                  <a:txBody>
                    <a:bodyPr/>
                    <a:lstStyle/>
                    <a:p>
                      <a:pPr algn="ctr" fontAlgn="b"/>
                      <a:r>
                        <a:rPr lang="en-US" sz="1600" u="none" strike="noStrike" dirty="0">
                          <a:effectLst/>
                        </a:rPr>
                        <a:t>2013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16.1</a:t>
                      </a:r>
                      <a:endParaRPr lang="en-US" sz="1600" b="0" i="0" u="none" strike="noStrike" dirty="0">
                        <a:solidFill>
                          <a:srgbClr val="000000"/>
                        </a:solidFill>
                        <a:effectLst/>
                        <a:latin typeface="Calibri" panose="020F0502020204030204" pitchFamily="34" charset="0"/>
                      </a:endParaRPr>
                    </a:p>
                  </a:txBody>
                  <a:tcPr marL="9525" marR="9525" marT="9525" marB="0" anchor="b"/>
                </a:tc>
              </a:tr>
              <a:tr h="309418">
                <a:tc>
                  <a:txBody>
                    <a:bodyPr/>
                    <a:lstStyle/>
                    <a:p>
                      <a:pPr algn="ctr" fontAlgn="b"/>
                      <a:r>
                        <a:rPr lang="en-US" sz="1600" u="none" strike="noStrike">
                          <a:effectLst/>
                        </a:rPr>
                        <a:t>2014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18.6</a:t>
                      </a:r>
                      <a:endParaRPr lang="en-US" sz="1600" b="0" i="0" u="none" strike="noStrike" dirty="0">
                        <a:solidFill>
                          <a:srgbClr val="000000"/>
                        </a:solidFill>
                        <a:effectLst/>
                        <a:latin typeface="Calibri" panose="020F0502020204030204" pitchFamily="34" charset="0"/>
                      </a:endParaRPr>
                    </a:p>
                  </a:txBody>
                  <a:tcPr marL="9525" marR="9525" marT="9525" marB="0" anchor="b"/>
                </a:tc>
              </a:tr>
              <a:tr h="309418">
                <a:tc>
                  <a:txBody>
                    <a:bodyPr/>
                    <a:lstStyle/>
                    <a:p>
                      <a:pPr algn="ctr" fontAlgn="b"/>
                      <a:r>
                        <a:rPr lang="en-US" sz="1600" u="none" strike="noStrike">
                          <a:effectLst/>
                        </a:rPr>
                        <a:t>2015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20.9</a:t>
                      </a:r>
                      <a:endParaRPr lang="en-US" sz="1600" b="0" i="0" u="none" strike="noStrike" dirty="0">
                        <a:solidFill>
                          <a:srgbClr val="000000"/>
                        </a:solidFill>
                        <a:effectLst/>
                        <a:latin typeface="Calibri" panose="020F0502020204030204" pitchFamily="34" charset="0"/>
                      </a:endParaRPr>
                    </a:p>
                  </a:txBody>
                  <a:tcPr marL="9525" marR="9525" marT="9525" marB="0" anchor="b"/>
                </a:tc>
              </a:tr>
              <a:tr h="309418">
                <a:tc>
                  <a:txBody>
                    <a:bodyPr/>
                    <a:lstStyle/>
                    <a:p>
                      <a:pPr algn="ctr" fontAlgn="b"/>
                      <a:r>
                        <a:rPr lang="en-US" sz="1600" u="none" strike="noStrike">
                          <a:effectLst/>
                        </a:rPr>
                        <a:t>2016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23.0</a:t>
                      </a:r>
                      <a:endParaRPr lang="en-US" sz="1600" b="0" i="0" u="none" strike="noStrike" dirty="0">
                        <a:solidFill>
                          <a:srgbClr val="000000"/>
                        </a:solidFill>
                        <a:effectLst/>
                        <a:latin typeface="Calibri" panose="020F0502020204030204" pitchFamily="34" charset="0"/>
                      </a:endParaRPr>
                    </a:p>
                  </a:txBody>
                  <a:tcPr marL="9525" marR="9525" marT="9525" marB="0" anchor="b"/>
                </a:tc>
              </a:tr>
              <a:tr h="309418">
                <a:tc>
                  <a:txBody>
                    <a:bodyPr/>
                    <a:lstStyle/>
                    <a:p>
                      <a:pPr algn="ctr" fontAlgn="b"/>
                      <a:r>
                        <a:rPr lang="en-US" sz="1600" u="none" strike="noStrike">
                          <a:effectLst/>
                        </a:rPr>
                        <a:t>2017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23.9</a:t>
                      </a:r>
                      <a:endParaRPr lang="en-US" sz="1600" b="0" i="0" u="none" strike="noStrike" dirty="0">
                        <a:solidFill>
                          <a:srgbClr val="000000"/>
                        </a:solidFill>
                        <a:effectLst/>
                        <a:latin typeface="Calibri" panose="020F0502020204030204" pitchFamily="34" charset="0"/>
                      </a:endParaRPr>
                    </a:p>
                  </a:txBody>
                  <a:tcPr marL="9525" marR="9525" marT="9525" marB="0" anchor="b"/>
                </a:tc>
              </a:tr>
              <a:tr h="309418">
                <a:tc>
                  <a:txBody>
                    <a:bodyPr/>
                    <a:lstStyle/>
                    <a:p>
                      <a:pPr algn="ctr" fontAlgn="b"/>
                      <a:r>
                        <a:rPr lang="en-US" sz="1600" u="none" strike="noStrike">
                          <a:effectLst/>
                        </a:rPr>
                        <a:t>2018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25.2</a:t>
                      </a:r>
                      <a:endParaRPr lang="en-US" sz="1600" b="0" i="0" u="none" strike="noStrike" dirty="0">
                        <a:solidFill>
                          <a:srgbClr val="000000"/>
                        </a:solidFill>
                        <a:effectLst/>
                        <a:latin typeface="Calibri" panose="020F0502020204030204" pitchFamily="34" charset="0"/>
                      </a:endParaRPr>
                    </a:p>
                  </a:txBody>
                  <a:tcPr marL="9525" marR="9525" marT="9525" marB="0" anchor="b"/>
                </a:tc>
              </a:tr>
              <a:tr h="309418">
                <a:tc>
                  <a:txBody>
                    <a:bodyPr/>
                    <a:lstStyle/>
                    <a:p>
                      <a:pPr algn="ctr" fontAlgn="b"/>
                      <a:r>
                        <a:rPr lang="en-US" sz="1600" u="none" strike="noStrike">
                          <a:effectLst/>
                        </a:rPr>
                        <a:t>2019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27.3</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2552949998"/>
              </p:ext>
            </p:extLst>
          </p:nvPr>
        </p:nvGraphicFramePr>
        <p:xfrm>
          <a:off x="3165964" y="1512670"/>
          <a:ext cx="5512523" cy="4250821"/>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p:cNvSpPr/>
          <p:nvPr/>
        </p:nvSpPr>
        <p:spPr>
          <a:xfrm>
            <a:off x="397164" y="5969105"/>
            <a:ext cx="8340436" cy="369332"/>
          </a:xfrm>
          <a:prstGeom prst="rect">
            <a:avLst/>
          </a:prstGeom>
        </p:spPr>
        <p:txBody>
          <a:bodyPr wrap="square">
            <a:spAutoFit/>
          </a:bodyPr>
          <a:lstStyle/>
          <a:p>
            <a:pPr algn="ctr"/>
            <a:r>
              <a:rPr lang="en-US" dirty="0" smtClean="0"/>
              <a:t>From the </a:t>
            </a:r>
            <a:r>
              <a:rPr lang="en-US" dirty="0" err="1" smtClean="0"/>
              <a:t>McClean</a:t>
            </a:r>
            <a:r>
              <a:rPr lang="en-US" dirty="0" smtClean="0"/>
              <a:t> </a:t>
            </a:r>
            <a:r>
              <a:rPr lang="en-US" dirty="0"/>
              <a:t>Report 2015, IC Insights</a:t>
            </a:r>
            <a:r>
              <a:rPr lang="en-US" dirty="0" smtClean="0"/>
              <a:t>’ analysis of IC industry</a:t>
            </a:r>
            <a:endParaRPr lang="en-US" dirty="0"/>
          </a:p>
        </p:txBody>
      </p:sp>
    </p:spTree>
    <p:extLst>
      <p:ext uri="{BB962C8B-B14F-4D97-AF65-F5344CB8AC3E}">
        <p14:creationId xmlns:p14="http://schemas.microsoft.com/office/powerpoint/2010/main" val="2393194806"/>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Does </a:t>
            </a:r>
            <a:r>
              <a:rPr lang="en-US" dirty="0" err="1" smtClean="0"/>
              <a:t>iot</a:t>
            </a:r>
            <a:r>
              <a:rPr lang="en-US" dirty="0" smtClean="0"/>
              <a:t> have practical uses today?</a:t>
            </a:r>
            <a:endParaRPr lang="en-US" dirty="0"/>
          </a:p>
        </p:txBody>
      </p:sp>
      <p:graphicFrame>
        <p:nvGraphicFramePr>
          <p:cNvPr id="4" name="Table 3"/>
          <p:cNvGraphicFramePr>
            <a:graphicFrameLocks noGrp="1"/>
          </p:cNvGraphicFramePr>
          <p:nvPr>
            <p:extLst/>
          </p:nvPr>
        </p:nvGraphicFramePr>
        <p:xfrm>
          <a:off x="472270" y="1395888"/>
          <a:ext cx="8239650" cy="4221480"/>
        </p:xfrm>
        <a:graphic>
          <a:graphicData uri="http://schemas.openxmlformats.org/drawingml/2006/table">
            <a:tbl>
              <a:tblPr firstRow="1" bandRow="1">
                <a:tableStyleId>{00A15C55-8517-42AA-B614-E9B94910E393}</a:tableStyleId>
              </a:tblPr>
              <a:tblGrid>
                <a:gridCol w="3286930"/>
                <a:gridCol w="4952720"/>
              </a:tblGrid>
              <a:tr h="370840">
                <a:tc>
                  <a:txBody>
                    <a:bodyPr/>
                    <a:lstStyle/>
                    <a:p>
                      <a:r>
                        <a:rPr lang="en-US" dirty="0" smtClean="0"/>
                        <a:t>Solution Areas</a:t>
                      </a:r>
                      <a:endParaRPr lang="en-US" dirty="0"/>
                    </a:p>
                  </a:txBody>
                  <a:tcPr/>
                </a:tc>
                <a:tc>
                  <a:txBody>
                    <a:bodyPr/>
                    <a:lstStyle/>
                    <a:p>
                      <a:r>
                        <a:rPr lang="en-US" dirty="0" smtClean="0"/>
                        <a:t>Example Applications</a:t>
                      </a:r>
                      <a:endParaRPr lang="en-US" dirty="0"/>
                    </a:p>
                  </a:txBody>
                  <a:tcPr/>
                </a:tc>
              </a:tr>
              <a:tr h="370840">
                <a:tc>
                  <a:txBody>
                    <a:bodyPr/>
                    <a:lstStyle/>
                    <a:p>
                      <a:r>
                        <a:rPr lang="en-US" dirty="0" smtClean="0"/>
                        <a:t>Energy and Utilities</a:t>
                      </a:r>
                      <a:endParaRPr lang="en-US" dirty="0"/>
                    </a:p>
                  </a:txBody>
                  <a:tcPr/>
                </a:tc>
                <a:tc>
                  <a:txBody>
                    <a:bodyPr/>
                    <a:lstStyle/>
                    <a:p>
                      <a:r>
                        <a:rPr lang="en-US" dirty="0" smtClean="0"/>
                        <a:t>Smart Meters, </a:t>
                      </a:r>
                      <a:r>
                        <a:rPr lang="en-US" dirty="0" err="1" smtClean="0"/>
                        <a:t>SmartGrids</a:t>
                      </a:r>
                      <a:endParaRPr lang="en-US" dirty="0"/>
                    </a:p>
                  </a:txBody>
                  <a:tcPr/>
                </a:tc>
              </a:tr>
              <a:tr h="370840">
                <a:tc>
                  <a:txBody>
                    <a:bodyPr/>
                    <a:lstStyle/>
                    <a:p>
                      <a:r>
                        <a:rPr lang="en-US" dirty="0" smtClean="0"/>
                        <a:t>Building Automation</a:t>
                      </a:r>
                      <a:endParaRPr lang="en-US" dirty="0"/>
                    </a:p>
                  </a:txBody>
                  <a:tcPr/>
                </a:tc>
                <a:tc>
                  <a:txBody>
                    <a:bodyPr/>
                    <a:lstStyle/>
                    <a:p>
                      <a:r>
                        <a:rPr lang="en-US" dirty="0" smtClean="0"/>
                        <a:t>Demand Response, HVAC, Lighting, Surveillance, Security</a:t>
                      </a:r>
                      <a:endParaRPr lang="en-US" dirty="0"/>
                    </a:p>
                  </a:txBody>
                  <a:tcPr/>
                </a:tc>
              </a:tr>
              <a:tr h="370840">
                <a:tc>
                  <a:txBody>
                    <a:bodyPr/>
                    <a:lstStyle/>
                    <a:p>
                      <a:r>
                        <a:rPr lang="en-US" dirty="0" smtClean="0"/>
                        <a:t>Transportation</a:t>
                      </a:r>
                      <a:endParaRPr lang="en-US" dirty="0"/>
                    </a:p>
                  </a:txBody>
                  <a:tcPr/>
                </a:tc>
                <a:tc>
                  <a:txBody>
                    <a:bodyPr/>
                    <a:lstStyle/>
                    <a:p>
                      <a:r>
                        <a:rPr lang="en-US" dirty="0" smtClean="0"/>
                        <a:t>Connected Vehicles, Public Transportation, Freight &amp; Containers, Logistics &amp; Tracking</a:t>
                      </a:r>
                      <a:endParaRPr lang="en-US" dirty="0"/>
                    </a:p>
                  </a:txBody>
                  <a:tcPr/>
                </a:tc>
              </a:tr>
              <a:tr h="370840">
                <a:tc>
                  <a:txBody>
                    <a:bodyPr/>
                    <a:lstStyle/>
                    <a:p>
                      <a:r>
                        <a:rPr lang="en-US" dirty="0" smtClean="0"/>
                        <a:t>Retail</a:t>
                      </a:r>
                      <a:endParaRPr lang="en-US" dirty="0"/>
                    </a:p>
                  </a:txBody>
                  <a:tcPr/>
                </a:tc>
                <a:tc>
                  <a:txBody>
                    <a:bodyPr/>
                    <a:lstStyle/>
                    <a:p>
                      <a:r>
                        <a:rPr lang="en-US" dirty="0" smtClean="0"/>
                        <a:t>Vending Machine, </a:t>
                      </a:r>
                      <a:r>
                        <a:rPr lang="en-US" dirty="0" err="1" smtClean="0"/>
                        <a:t>PoS</a:t>
                      </a:r>
                      <a:r>
                        <a:rPr lang="en-US" dirty="0" smtClean="0"/>
                        <a:t>, Scanners, Kiosks</a:t>
                      </a:r>
                      <a:endParaRPr lang="en-US" dirty="0"/>
                    </a:p>
                  </a:txBody>
                  <a:tcPr/>
                </a:tc>
              </a:tr>
              <a:tr h="370840">
                <a:tc>
                  <a:txBody>
                    <a:bodyPr/>
                    <a:lstStyle/>
                    <a:p>
                      <a:r>
                        <a:rPr lang="en-US" dirty="0" smtClean="0"/>
                        <a:t>Healthcare</a:t>
                      </a:r>
                      <a:endParaRPr lang="en-US" dirty="0"/>
                    </a:p>
                  </a:txBody>
                  <a:tcPr/>
                </a:tc>
                <a:tc>
                  <a:txBody>
                    <a:bodyPr/>
                    <a:lstStyle/>
                    <a:p>
                      <a:r>
                        <a:rPr lang="en-US" dirty="0" smtClean="0"/>
                        <a:t>Medical Equipment, Remote Monitors, EHR Access, </a:t>
                      </a:r>
                      <a:r>
                        <a:rPr lang="en-US" dirty="0" err="1" smtClean="0"/>
                        <a:t>eOutpatient</a:t>
                      </a:r>
                      <a:r>
                        <a:rPr lang="en-US" dirty="0" smtClean="0"/>
                        <a:t> Care, Assisted Living, </a:t>
                      </a:r>
                      <a:r>
                        <a:rPr lang="en-US" dirty="0" err="1" smtClean="0"/>
                        <a:t>eHospital</a:t>
                      </a:r>
                      <a:endParaRPr lang="en-US" dirty="0"/>
                    </a:p>
                  </a:txBody>
                  <a:tcPr/>
                </a:tc>
              </a:tr>
              <a:tr h="370840">
                <a:tc>
                  <a:txBody>
                    <a:bodyPr/>
                    <a:lstStyle/>
                    <a:p>
                      <a:r>
                        <a:rPr lang="en-US" dirty="0" smtClean="0"/>
                        <a:t>Manufacturing</a:t>
                      </a:r>
                      <a:endParaRPr lang="en-US" dirty="0"/>
                    </a:p>
                  </a:txBody>
                  <a:tcPr/>
                </a:tc>
                <a:tc>
                  <a:txBody>
                    <a:bodyPr/>
                    <a:lstStyle/>
                    <a:p>
                      <a:r>
                        <a:rPr lang="en-US" dirty="0" smtClean="0"/>
                        <a:t>Industrial Process Control, PLC, Diagnostics, Energy Use Management</a:t>
                      </a:r>
                      <a:endParaRPr lang="en-US" dirty="0"/>
                    </a:p>
                  </a:txBody>
                  <a:tcPr/>
                </a:tc>
              </a:tr>
            </a:tbl>
          </a:graphicData>
        </a:graphic>
      </p:graphicFrame>
    </p:spTree>
    <p:extLst>
      <p:ext uri="{BB962C8B-B14F-4D97-AF65-F5344CB8AC3E}">
        <p14:creationId xmlns:p14="http://schemas.microsoft.com/office/powerpoint/2010/main" val="3099916747"/>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36290981"/>
              </p:ext>
            </p:extLst>
          </p:nvPr>
        </p:nvGraphicFramePr>
        <p:xfrm>
          <a:off x="429370" y="1850122"/>
          <a:ext cx="8249117" cy="2992755"/>
        </p:xfrm>
        <a:graphic>
          <a:graphicData uri="http://schemas.openxmlformats.org/drawingml/2006/table">
            <a:tbl>
              <a:tblPr/>
              <a:tblGrid>
                <a:gridCol w="1773141"/>
                <a:gridCol w="2289976"/>
                <a:gridCol w="1795117"/>
                <a:gridCol w="2390883"/>
              </a:tblGrid>
              <a:tr h="390525">
                <a:tc>
                  <a:txBody>
                    <a:bodyPr/>
                    <a:lstStyle/>
                    <a:p>
                      <a:pPr algn="l" fontAlgn="b"/>
                      <a:r>
                        <a:rPr lang="en-US" sz="2400" b="1" i="0" u="none" strike="noStrike" dirty="0">
                          <a:solidFill>
                            <a:srgbClr val="000000"/>
                          </a:solidFill>
                          <a:effectLst/>
                          <a:latin typeface="+mn-lt"/>
                        </a:rPr>
                        <a:t>Registry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mn-lt"/>
                        </a:rPr>
                        <a:t>Depletion Date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a:solidFill>
                            <a:srgbClr val="000000"/>
                          </a:solidFill>
                          <a:effectLst/>
                          <a:latin typeface="+mn-lt"/>
                        </a:rPr>
                        <a:t>Available /8s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mn-lt"/>
                        </a:rPr>
                        <a:t>Status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190500">
                <a:tc>
                  <a:txBody>
                    <a:bodyPr/>
                    <a:lstStyle/>
                    <a:p>
                      <a:pPr algn="l" fontAlgn="b"/>
                      <a:r>
                        <a:rPr lang="en-US" sz="2400" b="0" i="0" u="none" strike="noStrike">
                          <a:solidFill>
                            <a:srgbClr val="000000"/>
                          </a:solidFill>
                          <a:effectLst/>
                          <a:latin typeface="+mn-lt"/>
                        </a:rPr>
                        <a:t>IANA</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mn-lt"/>
                        </a:rPr>
                        <a:t>Feb-2011</a:t>
                      </a:r>
                      <a:endParaRPr lang="en-US" sz="2400" b="0" i="0" u="none" strike="noStrike" dirty="0">
                        <a:solidFill>
                          <a:srgbClr val="000000"/>
                        </a:solidFill>
                        <a:effectLst/>
                        <a:latin typeface="+mn-lt"/>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mn-lt"/>
                        </a:rPr>
                        <a:t>0</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Exhausted</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2400" b="0" i="0" u="none" strike="noStrike">
                          <a:solidFill>
                            <a:srgbClr val="000000"/>
                          </a:solidFill>
                          <a:effectLst/>
                          <a:latin typeface="+mn-lt"/>
                        </a:rPr>
                        <a:t>APNIC</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mn-lt"/>
                        </a:rPr>
                        <a:t>Apr-2011</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effectLst/>
                          <a:latin typeface="+mn-lt"/>
                        </a:rPr>
                        <a:t>0.6284</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Depleted</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2400" b="0" i="0" u="none" strike="noStrike">
                          <a:solidFill>
                            <a:srgbClr val="000000"/>
                          </a:solidFill>
                          <a:effectLst/>
                          <a:latin typeface="+mn-lt"/>
                        </a:rPr>
                        <a:t>RIPE NCC</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mn-lt"/>
                        </a:rPr>
                        <a:t>Sep-2012</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effectLst/>
                          <a:latin typeface="+mn-lt"/>
                        </a:rPr>
                        <a:t>0.9520</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Depleted</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2400" b="0" i="0" u="none" strike="noStrike">
                          <a:solidFill>
                            <a:srgbClr val="000000"/>
                          </a:solidFill>
                          <a:effectLst/>
                          <a:latin typeface="+mn-lt"/>
                        </a:rPr>
                        <a:t>LACNIC</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mn-lt"/>
                        </a:rPr>
                        <a:t>Jun-2014</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effectLst/>
                          <a:latin typeface="+mn-lt"/>
                        </a:rPr>
                        <a:t>0.1144</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Depleted</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2400" b="0" i="0" u="none" strike="noStrike">
                          <a:solidFill>
                            <a:srgbClr val="000000"/>
                          </a:solidFill>
                          <a:effectLst/>
                          <a:latin typeface="+mn-lt"/>
                        </a:rPr>
                        <a:t>ARIN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mn-lt"/>
                        </a:rPr>
                        <a:t>Sep-2015</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effectLst/>
                          <a:latin typeface="+mn-lt"/>
                        </a:rPr>
                        <a:t>0</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mn-lt"/>
                        </a:rPr>
                        <a:t>Exhausted</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2400" b="0" i="0" u="none" strike="noStrike">
                          <a:solidFill>
                            <a:srgbClr val="000000"/>
                          </a:solidFill>
                          <a:effectLst/>
                          <a:latin typeface="+mn-lt"/>
                        </a:rPr>
                        <a:t>AFRINIC</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400" b="0" i="0" u="none" strike="noStrike" dirty="0" smtClean="0">
                          <a:solidFill>
                            <a:srgbClr val="000000"/>
                          </a:solidFill>
                          <a:effectLst/>
                          <a:latin typeface="+mn-lt"/>
                        </a:rPr>
                        <a:t>Jul-2017 (Est)</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2400" b="0" i="0" u="none" strike="noStrike" dirty="0" smtClean="0">
                          <a:solidFill>
                            <a:srgbClr val="000000"/>
                          </a:solidFill>
                          <a:effectLst/>
                          <a:latin typeface="+mn-lt"/>
                        </a:rPr>
                        <a:t>1.9496</a:t>
                      </a:r>
                      <a:endParaRPr lang="en-US" sz="24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400" b="0" i="0" u="none" strike="noStrike" dirty="0">
                          <a:solidFill>
                            <a:srgbClr val="000000"/>
                          </a:solidFill>
                          <a:effectLst/>
                          <a:latin typeface="+mn-lt"/>
                        </a:rPr>
                        <a:t>Normal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4" name="Rectangle 3"/>
          <p:cNvSpPr/>
          <p:nvPr/>
        </p:nvSpPr>
        <p:spPr>
          <a:xfrm>
            <a:off x="397164" y="5969105"/>
            <a:ext cx="8340436" cy="369332"/>
          </a:xfrm>
          <a:prstGeom prst="rect">
            <a:avLst/>
          </a:prstGeom>
        </p:spPr>
        <p:txBody>
          <a:bodyPr wrap="square">
            <a:spAutoFit/>
          </a:bodyPr>
          <a:lstStyle/>
          <a:p>
            <a:pPr algn="ctr"/>
            <a:r>
              <a:rPr lang="en-US" dirty="0" smtClean="0"/>
              <a:t>One /8 is 16,777,216 IPv4 addresses</a:t>
            </a:r>
            <a:endParaRPr lang="en-US" dirty="0"/>
          </a:p>
        </p:txBody>
      </p:sp>
    </p:spTree>
    <p:extLst>
      <p:ext uri="{BB962C8B-B14F-4D97-AF65-F5344CB8AC3E}">
        <p14:creationId xmlns:p14="http://schemas.microsoft.com/office/powerpoint/2010/main" val="297119002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333" y="334095"/>
            <a:ext cx="8576362" cy="530996"/>
          </a:xfrm>
        </p:spPr>
        <p:txBody>
          <a:bodyPr/>
          <a:lstStyle/>
          <a:p>
            <a:r>
              <a:rPr lang="en-US" dirty="0" smtClean="0"/>
              <a:t>Context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69370630"/>
              </p:ext>
            </p:extLst>
          </p:nvPr>
        </p:nvGraphicFramePr>
        <p:xfrm>
          <a:off x="437011" y="1036104"/>
          <a:ext cx="8205832" cy="1247775"/>
        </p:xfrm>
        <a:graphic>
          <a:graphicData uri="http://schemas.openxmlformats.org/drawingml/2006/table">
            <a:tbl>
              <a:tblPr>
                <a:tableStyleId>{C4B1156A-380E-4F78-BDF5-A606A8083BF9}</a:tableStyleId>
              </a:tblPr>
              <a:tblGrid>
                <a:gridCol w="1953768"/>
                <a:gridCol w="893152"/>
                <a:gridCol w="893152"/>
                <a:gridCol w="893152"/>
                <a:gridCol w="893152"/>
                <a:gridCol w="893152"/>
                <a:gridCol w="893152"/>
                <a:gridCol w="893152"/>
              </a:tblGrid>
              <a:tr h="190500">
                <a:tc>
                  <a:txBody>
                    <a:bodyPr/>
                    <a:lstStyle/>
                    <a:p>
                      <a:pPr algn="l" fontAlgn="ct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2005</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2006</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2007</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2008</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a:effectLst/>
                        </a:rPr>
                        <a:t>2009</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a:effectLst/>
                        </a:rPr>
                        <a:t>2010</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2011</a:t>
                      </a:r>
                      <a:endParaRPr lang="en-US" sz="2000" b="1" i="0" u="none" strike="noStrike" dirty="0">
                        <a:solidFill>
                          <a:srgbClr val="000000"/>
                        </a:solidFill>
                        <a:effectLst/>
                        <a:latin typeface="Calibri" panose="020F0502020204030204" pitchFamily="34" charset="0"/>
                      </a:endParaRPr>
                    </a:p>
                  </a:txBody>
                  <a:tcPr marL="9525" marR="9525" marT="9525" marB="0" anchor="ctr">
                    <a:solidFill>
                      <a:schemeClr val="accent5">
                        <a:lumMod val="60000"/>
                        <a:lumOff val="40000"/>
                      </a:schemeClr>
                    </a:solidFill>
                  </a:tcPr>
                </a:tc>
              </a:tr>
              <a:tr h="190500">
                <a:tc>
                  <a:txBody>
                    <a:bodyPr/>
                    <a:lstStyle/>
                    <a:p>
                      <a:pPr algn="l" fontAlgn="ctr"/>
                      <a:r>
                        <a:rPr lang="en-US" sz="2000" u="none" strike="noStrike">
                          <a:effectLst/>
                        </a:rPr>
                        <a:t>Allocated (millions)</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174.4</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168.1</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203.9</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203.3</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189.4</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a:effectLst/>
                        </a:rPr>
                        <a:t>248.8</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a:effectLst/>
                        </a:rPr>
                        <a:t>201</a:t>
                      </a:r>
                      <a:endParaRPr lang="en-US" sz="2000" b="0" i="0" u="none" strike="noStrike">
                        <a:solidFill>
                          <a:srgbClr val="000000"/>
                        </a:solidFill>
                        <a:effectLst/>
                        <a:latin typeface="Calibri" panose="020F0502020204030204" pitchFamily="34" charset="0"/>
                      </a:endParaRPr>
                    </a:p>
                  </a:txBody>
                  <a:tcPr marL="9525" marR="9525" marT="9525" marB="0" anchor="ctr">
                    <a:solidFill>
                      <a:schemeClr val="accent5">
                        <a:lumMod val="60000"/>
                        <a:lumOff val="40000"/>
                      </a:schemeClr>
                    </a:solidFill>
                  </a:tcPr>
                </a:tc>
              </a:tr>
              <a:tr h="190500">
                <a:tc>
                  <a:txBody>
                    <a:bodyPr/>
                    <a:lstStyle/>
                    <a:p>
                      <a:pPr algn="l" fontAlgn="ctr"/>
                      <a:r>
                        <a:rPr lang="en-US" sz="2000" u="none" strike="noStrike">
                          <a:effectLst/>
                        </a:rPr>
                        <a:t>Alloc /8s</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a:effectLst/>
                        </a:rPr>
                        <a:t>10.4</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a:effectLst/>
                        </a:rPr>
                        <a:t>12.2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a:effectLst/>
                        </a:rPr>
                        <a:t>12.1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11.3</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14.8</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000" u="none" strike="noStrike" dirty="0">
                          <a:effectLst/>
                        </a:rPr>
                        <a:t>12.0</a:t>
                      </a:r>
                      <a:endParaRPr lang="en-US" sz="2000" b="0" i="0" u="none" strike="noStrike" dirty="0">
                        <a:solidFill>
                          <a:srgbClr val="000000"/>
                        </a:solidFill>
                        <a:effectLst/>
                        <a:latin typeface="Calibri" panose="020F0502020204030204" pitchFamily="34" charset="0"/>
                      </a:endParaRPr>
                    </a:p>
                  </a:txBody>
                  <a:tcPr marL="9525" marR="9525" marT="9525" marB="0" anchor="ctr">
                    <a:solidFill>
                      <a:schemeClr val="accent5">
                        <a:lumMod val="60000"/>
                        <a:lumOff val="40000"/>
                      </a:schemeClr>
                    </a:solidFill>
                  </a:tcPr>
                </a:tc>
              </a:tr>
            </a:tbl>
          </a:graphicData>
        </a:graphic>
      </p:graphicFrame>
      <p:graphicFrame>
        <p:nvGraphicFramePr>
          <p:cNvPr id="8" name="Chart 7"/>
          <p:cNvGraphicFramePr>
            <a:graphicFrameLocks noChangeAspect="1"/>
          </p:cNvGraphicFramePr>
          <p:nvPr>
            <p:extLst>
              <p:ext uri="{D42A27DB-BD31-4B8C-83A1-F6EECF244321}">
                <p14:modId xmlns:p14="http://schemas.microsoft.com/office/powerpoint/2010/main" val="626861774"/>
              </p:ext>
            </p:extLst>
          </p:nvPr>
        </p:nvGraphicFramePr>
        <p:xfrm>
          <a:off x="1582611" y="2576143"/>
          <a:ext cx="5848006" cy="39280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7131570"/>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ATT-UG-2015">
  <a:themeElements>
    <a:clrScheme name="CDW">
      <a:dk1>
        <a:sysClr val="windowText" lastClr="000000"/>
      </a:dk1>
      <a:lt1>
        <a:sysClr val="window" lastClr="FFFFFF"/>
      </a:lt1>
      <a:dk2>
        <a:srgbClr val="484E53"/>
      </a:dk2>
      <a:lt2>
        <a:srgbClr val="D6D6D4"/>
      </a:lt2>
      <a:accent1>
        <a:srgbClr val="E31837"/>
      </a:accent1>
      <a:accent2>
        <a:srgbClr val="D06F1A"/>
      </a:accent2>
      <a:accent3>
        <a:srgbClr val="8B0E04"/>
      </a:accent3>
      <a:accent4>
        <a:srgbClr val="0073AE"/>
      </a:accent4>
      <a:accent5>
        <a:srgbClr val="8D8B00"/>
      </a:accent5>
      <a:accent6>
        <a:srgbClr val="C79316"/>
      </a:accent6>
      <a:hlink>
        <a:srgbClr val="E31837"/>
      </a:hlink>
      <a:folHlink>
        <a:srgbClr val="D06F1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CDW 2011.potx</Template>
  <TotalTime>11964</TotalTime>
  <Words>3342</Words>
  <Application>Microsoft Office PowerPoint</Application>
  <PresentationFormat>On-screen Show (4:3)</PresentationFormat>
  <Paragraphs>728</Paragraphs>
  <Slides>43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Courier New</vt:lpstr>
      <vt:lpstr>Lucida Grande</vt:lpstr>
      <vt:lpstr>Verdana</vt:lpstr>
      <vt:lpstr>Wingdings</vt:lpstr>
      <vt:lpstr>ATT-UG-2015</vt:lpstr>
      <vt:lpstr>IPv6 Prospectus</vt:lpstr>
      <vt:lpstr>presentation Objectives</vt:lpstr>
      <vt:lpstr>Planned IP Address Life cycle</vt:lpstr>
      <vt:lpstr>IPv4 Allocation</vt:lpstr>
      <vt:lpstr>Address Allocation drivers</vt:lpstr>
      <vt:lpstr>IoT device Growth</vt:lpstr>
      <vt:lpstr>Does iot have practical uses today?</vt:lpstr>
      <vt:lpstr>But…</vt:lpstr>
      <vt:lpstr>Context</vt:lpstr>
      <vt:lpstr>IPv4 tactics and strategy</vt:lpstr>
      <vt:lpstr>Impact of IPv4 exhaustion</vt:lpstr>
      <vt:lpstr>IPv4 tactics and strategy</vt:lpstr>
      <vt:lpstr>IPv6 Story – Google</vt:lpstr>
      <vt:lpstr>IPv6 Story – US (APnic labs)</vt:lpstr>
      <vt:lpstr>IPv6 Story – Akamai vs. apnic labs</vt:lpstr>
      <vt:lpstr>what constitutes critical mass?</vt:lpstr>
      <vt:lpstr>Penetration different from volume</vt:lpstr>
      <vt:lpstr>IPv6 Story – Major US ISPs (users)</vt:lpstr>
      <vt:lpstr>ipv6 story – Top Global ISPs (internet)</vt:lpstr>
      <vt:lpstr>ipv6 view from the web (content)</vt:lpstr>
      <vt:lpstr>Who is deploying IPv6?</vt:lpstr>
      <vt:lpstr>Who is Not deploying IPv6?</vt:lpstr>
      <vt:lpstr>Why the reluctance with ipv6?</vt:lpstr>
      <vt:lpstr>IPv6 Drivers</vt:lpstr>
      <vt:lpstr>ipv6-only, nat64, 464xlat</vt:lpstr>
      <vt:lpstr>presentation Objectives</vt:lpstr>
      <vt:lpstr>example organization perimeter</vt:lpstr>
      <vt:lpstr>a word of caution</vt:lpstr>
      <vt:lpstr>ships in the night</vt:lpstr>
      <vt:lpstr>ipv6 easy button</vt:lpstr>
      <vt:lpstr>linux/open source ipv6 Tools</vt:lpstr>
      <vt:lpstr>demo</vt:lpstr>
      <vt:lpstr>state of ipv6 internet email</vt:lpstr>
      <vt:lpstr>can’t nat fix everything?</vt:lpstr>
      <vt:lpstr>what about the application space?</vt:lpstr>
      <vt:lpstr>ip socket code</vt:lpstr>
      <vt:lpstr>apple’s audit for IPv4-only code</vt:lpstr>
      <vt:lpstr>apple’s recommendations to support ipv6</vt:lpstr>
      <vt:lpstr>Questions</vt:lpstr>
      <vt:lpstr>PowerPoint Presentation</vt:lpstr>
      <vt:lpstr>Example Software Proxy</vt:lpstr>
      <vt:lpstr>Example Software Proxy</vt:lpstr>
      <vt:lpstr>Example Software Proxy</vt:lpstr>
    </vt:vector>
  </TitlesOfParts>
  <Company>AT&amp;T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js646y@att.com</dc:creator>
  <cp:lastModifiedBy>SMALL, JAMES R</cp:lastModifiedBy>
  <cp:revision>290</cp:revision>
  <dcterms:created xsi:type="dcterms:W3CDTF">2011-03-28T14:15:26Z</dcterms:created>
  <dcterms:modified xsi:type="dcterms:W3CDTF">2016-01-15T00:36:52Z</dcterms:modified>
</cp:coreProperties>
</file>