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52"/>
  </p:notesMasterIdLst>
  <p:handoutMasterIdLst>
    <p:handoutMasterId r:id="rId53"/>
  </p:handoutMasterIdLst>
  <p:sldIdLst>
    <p:sldId id="256" r:id="rId5"/>
    <p:sldId id="350" r:id="rId6"/>
    <p:sldId id="377" r:id="rId7"/>
    <p:sldId id="356" r:id="rId8"/>
    <p:sldId id="351" r:id="rId9"/>
    <p:sldId id="353" r:id="rId10"/>
    <p:sldId id="352" r:id="rId11"/>
    <p:sldId id="354" r:id="rId12"/>
    <p:sldId id="357" r:id="rId13"/>
    <p:sldId id="358" r:id="rId14"/>
    <p:sldId id="397" r:id="rId15"/>
    <p:sldId id="359" r:id="rId16"/>
    <p:sldId id="378" r:id="rId17"/>
    <p:sldId id="360" r:id="rId18"/>
    <p:sldId id="361" r:id="rId19"/>
    <p:sldId id="362" r:id="rId20"/>
    <p:sldId id="363" r:id="rId21"/>
    <p:sldId id="364" r:id="rId22"/>
    <p:sldId id="365" r:id="rId23"/>
    <p:sldId id="367" r:id="rId24"/>
    <p:sldId id="366" r:id="rId25"/>
    <p:sldId id="372" r:id="rId26"/>
    <p:sldId id="373" r:id="rId27"/>
    <p:sldId id="369" r:id="rId28"/>
    <p:sldId id="371" r:id="rId29"/>
    <p:sldId id="383" r:id="rId30"/>
    <p:sldId id="370" r:id="rId31"/>
    <p:sldId id="374" r:id="rId32"/>
    <p:sldId id="375" r:id="rId33"/>
    <p:sldId id="376" r:id="rId34"/>
    <p:sldId id="379" r:id="rId35"/>
    <p:sldId id="381" r:id="rId36"/>
    <p:sldId id="382" r:id="rId37"/>
    <p:sldId id="384" r:id="rId38"/>
    <p:sldId id="385" r:id="rId39"/>
    <p:sldId id="386" r:id="rId40"/>
    <p:sldId id="392" r:id="rId41"/>
    <p:sldId id="387" r:id="rId42"/>
    <p:sldId id="394" r:id="rId43"/>
    <p:sldId id="388" r:id="rId44"/>
    <p:sldId id="390" r:id="rId45"/>
    <p:sldId id="389" r:id="rId46"/>
    <p:sldId id="391" r:id="rId47"/>
    <p:sldId id="393" r:id="rId48"/>
    <p:sldId id="395" r:id="rId49"/>
    <p:sldId id="396" r:id="rId50"/>
    <p:sldId id="34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24726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682" autoAdjust="0"/>
  </p:normalViewPr>
  <p:slideViewPr>
    <p:cSldViewPr snapToGrid="0">
      <p:cViewPr varScale="1">
        <p:scale>
          <a:sx n="92" d="100"/>
          <a:sy n="92" d="100"/>
        </p:scale>
        <p:origin x="96" y="6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6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79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55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little dated, but still a great resource on Read-the-docs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87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never use </a:t>
            </a:r>
            <a:r>
              <a:rPr lang="en-US" dirty="0" err="1"/>
              <a:t>time.sleep</a:t>
            </a:r>
            <a:r>
              <a:rPr lang="en-US" dirty="0"/>
              <a:t>() and hard waits – this is just for a hello, world program!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2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16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89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 course, no solution is perfect, and this adds a little complexity, but still seems slick…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39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74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4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a fantastic and powerful tool, but it’s not for beginners!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94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37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new </a:t>
            </a:r>
            <a:r>
              <a:rPr lang="en-US" dirty="0" err="1"/>
              <a:t>BiDir</a:t>
            </a:r>
            <a:r>
              <a:rPr lang="en-US" dirty="0"/>
              <a:t> API looks cool, and I only played with it a little, but the available documentation for Python is limited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7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06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07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28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listed best to worst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ones at the end like XPath are more fragile or more susceptible to breakage due to small changes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98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I mention the book in the middle is 1366 pages?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68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39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57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1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the early aughts, </a:t>
            </a:r>
            <a:r>
              <a:rPr lang="en-US" sz="3600" b="0" i="0" dirty="0">
                <a:solidFill>
                  <a:srgbClr val="6F757A"/>
                </a:solidFill>
                <a:effectLst/>
                <a:latin typeface="encode sans"/>
              </a:rPr>
              <a:t>Jason Huggins of Thoughtworks started building an automated web application testing tool</a:t>
            </a:r>
            <a:endParaRPr lang="en-US" sz="24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Automated app testing is a core tenet of Thoughtworks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dominant tool of the time was from Mercury Interactive – Astra Quick Test, was not exactly ideal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Selenium got its name because it’s the antidote for Mercury poisoning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/>
              <a:t>Through a strong community and collaboration, Selenium has become the de facto QA tool for testing with browsers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15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note on By…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091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216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107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962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070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778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23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I know the web element is present.  What gives?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323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322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0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two and half times the market share of next leading testing tool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98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there’s no great way to locate a particular page/web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524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838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404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709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41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496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25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2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Testing tools used to </a:t>
            </a:r>
            <a:r>
              <a:rPr lang="en-US" sz="1200" dirty="0"/>
              <a:t>impose a specific and sometimes proprietary language or DSL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Thoughtworks making the software open-source lead to many trying and contributing to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Google developed what became Selenium Grid – because of Thoughtworks openness and willingness to collaborate, the two teamed up to build a powerful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Not only was Selenium a successful collaboration, but its creators standardized WebDriver through the W3C ensuring it will be supported by all browser vendors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Because its open source and Grid was created by Google for cloud-scale its also popular on CI/CD and SaaS offerings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31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When someone refers to Selenium, it’s typically about WebDriver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Tester speaks to WebDriver using preferred language (e.g., Java, Python, C#, 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WebDriver controls/interacts with browser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Grid allows testing with diverse browsers across a fleet of diverse systems – test any browser type and version from any platform at scale including allowing massive </a:t>
            </a:r>
            <a:r>
              <a:rPr lang="en-US" sz="1200" dirty="0" err="1"/>
              <a:t>parallization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40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76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Chrome is the dominant test browser used by virtually everyone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Firefox is still popular and used by most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Edge and Safari see significant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undead IE also continues to see use!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didn’t see any usage stats for Opera, but it is supported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6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um-python.readthedocs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ionpanda.com/2019/01/15/web-element-locators-for-test-automation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85977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Selenium – Web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4282930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James R. Small, Principal Architect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F090D53-1F8C-4B4E-AFD1-C14D9A569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083" y="5334940"/>
            <a:ext cx="5562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FCB3C1-FD8E-47E5-B4BB-197E4DF6B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143" y="613364"/>
            <a:ext cx="2895600" cy="1647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3A9455-8034-4BF7-9C0B-9462915CD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425" y="603838"/>
            <a:ext cx="1981200" cy="1666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168D88-07A0-4D1A-B224-255B48781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3607" y="613364"/>
            <a:ext cx="20669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Step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8415-E090-4B25-B72C-9A244BCED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11119413" cy="530146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Work with application analyst to define tests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Document tests including screenshots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Whenever changes made to app:</a:t>
            </a:r>
          </a:p>
          <a:p>
            <a:pPr marL="571500" lvl="1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Analyst goes through document to validate functionality</a:t>
            </a:r>
          </a:p>
          <a:p>
            <a:pPr marL="571500" lvl="1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Tedious, slow, manual process…</a:t>
            </a:r>
          </a:p>
        </p:txBody>
      </p:sp>
    </p:spTree>
    <p:extLst>
      <p:ext uri="{BB962C8B-B14F-4D97-AF65-F5344CB8AC3E}">
        <p14:creationId xmlns:p14="http://schemas.microsoft.com/office/powerpoint/2010/main" val="21991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Problems with Manual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8415-E090-4B25-B72C-9A244BCED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11119413" cy="530146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addition to being tedious and slow:</a:t>
            </a:r>
          </a:p>
          <a:p>
            <a:pPr marL="571500" lvl="1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Error prone</a:t>
            </a:r>
          </a:p>
          <a:p>
            <a:pPr marL="571500" lvl="1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Often skipped for “small” changes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about testing in multiple browsers and/or versions?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Mobile???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Way to provide fast, consistent feedback?</a:t>
            </a:r>
          </a:p>
        </p:txBody>
      </p:sp>
    </p:spTree>
    <p:extLst>
      <p:ext uri="{BB962C8B-B14F-4D97-AF65-F5344CB8AC3E}">
        <p14:creationId xmlns:p14="http://schemas.microsoft.com/office/powerpoint/2010/main" val="223826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Step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8415-E090-4B25-B72C-9A244BCED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11119413" cy="530146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 had heard of Selenium and thought it sounded interesting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Seemed like a good fit, so…</a:t>
            </a:r>
          </a:p>
          <a:p>
            <a:pPr marL="571500" lvl="1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Install Python</a:t>
            </a:r>
          </a:p>
          <a:p>
            <a:pPr marL="571500" lvl="1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pip install selenium</a:t>
            </a:r>
          </a:p>
        </p:txBody>
      </p:sp>
    </p:spTree>
    <p:extLst>
      <p:ext uri="{BB962C8B-B14F-4D97-AF65-F5344CB8AC3E}">
        <p14:creationId xmlns:p14="http://schemas.microsoft.com/office/powerpoint/2010/main" val="339690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>
                <a:hlinkClick r:id="rId3"/>
              </a:rPr>
              <a:t>Getting Started with Selenium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CA2E8A-5E5E-4A3E-9936-7072BA0CB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131" y="1231839"/>
            <a:ext cx="7929563" cy="56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2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Hello, World – 3.x: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41B470-3D52-4A12-A157-33D1195B1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879459"/>
            <a:ext cx="97917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4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Hello, World – 4.x: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C26ED-D4AD-4C56-8549-DCCD94CA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669910"/>
            <a:ext cx="96774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2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Tedium…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8415-E090-4B25-B72C-9A244BCED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11119413" cy="530146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Must download a driver for each browser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Driver must match browser (32/64-bit, version)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Browsers auto-upgrade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driver doesn’t match browser get strange errors…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58D05-4F53-4D6E-965C-D4ACA8467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588" y="1647686"/>
            <a:ext cx="3174603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Python WebDriver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8415-E090-4B25-B72C-9A244BCED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11119413" cy="530146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pip install </a:t>
            </a:r>
            <a:r>
              <a:rPr lang="en-US" sz="2400" dirty="0" err="1"/>
              <a:t>webdriver</a:t>
            </a:r>
            <a:r>
              <a:rPr lang="en-US" sz="2400" dirty="0"/>
              <a:t>-manager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Auto-downloads right driver!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884187-CBA5-431C-8C2C-72E646B49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46" y="1785062"/>
            <a:ext cx="6400000" cy="45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8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Hello, World – 4.x, improved: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D8460-2445-4BC4-91B6-86CC0DD26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2393809"/>
            <a:ext cx="105441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0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Step Three – Convert Manual Tests into Automated 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8415-E090-4B25-B72C-9A244BCED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11119413" cy="53014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Test Environment for App: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Login to test site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Login to app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From starting calendar, navigate to specific date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Select specific meeting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Find link to download PDF attachment for meeting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Confirm PDF retrieved and validate it’s the right one</a:t>
            </a:r>
          </a:p>
        </p:txBody>
      </p:sp>
    </p:spTree>
    <p:extLst>
      <p:ext uri="{BB962C8B-B14F-4D97-AF65-F5344CB8AC3E}">
        <p14:creationId xmlns:p14="http://schemas.microsoft.com/office/powerpoint/2010/main" val="246748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Assumed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8415-E090-4B25-B72C-9A244BCED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11119413" cy="530146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You are comfortable with Python – this could also be done in the other core/popular languages:  C#, Ruby, Java, JavaScript, PHP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You are comfortable with HTML, CSS, and the basics of JavaScript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You are comfortable with Chrome and its DevTools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Experience with web app development and testing a plus</a:t>
            </a:r>
          </a:p>
        </p:txBody>
      </p:sp>
    </p:spTree>
    <p:extLst>
      <p:ext uri="{BB962C8B-B14F-4D97-AF65-F5344CB8AC3E}">
        <p14:creationId xmlns:p14="http://schemas.microsoft.com/office/powerpoint/2010/main" val="2702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Login to test 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828003-F117-475B-AD63-7405FC98C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444" y="2500123"/>
            <a:ext cx="4925112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53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Login to test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8415-E090-4B25-B72C-9A244BCED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11119413" cy="53014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Accessing the test site requires basic authentication – Selenium provides a few options: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400" b="1" i="1" dirty="0"/>
              <a:t>Encode into get request:  https://&lt;username&gt;:&lt;password&gt;@&lt;URL&gt;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endParaRPr lang="en-US" sz="2400" b="1" i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endParaRPr lang="en-US" sz="2400" b="1" i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endParaRPr lang="en-US" sz="2400" b="1" i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400" dirty="0" err="1"/>
              <a:t>JavascriptExecutor</a:t>
            </a:r>
            <a:r>
              <a:rPr lang="en-US" sz="2400" dirty="0"/>
              <a:t> for basic HTTP Authentication (not needed in my use case)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In 4.x, new </a:t>
            </a:r>
            <a:r>
              <a:rPr lang="en-US" sz="2400" dirty="0" err="1"/>
              <a:t>BiDirectional</a:t>
            </a:r>
            <a:r>
              <a:rPr lang="en-US" sz="2400" dirty="0"/>
              <a:t> API – can register basic auth, but couldn’t figure out how to get it to work in Python…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58B54C-FE47-4895-915F-2FF27DD7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613" y="2981811"/>
            <a:ext cx="89535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89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Login to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3B617-F874-4648-9F44-3946CCEDF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7" y="1879025"/>
            <a:ext cx="91535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42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Login to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8415-E090-4B25-B72C-9A244BCED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11119413" cy="53014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App Access requires user login: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Enter user Email address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Enter user Password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Click Login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We need to do programmatically: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Finding web elements within the DOM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Simulate user input/interaction</a:t>
            </a:r>
          </a:p>
        </p:txBody>
      </p:sp>
    </p:spTree>
    <p:extLst>
      <p:ext uri="{BB962C8B-B14F-4D97-AF65-F5344CB8AC3E}">
        <p14:creationId xmlns:p14="http://schemas.microsoft.com/office/powerpoint/2010/main" val="88356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Login to App – Locate/Complete Forms with WebDriver Locators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6C2252-3F57-41E0-8D1F-B05C58F82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67381"/>
              </p:ext>
            </p:extLst>
          </p:nvPr>
        </p:nvGraphicFramePr>
        <p:xfrm>
          <a:off x="539494" y="1342962"/>
          <a:ext cx="11101126" cy="533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933">
                  <a:extLst>
                    <a:ext uri="{9D8B030D-6E8A-4147-A177-3AD203B41FA5}">
                      <a16:colId xmlns:a16="http://schemas.microsoft.com/office/drawing/2014/main" val="3806489666"/>
                    </a:ext>
                  </a:extLst>
                </a:gridCol>
                <a:gridCol w="8014193">
                  <a:extLst>
                    <a:ext uri="{9D8B030D-6E8A-4147-A177-3AD203B41FA5}">
                      <a16:colId xmlns:a16="http://schemas.microsoft.com/office/drawing/2014/main" val="3521319616"/>
                    </a:ext>
                  </a:extLst>
                </a:gridCol>
              </a:tblGrid>
              <a:tr h="5787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39662"/>
                  </a:ext>
                </a:extLst>
              </a:tr>
              <a:tr h="578728">
                <a:tc>
                  <a:txBody>
                    <a:bodyPr/>
                    <a:lstStyle/>
                    <a:p>
                      <a:r>
                        <a:rPr lang="en-US" dirty="0"/>
                        <a:t>Class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noProof="1"/>
                        <a:t>p class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="content"&gt;</a:t>
                      </a:r>
                      <a:r>
                        <a:rPr lang="en-US" noProof="1"/>
                        <a:t>Site content goes here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.&lt;/</a:t>
                      </a:r>
                      <a:r>
                        <a:rPr lang="en-US" noProof="1"/>
                        <a:t>p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noProof="1"/>
                        <a:t>driver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noProof="1"/>
                        <a:t>find_element(By.CLASS_NAME, 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'content'</a:t>
                      </a:r>
                      <a:r>
                        <a:rPr lang="en-US" noProof="1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846379"/>
                  </a:ext>
                </a:extLst>
              </a:tr>
              <a:tr h="578728">
                <a:tc>
                  <a:txBody>
                    <a:bodyPr/>
                    <a:lstStyle/>
                    <a:p>
                      <a:r>
                        <a:rPr lang="en-US" dirty="0"/>
                        <a:t>CSS Selector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noProof="1"/>
                        <a:t>p class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="content"&gt;</a:t>
                      </a:r>
                      <a:r>
                        <a:rPr lang="en-US" noProof="1"/>
                        <a:t>Site content goes here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.&lt;/</a:t>
                      </a:r>
                      <a:r>
                        <a:rPr lang="en-US" noProof="1"/>
                        <a:t>p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noProof="1"/>
                        <a:t>driver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noProof="1"/>
                        <a:t>find_element(By.CSS_SELECTOR, ‘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p.content'</a:t>
                      </a:r>
                      <a:r>
                        <a:rPr lang="en-US" noProof="1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32236"/>
                  </a:ext>
                </a:extLst>
              </a:tr>
              <a:tr h="57872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noProof="1"/>
                        <a:t>form 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id="loginForm"&gt;</a:t>
                      </a:r>
                    </a:p>
                    <a:p>
                      <a:r>
                        <a:rPr lang="en-US" noProof="1"/>
                        <a:t>driver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noProof="1"/>
                        <a:t>find_element(By.ID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‘loginForm'</a:t>
                      </a:r>
                      <a:r>
                        <a:rPr lang="en-US" noProof="1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096215"/>
                  </a:ext>
                </a:extLst>
              </a:tr>
              <a:tr h="578728">
                <a:tc>
                  <a:txBody>
                    <a:bodyPr/>
                    <a:lstStyle/>
                    <a:p>
                      <a:r>
                        <a:rPr lang="en-US" dirty="0"/>
                        <a:t>Link Text/Partial Link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&lt;a href="continue.html"&gt;Continue&lt;/a&gt;</a:t>
                      </a:r>
                    </a:p>
                    <a:p>
                      <a:r>
                        <a:rPr lang="en-US" noProof="1"/>
                        <a:t>driver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noProof="1"/>
                        <a:t>find_element(By.LINK_TEST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‘Continue’</a:t>
                      </a:r>
                      <a:r>
                        <a:rPr lang="en-US" noProof="1"/>
                        <a:t>)</a:t>
                      </a:r>
                    </a:p>
                    <a:p>
                      <a:r>
                        <a:rPr lang="en-US" noProof="1"/>
                        <a:t>driver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noProof="1"/>
                        <a:t>find_element(By.PARTIAL_LINK_TEST, 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'Conti'</a:t>
                      </a:r>
                      <a:r>
                        <a:rPr lang="en-US" noProof="1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381809"/>
                  </a:ext>
                </a:extLst>
              </a:tr>
              <a:tr h="57872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</a:t>
                      </a:r>
                      <a:r>
                        <a:rPr lang="en-US" noProof="1"/>
                        <a:t> name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="username"</a:t>
                      </a:r>
                      <a:r>
                        <a:rPr lang="en-US" noProof="1"/>
                        <a:t> 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type="text"</a:t>
                      </a:r>
                      <a:r>
                        <a:rPr lang="en-US" noProof="1"/>
                        <a:t> 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lang="en-US" noProof="1"/>
                        <a:t>driver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noProof="1"/>
                        <a:t>find_element(By.NAME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‘username'</a:t>
                      </a:r>
                      <a:r>
                        <a:rPr lang="en-US" noProof="1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062220"/>
                  </a:ext>
                </a:extLst>
              </a:tr>
              <a:tr h="578728">
                <a:tc>
                  <a:txBody>
                    <a:bodyPr/>
                    <a:lstStyle/>
                    <a:p>
                      <a:r>
                        <a:rPr lang="en-US" dirty="0"/>
                        <a:t>Tag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noProof="1"/>
                        <a:t>h1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noProof="1"/>
                        <a:t>Welcome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noProof="1"/>
                        <a:t>h1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noProof="1"/>
                        <a:t>driver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noProof="1"/>
                        <a:t>find_element(By.TAG_NAME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‘h1'</a:t>
                      </a:r>
                      <a:r>
                        <a:rPr lang="en-US" noProof="1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88409"/>
                  </a:ext>
                </a:extLst>
              </a:tr>
              <a:tr h="578728">
                <a:tc>
                  <a:txBody>
                    <a:bodyPr/>
                    <a:lstStyle/>
                    <a:p>
                      <a:r>
                        <a:rPr lang="en-US" dirty="0"/>
                        <a:t>XPath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</a:t>
                      </a:r>
                      <a:r>
                        <a:rPr lang="en-US" noProof="1"/>
                        <a:t> name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="username"</a:t>
                      </a:r>
                      <a:r>
                        <a:rPr lang="en-US" noProof="1"/>
                        <a:t> 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type="text"</a:t>
                      </a:r>
                      <a:r>
                        <a:rPr lang="en-US" noProof="1"/>
                        <a:t> 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lang="en-US" noProof="1"/>
                        <a:t>driver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noProof="1"/>
                        <a:t>find_element(By.XPATH, ‘</a:t>
                      </a:r>
                      <a:r>
                        <a:rPr lang="en-US" sz="180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//input[@name=“username”]’</a:t>
                      </a:r>
                      <a:r>
                        <a:rPr lang="en-US" noProof="1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28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35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Which WebDriver Locator(s)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8415-E090-4B25-B72C-9A244BCED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11119413" cy="53014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From the </a:t>
            </a:r>
            <a:r>
              <a:rPr lang="en-US" sz="2400" dirty="0">
                <a:hlinkClick r:id="rId3"/>
              </a:rPr>
              <a:t>Automation Panda</a:t>
            </a:r>
            <a:r>
              <a:rPr lang="en-US" sz="2400" dirty="0"/>
              <a:t>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ID (if unique)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Name (if unique)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Class Name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CSS Selector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XPath without text or indexing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Link Text / Partial Link Text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XPath with text and/or indexing</a:t>
            </a:r>
          </a:p>
        </p:txBody>
      </p:sp>
    </p:spTree>
    <p:extLst>
      <p:ext uri="{BB962C8B-B14F-4D97-AF65-F5344CB8AC3E}">
        <p14:creationId xmlns:p14="http://schemas.microsoft.com/office/powerpoint/2010/main" val="1624810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Why is XPath at the bottom?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5BA20-27E0-4792-9D4F-CC25D1853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86" y="1627045"/>
            <a:ext cx="3810000" cy="470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06DBA5-FA5A-448E-842A-66BFEC8C3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297" y="1474264"/>
            <a:ext cx="3810000" cy="502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1059DA-266A-48D6-847D-5478683E9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480" y="1606263"/>
            <a:ext cx="38100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90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Login to App – Find Web Elements and Appropriate Locators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C471F-C1CF-42FC-BB65-9A790743C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81" y="1576387"/>
            <a:ext cx="4210050" cy="46196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15DF21-53DA-4003-8F93-73739FBB0CE9}"/>
              </a:ext>
            </a:extLst>
          </p:cNvPr>
          <p:cNvSpPr/>
          <p:nvPr/>
        </p:nvSpPr>
        <p:spPr>
          <a:xfrm>
            <a:off x="2483427" y="5621481"/>
            <a:ext cx="1205346" cy="33250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DFB80B-5EE8-4593-BBC5-814F5FF32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432" y="1517586"/>
            <a:ext cx="5268060" cy="504895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9F76859E-EFDE-4BE4-BDD6-454FF2F9FED9}"/>
              </a:ext>
            </a:extLst>
          </p:cNvPr>
          <p:cNvSpPr/>
          <p:nvPr/>
        </p:nvSpPr>
        <p:spPr>
          <a:xfrm rot="20524041">
            <a:off x="3547429" y="5067806"/>
            <a:ext cx="294851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54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Login to App – Ensure Locator is Unique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B3933-EA1E-46AB-A93B-4F956AEA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332" y="56679"/>
            <a:ext cx="5296639" cy="674464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7DC71D-F19E-4313-939B-6B4DCE22E3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6131469" cy="53014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From Chrome DevTools: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 Control-F to search for Locator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Locator:  ID=“email”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Search for “#email”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Note:  Chrome states 1 of 1 – it’s unique!</a:t>
            </a:r>
          </a:p>
        </p:txBody>
      </p:sp>
    </p:spTree>
    <p:extLst>
      <p:ext uri="{BB962C8B-B14F-4D97-AF65-F5344CB8AC3E}">
        <p14:creationId xmlns:p14="http://schemas.microsoft.com/office/powerpoint/2010/main" val="4095708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Login to App – Find Web Elements and Appropriate 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8415-E090-4B25-B72C-9A244BCED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11119413" cy="5301464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User Email address – Unique ID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User Password – also has Unique ID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Login Button – no unique ID…  </a:t>
            </a:r>
            <a:endParaRPr lang="en-US" sz="2400" dirty="0">
              <a:sym typeface="Wingdings" panose="05000000000000000000" pitchFamily="2" charset="2"/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&lt;div class="login-button"&gt;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    &lt;button type="submit" class="</a:t>
            </a:r>
            <a:r>
              <a:rPr lang="en-US" sz="2400" noProof="1">
                <a:sym typeface="Wingdings" panose="05000000000000000000" pitchFamily="2" charset="2"/>
              </a:rPr>
              <a:t>btn btn-primary</a:t>
            </a:r>
            <a:r>
              <a:rPr lang="en-US" sz="2400" dirty="0">
                <a:sym typeface="Wingdings" panose="05000000000000000000" pitchFamily="2" charset="2"/>
              </a:rPr>
              <a:t>"&gt;Login&lt;/button&gt;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&lt;/div&gt;</a:t>
            </a:r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Use XPATH:  '//*[@class="login-button"]/button'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2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4D08FC-F9B2-4A8F-BC1B-ED0B8434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707" y="2488669"/>
            <a:ext cx="800000" cy="80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4EB23CD-CB60-49BD-897C-E6B01570C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707" y="1402873"/>
            <a:ext cx="800000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7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About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8415-E090-4B25-B72C-9A244BCED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11119413" cy="530146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Created at Thoughtworks in 2004</a:t>
            </a:r>
          </a:p>
          <a:p>
            <a:pPr marL="571500" lvl="1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Version 2 released in 2007</a:t>
            </a:r>
          </a:p>
          <a:p>
            <a:pPr marL="571500" lvl="1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Version 3 released in 2016</a:t>
            </a:r>
          </a:p>
          <a:p>
            <a:pPr marL="1028700" lvl="2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Version 3 (WebDriver) standardized under the W3C in 2019</a:t>
            </a:r>
          </a:p>
          <a:p>
            <a:pPr marL="571500" lvl="1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Version 4 paint still drying – released October 2021</a:t>
            </a:r>
          </a:p>
          <a:p>
            <a:pPr marL="1028700" lvl="2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Version 4 is also W3C standard</a:t>
            </a:r>
          </a:p>
          <a:p>
            <a:pPr marL="1485900" lvl="3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WebDriver</a:t>
            </a:r>
          </a:p>
          <a:p>
            <a:pPr marL="1485900" lvl="3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WebDriver Protocol also – more powerful</a:t>
            </a:r>
          </a:p>
        </p:txBody>
      </p:sp>
    </p:spTree>
    <p:extLst>
      <p:ext uri="{BB962C8B-B14F-4D97-AF65-F5344CB8AC3E}">
        <p14:creationId xmlns:p14="http://schemas.microsoft.com/office/powerpoint/2010/main" val="4174816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Login to App –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131DD-EA90-45E6-ACAB-7C441AEAD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2121914"/>
            <a:ext cx="96678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20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From starting calendar view, navigate to specific 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0A3FDE-BD26-449D-9D78-2B749A364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700" y="1249252"/>
            <a:ext cx="7076599" cy="56030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441ED1-20EE-4A3C-A3B5-7B2762F22A44}"/>
              </a:ext>
            </a:extLst>
          </p:cNvPr>
          <p:cNvSpPr/>
          <p:nvPr/>
        </p:nvSpPr>
        <p:spPr>
          <a:xfrm>
            <a:off x="7524750" y="1249252"/>
            <a:ext cx="2016125" cy="37348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58C4308-5EEE-4843-9561-034FAEDE3978}"/>
              </a:ext>
            </a:extLst>
          </p:cNvPr>
          <p:cNvSpPr/>
          <p:nvPr/>
        </p:nvSpPr>
        <p:spPr>
          <a:xfrm>
            <a:off x="9540875" y="119367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40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966DE-CD92-4386-87A5-61825782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482" y="1256134"/>
            <a:ext cx="6890861" cy="55659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From starting calendar view, navigate to specific 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41ED1-20EE-4A3C-A3B5-7B2762F22A44}"/>
              </a:ext>
            </a:extLst>
          </p:cNvPr>
          <p:cNvSpPr/>
          <p:nvPr/>
        </p:nvSpPr>
        <p:spPr>
          <a:xfrm>
            <a:off x="7550150" y="1256134"/>
            <a:ext cx="1990725" cy="1128291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58C4308-5EEE-4843-9561-034FAEDE3978}"/>
              </a:ext>
            </a:extLst>
          </p:cNvPr>
          <p:cNvSpPr/>
          <p:nvPr/>
        </p:nvSpPr>
        <p:spPr>
          <a:xfrm>
            <a:off x="9540875" y="119367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03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From starting calendar view, navigate to specific 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BB9BE-164D-455F-AD43-445894E76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" y="1317945"/>
            <a:ext cx="12040362" cy="53804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441ED1-20EE-4A3C-A3B5-7B2762F22A44}"/>
              </a:ext>
            </a:extLst>
          </p:cNvPr>
          <p:cNvSpPr/>
          <p:nvPr/>
        </p:nvSpPr>
        <p:spPr>
          <a:xfrm>
            <a:off x="4165600" y="4333874"/>
            <a:ext cx="1930400" cy="203201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285806-BB59-4D2D-BD9F-31FFA20238BF}"/>
              </a:ext>
            </a:extLst>
          </p:cNvPr>
          <p:cNvSpPr/>
          <p:nvPr/>
        </p:nvSpPr>
        <p:spPr>
          <a:xfrm rot="20227662">
            <a:off x="5829821" y="3670933"/>
            <a:ext cx="270393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0131913-E94F-4BDB-98D6-CDFBC5521730}"/>
              </a:ext>
            </a:extLst>
          </p:cNvPr>
          <p:cNvCxnSpPr>
            <a:cxnSpLocks/>
          </p:cNvCxnSpPr>
          <p:nvPr/>
        </p:nvCxnSpPr>
        <p:spPr>
          <a:xfrm rot="5400000">
            <a:off x="7133209" y="4231967"/>
            <a:ext cx="3079553" cy="1473619"/>
          </a:xfrm>
          <a:prstGeom prst="curvedConnector3">
            <a:avLst>
              <a:gd name="adj1" fmla="val 3467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771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Chrome can help with XPath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2E7E6-B837-4099-A5B9-BAF32080D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739611"/>
            <a:ext cx="5305425" cy="443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95F3E-8842-4932-956A-FA3985D2E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943" y="2095500"/>
            <a:ext cx="5276850" cy="2667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56A419-1883-47DB-BABE-DFE90070FA08}"/>
              </a:ext>
            </a:extLst>
          </p:cNvPr>
          <p:cNvSpPr/>
          <p:nvPr/>
        </p:nvSpPr>
        <p:spPr>
          <a:xfrm>
            <a:off x="1311275" y="3214832"/>
            <a:ext cx="2473326" cy="176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C76267-571D-4E1A-8E1D-E9EE03D522C2}"/>
              </a:ext>
            </a:extLst>
          </p:cNvPr>
          <p:cNvSpPr/>
          <p:nvPr/>
        </p:nvSpPr>
        <p:spPr>
          <a:xfrm rot="162543">
            <a:off x="3736811" y="3124050"/>
            <a:ext cx="28577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36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Navigate to Specific Date –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752BE-6D62-4E80-ABBB-5EE09C72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2305118"/>
            <a:ext cx="114109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12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Select Specific Meeting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D4370-9EC5-4127-95CA-10B897B44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980" y="1264782"/>
            <a:ext cx="8489865" cy="55252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441ED1-20EE-4A3C-A3B5-7B2762F22A44}"/>
              </a:ext>
            </a:extLst>
          </p:cNvPr>
          <p:cNvSpPr/>
          <p:nvPr/>
        </p:nvSpPr>
        <p:spPr>
          <a:xfrm>
            <a:off x="1900238" y="4214812"/>
            <a:ext cx="1571625" cy="290513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203F51D-8492-4987-96F1-F81B31218972}"/>
              </a:ext>
            </a:extLst>
          </p:cNvPr>
          <p:cNvSpPr/>
          <p:nvPr/>
        </p:nvSpPr>
        <p:spPr>
          <a:xfrm>
            <a:off x="521207" y="4117752"/>
            <a:ext cx="136664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0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Flakiness and Race Conditions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6FF898-23F0-49AF-8103-30389C8018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11119413" cy="530146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When try to follow link to specific meeting, sometimes it fails: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061F02-0944-425C-9320-AD3BCCAF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1942673"/>
            <a:ext cx="11706225" cy="4448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D78C14-572B-4CA8-A879-BCF6C25EC38E}"/>
              </a:ext>
            </a:extLst>
          </p:cNvPr>
          <p:cNvSpPr/>
          <p:nvPr/>
        </p:nvSpPr>
        <p:spPr>
          <a:xfrm>
            <a:off x="242886" y="4864100"/>
            <a:ext cx="11618913" cy="4572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E03778CE-AEA2-4CE5-BABD-7EA8DBC5F203}"/>
              </a:ext>
            </a:extLst>
          </p:cNvPr>
          <p:cNvSpPr/>
          <p:nvPr/>
        </p:nvSpPr>
        <p:spPr>
          <a:xfrm rot="3683541">
            <a:off x="5196164" y="5722202"/>
            <a:ext cx="120101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18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Allowing Time for Web Elements to Load: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404197-5F65-4B64-BE08-0945B782C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2695575"/>
            <a:ext cx="91154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81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Select Specific Meeting –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5217F-7EF0-4BEB-918D-74A12AEB2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1840538"/>
            <a:ext cx="114585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6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How Popular is Selenium?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1C1D6A8-3D16-40D6-A64E-48556C8B1DC0}"/>
              </a:ext>
            </a:extLst>
          </p:cNvPr>
          <p:cNvSpPr txBox="1">
            <a:spLocks/>
          </p:cNvSpPr>
          <p:nvPr/>
        </p:nvSpPr>
        <p:spPr>
          <a:xfrm>
            <a:off x="539495" y="1273997"/>
            <a:ext cx="11119413" cy="530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According to Enlyft: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Selenium dominates testing tools</a:t>
            </a:r>
          </a:p>
          <a:p>
            <a:pPr marL="571500" lvl="1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Over 54,000 users</a:t>
            </a:r>
          </a:p>
        </p:txBody>
      </p:sp>
      <p:pic>
        <p:nvPicPr>
          <p:cNvPr id="2052" name="Picture 4" descr="Selenium market share in Software Testing Tools is about 27.7%">
            <a:extLst>
              <a:ext uri="{FF2B5EF4-FFF2-40B4-BE49-F238E27FC236}">
                <a16:creationId xmlns:a16="http://schemas.microsoft.com/office/drawing/2014/main" id="{46CD1767-6FFC-4900-9BAE-3B632440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835" y="189547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510CC6-1C0A-488A-A387-F89F38A40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42" y="3392805"/>
            <a:ext cx="50196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65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5C3A2E8-A677-4432-AB6F-064307FB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082" y="2948399"/>
            <a:ext cx="5134692" cy="32675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Find Link to Download PDF Attachment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A874F-5E72-428F-A8B2-2D1188B1B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48" y="1606360"/>
            <a:ext cx="5144218" cy="48298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441ED1-20EE-4A3C-A3B5-7B2762F22A44}"/>
              </a:ext>
            </a:extLst>
          </p:cNvPr>
          <p:cNvSpPr/>
          <p:nvPr/>
        </p:nvSpPr>
        <p:spPr>
          <a:xfrm>
            <a:off x="4593431" y="5707856"/>
            <a:ext cx="521494" cy="48729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203F51D-8492-4987-96F1-F81B31218972}"/>
              </a:ext>
            </a:extLst>
          </p:cNvPr>
          <p:cNvSpPr/>
          <p:nvPr/>
        </p:nvSpPr>
        <p:spPr>
          <a:xfrm rot="19685066">
            <a:off x="5005215" y="5066063"/>
            <a:ext cx="24621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08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Selenium 4 New Feature – Relative Locators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34F78-395E-41C3-B661-3B8EE1A4B3BE}"/>
              </a:ext>
            </a:extLst>
          </p:cNvPr>
          <p:cNvSpPr txBox="1"/>
          <p:nvPr/>
        </p:nvSpPr>
        <p:spPr>
          <a:xfrm>
            <a:off x="4193597" y="3078343"/>
            <a:ext cx="2848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Web Element</a:t>
            </a:r>
          </a:p>
          <a:p>
            <a:pPr algn="ctr"/>
            <a:r>
              <a:rPr lang="en-US" sz="3200" dirty="0"/>
              <a:t>-or-</a:t>
            </a:r>
          </a:p>
          <a:p>
            <a:pPr algn="ctr"/>
            <a:r>
              <a:rPr lang="en-US" sz="3200" b="1" dirty="0"/>
              <a:t>Locator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216BD-8720-477D-9727-CC3986226E48}"/>
              </a:ext>
            </a:extLst>
          </p:cNvPr>
          <p:cNvSpPr txBox="1"/>
          <p:nvPr/>
        </p:nvSpPr>
        <p:spPr>
          <a:xfrm>
            <a:off x="4563340" y="2051261"/>
            <a:ext cx="210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above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F2B0D-7E61-4AC5-AA58-520F3FC20047}"/>
              </a:ext>
            </a:extLst>
          </p:cNvPr>
          <p:cNvSpPr txBox="1"/>
          <p:nvPr/>
        </p:nvSpPr>
        <p:spPr>
          <a:xfrm>
            <a:off x="4563340" y="5090310"/>
            <a:ext cx="210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below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F03F2-0BBB-4EA2-89AA-E2C4DE2053A3}"/>
              </a:ext>
            </a:extLst>
          </p:cNvPr>
          <p:cNvSpPr txBox="1"/>
          <p:nvPr/>
        </p:nvSpPr>
        <p:spPr>
          <a:xfrm>
            <a:off x="7450284" y="3570785"/>
            <a:ext cx="210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rgbClr val="FF9B45"/>
                </a:solidFill>
              </a:rPr>
              <a:t>toRightOf</a:t>
            </a:r>
            <a:endParaRPr lang="en-US" sz="2400" b="1" noProof="1">
              <a:solidFill>
                <a:srgbClr val="FF9B4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ADFD1-8838-4373-9EB7-D7C2D6C0CC69}"/>
              </a:ext>
            </a:extLst>
          </p:cNvPr>
          <p:cNvSpPr txBox="1"/>
          <p:nvPr/>
        </p:nvSpPr>
        <p:spPr>
          <a:xfrm>
            <a:off x="1676397" y="3570784"/>
            <a:ext cx="210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rgbClr val="7030A0"/>
                </a:solidFill>
              </a:rPr>
              <a:t>toLeftOf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EFB4C5-D465-41C7-9C1E-94F293C04DE1}"/>
              </a:ext>
            </a:extLst>
          </p:cNvPr>
          <p:cNvSpPr txBox="1"/>
          <p:nvPr/>
        </p:nvSpPr>
        <p:spPr>
          <a:xfrm>
            <a:off x="6672694" y="2493568"/>
            <a:ext cx="210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near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22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Find Link to Download PDF Attachment – Code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F7C798-9008-4F7E-9EDB-AF1F4E31E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2226102"/>
            <a:ext cx="89344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05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Retrieve, Parse, and Validate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8415-E090-4B25-B72C-9A244BCED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11119413" cy="530146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Have URL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Don’t need to save file – retrieve as in-memory byte stream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 a library to parse the file – PyPDF2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Look for key strings in the file (or however you want to confirm the PDF)</a:t>
            </a:r>
          </a:p>
        </p:txBody>
      </p:sp>
    </p:spTree>
    <p:extLst>
      <p:ext uri="{BB962C8B-B14F-4D97-AF65-F5344CB8AC3E}">
        <p14:creationId xmlns:p14="http://schemas.microsoft.com/office/powerpoint/2010/main" val="47565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Retrieve and Parse PDF –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9537B-7753-4FEF-88EB-8EF00EB91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519711"/>
            <a:ext cx="101917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7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8415-E090-4B25-B72C-9A244BCED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11119413" cy="530146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 Error Handling - Address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This presentation focuses on using Selenium, but…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This is a set of end-to-end tests – need to wrap this code in a test framework:</a:t>
            </a:r>
          </a:p>
          <a:p>
            <a:pPr marL="571500" lvl="1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Each step will be a test</a:t>
            </a:r>
          </a:p>
          <a:p>
            <a:pPr marL="571500" lvl="1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The framework will show where things fail in a report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Recommend using </a:t>
            </a:r>
            <a:r>
              <a:rPr lang="en-US" sz="2400" dirty="0" err="1"/>
              <a:t>pytest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6559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Free Hands-On Web App Test Automation Tutorial (3 hours)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65AD1-A776-4046-B560-8DD0AAFF0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64" y="1271091"/>
            <a:ext cx="10152698" cy="55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38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5165F-3D01-4844-93C5-F95BBB7175AB}"/>
              </a:ext>
            </a:extLst>
          </p:cNvPr>
          <p:cNvSpPr txBox="1"/>
          <p:nvPr/>
        </p:nvSpPr>
        <p:spPr>
          <a:xfrm>
            <a:off x="256851" y="6606283"/>
            <a:ext cx="11671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Source:  Machine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EAADC9-9439-4CB8-8E76-9DCB4CFFB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313" y="1855124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7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Why is Selenium so Popular?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8415-E090-4B25-B72C-9A244BCED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11119413" cy="530146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Allows controlling browsers through your language of choice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Free and open source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Google became an avid user, created/contributed Grid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Standardized (WebDriver) through the W3C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Portable – Windows, macOS, Linux, iOS/Android (3</a:t>
            </a:r>
            <a:r>
              <a:rPr lang="en-US" sz="2400" baseline="30000" dirty="0"/>
              <a:t>rd</a:t>
            </a:r>
            <a:r>
              <a:rPr lang="en-US" sz="2400" dirty="0"/>
              <a:t> party)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Integrates with CI/CD, development platforms, SaaS options</a:t>
            </a:r>
          </a:p>
        </p:txBody>
      </p:sp>
    </p:spTree>
    <p:extLst>
      <p:ext uri="{BB962C8B-B14F-4D97-AF65-F5344CB8AC3E}">
        <p14:creationId xmlns:p14="http://schemas.microsoft.com/office/powerpoint/2010/main" val="248224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What Exactly is Selenium?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8415-E090-4B25-B72C-9A244BCED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11119413" cy="530146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WebDriver – core of Selenium, allows browser automation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IDE – browser extension (Firefox, Chrome, Edge)</a:t>
            </a:r>
          </a:p>
          <a:p>
            <a:pPr marL="571500" lvl="1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Allows recording and playback, essentially a no/low-code option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endParaRPr lang="en-US" sz="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Grid – fully distributed testing solution, completely reworked in v4</a:t>
            </a:r>
          </a:p>
        </p:txBody>
      </p:sp>
    </p:spTree>
    <p:extLst>
      <p:ext uri="{BB962C8B-B14F-4D97-AF65-F5344CB8AC3E}">
        <p14:creationId xmlns:p14="http://schemas.microsoft.com/office/powerpoint/2010/main" val="284354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Languages Supported by Selenium WebDriver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8415-E090-4B25-B72C-9A244BCED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11119413" cy="53014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Core: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Usage:		 17.6%		  6.1%		 67%		 31%		  21.4%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PHP (1.5% Usage, supported by Facebook)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Also Go, Haskell, Perl, R, Dart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33C9-42D2-4432-8BAC-2B83AD7FA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060" y="2117090"/>
            <a:ext cx="1143000" cy="148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6F1160-99AA-46FC-A3F5-2002E3236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367" y="2074227"/>
            <a:ext cx="1343025" cy="1571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1FB112-FBC6-424F-A6B4-C1A43CA94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053" y="2150427"/>
            <a:ext cx="1104900" cy="1495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524D31-C8F6-47F5-8828-4752449A9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192" y="2150427"/>
            <a:ext cx="1095375" cy="1495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4DE638-81E3-4A4B-998F-C4D347957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1675" y="2074227"/>
            <a:ext cx="1238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4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Browsers Supported by Selenium WebDriver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87620-06DD-4349-9404-F0F43E340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976" y="2073394"/>
            <a:ext cx="1133475" cy="1038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D5FD05-9CE9-4D5E-9953-1025FEF12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566" y="2014141"/>
            <a:ext cx="1200150" cy="1152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A8A29-C870-49B7-9894-C8138F1D9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899" y="1930519"/>
            <a:ext cx="1095375" cy="1181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82E85C-DE4F-4216-86F5-BFEC125635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1689" y="4280076"/>
            <a:ext cx="1162050" cy="1181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02AA2D-4C54-455C-8C85-4DD504C2BA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1750" y="4299126"/>
            <a:ext cx="1209675" cy="116205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82EFCB4-97C0-45B5-8313-074D1EC41852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208" y="4372309"/>
            <a:ext cx="1088867" cy="108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1C1D6A8-3D16-40D6-A64E-48556C8B1DC0}"/>
              </a:ext>
            </a:extLst>
          </p:cNvPr>
          <p:cNvSpPr txBox="1">
            <a:spLocks/>
          </p:cNvSpPr>
          <p:nvPr/>
        </p:nvSpPr>
        <p:spPr>
          <a:xfrm>
            <a:off x="539495" y="1273997"/>
            <a:ext cx="11119413" cy="530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Usage:		     67%		         33%			     98%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4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Usage:		      ?%			        13.5%			     29%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544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FB3F-55B8-4DE5-A19C-BD9C64B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9413" cy="640080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8415-E090-4B25-B72C-9A244BCED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73997"/>
            <a:ext cx="11119413" cy="530146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Asked to help support web app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App was out of date – components out of support for years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Business unit owner afraid to allow changes – would frequently break app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 tests – basic manual inspection done on demand</a:t>
            </a:r>
          </a:p>
        </p:txBody>
      </p:sp>
    </p:spTree>
    <p:extLst>
      <p:ext uri="{BB962C8B-B14F-4D97-AF65-F5344CB8AC3E}">
        <p14:creationId xmlns:p14="http://schemas.microsoft.com/office/powerpoint/2010/main" val="291773223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1839</Words>
  <Application>Microsoft Office PowerPoint</Application>
  <PresentationFormat>Widescreen</PresentationFormat>
  <Paragraphs>280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encode sans</vt:lpstr>
      <vt:lpstr>Segoe UI</vt:lpstr>
      <vt:lpstr>Segoe UI Light</vt:lpstr>
      <vt:lpstr>WelcomeDoc</vt:lpstr>
      <vt:lpstr>Selenium – Web Automation</vt:lpstr>
      <vt:lpstr>Assumed Background</vt:lpstr>
      <vt:lpstr>About Selenium</vt:lpstr>
      <vt:lpstr>How Popular is Selenium?</vt:lpstr>
      <vt:lpstr>Why is Selenium so Popular?</vt:lpstr>
      <vt:lpstr>What Exactly is Selenium?</vt:lpstr>
      <vt:lpstr>Languages Supported by Selenium WebDriver</vt:lpstr>
      <vt:lpstr>Browsers Supported by Selenium WebDriver</vt:lpstr>
      <vt:lpstr>Use Case</vt:lpstr>
      <vt:lpstr>Step One</vt:lpstr>
      <vt:lpstr>Problems with Manual Testing</vt:lpstr>
      <vt:lpstr>Step Two</vt:lpstr>
      <vt:lpstr>Getting Started with Selenium</vt:lpstr>
      <vt:lpstr>Hello, World – 3.x:</vt:lpstr>
      <vt:lpstr>Hello, World – 4.x:</vt:lpstr>
      <vt:lpstr>Tedium…</vt:lpstr>
      <vt:lpstr>Python WebDriver Manager</vt:lpstr>
      <vt:lpstr>Hello, World – 4.x, improved:</vt:lpstr>
      <vt:lpstr>Step Three – Convert Manual Tests into Automated Ones</vt:lpstr>
      <vt:lpstr>Login to test site</vt:lpstr>
      <vt:lpstr>Login to test site</vt:lpstr>
      <vt:lpstr>Login to App</vt:lpstr>
      <vt:lpstr>Login to App</vt:lpstr>
      <vt:lpstr>Login to App – Locate/Complete Forms with WebDriver Locators</vt:lpstr>
      <vt:lpstr>Which WebDriver Locator(s) to Use?</vt:lpstr>
      <vt:lpstr>Why is XPath at the bottom?</vt:lpstr>
      <vt:lpstr>Login to App – Find Web Elements and Appropriate Locators</vt:lpstr>
      <vt:lpstr>Login to App – Ensure Locator is Unique</vt:lpstr>
      <vt:lpstr>Login to App – Find Web Elements and Appropriate Locators</vt:lpstr>
      <vt:lpstr>Login to App – Code</vt:lpstr>
      <vt:lpstr>From starting calendar view, navigate to specific date</vt:lpstr>
      <vt:lpstr>From starting calendar view, navigate to specific date</vt:lpstr>
      <vt:lpstr>From starting calendar view, navigate to specific date</vt:lpstr>
      <vt:lpstr>Chrome can help with XPath Expressions</vt:lpstr>
      <vt:lpstr>Navigate to Specific Date – Code</vt:lpstr>
      <vt:lpstr>Select Specific Meeting</vt:lpstr>
      <vt:lpstr>Flakiness and Race Conditions</vt:lpstr>
      <vt:lpstr>Allowing Time for Web Elements to Load:</vt:lpstr>
      <vt:lpstr>Select Specific Meeting – Code</vt:lpstr>
      <vt:lpstr>Find Link to Download PDF Attachment </vt:lpstr>
      <vt:lpstr>Selenium 4 New Feature – Relative Locators</vt:lpstr>
      <vt:lpstr>Find Link to Download PDF Attachment – Code</vt:lpstr>
      <vt:lpstr>Retrieve, Parse, and Validate PDF</vt:lpstr>
      <vt:lpstr>Retrieve and Parse PDF – Code</vt:lpstr>
      <vt:lpstr>Next Steps</vt:lpstr>
      <vt:lpstr>Free Hands-On Web App Test Automation Tutorial (3 hours)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2020-01-04T00:46:16Z</dcterms:created>
  <dcterms:modified xsi:type="dcterms:W3CDTF">2022-01-15T20:38:39Z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