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53"/>
  </p:notesMasterIdLst>
  <p:handoutMasterIdLst>
    <p:handoutMasterId r:id="rId54"/>
  </p:handoutMasterIdLst>
  <p:sldIdLst>
    <p:sldId id="475" r:id="rId2"/>
    <p:sldId id="538" r:id="rId3"/>
    <p:sldId id="539" r:id="rId4"/>
    <p:sldId id="540" r:id="rId5"/>
    <p:sldId id="541" r:id="rId6"/>
    <p:sldId id="542" r:id="rId7"/>
    <p:sldId id="543" r:id="rId8"/>
    <p:sldId id="544" r:id="rId9"/>
    <p:sldId id="545" r:id="rId10"/>
    <p:sldId id="546" r:id="rId11"/>
    <p:sldId id="547" r:id="rId12"/>
    <p:sldId id="548" r:id="rId13"/>
    <p:sldId id="549" r:id="rId14"/>
    <p:sldId id="550" r:id="rId15"/>
    <p:sldId id="551" r:id="rId16"/>
    <p:sldId id="553" r:id="rId17"/>
    <p:sldId id="552" r:id="rId18"/>
    <p:sldId id="554" r:id="rId19"/>
    <p:sldId id="555" r:id="rId20"/>
    <p:sldId id="556" r:id="rId21"/>
    <p:sldId id="557" r:id="rId22"/>
    <p:sldId id="558" r:id="rId23"/>
    <p:sldId id="559" r:id="rId24"/>
    <p:sldId id="560" r:id="rId25"/>
    <p:sldId id="561" r:id="rId26"/>
    <p:sldId id="562" r:id="rId27"/>
    <p:sldId id="563" r:id="rId28"/>
    <p:sldId id="564" r:id="rId29"/>
    <p:sldId id="565" r:id="rId30"/>
    <p:sldId id="566" r:id="rId31"/>
    <p:sldId id="567" r:id="rId32"/>
    <p:sldId id="568" r:id="rId33"/>
    <p:sldId id="569" r:id="rId34"/>
    <p:sldId id="570" r:id="rId35"/>
    <p:sldId id="571" r:id="rId36"/>
    <p:sldId id="572" r:id="rId37"/>
    <p:sldId id="573" r:id="rId38"/>
    <p:sldId id="575" r:id="rId39"/>
    <p:sldId id="576" r:id="rId40"/>
    <p:sldId id="577" r:id="rId41"/>
    <p:sldId id="578" r:id="rId42"/>
    <p:sldId id="579" r:id="rId43"/>
    <p:sldId id="581" r:id="rId44"/>
    <p:sldId id="582" r:id="rId45"/>
    <p:sldId id="583" r:id="rId46"/>
    <p:sldId id="584" r:id="rId47"/>
    <p:sldId id="585" r:id="rId48"/>
    <p:sldId id="410" r:id="rId49"/>
    <p:sldId id="536" r:id="rId50"/>
    <p:sldId id="580" r:id="rId51"/>
    <p:sldId id="574" r:id="rId5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7125"/>
    <a:srgbClr val="404040"/>
    <a:srgbClr val="CC0000"/>
    <a:srgbClr val="4573AF"/>
    <a:srgbClr val="3176FF"/>
    <a:srgbClr val="D70C3B"/>
    <a:srgbClr val="DE2125"/>
    <a:srgbClr val="CC0033"/>
    <a:srgbClr val="E31837"/>
    <a:srgbClr val="DD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34" autoAdjust="0"/>
    <p:restoredTop sz="88007" autoAdjust="0"/>
  </p:normalViewPr>
  <p:slideViewPr>
    <p:cSldViewPr snapToGrid="0">
      <p:cViewPr varScale="1">
        <p:scale>
          <a:sx n="63" d="100"/>
          <a:sy n="63" d="100"/>
        </p:scale>
        <p:origin x="1608" y="6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25" d="100"/>
        <a:sy n="125" d="100"/>
      </p:scale>
      <p:origin x="0" y="0"/>
    </p:cViewPr>
  </p:sorterViewPr>
  <p:notesViewPr>
    <p:cSldViewPr snapToGrid="0" snapToObjects="1">
      <p:cViewPr varScale="1">
        <p:scale>
          <a:sx n="86" d="100"/>
          <a:sy n="86" d="100"/>
        </p:scale>
        <p:origin x="-379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615267" cy="457200"/>
          </a:xfrm>
          <a:prstGeom prst="rect">
            <a:avLst/>
          </a:prstGeom>
        </p:spPr>
        <p:txBody>
          <a:bodyPr vert="horz" lIns="91440" tIns="45720" rIns="91440" bIns="45720" rtlCol="0"/>
          <a:lstStyle>
            <a:lvl1pPr algn="l">
              <a:defRPr sz="1200"/>
            </a:lvl1pPr>
          </a:lstStyle>
          <a:p>
            <a:endParaRPr lang="en-US" sz="1000" dirty="0">
              <a:solidFill>
                <a:schemeClr val="tx1">
                  <a:lumMod val="75000"/>
                  <a:lumOff val="25000"/>
                </a:schemeClr>
              </a:solidFill>
              <a:latin typeface="Verdana"/>
              <a:cs typeface="Verdana"/>
            </a:endParaRPr>
          </a:p>
        </p:txBody>
      </p:sp>
      <p:sp>
        <p:nvSpPr>
          <p:cNvPr id="3" name="Date Placeholder 2"/>
          <p:cNvSpPr>
            <a:spLocks noGrp="1"/>
          </p:cNvSpPr>
          <p:nvPr>
            <p:ph type="dt" sz="quarter" idx="1"/>
          </p:nvPr>
        </p:nvSpPr>
        <p:spPr>
          <a:xfrm>
            <a:off x="3884613" y="0"/>
            <a:ext cx="1212320" cy="457200"/>
          </a:xfrm>
          <a:prstGeom prst="rect">
            <a:avLst/>
          </a:prstGeom>
        </p:spPr>
        <p:txBody>
          <a:bodyPr vert="horz" lIns="91440" tIns="45720" rIns="91440" bIns="45720" rtlCol="0"/>
          <a:lstStyle>
            <a:lvl1pPr algn="r">
              <a:defRPr sz="1200"/>
            </a:lvl1pPr>
          </a:lstStyle>
          <a:p>
            <a:fld id="{ACB51A8A-6FA7-3B48-8F58-FA694E7E6611}" type="datetimeFigureOut">
              <a:rPr lang="en-US" sz="1000" smtClean="0">
                <a:solidFill>
                  <a:schemeClr val="tx1">
                    <a:lumMod val="75000"/>
                    <a:lumOff val="25000"/>
                  </a:schemeClr>
                </a:solidFill>
                <a:latin typeface="Verdana"/>
                <a:cs typeface="Verdana"/>
              </a:rPr>
              <a:t>9/12/2016</a:t>
            </a:fld>
            <a:endParaRPr lang="en-US" sz="1000">
              <a:solidFill>
                <a:schemeClr val="tx1">
                  <a:lumMod val="75000"/>
                  <a:lumOff val="25000"/>
                </a:schemeClr>
              </a:solidFill>
              <a:latin typeface="Verdana"/>
              <a:cs typeface="Verdana"/>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sz="1000">
              <a:solidFill>
                <a:schemeClr val="tx1">
                  <a:lumMod val="75000"/>
                  <a:lumOff val="25000"/>
                </a:schemeClr>
              </a:solidFill>
              <a:latin typeface="Verdana"/>
              <a:cs typeface="Verdana"/>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DB41D29-567D-BF45-BF6D-2E236A246DBF}" type="slidenum">
              <a:rPr lang="en-US" sz="1000" smtClean="0">
                <a:solidFill>
                  <a:schemeClr val="tx1">
                    <a:lumMod val="75000"/>
                    <a:lumOff val="25000"/>
                  </a:schemeClr>
                </a:solidFill>
                <a:latin typeface="Verdana"/>
                <a:cs typeface="Verdana"/>
              </a:rPr>
              <a:t>‹#›</a:t>
            </a:fld>
            <a:endParaRPr lang="en-US" sz="1000">
              <a:solidFill>
                <a:schemeClr val="tx1">
                  <a:lumMod val="75000"/>
                  <a:lumOff val="25000"/>
                </a:schemeClr>
              </a:solidFill>
              <a:latin typeface="Verdana"/>
              <a:cs typeface="Verdana"/>
            </a:endParaRPr>
          </a:p>
        </p:txBody>
      </p:sp>
      <p:pic>
        <p:nvPicPr>
          <p:cNvPr id="6" name="Picture 5" descr="cdwboxlogo-weboptimized.jpg"/>
          <p:cNvPicPr>
            <a:picLocks noChangeAspect="1"/>
          </p:cNvPicPr>
          <p:nvPr/>
        </p:nvPicPr>
        <p:blipFill>
          <a:blip r:embed="rId2"/>
          <a:stretch>
            <a:fillRect/>
          </a:stretch>
        </p:blipFill>
        <p:spPr>
          <a:xfrm>
            <a:off x="6208191" y="135467"/>
            <a:ext cx="470662" cy="427483"/>
          </a:xfrm>
          <a:prstGeom prst="rect">
            <a:avLst/>
          </a:prstGeom>
        </p:spPr>
      </p:pic>
    </p:spTree>
    <p:extLst>
      <p:ext uri="{BB962C8B-B14F-4D97-AF65-F5344CB8AC3E}">
        <p14:creationId xmlns:p14="http://schemas.microsoft.com/office/powerpoint/2010/main" val="14215897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706469" cy="457200"/>
          </a:xfrm>
          <a:prstGeom prst="rect">
            <a:avLst/>
          </a:prstGeom>
        </p:spPr>
        <p:txBody>
          <a:bodyPr vert="horz" lIns="91440" tIns="45720" rIns="91440" bIns="45720" rtlCol="0"/>
          <a:lstStyle>
            <a:lvl1pPr algn="l">
              <a:defRPr sz="1000">
                <a:solidFill>
                  <a:schemeClr val="tx1">
                    <a:lumMod val="75000"/>
                    <a:lumOff val="25000"/>
                  </a:schemeClr>
                </a:solidFill>
                <a:latin typeface="Verdana"/>
                <a:cs typeface="Verdana"/>
              </a:defRPr>
            </a:lvl1pPr>
          </a:lstStyle>
          <a:p>
            <a:endParaRPr lang="en-US" dirty="0"/>
          </a:p>
        </p:txBody>
      </p:sp>
      <p:sp>
        <p:nvSpPr>
          <p:cNvPr id="3" name="Date Placeholder 2"/>
          <p:cNvSpPr>
            <a:spLocks noGrp="1"/>
          </p:cNvSpPr>
          <p:nvPr>
            <p:ph type="dt" idx="1"/>
          </p:nvPr>
        </p:nvSpPr>
        <p:spPr>
          <a:xfrm>
            <a:off x="3884613" y="0"/>
            <a:ext cx="1577008" cy="457200"/>
          </a:xfrm>
          <a:prstGeom prst="rect">
            <a:avLst/>
          </a:prstGeom>
        </p:spPr>
        <p:txBody>
          <a:bodyPr vert="horz" lIns="91440" tIns="45720" rIns="91440" bIns="45720" rtlCol="0"/>
          <a:lstStyle>
            <a:lvl1pPr algn="r">
              <a:defRPr sz="1000">
                <a:solidFill>
                  <a:schemeClr val="tx1">
                    <a:lumMod val="75000"/>
                    <a:lumOff val="25000"/>
                  </a:schemeClr>
                </a:solidFill>
                <a:latin typeface="Verdana"/>
                <a:cs typeface="Verdana"/>
              </a:defRPr>
            </a:lvl1pPr>
          </a:lstStyle>
          <a:p>
            <a:fld id="{CEF54D8A-FDDC-6B4F-9095-48FCDE9F026B}" type="datetimeFigureOut">
              <a:rPr lang="en-US" smtClean="0"/>
              <a:pPr/>
              <a:t>9/12/2016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000">
                <a:solidFill>
                  <a:schemeClr val="tx1">
                    <a:lumMod val="75000"/>
                    <a:lumOff val="25000"/>
                  </a:schemeClr>
                </a:solidFill>
                <a:latin typeface="Verdana"/>
                <a:cs typeface="Verdana"/>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000">
                <a:solidFill>
                  <a:schemeClr val="tx1">
                    <a:lumMod val="75000"/>
                    <a:lumOff val="25000"/>
                  </a:schemeClr>
                </a:solidFill>
                <a:latin typeface="Verdana"/>
                <a:cs typeface="Verdana"/>
              </a:defRPr>
            </a:lvl1pPr>
          </a:lstStyle>
          <a:p>
            <a:fld id="{26FD9FA7-1FF6-FB47-9F1D-8FA9B12D5173}" type="slidenum">
              <a:rPr lang="en-US" smtClean="0"/>
              <a:pPr/>
              <a:t>‹#›</a:t>
            </a:fld>
            <a:endParaRPr lang="en-US"/>
          </a:p>
        </p:txBody>
      </p:sp>
      <p:pic>
        <p:nvPicPr>
          <p:cNvPr id="8" name="Picture 7" descr="cdwboxlogo-weboptimized.jpg"/>
          <p:cNvPicPr>
            <a:picLocks noChangeAspect="1"/>
          </p:cNvPicPr>
          <p:nvPr/>
        </p:nvPicPr>
        <p:blipFill>
          <a:blip r:embed="rId2"/>
          <a:stretch>
            <a:fillRect/>
          </a:stretch>
        </p:blipFill>
        <p:spPr>
          <a:xfrm>
            <a:off x="6208191" y="135467"/>
            <a:ext cx="470662" cy="427483"/>
          </a:xfrm>
          <a:prstGeom prst="rect">
            <a:avLst/>
          </a:prstGeom>
        </p:spPr>
      </p:pic>
    </p:spTree>
    <p:extLst>
      <p:ext uri="{BB962C8B-B14F-4D97-AF65-F5344CB8AC3E}">
        <p14:creationId xmlns:p14="http://schemas.microsoft.com/office/powerpoint/2010/main" val="841816843"/>
      </p:ext>
    </p:extLst>
  </p:cSld>
  <p:clrMap bg1="lt1" tx1="dk1" bg2="lt2" tx2="dk2" accent1="accent1" accent2="accent2" accent3="accent3" accent4="accent4" accent5="accent5" accent6="accent6" hlink="hlink" folHlink="folHlink"/>
  <p:notesStyle>
    <a:lvl1pPr marL="0" algn="l" defTabSz="457200" rtl="0" eaLnBrk="1" latinLnBrk="0" hangingPunct="1">
      <a:defRPr sz="1000" kern="1200">
        <a:solidFill>
          <a:schemeClr val="tx1">
            <a:lumMod val="75000"/>
            <a:lumOff val="25000"/>
          </a:schemeClr>
        </a:solidFill>
        <a:latin typeface="Verdana"/>
        <a:ea typeface="+mn-ea"/>
        <a:cs typeface="Verdana"/>
      </a:defRPr>
    </a:lvl1pPr>
    <a:lvl2pPr marL="457200" algn="l" defTabSz="457200" rtl="0" eaLnBrk="1" latinLnBrk="0" hangingPunct="1">
      <a:defRPr sz="1000" kern="1200">
        <a:solidFill>
          <a:schemeClr val="tx1">
            <a:lumMod val="75000"/>
            <a:lumOff val="25000"/>
          </a:schemeClr>
        </a:solidFill>
        <a:latin typeface="+mn-lt"/>
        <a:ea typeface="+mn-ea"/>
        <a:cs typeface="+mn-cs"/>
      </a:defRPr>
    </a:lvl2pPr>
    <a:lvl3pPr marL="914400" algn="l" defTabSz="457200" rtl="0" eaLnBrk="1" latinLnBrk="0" hangingPunct="1">
      <a:defRPr sz="1000" kern="1200">
        <a:solidFill>
          <a:schemeClr val="tx1">
            <a:lumMod val="75000"/>
            <a:lumOff val="25000"/>
          </a:schemeClr>
        </a:solidFill>
        <a:latin typeface="+mn-lt"/>
        <a:ea typeface="+mn-ea"/>
        <a:cs typeface="+mn-cs"/>
      </a:defRPr>
    </a:lvl3pPr>
    <a:lvl4pPr marL="1371600" algn="l" defTabSz="457200" rtl="0" eaLnBrk="1" latinLnBrk="0" hangingPunct="1">
      <a:defRPr sz="1000" kern="1200">
        <a:solidFill>
          <a:schemeClr val="tx1">
            <a:lumMod val="75000"/>
            <a:lumOff val="25000"/>
          </a:schemeClr>
        </a:solidFill>
        <a:latin typeface="+mn-lt"/>
        <a:ea typeface="+mn-ea"/>
        <a:cs typeface="+mn-cs"/>
      </a:defRPr>
    </a:lvl4pPr>
    <a:lvl5pPr marL="1828800" algn="l" defTabSz="457200" rtl="0" eaLnBrk="1" latinLnBrk="0" hangingPunct="1">
      <a:defRPr sz="1000" kern="1200">
        <a:solidFill>
          <a:schemeClr val="tx1">
            <a:lumMod val="75000"/>
            <a:lumOff val="25000"/>
          </a:schemeClr>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little about me</a:t>
            </a:r>
            <a:r>
              <a:rPr lang="en-US" baseline="0" dirty="0" smtClean="0"/>
              <a:t> – I’ve worked full time in IT since ‘95, including Compute with UNIX, NetWare, Windows, Linux and BSD, Virtualization primarily with VMware and Networking predominantly with Cisco and Open Source; lately I’ve gotten back into scripting and am trying to ramp up on Python; that journey led me to </a:t>
            </a:r>
            <a:r>
              <a:rPr lang="en-US" baseline="0" dirty="0" err="1" smtClean="0"/>
              <a:t>PyOhio</a:t>
            </a:r>
            <a:r>
              <a:rPr lang="en-US" baseline="0" dirty="0" smtClean="0"/>
              <a:t> in July and my first sprint – more about that later</a:t>
            </a:r>
          </a:p>
          <a:p>
            <a:r>
              <a:rPr lang="en-US" baseline="0" dirty="0" smtClean="0"/>
              <a:t>Time:  1:15</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1</a:t>
            </a:fld>
            <a:endParaRPr lang="en-US"/>
          </a:p>
        </p:txBody>
      </p:sp>
    </p:spTree>
    <p:extLst>
      <p:ext uri="{BB962C8B-B14F-4D97-AF65-F5344CB8AC3E}">
        <p14:creationId xmlns:p14="http://schemas.microsoft.com/office/powerpoint/2010/main" val="3667504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Andrew</a:t>
            </a:r>
            <a:r>
              <a:rPr lang="en-US" baseline="0" dirty="0" smtClean="0"/>
              <a:t> </a:t>
            </a:r>
            <a:r>
              <a:rPr lang="en-US" baseline="0" dirty="0" err="1" smtClean="0"/>
              <a:t>Tridgell</a:t>
            </a:r>
            <a:r>
              <a:rPr lang="en-US" baseline="0" dirty="0" smtClean="0"/>
              <a:t> started to reverse engineer the </a:t>
            </a:r>
            <a:r>
              <a:rPr lang="en-US" baseline="0" dirty="0" err="1" smtClean="0"/>
              <a:t>BitKeeper</a:t>
            </a:r>
            <a:r>
              <a:rPr lang="en-US" baseline="0" dirty="0" smtClean="0"/>
              <a:t> protocol  - a violation of the terms to use it for free for open source.  That resulted in Larry </a:t>
            </a:r>
            <a:r>
              <a:rPr lang="en-US" baseline="0" dirty="0" err="1" smtClean="0"/>
              <a:t>McVoy</a:t>
            </a:r>
            <a:r>
              <a:rPr lang="en-US" baseline="0" dirty="0" smtClean="0"/>
              <a:t>, the owner of </a:t>
            </a:r>
            <a:r>
              <a:rPr lang="en-US" baseline="0" dirty="0" err="1" smtClean="0"/>
              <a:t>BitKeeper</a:t>
            </a:r>
            <a:r>
              <a:rPr lang="en-US" baseline="0" dirty="0" smtClean="0"/>
              <a:t> and Andrew getting into a spat.  Although Linus found source control management completely uninteresting, the </a:t>
            </a:r>
            <a:r>
              <a:rPr lang="en-US" baseline="0" dirty="0" err="1" smtClean="0"/>
              <a:t>BitKeeper</a:t>
            </a:r>
            <a:r>
              <a:rPr lang="en-US" baseline="0" dirty="0" smtClean="0"/>
              <a:t> showdown ultimately led Linus to decide the current version control system wouldn’t work and that he needed to develop a replacement.  He then proceeded in short order to whip out </a:t>
            </a:r>
            <a:r>
              <a:rPr lang="en-US" baseline="0" dirty="0" err="1" smtClean="0"/>
              <a:t>git</a:t>
            </a:r>
            <a:r>
              <a:rPr lang="en-US" baseline="0" dirty="0" smtClean="0"/>
              <a:t> with a version accepting a kernel commit within ten days.  Necessity is truly the mother of motivation!  </a:t>
            </a:r>
            <a:r>
              <a:rPr lang="en-US" baseline="0" dirty="0" smtClean="0">
                <a:sym typeface="Wingdings" panose="05000000000000000000" pitchFamily="2" charset="2"/>
              </a:rPr>
              <a:t></a:t>
            </a:r>
          </a:p>
          <a:p>
            <a:r>
              <a:rPr lang="en-US" dirty="0" smtClean="0"/>
              <a:t>Time:</a:t>
            </a:r>
            <a:r>
              <a:rPr lang="en-US" baseline="0" dirty="0" smtClean="0"/>
              <a:t>  12:30</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10</a:t>
            </a:fld>
            <a:endParaRPr lang="en-US"/>
          </a:p>
        </p:txBody>
      </p:sp>
    </p:spTree>
    <p:extLst>
      <p:ext uri="{BB962C8B-B14F-4D97-AF65-F5344CB8AC3E}">
        <p14:creationId xmlns:p14="http://schemas.microsoft.com/office/powerpoint/2010/main" val="41257124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a:t>
            </a:r>
            <a:r>
              <a:rPr lang="en-US" baseline="0" dirty="0" smtClean="0"/>
              <a:t>  13:45</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11</a:t>
            </a:fld>
            <a:endParaRPr lang="en-US"/>
          </a:p>
        </p:txBody>
      </p:sp>
    </p:spTree>
    <p:extLst>
      <p:ext uri="{BB962C8B-B14F-4D97-AF65-F5344CB8AC3E}">
        <p14:creationId xmlns:p14="http://schemas.microsoft.com/office/powerpoint/2010/main" val="3715761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Windows, you need to download the client</a:t>
            </a:r>
          </a:p>
          <a:p>
            <a:r>
              <a:rPr lang="en-US" dirty="0" smtClean="0"/>
              <a:t>For OS X/</a:t>
            </a:r>
            <a:r>
              <a:rPr lang="en-US" dirty="0" err="1" smtClean="0"/>
              <a:t>MacOS</a:t>
            </a:r>
            <a:r>
              <a:rPr lang="en-US" dirty="0" smtClean="0"/>
              <a:t> its</a:t>
            </a:r>
            <a:r>
              <a:rPr lang="en-US" baseline="0" dirty="0" smtClean="0"/>
              <a:t> built-in – to use a newer version you can download one and update your path or use something like homebrew</a:t>
            </a:r>
          </a:p>
          <a:p>
            <a:r>
              <a:rPr lang="en-US" baseline="0" dirty="0" smtClean="0"/>
              <a:t>For Linux, its also built-in; the recommendation for updating is to use the system package manager</a:t>
            </a:r>
          </a:p>
          <a:p>
            <a:r>
              <a:rPr lang="en-US" dirty="0" smtClean="0"/>
              <a:t>Time:</a:t>
            </a:r>
            <a:r>
              <a:rPr lang="en-US" baseline="0" dirty="0" smtClean="0"/>
              <a:t>  15:00</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12</a:t>
            </a:fld>
            <a:endParaRPr lang="en-US"/>
          </a:p>
        </p:txBody>
      </p:sp>
    </p:spTree>
    <p:extLst>
      <p:ext uri="{BB962C8B-B14F-4D97-AF65-F5344CB8AC3E}">
        <p14:creationId xmlns:p14="http://schemas.microsoft.com/office/powerpoint/2010/main" val="10486801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  16:15</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13</a:t>
            </a:fld>
            <a:endParaRPr lang="en-US"/>
          </a:p>
        </p:txBody>
      </p:sp>
    </p:spTree>
    <p:extLst>
      <p:ext uri="{BB962C8B-B14F-4D97-AF65-F5344CB8AC3E}">
        <p14:creationId xmlns:p14="http://schemas.microsoft.com/office/powerpoint/2010/main" val="18858162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a:t>
            </a:r>
            <a:r>
              <a:rPr lang="en-US" baseline="0" dirty="0" smtClean="0"/>
              <a:t>  17:30</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14</a:t>
            </a:fld>
            <a:endParaRPr lang="en-US"/>
          </a:p>
        </p:txBody>
      </p:sp>
    </p:spTree>
    <p:extLst>
      <p:ext uri="{BB962C8B-B14F-4D97-AF65-F5344CB8AC3E}">
        <p14:creationId xmlns:p14="http://schemas.microsoft.com/office/powerpoint/2010/main" val="8574554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Files start out as untracked – to version/checkpoint files, use</a:t>
            </a:r>
            <a:r>
              <a:rPr lang="en-US" baseline="0" dirty="0" smtClean="0"/>
              <a:t> </a:t>
            </a:r>
            <a:r>
              <a:rPr lang="en-US" baseline="0" dirty="0" err="1" smtClean="0"/>
              <a:t>git</a:t>
            </a:r>
            <a:r>
              <a:rPr lang="en-US" baseline="0" dirty="0" smtClean="0"/>
              <a:t> add &lt;file&gt;</a:t>
            </a:r>
          </a:p>
          <a:p>
            <a:r>
              <a:rPr lang="en-US" baseline="0" dirty="0" smtClean="0"/>
              <a:t>Anyone familiar with markdown?  Why would I use it?</a:t>
            </a:r>
          </a:p>
          <a:p>
            <a:r>
              <a:rPr lang="en-US" dirty="0" smtClean="0"/>
              <a:t>Time:  18:45</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15</a:t>
            </a:fld>
            <a:endParaRPr lang="en-US"/>
          </a:p>
        </p:txBody>
      </p:sp>
    </p:spTree>
    <p:extLst>
      <p:ext uri="{BB962C8B-B14F-4D97-AF65-F5344CB8AC3E}">
        <p14:creationId xmlns:p14="http://schemas.microsoft.com/office/powerpoint/2010/main" val="37004568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stage a file because I can stage a group of related</a:t>
            </a:r>
            <a:r>
              <a:rPr lang="en-US" baseline="0" dirty="0" smtClean="0"/>
              <a:t> files.  When I do a commit, everything that’s staged is committed.  From what I’ve heard, best to do these as separate steps.</a:t>
            </a:r>
            <a:endParaRPr lang="en-US" dirty="0" smtClean="0"/>
          </a:p>
          <a:p>
            <a:r>
              <a:rPr lang="en-US" dirty="0" smtClean="0"/>
              <a:t>Note:</a:t>
            </a:r>
            <a:r>
              <a:rPr lang="en-US" baseline="0" dirty="0" smtClean="0"/>
              <a:t>  The “7b23067” value is the first 7 digits of the SHA-1 hash for this commit – this will be used later</a:t>
            </a:r>
          </a:p>
          <a:p>
            <a:r>
              <a:rPr lang="en-US" baseline="0" dirty="0" smtClean="0"/>
              <a:t>SHA-1 is a cryptographic hash function – it takes data of arbitrary size and produces a fixed-length 40 byte hash or message digest; the point of a cryptographic hash function is it fairly quickly creates a digest which should uniquely identify the data fed into the hash function; at the same time reversing this process (finding data that results in the same hash value) is very difficult; in addition – a small change in the original data fed into the cryptographic hash function will result in a substantially different hash value; It should be noted though that many weaknesses have been found with SHA-1 such that it should no longer be considered cryptographically secure; Thus it’s probably OK to use it as a unique key for each piece of data (file) committed into a </a:t>
            </a:r>
            <a:r>
              <a:rPr lang="en-US" baseline="0" dirty="0" err="1" smtClean="0"/>
              <a:t>git</a:t>
            </a:r>
            <a:r>
              <a:rPr lang="en-US" baseline="0" dirty="0" smtClean="0"/>
              <a:t> repo, but it shouldn’t be thought of as secure; from public cryptanalysis, SHA-1 is estimated to have a collision with 2^60 tries or about 1 in 1.1 quintillion tries.</a:t>
            </a:r>
          </a:p>
          <a:p>
            <a:r>
              <a:rPr lang="en-US" dirty="0" smtClean="0"/>
              <a:t>Time:</a:t>
            </a:r>
            <a:r>
              <a:rPr lang="en-US" baseline="0" dirty="0" smtClean="0"/>
              <a:t>  20:00</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16</a:t>
            </a:fld>
            <a:endParaRPr lang="en-US"/>
          </a:p>
        </p:txBody>
      </p:sp>
    </p:spTree>
    <p:extLst>
      <p:ext uri="{BB962C8B-B14F-4D97-AF65-F5344CB8AC3E}">
        <p14:creationId xmlns:p14="http://schemas.microsoft.com/office/powerpoint/2010/main" val="2339648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Notice the status</a:t>
            </a:r>
            <a:r>
              <a:rPr lang="en-US" baseline="0" dirty="0" smtClean="0"/>
              <a:t> is now “clean” or all tracked files are up to date and committed; as soon as changes are made </a:t>
            </a:r>
            <a:r>
              <a:rPr lang="en-US" baseline="0" dirty="0" err="1" smtClean="0"/>
              <a:t>git</a:t>
            </a:r>
            <a:r>
              <a:rPr lang="en-US" baseline="0" dirty="0" smtClean="0"/>
              <a:t> will report a status of modified with “</a:t>
            </a:r>
            <a:r>
              <a:rPr lang="en-US" baseline="0" dirty="0" err="1" smtClean="0"/>
              <a:t>unstaged</a:t>
            </a:r>
            <a:r>
              <a:rPr lang="en-US" baseline="0" dirty="0" smtClean="0"/>
              <a:t>” changes</a:t>
            </a:r>
          </a:p>
          <a:p>
            <a:r>
              <a:rPr lang="en-US" baseline="0" dirty="0" smtClean="0"/>
              <a:t>Time:  21:15</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17</a:t>
            </a:fld>
            <a:endParaRPr lang="en-US"/>
          </a:p>
        </p:txBody>
      </p:sp>
    </p:spTree>
    <p:extLst>
      <p:ext uri="{BB962C8B-B14F-4D97-AF65-F5344CB8AC3E}">
        <p14:creationId xmlns:p14="http://schemas.microsoft.com/office/powerpoint/2010/main" val="19896386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a:t>
            </a:r>
            <a:r>
              <a:rPr lang="en-US" baseline="0" dirty="0" smtClean="0"/>
              <a:t>  22:30</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18</a:t>
            </a:fld>
            <a:endParaRPr lang="en-US"/>
          </a:p>
        </p:txBody>
      </p:sp>
    </p:spTree>
    <p:extLst>
      <p:ext uri="{BB962C8B-B14F-4D97-AF65-F5344CB8AC3E}">
        <p14:creationId xmlns:p14="http://schemas.microsoft.com/office/powerpoint/2010/main" val="41014839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a:t>
            </a:r>
            <a:r>
              <a:rPr lang="en-US" baseline="0" dirty="0" smtClean="0"/>
              <a:t>  23:45</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19</a:t>
            </a:fld>
            <a:endParaRPr lang="en-US"/>
          </a:p>
        </p:txBody>
      </p:sp>
    </p:spTree>
    <p:extLst>
      <p:ext uri="{BB962C8B-B14F-4D97-AF65-F5344CB8AC3E}">
        <p14:creationId xmlns:p14="http://schemas.microsoft.com/office/powerpoint/2010/main" val="4217845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start with the why – why </a:t>
            </a:r>
            <a:r>
              <a:rPr lang="en-US" dirty="0" err="1" smtClean="0"/>
              <a:t>Git</a:t>
            </a:r>
            <a:r>
              <a:rPr lang="en-US" dirty="0" smtClean="0"/>
              <a:t> and GitHub?  What problems do they solve?</a:t>
            </a:r>
          </a:p>
          <a:p>
            <a:r>
              <a:rPr lang="en-US" dirty="0" smtClean="0"/>
              <a:t>Time:  2:30</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2</a:t>
            </a:fld>
            <a:endParaRPr lang="en-US"/>
          </a:p>
        </p:txBody>
      </p:sp>
    </p:spTree>
    <p:extLst>
      <p:ext uri="{BB962C8B-B14F-4D97-AF65-F5344CB8AC3E}">
        <p14:creationId xmlns:p14="http://schemas.microsoft.com/office/powerpoint/2010/main" val="4266877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1:  The “7b23067” is the same starting 7 characters of the commit’s SHA-1 hash has that we noted before when doing the original commit</a:t>
            </a:r>
          </a:p>
          <a:p>
            <a:r>
              <a:rPr lang="en-US" dirty="0" smtClean="0"/>
              <a:t>Note 2:  Using branches would probably be a</a:t>
            </a:r>
            <a:r>
              <a:rPr lang="en-US" baseline="0" dirty="0" smtClean="0"/>
              <a:t> better way to deal with this – more in a bit</a:t>
            </a:r>
          </a:p>
          <a:p>
            <a:r>
              <a:rPr lang="en-US" dirty="0" smtClean="0"/>
              <a:t>Time:</a:t>
            </a:r>
            <a:r>
              <a:rPr lang="en-US" baseline="0" dirty="0" smtClean="0"/>
              <a:t>  25:00</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20</a:t>
            </a:fld>
            <a:endParaRPr lang="en-US"/>
          </a:p>
        </p:txBody>
      </p:sp>
    </p:spTree>
    <p:extLst>
      <p:ext uri="{BB962C8B-B14F-4D97-AF65-F5344CB8AC3E}">
        <p14:creationId xmlns:p14="http://schemas.microsoft.com/office/powerpoint/2010/main" val="35754166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a:t>
            </a:r>
            <a:r>
              <a:rPr lang="en-US" baseline="0" dirty="0" smtClean="0"/>
              <a:t>  26:15</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21</a:t>
            </a:fld>
            <a:endParaRPr lang="en-US"/>
          </a:p>
        </p:txBody>
      </p:sp>
    </p:spTree>
    <p:extLst>
      <p:ext uri="{BB962C8B-B14F-4D97-AF65-F5344CB8AC3E}">
        <p14:creationId xmlns:p14="http://schemas.microsoft.com/office/powerpoint/2010/main" val="10461137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a:t>
            </a:r>
            <a:r>
              <a:rPr lang="en-US" baseline="0" dirty="0" smtClean="0"/>
              <a:t>  27:30</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22</a:t>
            </a:fld>
            <a:endParaRPr lang="en-US"/>
          </a:p>
        </p:txBody>
      </p:sp>
    </p:spTree>
    <p:extLst>
      <p:ext uri="{BB962C8B-B14F-4D97-AF65-F5344CB8AC3E}">
        <p14:creationId xmlns:p14="http://schemas.microsoft.com/office/powerpoint/2010/main" val="41627353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a:t>
            </a:r>
            <a:r>
              <a:rPr lang="en-US" baseline="0" dirty="0" smtClean="0"/>
              <a:t>  This is the most simple remote case – next we’ll talk about group collaboration</a:t>
            </a:r>
          </a:p>
          <a:p>
            <a:r>
              <a:rPr lang="en-US" dirty="0" smtClean="0"/>
              <a:t>Time:</a:t>
            </a:r>
            <a:r>
              <a:rPr lang="en-US" baseline="0" dirty="0" smtClean="0"/>
              <a:t>  28:45</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23</a:t>
            </a:fld>
            <a:endParaRPr lang="en-US"/>
          </a:p>
        </p:txBody>
      </p:sp>
    </p:spTree>
    <p:extLst>
      <p:ext uri="{BB962C8B-B14F-4D97-AF65-F5344CB8AC3E}">
        <p14:creationId xmlns:p14="http://schemas.microsoft.com/office/powerpoint/2010/main" val="7995162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a:t>
            </a:r>
            <a:r>
              <a:rPr lang="en-US" baseline="0" dirty="0" smtClean="0"/>
              <a:t>  30:00</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24</a:t>
            </a:fld>
            <a:endParaRPr lang="en-US"/>
          </a:p>
        </p:txBody>
      </p:sp>
    </p:spTree>
    <p:extLst>
      <p:ext uri="{BB962C8B-B14F-4D97-AF65-F5344CB8AC3E}">
        <p14:creationId xmlns:p14="http://schemas.microsoft.com/office/powerpoint/2010/main" val="32072064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What’s a sprint?</a:t>
            </a:r>
          </a:p>
          <a:p>
            <a:r>
              <a:rPr lang="en-US" dirty="0" smtClean="0"/>
              <a:t>Time:</a:t>
            </a:r>
            <a:r>
              <a:rPr lang="en-US" baseline="0" dirty="0" smtClean="0"/>
              <a:t>  31:15</a:t>
            </a:r>
            <a:endParaRPr lang="en-US" b="1"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25</a:t>
            </a:fld>
            <a:endParaRPr lang="en-US"/>
          </a:p>
        </p:txBody>
      </p:sp>
    </p:spTree>
    <p:extLst>
      <p:ext uri="{BB962C8B-B14F-4D97-AF65-F5344CB8AC3E}">
        <p14:creationId xmlns:p14="http://schemas.microsoft.com/office/powerpoint/2010/main" val="27764382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Difference between forking and cloning?</a:t>
            </a:r>
          </a:p>
          <a:p>
            <a:r>
              <a:rPr lang="en-US" dirty="0" smtClean="0"/>
              <a:t>Time:</a:t>
            </a:r>
            <a:r>
              <a:rPr lang="en-US" baseline="0" dirty="0" smtClean="0"/>
              <a:t>  32:30</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26</a:t>
            </a:fld>
            <a:endParaRPr lang="en-US"/>
          </a:p>
        </p:txBody>
      </p:sp>
    </p:spTree>
    <p:extLst>
      <p:ext uri="{BB962C8B-B14F-4D97-AF65-F5344CB8AC3E}">
        <p14:creationId xmlns:p14="http://schemas.microsoft.com/office/powerpoint/2010/main" val="9967440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a:t>
            </a:r>
            <a:r>
              <a:rPr lang="en-US" baseline="0" dirty="0" smtClean="0"/>
              <a:t>  33:45</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27</a:t>
            </a:fld>
            <a:endParaRPr lang="en-US"/>
          </a:p>
        </p:txBody>
      </p:sp>
    </p:spTree>
    <p:extLst>
      <p:ext uri="{BB962C8B-B14F-4D97-AF65-F5344CB8AC3E}">
        <p14:creationId xmlns:p14="http://schemas.microsoft.com/office/powerpoint/2010/main" val="21587445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Two things to notice with the </a:t>
            </a:r>
            <a:r>
              <a:rPr lang="en-US" dirty="0" err="1" smtClean="0"/>
              <a:t>git</a:t>
            </a:r>
            <a:r>
              <a:rPr lang="en-US" dirty="0" smtClean="0"/>
              <a:t> push:  pushing to origin which is an alias for the URI</a:t>
            </a:r>
            <a:r>
              <a:rPr lang="en-US" baseline="0" dirty="0" smtClean="0"/>
              <a:t> where you cloned the repo from, the other thing of note is master which is the branch you’re using, master is the default branch</a:t>
            </a:r>
          </a:p>
          <a:p>
            <a:r>
              <a:rPr lang="en-US" dirty="0" smtClean="0"/>
              <a:t>Time:</a:t>
            </a:r>
            <a:r>
              <a:rPr lang="en-US" baseline="0" dirty="0" smtClean="0"/>
              <a:t>  35:00</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28</a:t>
            </a:fld>
            <a:endParaRPr lang="en-US"/>
          </a:p>
        </p:txBody>
      </p:sp>
    </p:spTree>
    <p:extLst>
      <p:ext uri="{BB962C8B-B14F-4D97-AF65-F5344CB8AC3E}">
        <p14:creationId xmlns:p14="http://schemas.microsoft.com/office/powerpoint/2010/main" val="27858870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a:t>
            </a:r>
            <a:r>
              <a:rPr lang="en-US" baseline="0" dirty="0" smtClean="0"/>
              <a:t>  36:15</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29</a:t>
            </a:fld>
            <a:endParaRPr lang="en-US"/>
          </a:p>
        </p:txBody>
      </p:sp>
    </p:spTree>
    <p:extLst>
      <p:ext uri="{BB962C8B-B14F-4D97-AF65-F5344CB8AC3E}">
        <p14:creationId xmlns:p14="http://schemas.microsoft.com/office/powerpoint/2010/main" val="2663995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problems are designed to be solved by a version control system</a:t>
            </a:r>
          </a:p>
          <a:p>
            <a:r>
              <a:rPr lang="en-US" dirty="0" smtClean="0"/>
              <a:t>Time</a:t>
            </a:r>
            <a:r>
              <a:rPr lang="en-US" baseline="0" dirty="0" smtClean="0"/>
              <a:t> 3:45</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3</a:t>
            </a:fld>
            <a:endParaRPr lang="en-US"/>
          </a:p>
        </p:txBody>
      </p:sp>
    </p:spTree>
    <p:extLst>
      <p:ext uri="{BB962C8B-B14F-4D97-AF65-F5344CB8AC3E}">
        <p14:creationId xmlns:p14="http://schemas.microsoft.com/office/powerpoint/2010/main" val="40873731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thing that can be a little confusing – a </a:t>
            </a:r>
            <a:r>
              <a:rPr lang="en-US" dirty="0" err="1" smtClean="0"/>
              <a:t>git</a:t>
            </a:r>
            <a:r>
              <a:rPr lang="en-US" dirty="0" smtClean="0"/>
              <a:t> “pull” and a GitHub “Pull Request” or PR are totally different; a </a:t>
            </a:r>
            <a:r>
              <a:rPr lang="en-US" dirty="0" err="1" smtClean="0"/>
              <a:t>git</a:t>
            </a:r>
            <a:r>
              <a:rPr lang="en-US" dirty="0" smtClean="0"/>
              <a:t> pull instructs </a:t>
            </a:r>
            <a:r>
              <a:rPr lang="en-US" dirty="0" err="1" smtClean="0"/>
              <a:t>git</a:t>
            </a:r>
            <a:r>
              <a:rPr lang="en-US" dirty="0" smtClean="0"/>
              <a:t> to retrieve any changes from the source</a:t>
            </a:r>
            <a:r>
              <a:rPr lang="en-US" baseline="0" dirty="0" smtClean="0"/>
              <a:t> specified on the branch specified; a GitHub Pull Request signals a repo maintainer that you made some changes and would like her to merge the changes back into her repo</a:t>
            </a:r>
          </a:p>
          <a:p>
            <a:r>
              <a:rPr lang="en-US" dirty="0" smtClean="0"/>
              <a:t>Time:</a:t>
            </a:r>
            <a:r>
              <a:rPr lang="en-US" baseline="0" dirty="0" smtClean="0"/>
              <a:t>  37:30</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30</a:t>
            </a:fld>
            <a:endParaRPr lang="en-US"/>
          </a:p>
        </p:txBody>
      </p:sp>
    </p:spTree>
    <p:extLst>
      <p:ext uri="{BB962C8B-B14F-4D97-AF65-F5344CB8AC3E}">
        <p14:creationId xmlns:p14="http://schemas.microsoft.com/office/powerpoint/2010/main" val="18252678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a:t>
            </a:r>
            <a:r>
              <a:rPr lang="en-US" baseline="0" dirty="0" smtClean="0"/>
              <a:t>  38:45</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31</a:t>
            </a:fld>
            <a:endParaRPr lang="en-US"/>
          </a:p>
        </p:txBody>
      </p:sp>
    </p:spTree>
    <p:extLst>
      <p:ext uri="{BB962C8B-B14F-4D97-AF65-F5344CB8AC3E}">
        <p14:creationId xmlns:p14="http://schemas.microsoft.com/office/powerpoint/2010/main" val="21202034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a:t>
            </a:r>
            <a:r>
              <a:rPr lang="en-US" baseline="0" dirty="0" smtClean="0"/>
              <a:t>  40:00</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32</a:t>
            </a:fld>
            <a:endParaRPr lang="en-US"/>
          </a:p>
        </p:txBody>
      </p:sp>
    </p:spTree>
    <p:extLst>
      <p:ext uri="{BB962C8B-B14F-4D97-AF65-F5344CB8AC3E}">
        <p14:creationId xmlns:p14="http://schemas.microsoft.com/office/powerpoint/2010/main" val="35860017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a:t>
            </a:r>
            <a:r>
              <a:rPr lang="en-US" baseline="0" dirty="0" smtClean="0"/>
              <a:t>  41:15</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33</a:t>
            </a:fld>
            <a:endParaRPr lang="en-US"/>
          </a:p>
        </p:txBody>
      </p:sp>
    </p:spTree>
    <p:extLst>
      <p:ext uri="{BB962C8B-B14F-4D97-AF65-F5344CB8AC3E}">
        <p14:creationId xmlns:p14="http://schemas.microsoft.com/office/powerpoint/2010/main" val="8449047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a:t>
            </a:r>
            <a:r>
              <a:rPr lang="en-US" baseline="0" dirty="0" smtClean="0"/>
              <a:t>  42:30</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34</a:t>
            </a:fld>
            <a:endParaRPr lang="en-US"/>
          </a:p>
        </p:txBody>
      </p:sp>
    </p:spTree>
    <p:extLst>
      <p:ext uri="{BB962C8B-B14F-4D97-AF65-F5344CB8AC3E}">
        <p14:creationId xmlns:p14="http://schemas.microsoft.com/office/powerpoint/2010/main" val="5656483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a:t>
            </a:r>
            <a:r>
              <a:rPr lang="en-US" baseline="0" dirty="0" smtClean="0"/>
              <a:t>  43:45</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35</a:t>
            </a:fld>
            <a:endParaRPr lang="en-US"/>
          </a:p>
        </p:txBody>
      </p:sp>
    </p:spTree>
    <p:extLst>
      <p:ext uri="{BB962C8B-B14F-4D97-AF65-F5344CB8AC3E}">
        <p14:creationId xmlns:p14="http://schemas.microsoft.com/office/powerpoint/2010/main" val="6288873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Answers – no,</a:t>
            </a:r>
            <a:r>
              <a:rPr lang="en-US" baseline="0" dirty="0" smtClean="0"/>
              <a:t> can’t use </a:t>
            </a:r>
            <a:r>
              <a:rPr lang="en-US" baseline="0" dirty="0" err="1" smtClean="0"/>
              <a:t>git</a:t>
            </a:r>
            <a:r>
              <a:rPr lang="en-US" baseline="0" dirty="0" smtClean="0"/>
              <a:t> to create GitHub repo, but GitHub does have a published API so you could write a script or program to create a GitHub repo; why use a GitHub repo?  Several pros – it’s a cloud backup, it’s a cloud resume, it makes it easy for other people to collaborate with you, other people may find and take an interest in your work including contributing cool new features!; what’s the difference between a private and public repo?  Public is free but everyone can see/copy, maybe OK for your casual code/files but probably not OK for work or sensitive info – for that there are private repos which are only visible to people you explicitly give </a:t>
            </a:r>
            <a:r>
              <a:rPr lang="en-US" baseline="0" dirty="0" err="1" smtClean="0"/>
              <a:t>persmission</a:t>
            </a:r>
            <a:r>
              <a:rPr lang="en-US" baseline="0" dirty="0" smtClean="0"/>
              <a:t> to, the catch is this costs money in the form of a monthly fee</a:t>
            </a:r>
          </a:p>
          <a:p>
            <a:r>
              <a:rPr lang="en-US" dirty="0" smtClean="0"/>
              <a:t>Time:</a:t>
            </a:r>
            <a:r>
              <a:rPr lang="en-US" baseline="0" dirty="0" smtClean="0"/>
              <a:t>  45:00</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36</a:t>
            </a:fld>
            <a:endParaRPr lang="en-US"/>
          </a:p>
        </p:txBody>
      </p:sp>
    </p:spTree>
    <p:extLst>
      <p:ext uri="{BB962C8B-B14F-4D97-AF65-F5344CB8AC3E}">
        <p14:creationId xmlns:p14="http://schemas.microsoft.com/office/powerpoint/2010/main" val="41893027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a:t>
            </a:r>
            <a:r>
              <a:rPr lang="en-US" baseline="0" dirty="0" smtClean="0"/>
              <a:t>  46:15</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37</a:t>
            </a:fld>
            <a:endParaRPr lang="en-US"/>
          </a:p>
        </p:txBody>
      </p:sp>
    </p:spTree>
    <p:extLst>
      <p:ext uri="{BB962C8B-B14F-4D97-AF65-F5344CB8AC3E}">
        <p14:creationId xmlns:p14="http://schemas.microsoft.com/office/powerpoint/2010/main" val="41646169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a:t>
            </a:r>
            <a:r>
              <a:rPr lang="en-US" baseline="0" dirty="0" smtClean="0"/>
              <a:t>  47:30</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38</a:t>
            </a:fld>
            <a:endParaRPr lang="en-US"/>
          </a:p>
        </p:txBody>
      </p:sp>
    </p:spTree>
    <p:extLst>
      <p:ext uri="{BB962C8B-B14F-4D97-AF65-F5344CB8AC3E}">
        <p14:creationId xmlns:p14="http://schemas.microsoft.com/office/powerpoint/2010/main" val="34751664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have two branches – master and simple, the asterisk shows us that we’re in branch master</a:t>
            </a:r>
          </a:p>
          <a:p>
            <a:r>
              <a:rPr lang="en-US" dirty="0" smtClean="0"/>
              <a:t>Time:</a:t>
            </a:r>
            <a:r>
              <a:rPr lang="en-US" baseline="0" dirty="0" smtClean="0"/>
              <a:t>  48:45</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39</a:t>
            </a:fld>
            <a:endParaRPr lang="en-US"/>
          </a:p>
        </p:txBody>
      </p:sp>
    </p:spTree>
    <p:extLst>
      <p:ext uri="{BB962C8B-B14F-4D97-AF65-F5344CB8AC3E}">
        <p14:creationId xmlns:p14="http://schemas.microsoft.com/office/powerpoint/2010/main" val="3547176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  5:00</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4</a:t>
            </a:fld>
            <a:endParaRPr lang="en-US"/>
          </a:p>
        </p:txBody>
      </p:sp>
    </p:spTree>
    <p:extLst>
      <p:ext uri="{BB962C8B-B14F-4D97-AF65-F5344CB8AC3E}">
        <p14:creationId xmlns:p14="http://schemas.microsoft.com/office/powerpoint/2010/main" val="357715069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a:t>
            </a:r>
            <a:r>
              <a:rPr lang="en-US" baseline="0" dirty="0" smtClean="0"/>
              <a:t>  50:00</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40</a:t>
            </a:fld>
            <a:endParaRPr lang="en-US"/>
          </a:p>
        </p:txBody>
      </p:sp>
    </p:spTree>
    <p:extLst>
      <p:ext uri="{BB962C8B-B14F-4D97-AF65-F5344CB8AC3E}">
        <p14:creationId xmlns:p14="http://schemas.microsoft.com/office/powerpoint/2010/main" val="3148059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now we have both versions – the simple,</a:t>
            </a:r>
            <a:r>
              <a:rPr lang="en-US" baseline="0" dirty="0" smtClean="0"/>
              <a:t> original version in the simple branch and the updated version in the master branch</a:t>
            </a:r>
          </a:p>
          <a:p>
            <a:r>
              <a:rPr lang="en-US" dirty="0" smtClean="0"/>
              <a:t>Time:</a:t>
            </a:r>
            <a:r>
              <a:rPr lang="en-US" baseline="0" dirty="0" smtClean="0"/>
              <a:t>  51:15</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41</a:t>
            </a:fld>
            <a:endParaRPr lang="en-US"/>
          </a:p>
        </p:txBody>
      </p:sp>
    </p:spTree>
    <p:extLst>
      <p:ext uri="{BB962C8B-B14F-4D97-AF65-F5344CB8AC3E}">
        <p14:creationId xmlns:p14="http://schemas.microsoft.com/office/powerpoint/2010/main" val="414266484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a:t>
            </a:r>
            <a:r>
              <a:rPr lang="en-US" baseline="0" dirty="0" smtClean="0"/>
              <a:t>  52:30</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42</a:t>
            </a:fld>
            <a:endParaRPr lang="en-US"/>
          </a:p>
        </p:txBody>
      </p:sp>
    </p:spTree>
    <p:extLst>
      <p:ext uri="{BB962C8B-B14F-4D97-AF65-F5344CB8AC3E}">
        <p14:creationId xmlns:p14="http://schemas.microsoft.com/office/powerpoint/2010/main" val="35468043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a:t>
            </a:r>
            <a:r>
              <a:rPr lang="en-US" baseline="0" dirty="0" smtClean="0"/>
              <a:t>  53:45</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43</a:t>
            </a:fld>
            <a:endParaRPr lang="en-US"/>
          </a:p>
        </p:txBody>
      </p:sp>
    </p:spTree>
    <p:extLst>
      <p:ext uri="{BB962C8B-B14F-4D97-AF65-F5344CB8AC3E}">
        <p14:creationId xmlns:p14="http://schemas.microsoft.com/office/powerpoint/2010/main" val="217613627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a:t>
            </a:r>
            <a:r>
              <a:rPr lang="en-US" baseline="0" dirty="0" smtClean="0"/>
              <a:t>  55:00</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44</a:t>
            </a:fld>
            <a:endParaRPr lang="en-US"/>
          </a:p>
        </p:txBody>
      </p:sp>
    </p:spTree>
    <p:extLst>
      <p:ext uri="{BB962C8B-B14F-4D97-AF65-F5344CB8AC3E}">
        <p14:creationId xmlns:p14="http://schemas.microsoft.com/office/powerpoint/2010/main" val="35135725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a:t>
            </a:r>
            <a:r>
              <a:rPr lang="en-US" baseline="0" dirty="0" smtClean="0"/>
              <a:t>  56:15</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45</a:t>
            </a:fld>
            <a:endParaRPr lang="en-US"/>
          </a:p>
        </p:txBody>
      </p:sp>
    </p:spTree>
    <p:extLst>
      <p:ext uri="{BB962C8B-B14F-4D97-AF65-F5344CB8AC3E}">
        <p14:creationId xmlns:p14="http://schemas.microsoft.com/office/powerpoint/2010/main" val="28868374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a:t>
            </a:r>
            <a:r>
              <a:rPr lang="en-US" baseline="0" dirty="0" smtClean="0"/>
              <a:t>  57:30</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46</a:t>
            </a:fld>
            <a:endParaRPr lang="en-US"/>
          </a:p>
        </p:txBody>
      </p:sp>
    </p:spTree>
    <p:extLst>
      <p:ext uri="{BB962C8B-B14F-4D97-AF65-F5344CB8AC3E}">
        <p14:creationId xmlns:p14="http://schemas.microsoft.com/office/powerpoint/2010/main" val="352834805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a:t>
            </a:r>
            <a:r>
              <a:rPr lang="en-US" baseline="0" dirty="0" smtClean="0"/>
              <a:t>  58:45</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47</a:t>
            </a:fld>
            <a:endParaRPr lang="en-US"/>
          </a:p>
        </p:txBody>
      </p:sp>
    </p:spTree>
    <p:extLst>
      <p:ext uri="{BB962C8B-B14F-4D97-AF65-F5344CB8AC3E}">
        <p14:creationId xmlns:p14="http://schemas.microsoft.com/office/powerpoint/2010/main" val="398329259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a:t>
            </a:r>
            <a:r>
              <a:rPr lang="en-US" baseline="0" dirty="0" smtClean="0"/>
              <a:t>  60:00 reach this slide, quickly show appendices and then take questions if time</a:t>
            </a:r>
            <a:endParaRPr lang="en-US" dirty="0"/>
          </a:p>
        </p:txBody>
      </p:sp>
      <p:sp>
        <p:nvSpPr>
          <p:cNvPr id="4" name="Slide Number Placeholder 3"/>
          <p:cNvSpPr>
            <a:spLocks noGrp="1"/>
          </p:cNvSpPr>
          <p:nvPr>
            <p:ph type="sldNum" sz="quarter" idx="10"/>
          </p:nvPr>
        </p:nvSpPr>
        <p:spPr/>
        <p:txBody>
          <a:bodyPr/>
          <a:lstStyle/>
          <a:p>
            <a:fld id="{70C26FFD-CC54-4190-A48C-F33F4E8157B1}" type="slidenum">
              <a:rPr lang="en-US" smtClean="0"/>
              <a:t>48</a:t>
            </a:fld>
            <a:endParaRPr lang="en-US"/>
          </a:p>
        </p:txBody>
      </p:sp>
    </p:spTree>
    <p:extLst>
      <p:ext uri="{BB962C8B-B14F-4D97-AF65-F5344CB8AC3E}">
        <p14:creationId xmlns:p14="http://schemas.microsoft.com/office/powerpoint/2010/main" val="277432162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C26FFD-CC54-4190-A48C-F33F4E8157B1}" type="slidenum">
              <a:rPr lang="en-US" smtClean="0"/>
              <a:t>49</a:t>
            </a:fld>
            <a:endParaRPr lang="en-US"/>
          </a:p>
        </p:txBody>
      </p:sp>
    </p:spTree>
    <p:extLst>
      <p:ext uri="{BB962C8B-B14F-4D97-AF65-F5344CB8AC3E}">
        <p14:creationId xmlns:p14="http://schemas.microsoft.com/office/powerpoint/2010/main" val="3948912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example – let’s say I have a baseline configuration; I also want an experimental lab branch, a production branch and a future branch</a:t>
            </a:r>
          </a:p>
          <a:p>
            <a:r>
              <a:rPr lang="en-US" dirty="0" smtClean="0"/>
              <a:t>This keeps operations, engineering</a:t>
            </a:r>
            <a:r>
              <a:rPr lang="en-US" baseline="0" dirty="0" smtClean="0"/>
              <a:t> and planning all happy</a:t>
            </a:r>
            <a:endParaRPr lang="en-US" dirty="0" smtClean="0"/>
          </a:p>
          <a:p>
            <a:r>
              <a:rPr lang="en-US" dirty="0" smtClean="0"/>
              <a:t>Time:  6:15</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5</a:t>
            </a:fld>
            <a:endParaRPr lang="en-US"/>
          </a:p>
        </p:txBody>
      </p:sp>
    </p:spTree>
    <p:extLst>
      <p:ext uri="{BB962C8B-B14F-4D97-AF65-F5344CB8AC3E}">
        <p14:creationId xmlns:p14="http://schemas.microsoft.com/office/powerpoint/2010/main" val="36335782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 course for anything to be good there has to be a cloud</a:t>
            </a:r>
            <a:r>
              <a:rPr lang="en-US" baseline="0" dirty="0" smtClean="0"/>
              <a:t> element, right?  </a:t>
            </a:r>
            <a:r>
              <a:rPr lang="en-US" baseline="0" dirty="0" smtClean="0">
                <a:sym typeface="Wingdings" panose="05000000000000000000" pitchFamily="2" charset="2"/>
              </a:rPr>
              <a:t></a:t>
            </a:r>
          </a:p>
          <a:p>
            <a:r>
              <a:rPr lang="en-US" baseline="0" dirty="0" smtClean="0">
                <a:sym typeface="Wingdings" panose="05000000000000000000" pitchFamily="2" charset="2"/>
              </a:rPr>
              <a:t>Not only can I collaborate with other people, I can collaborate with myself or easily stay synchronized with multiple devices!</a:t>
            </a:r>
            <a:endParaRPr lang="en-US" dirty="0" smtClean="0"/>
          </a:p>
          <a:p>
            <a:r>
              <a:rPr lang="en-US" dirty="0" smtClean="0"/>
              <a:t>Time 7:30</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6</a:t>
            </a:fld>
            <a:endParaRPr lang="en-US"/>
          </a:p>
        </p:txBody>
      </p:sp>
    </p:spTree>
    <p:extLst>
      <p:ext uri="{BB962C8B-B14F-4D97-AF65-F5344CB8AC3E}">
        <p14:creationId xmlns:p14="http://schemas.microsoft.com/office/powerpoint/2010/main" val="822811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can’t claim to be a versioning or distributed</a:t>
            </a:r>
            <a:r>
              <a:rPr lang="en-US" baseline="0" dirty="0" smtClean="0"/>
              <a:t> source management expert, but; there is something in numbers; If the majority of people use and are fairly happy with a solution, there must be something to it.</a:t>
            </a:r>
            <a:endParaRPr lang="en-US" dirty="0" smtClean="0"/>
          </a:p>
          <a:p>
            <a:r>
              <a:rPr lang="en-US" dirty="0" smtClean="0"/>
              <a:t>Time:</a:t>
            </a:r>
            <a:r>
              <a:rPr lang="en-US" baseline="0" dirty="0" smtClean="0"/>
              <a:t>  8:45</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7</a:t>
            </a:fld>
            <a:endParaRPr lang="en-US"/>
          </a:p>
        </p:txBody>
      </p:sp>
    </p:spTree>
    <p:extLst>
      <p:ext uri="{BB962C8B-B14F-4D97-AF65-F5344CB8AC3E}">
        <p14:creationId xmlns:p14="http://schemas.microsoft.com/office/powerpoint/2010/main" val="3578985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a:t>
            </a:r>
            <a:r>
              <a:rPr lang="en-US" baseline="0" dirty="0" smtClean="0"/>
              <a:t>  10:00</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8</a:t>
            </a:fld>
            <a:endParaRPr lang="en-US"/>
          </a:p>
        </p:txBody>
      </p:sp>
    </p:spTree>
    <p:extLst>
      <p:ext uri="{BB962C8B-B14F-4D97-AF65-F5344CB8AC3E}">
        <p14:creationId xmlns:p14="http://schemas.microsoft.com/office/powerpoint/2010/main" val="40336888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a:t>
            </a:r>
            <a:r>
              <a:rPr lang="en-US" baseline="0" dirty="0" smtClean="0"/>
              <a:t>  11:15</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9</a:t>
            </a:fld>
            <a:endParaRPr lang="en-US"/>
          </a:p>
        </p:txBody>
      </p:sp>
    </p:spTree>
    <p:extLst>
      <p:ext uri="{BB962C8B-B14F-4D97-AF65-F5344CB8AC3E}">
        <p14:creationId xmlns:p14="http://schemas.microsoft.com/office/powerpoint/2010/main" val="3445814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252133"/>
            <a:ext cx="8254999" cy="1450291"/>
          </a:xfrm>
          <a:noFill/>
          <a:ln>
            <a:noFill/>
          </a:ln>
        </p:spPr>
        <p:txBody>
          <a:bodyPr anchor="b"/>
          <a:lstStyle>
            <a:lvl1pPr marL="0" indent="0">
              <a:defRPr sz="2600" baseline="0">
                <a:solidFill>
                  <a:srgbClr val="0070C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81001" y="4267200"/>
            <a:ext cx="8271329" cy="381000"/>
          </a:xfrm>
          <a:prstGeom prst="rect">
            <a:avLst/>
          </a:prstGeom>
          <a:noFill/>
        </p:spPr>
        <p:txBody>
          <a:bodyPr anchor="t">
            <a:normAutofit/>
          </a:bodyPr>
          <a:lstStyle>
            <a:lvl1pPr marL="0" indent="0" algn="l">
              <a:buNone/>
              <a:defRPr sz="1600" b="1" cap="none">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txBox="1">
            <a:spLocks/>
          </p:cNvSpPr>
          <p:nvPr userDrawn="1"/>
        </p:nvSpPr>
        <p:spPr>
          <a:xfrm>
            <a:off x="0" y="3962401"/>
            <a:ext cx="5638800" cy="102908"/>
          </a:xfrm>
          <a:prstGeom prst="rect">
            <a:avLst/>
          </a:prstGeom>
          <a:solidFill>
            <a:srgbClr val="0070C0"/>
          </a:solidFill>
          <a:ln>
            <a:noFill/>
          </a:ln>
        </p:spPr>
        <p:txBody>
          <a:bodyPr vert="horz" lIns="91440" tIns="45720" rIns="91440" bIns="45720" rtlCol="0" anchor="ctr">
            <a:noAutofit/>
          </a:bodyPr>
          <a:lstStyle>
            <a:lvl1pPr>
              <a:defRPr sz="2000">
                <a:solidFill>
                  <a:schemeClr val="bg1"/>
                </a:solidFill>
              </a:defRPr>
            </a:lvl1pPr>
          </a:lstStyle>
          <a:p>
            <a:pPr marL="228600" marR="0" lvl="0" indent="0" algn="l" defTabSz="457200" rtl="0" eaLnBrk="1" fontAlgn="auto" latinLnBrk="0" hangingPunct="1">
              <a:lnSpc>
                <a:spcPct val="100000"/>
              </a:lnSpc>
              <a:spcBef>
                <a:spcPct val="0"/>
              </a:spcBef>
              <a:spcAft>
                <a:spcPts val="0"/>
              </a:spcAft>
              <a:buClrTx/>
              <a:buSzTx/>
              <a:buFontTx/>
              <a:buNone/>
              <a:tabLst/>
              <a:defRPr/>
            </a:pPr>
            <a:endParaRPr kumimoji="0" lang="en-US" sz="2000" b="1" i="0" u="none" strike="noStrike" kern="1200" cap="all" spc="0" normalizeH="0" baseline="0" noProof="0" dirty="0">
              <a:ln>
                <a:noFill/>
              </a:ln>
              <a:solidFill>
                <a:schemeClr val="accent2"/>
              </a:solidFill>
              <a:effectLst/>
              <a:uLnTx/>
              <a:uFillTx/>
              <a:latin typeface="Verdana"/>
              <a:ea typeface="+mj-ea"/>
              <a:cs typeface="Verdana"/>
            </a:endParaRPr>
          </a:p>
        </p:txBody>
      </p:sp>
      <p:sp>
        <p:nvSpPr>
          <p:cNvPr id="12" name="Title 1"/>
          <p:cNvSpPr txBox="1">
            <a:spLocks/>
          </p:cNvSpPr>
          <p:nvPr userDrawn="1"/>
        </p:nvSpPr>
        <p:spPr>
          <a:xfrm>
            <a:off x="5715002" y="3962401"/>
            <a:ext cx="2937329" cy="102908"/>
          </a:xfrm>
          <a:prstGeom prst="rect">
            <a:avLst/>
          </a:prstGeom>
          <a:solidFill>
            <a:srgbClr val="404040"/>
          </a:solidFill>
          <a:ln>
            <a:noFill/>
          </a:ln>
        </p:spPr>
        <p:txBody>
          <a:bodyPr vert="horz" lIns="91440" tIns="45720" rIns="91440" bIns="45720" rtlCol="0" anchor="ctr">
            <a:noAutofit/>
          </a:bodyPr>
          <a:lstStyle>
            <a:lvl1pPr>
              <a:defRPr sz="2000">
                <a:solidFill>
                  <a:schemeClr val="bg1"/>
                </a:solidFill>
              </a:defRPr>
            </a:lvl1pPr>
          </a:lstStyle>
          <a:p>
            <a:pPr marL="228600" marR="0" lvl="0" indent="0" algn="l" defTabSz="457200" rtl="0" eaLnBrk="1" fontAlgn="auto" latinLnBrk="0" hangingPunct="1">
              <a:lnSpc>
                <a:spcPct val="100000"/>
              </a:lnSpc>
              <a:spcBef>
                <a:spcPct val="0"/>
              </a:spcBef>
              <a:spcAft>
                <a:spcPts val="0"/>
              </a:spcAft>
              <a:buClrTx/>
              <a:buSzTx/>
              <a:buFontTx/>
              <a:buNone/>
              <a:tabLst/>
              <a:defRPr/>
            </a:pPr>
            <a:endParaRPr kumimoji="0" lang="en-US" sz="2000" b="1" i="0" u="none" strike="noStrike" kern="1200" cap="all" spc="0" normalizeH="0" baseline="0" noProof="0" dirty="0">
              <a:ln>
                <a:noFill/>
              </a:ln>
              <a:solidFill>
                <a:schemeClr val="bg1"/>
              </a:solidFill>
              <a:effectLst/>
              <a:uLnTx/>
              <a:uFillTx/>
              <a:latin typeface="Verdana"/>
              <a:ea typeface="+mj-ea"/>
              <a:cs typeface="Verdana"/>
            </a:endParaRPr>
          </a:p>
        </p:txBody>
      </p:sp>
      <p:sp>
        <p:nvSpPr>
          <p:cNvPr id="19" name="Text Placeholder 18"/>
          <p:cNvSpPr>
            <a:spLocks noGrp="1"/>
          </p:cNvSpPr>
          <p:nvPr>
            <p:ph type="body" sz="quarter" idx="13"/>
          </p:nvPr>
        </p:nvSpPr>
        <p:spPr>
          <a:xfrm>
            <a:off x="381001" y="4614331"/>
            <a:ext cx="8270875" cy="1532469"/>
          </a:xfrm>
          <a:prstGeom prst="rect">
            <a:avLst/>
          </a:prstGeom>
        </p:spPr>
        <p:txBody>
          <a:bodyPr anchor="t">
            <a:normAutofit/>
          </a:bodyPr>
          <a:lstStyle>
            <a:lvl1pPr marL="0" indent="0">
              <a:buNone/>
              <a:defRPr sz="1400" b="0" cap="none">
                <a:solidFill>
                  <a:srgbClr val="4D4D4D"/>
                </a:solidFill>
              </a:defRPr>
            </a:lvl1pPr>
          </a:lstStyle>
          <a:p>
            <a:pPr lvl="0"/>
            <a:r>
              <a:rPr lang="en-US" dirty="0" smtClean="0"/>
              <a:t>Click to edit Master text styles</a:t>
            </a:r>
            <a:endParaRPr lang="en-US" dirty="0"/>
          </a:p>
        </p:txBody>
      </p:sp>
    </p:spTree>
  </p:cSld>
  <p:clrMapOvr>
    <a:masterClrMapping/>
  </p:clrMapOvr>
  <p:transition>
    <p:push dir="u"/>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Picture">
    <p:spTree>
      <p:nvGrpSpPr>
        <p:cNvPr id="1" name=""/>
        <p:cNvGrpSpPr/>
        <p:nvPr/>
      </p:nvGrpSpPr>
      <p:grpSpPr>
        <a:xfrm>
          <a:off x="0" y="0"/>
          <a:ext cx="0" cy="0"/>
          <a:chOff x="0" y="0"/>
          <a:chExt cx="0" cy="0"/>
        </a:xfrm>
      </p:grpSpPr>
      <p:sp>
        <p:nvSpPr>
          <p:cNvPr id="8" name="Picture Placeholder 7"/>
          <p:cNvSpPr>
            <a:spLocks noGrp="1"/>
          </p:cNvSpPr>
          <p:nvPr>
            <p:ph type="pic" sz="quarter" idx="14" hasCustomPrompt="1"/>
          </p:nvPr>
        </p:nvSpPr>
        <p:spPr>
          <a:xfrm>
            <a:off x="1" y="1612900"/>
            <a:ext cx="9144000" cy="4052888"/>
          </a:xfrm>
        </p:spPr>
        <p:txBody>
          <a:bodyPr>
            <a:normAutofit/>
          </a:bodyPr>
          <a:lstStyle>
            <a:lvl1pPr marL="0" indent="0">
              <a:buNone/>
              <a:defRPr sz="1800" baseline="0"/>
            </a:lvl1pPr>
          </a:lstStyle>
          <a:p>
            <a:r>
              <a:rPr lang="en-US" dirty="0" smtClean="0"/>
              <a:t>Click to insert Picture</a:t>
            </a:r>
            <a:endParaRPr lang="en-US" dirty="0"/>
          </a:p>
        </p:txBody>
      </p:sp>
      <p:sp>
        <p:nvSpPr>
          <p:cNvPr id="2" name="Title 1"/>
          <p:cNvSpPr>
            <a:spLocks noGrp="1"/>
          </p:cNvSpPr>
          <p:nvPr>
            <p:ph type="ctrTitle"/>
          </p:nvPr>
        </p:nvSpPr>
        <p:spPr>
          <a:xfrm>
            <a:off x="-1" y="2252156"/>
            <a:ext cx="6993467" cy="358216"/>
          </a:xfrm>
          <a:solidFill>
            <a:srgbClr val="DD0000"/>
          </a:solidFill>
          <a:ln>
            <a:solidFill>
              <a:srgbClr val="DD0000"/>
            </a:solidFill>
          </a:ln>
        </p:spPr>
        <p:txBody>
          <a:bodyPr/>
          <a:lstStyle>
            <a:lvl1pPr marL="228600" indent="0">
              <a:tabLst/>
              <a:defRPr sz="2600" spc="-100">
                <a:solidFill>
                  <a:srgbClr val="FFFFFF"/>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42047" y="5926661"/>
            <a:ext cx="5028453" cy="741031"/>
          </a:xfrm>
          <a:prstGeom prst="rect">
            <a:avLst/>
          </a:prstGeom>
        </p:spPr>
        <p:txBody>
          <a:bodyPr anchor="t">
            <a:normAutofit/>
          </a:bodyPr>
          <a:lstStyle>
            <a:lvl1pPr marL="0" indent="0" algn="l">
              <a:buNone/>
              <a:defRPr sz="1300" b="1" cap="none">
                <a:solidFill>
                  <a:srgbClr val="40404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1" name="Text Placeholder 20"/>
          <p:cNvSpPr>
            <a:spLocks noGrp="1"/>
          </p:cNvSpPr>
          <p:nvPr>
            <p:ph type="body" sz="quarter" idx="13"/>
          </p:nvPr>
        </p:nvSpPr>
        <p:spPr>
          <a:xfrm>
            <a:off x="0" y="2703486"/>
            <a:ext cx="6993467" cy="330201"/>
          </a:xfrm>
          <a:prstGeom prst="rect">
            <a:avLst/>
          </a:prstGeom>
          <a:solidFill>
            <a:srgbClr val="DD0000"/>
          </a:solidFill>
          <a:ln>
            <a:solidFill>
              <a:srgbClr val="DD0000"/>
            </a:solidFill>
          </a:ln>
        </p:spPr>
        <p:txBody>
          <a:bodyPr anchor="ctr">
            <a:noAutofit/>
          </a:bodyPr>
          <a:lstStyle>
            <a:lvl1pPr marL="231775" indent="0">
              <a:buNone/>
              <a:defRPr sz="2600" b="1" cap="all" spc="-100">
                <a:solidFill>
                  <a:schemeClr val="bg1"/>
                </a:solidFill>
              </a:defRPr>
            </a:lvl1pPr>
          </a:lstStyle>
          <a:p>
            <a:pPr lvl="0"/>
            <a:r>
              <a:rPr lang="en-US" dirty="0" smtClean="0"/>
              <a:t>Click to edit Master text styles</a:t>
            </a:r>
          </a:p>
        </p:txBody>
      </p:sp>
      <p:sp>
        <p:nvSpPr>
          <p:cNvPr id="16" name="Title 1"/>
          <p:cNvSpPr txBox="1">
            <a:spLocks/>
          </p:cNvSpPr>
          <p:nvPr userDrawn="1"/>
        </p:nvSpPr>
        <p:spPr>
          <a:xfrm>
            <a:off x="0" y="5791201"/>
            <a:ext cx="5638800" cy="102908"/>
          </a:xfrm>
          <a:prstGeom prst="rect">
            <a:avLst/>
          </a:prstGeom>
          <a:solidFill>
            <a:srgbClr val="EA7125"/>
          </a:solidFill>
          <a:ln>
            <a:noFill/>
          </a:ln>
        </p:spPr>
        <p:txBody>
          <a:bodyPr vert="horz" lIns="91440" tIns="45720" rIns="91440" bIns="45720" rtlCol="0" anchor="ctr">
            <a:noAutofit/>
          </a:bodyPr>
          <a:lstStyle>
            <a:lvl1pPr>
              <a:defRPr sz="2000">
                <a:solidFill>
                  <a:schemeClr val="bg1"/>
                </a:solidFill>
              </a:defRPr>
            </a:lvl1pPr>
          </a:lstStyle>
          <a:p>
            <a:pPr marL="228600" marR="0" lvl="0" indent="0" algn="l" defTabSz="457200" rtl="0" eaLnBrk="1" fontAlgn="auto" latinLnBrk="0" hangingPunct="1">
              <a:lnSpc>
                <a:spcPct val="100000"/>
              </a:lnSpc>
              <a:spcBef>
                <a:spcPct val="0"/>
              </a:spcBef>
              <a:spcAft>
                <a:spcPts val="0"/>
              </a:spcAft>
              <a:buClrTx/>
              <a:buSzTx/>
              <a:buFontTx/>
              <a:buNone/>
              <a:tabLst/>
              <a:defRPr/>
            </a:pPr>
            <a:endParaRPr kumimoji="0" lang="en-US" sz="2000" b="1" i="0" u="none" strike="noStrike" kern="1200" cap="all" spc="0" normalizeH="0" baseline="0" noProof="0" dirty="0">
              <a:ln>
                <a:noFill/>
              </a:ln>
              <a:solidFill>
                <a:schemeClr val="bg1"/>
              </a:solidFill>
              <a:effectLst/>
              <a:uLnTx/>
              <a:uFillTx/>
              <a:latin typeface="Verdana"/>
              <a:ea typeface="+mj-ea"/>
              <a:cs typeface="Verdana"/>
            </a:endParaRPr>
          </a:p>
        </p:txBody>
      </p:sp>
      <p:sp>
        <p:nvSpPr>
          <p:cNvPr id="17" name="Title 1"/>
          <p:cNvSpPr txBox="1">
            <a:spLocks/>
          </p:cNvSpPr>
          <p:nvPr userDrawn="1"/>
        </p:nvSpPr>
        <p:spPr>
          <a:xfrm>
            <a:off x="5715000" y="5791201"/>
            <a:ext cx="3429000" cy="102908"/>
          </a:xfrm>
          <a:prstGeom prst="rect">
            <a:avLst/>
          </a:prstGeom>
          <a:solidFill>
            <a:srgbClr val="404040"/>
          </a:solidFill>
          <a:ln>
            <a:noFill/>
          </a:ln>
        </p:spPr>
        <p:txBody>
          <a:bodyPr vert="horz" lIns="91440" tIns="45720" rIns="91440" bIns="45720" rtlCol="0" anchor="ctr">
            <a:noAutofit/>
          </a:bodyPr>
          <a:lstStyle>
            <a:lvl1pPr>
              <a:defRPr sz="2000">
                <a:solidFill>
                  <a:schemeClr val="bg1"/>
                </a:solidFill>
              </a:defRPr>
            </a:lvl1pPr>
          </a:lstStyle>
          <a:p>
            <a:pPr marL="228600" marR="0" lvl="0" indent="0" algn="l" defTabSz="457200" rtl="0" eaLnBrk="1" fontAlgn="auto" latinLnBrk="0" hangingPunct="1">
              <a:lnSpc>
                <a:spcPct val="100000"/>
              </a:lnSpc>
              <a:spcBef>
                <a:spcPct val="0"/>
              </a:spcBef>
              <a:spcAft>
                <a:spcPts val="0"/>
              </a:spcAft>
              <a:buClrTx/>
              <a:buSzTx/>
              <a:buFontTx/>
              <a:buNone/>
              <a:tabLst/>
              <a:defRPr/>
            </a:pPr>
            <a:endParaRPr kumimoji="0" lang="en-US" sz="2000" b="1" i="0" u="none" strike="noStrike" kern="1200" cap="all" spc="0" normalizeH="0" baseline="0" noProof="0" dirty="0">
              <a:ln>
                <a:noFill/>
              </a:ln>
              <a:solidFill>
                <a:schemeClr val="bg1"/>
              </a:solidFill>
              <a:effectLst/>
              <a:uLnTx/>
              <a:uFillTx/>
              <a:latin typeface="Verdana"/>
              <a:ea typeface="+mj-ea"/>
              <a:cs typeface="Verdana"/>
            </a:endParaRPr>
          </a:p>
        </p:txBody>
      </p:sp>
      <p:sp>
        <p:nvSpPr>
          <p:cNvPr id="13" name="TextBox 12"/>
          <p:cNvSpPr txBox="1"/>
          <p:nvPr userDrawn="1"/>
        </p:nvSpPr>
        <p:spPr>
          <a:xfrm>
            <a:off x="5384802" y="6319529"/>
            <a:ext cx="3395133" cy="246221"/>
          </a:xfrm>
          <a:prstGeom prst="rect">
            <a:avLst/>
          </a:prstGeom>
          <a:noFill/>
        </p:spPr>
        <p:txBody>
          <a:bodyPr wrap="square" rtlCol="0">
            <a:spAutoFit/>
          </a:bodyPr>
          <a:lstStyle/>
          <a:p>
            <a:pPr algn="r"/>
            <a:r>
              <a:rPr lang="en-US" sz="1000" b="1" dirty="0" smtClean="0">
                <a:solidFill>
                  <a:srgbClr val="DD0000"/>
                </a:solidFill>
              </a:rPr>
              <a:t>800.800.4239 | </a:t>
            </a:r>
            <a:r>
              <a:rPr lang="en-US" sz="1000" b="1" dirty="0" err="1" smtClean="0">
                <a:solidFill>
                  <a:srgbClr val="DD0000"/>
                </a:solidFill>
              </a:rPr>
              <a:t>CDW.com/peoplewhogetit</a:t>
            </a:r>
            <a:endParaRPr lang="en-US" sz="1000" b="1" dirty="0">
              <a:solidFill>
                <a:srgbClr val="DD0000"/>
              </a:solidFill>
            </a:endParaRPr>
          </a:p>
        </p:txBody>
      </p:sp>
      <p:pic>
        <p:nvPicPr>
          <p:cNvPr id="10" name="Picture 9" descr="CDW_boxtag.jpg"/>
          <p:cNvPicPr>
            <a:picLocks noChangeAspect="1"/>
          </p:cNvPicPr>
          <p:nvPr userDrawn="1"/>
        </p:nvPicPr>
        <p:blipFill>
          <a:blip r:embed="rId2"/>
          <a:stretch>
            <a:fillRect/>
          </a:stretch>
        </p:blipFill>
        <p:spPr>
          <a:xfrm>
            <a:off x="6950317" y="388250"/>
            <a:ext cx="1821359" cy="845272"/>
          </a:xfrm>
          <a:prstGeom prst="rect">
            <a:avLst/>
          </a:prstGeom>
        </p:spPr>
      </p:pic>
    </p:spTree>
  </p:cSld>
  <p:clrMapOvr>
    <a:masterClrMapping/>
  </p:clrMapOvr>
  <p:transition>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1" name="Rectangle 10"/>
          <p:cNvSpPr/>
          <p:nvPr userDrawn="1"/>
        </p:nvSpPr>
        <p:spPr>
          <a:xfrm>
            <a:off x="0" y="1"/>
            <a:ext cx="5334000" cy="190500"/>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solidFill>
            </a:endParaRPr>
          </a:p>
        </p:txBody>
      </p:sp>
      <p:sp>
        <p:nvSpPr>
          <p:cNvPr id="4" name="Text Placeholder 3"/>
          <p:cNvSpPr>
            <a:spLocks noGrp="1"/>
          </p:cNvSpPr>
          <p:nvPr>
            <p:ph type="body" sz="quarter" idx="12"/>
          </p:nvPr>
        </p:nvSpPr>
        <p:spPr>
          <a:xfrm>
            <a:off x="313267" y="1038225"/>
            <a:ext cx="8373533" cy="53721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4"/>
          <p:cNvSpPr>
            <a:spLocks noGrp="1"/>
          </p:cNvSpPr>
          <p:nvPr>
            <p:ph type="title"/>
          </p:nvPr>
        </p:nvSpPr>
        <p:spPr>
          <a:xfrm>
            <a:off x="296333" y="334095"/>
            <a:ext cx="8382154" cy="530996"/>
          </a:xfrm>
        </p:spPr>
        <p:txBody>
          <a:bodyPr/>
          <a:lstStyle/>
          <a:p>
            <a:r>
              <a:rPr lang="en-US" dirty="0" smtClean="0"/>
              <a:t>Click to edit Master title style</a:t>
            </a:r>
            <a:endParaRPr lang="en-US" dirty="0"/>
          </a:p>
        </p:txBody>
      </p:sp>
      <p:sp>
        <p:nvSpPr>
          <p:cNvPr id="2" name="Rectangle 1"/>
          <p:cNvSpPr/>
          <p:nvPr userDrawn="1"/>
        </p:nvSpPr>
        <p:spPr>
          <a:xfrm>
            <a:off x="5432114" y="1"/>
            <a:ext cx="3720353" cy="190500"/>
          </a:xfrm>
          <a:prstGeom prst="rect">
            <a:avLst/>
          </a:prstGeom>
          <a:solidFill>
            <a:srgbClr val="4040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4686887"/>
      </p:ext>
    </p:extLst>
  </p:cSld>
  <p:clrMapOvr>
    <a:masterClrMapping/>
  </p:clrMapOvr>
  <p:transition>
    <p:push dir="u"/>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SH">
    <p:spTree>
      <p:nvGrpSpPr>
        <p:cNvPr id="1" name=""/>
        <p:cNvGrpSpPr/>
        <p:nvPr/>
      </p:nvGrpSpPr>
      <p:grpSpPr>
        <a:xfrm>
          <a:off x="0" y="0"/>
          <a:ext cx="0" cy="0"/>
          <a:chOff x="0" y="0"/>
          <a:chExt cx="0" cy="0"/>
        </a:xfrm>
      </p:grpSpPr>
      <p:pic>
        <p:nvPicPr>
          <p:cNvPr id="3" name="Picture 2" descr="cdwboxlogo-weboptimized.jpg"/>
          <p:cNvPicPr>
            <a:picLocks noChangeAspect="1"/>
          </p:cNvPicPr>
          <p:nvPr userDrawn="1"/>
        </p:nvPicPr>
        <p:blipFill>
          <a:blip r:embed="rId2"/>
          <a:stretch>
            <a:fillRect/>
          </a:stretch>
        </p:blipFill>
        <p:spPr>
          <a:xfrm>
            <a:off x="8477258" y="381001"/>
            <a:ext cx="470662" cy="427483"/>
          </a:xfrm>
          <a:prstGeom prst="rect">
            <a:avLst/>
          </a:prstGeom>
        </p:spPr>
      </p:pic>
      <p:sp>
        <p:nvSpPr>
          <p:cNvPr id="9" name="Text Placeholder 8"/>
          <p:cNvSpPr>
            <a:spLocks noGrp="1"/>
          </p:cNvSpPr>
          <p:nvPr>
            <p:ph type="body" sz="quarter" idx="11"/>
          </p:nvPr>
        </p:nvSpPr>
        <p:spPr>
          <a:xfrm>
            <a:off x="5418667" y="1"/>
            <a:ext cx="3733800" cy="190500"/>
          </a:xfrm>
          <a:prstGeom prst="rect">
            <a:avLst/>
          </a:prstGeom>
          <a:solidFill>
            <a:srgbClr val="404040"/>
          </a:solidFill>
          <a:ln>
            <a:noFill/>
          </a:ln>
          <a:effectLst/>
        </p:spPr>
        <p:txBody>
          <a:bodyPr anchor="ctr">
            <a:noAutofit/>
          </a:bodyPr>
          <a:lstStyle>
            <a:lvl1pPr marL="0" indent="0">
              <a:buNone/>
              <a:defRPr sz="900" b="1" cap="all">
                <a:solidFill>
                  <a:schemeClr val="bg1"/>
                </a:solidFill>
              </a:defRPr>
            </a:lvl1pPr>
          </a:lstStyle>
          <a:p>
            <a:pPr lvl="0"/>
            <a:r>
              <a:rPr lang="en-US" dirty="0" smtClean="0"/>
              <a:t>Click to edit Master text styles</a:t>
            </a:r>
          </a:p>
        </p:txBody>
      </p:sp>
      <p:sp>
        <p:nvSpPr>
          <p:cNvPr id="11" name="Rectangle 10"/>
          <p:cNvSpPr/>
          <p:nvPr userDrawn="1"/>
        </p:nvSpPr>
        <p:spPr>
          <a:xfrm>
            <a:off x="0" y="1"/>
            <a:ext cx="5334000" cy="190500"/>
          </a:xfrm>
          <a:prstGeom prst="rect">
            <a:avLst/>
          </a:prstGeom>
          <a:solidFill>
            <a:srgbClr val="EA712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solidFill>
            </a:endParaRPr>
          </a:p>
        </p:txBody>
      </p:sp>
      <p:sp>
        <p:nvSpPr>
          <p:cNvPr id="4" name="Text Placeholder 3"/>
          <p:cNvSpPr>
            <a:spLocks noGrp="1"/>
          </p:cNvSpPr>
          <p:nvPr>
            <p:ph type="body" sz="quarter" idx="12"/>
          </p:nvPr>
        </p:nvSpPr>
        <p:spPr>
          <a:xfrm>
            <a:off x="330200" y="1038225"/>
            <a:ext cx="8356600" cy="53721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4"/>
          <p:cNvSpPr>
            <a:spLocks noGrp="1"/>
          </p:cNvSpPr>
          <p:nvPr>
            <p:ph type="title"/>
          </p:nvPr>
        </p:nvSpPr>
        <p:spPr>
          <a:xfrm>
            <a:off x="330200" y="334095"/>
            <a:ext cx="8070850" cy="530996"/>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565933686"/>
      </p:ext>
    </p:extLst>
  </p:cSld>
  <p:clrMapOvr>
    <a:masterClrMapping/>
  </p:clrMapOvr>
  <p:transition>
    <p:push dir="u"/>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4" name="Rectangle 13"/>
          <p:cNvSpPr/>
          <p:nvPr userDrawn="1"/>
        </p:nvSpPr>
        <p:spPr>
          <a:xfrm>
            <a:off x="0" y="1"/>
            <a:ext cx="5334000" cy="190500"/>
          </a:xfrm>
          <a:prstGeom prst="rect">
            <a:avLst/>
          </a:prstGeom>
          <a:solidFill>
            <a:srgbClr val="EA712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solidFill>
            </a:endParaRPr>
          </a:p>
        </p:txBody>
      </p:sp>
      <p:pic>
        <p:nvPicPr>
          <p:cNvPr id="15" name="Picture 14" descr="cdwboxlogo-weboptimized.jpg"/>
          <p:cNvPicPr>
            <a:picLocks noChangeAspect="1"/>
          </p:cNvPicPr>
          <p:nvPr userDrawn="1"/>
        </p:nvPicPr>
        <p:blipFill>
          <a:blip r:embed="rId2"/>
          <a:stretch>
            <a:fillRect/>
          </a:stretch>
        </p:blipFill>
        <p:spPr>
          <a:xfrm>
            <a:off x="8477258" y="381001"/>
            <a:ext cx="470662" cy="427483"/>
          </a:xfrm>
          <a:prstGeom prst="rect">
            <a:avLst/>
          </a:prstGeom>
        </p:spPr>
      </p:pic>
      <p:sp>
        <p:nvSpPr>
          <p:cNvPr id="2" name="Title 1"/>
          <p:cNvSpPr>
            <a:spLocks noGrp="1"/>
          </p:cNvSpPr>
          <p:nvPr>
            <p:ph type="title"/>
          </p:nvPr>
        </p:nvSpPr>
        <p:spPr>
          <a:xfrm>
            <a:off x="313267" y="334095"/>
            <a:ext cx="8068733" cy="530996"/>
          </a:xfrm>
        </p:spPr>
        <p:txBody>
          <a:bodyPr/>
          <a:lstStyle>
            <a:lvl1pPr>
              <a:defRPr>
                <a:solidFill>
                  <a:schemeClr val="accent1"/>
                </a:solidFill>
              </a:defRPr>
            </a:lvl1pPr>
          </a:lstStyle>
          <a:p>
            <a:r>
              <a:rPr lang="en-US" dirty="0" smtClean="0"/>
              <a:t>Click to edit Master title style</a:t>
            </a:r>
            <a:endParaRPr lang="en-US" dirty="0"/>
          </a:p>
        </p:txBody>
      </p:sp>
      <p:sp>
        <p:nvSpPr>
          <p:cNvPr id="5" name="Text Placeholder 4"/>
          <p:cNvSpPr>
            <a:spLocks noGrp="1"/>
          </p:cNvSpPr>
          <p:nvPr>
            <p:ph type="body" sz="quarter" idx="15"/>
          </p:nvPr>
        </p:nvSpPr>
        <p:spPr>
          <a:xfrm>
            <a:off x="338667" y="1100138"/>
            <a:ext cx="4134721" cy="5334000"/>
          </a:xfrm>
        </p:spPr>
        <p:txBody>
          <a:bodyPr>
            <a:normAutofit/>
          </a:bodyPr>
          <a:lstStyle>
            <a:lvl1pPr>
              <a:defRPr sz="2000"/>
            </a:lvl1pPr>
            <a:lvl2pPr>
              <a:defRPr sz="2000"/>
            </a:lvl2pPr>
            <a:lvl3pPr>
              <a:defRPr sz="1800"/>
            </a:lvl3pPr>
            <a:lvl4pPr>
              <a:defRPr sz="16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4"/>
          <p:cNvSpPr>
            <a:spLocks noGrp="1"/>
          </p:cNvSpPr>
          <p:nvPr>
            <p:ph type="body" sz="quarter" idx="16"/>
          </p:nvPr>
        </p:nvSpPr>
        <p:spPr>
          <a:xfrm>
            <a:off x="4670611" y="1100138"/>
            <a:ext cx="4134721" cy="5334000"/>
          </a:xfrm>
        </p:spPr>
        <p:txBody>
          <a:bodyPr>
            <a:normAutofit/>
          </a:bodyPr>
          <a:lstStyle>
            <a:lvl1pPr>
              <a:defRPr sz="2000"/>
            </a:lvl1pPr>
            <a:lvl2pPr>
              <a:defRPr sz="2000"/>
            </a:lvl2pPr>
            <a:lvl3pPr>
              <a:defRPr sz="1800"/>
            </a:lvl3pPr>
            <a:lvl4pPr>
              <a:defRPr sz="16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8" name="Rectangle 17"/>
          <p:cNvSpPr/>
          <p:nvPr userDrawn="1"/>
        </p:nvSpPr>
        <p:spPr>
          <a:xfrm>
            <a:off x="5432114" y="1"/>
            <a:ext cx="3720353" cy="190500"/>
          </a:xfrm>
          <a:prstGeom prst="rect">
            <a:avLst/>
          </a:prstGeom>
          <a:solidFill>
            <a:srgbClr val="4040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ransition>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SH">
    <p:spTree>
      <p:nvGrpSpPr>
        <p:cNvPr id="1" name=""/>
        <p:cNvGrpSpPr/>
        <p:nvPr/>
      </p:nvGrpSpPr>
      <p:grpSpPr>
        <a:xfrm>
          <a:off x="0" y="0"/>
          <a:ext cx="0" cy="0"/>
          <a:chOff x="0" y="0"/>
          <a:chExt cx="0" cy="0"/>
        </a:xfrm>
      </p:grpSpPr>
      <p:sp>
        <p:nvSpPr>
          <p:cNvPr id="13" name="Text Placeholder 8"/>
          <p:cNvSpPr>
            <a:spLocks noGrp="1"/>
          </p:cNvSpPr>
          <p:nvPr>
            <p:ph type="body" sz="quarter" idx="11"/>
          </p:nvPr>
        </p:nvSpPr>
        <p:spPr>
          <a:xfrm>
            <a:off x="5418667" y="1"/>
            <a:ext cx="3733800" cy="190500"/>
          </a:xfrm>
          <a:prstGeom prst="rect">
            <a:avLst/>
          </a:prstGeom>
          <a:solidFill>
            <a:srgbClr val="404040"/>
          </a:solidFill>
          <a:ln>
            <a:noFill/>
          </a:ln>
          <a:effectLst/>
        </p:spPr>
        <p:txBody>
          <a:bodyPr anchor="ctr">
            <a:noAutofit/>
          </a:bodyPr>
          <a:lstStyle>
            <a:lvl1pPr marL="0" indent="0">
              <a:buNone/>
              <a:defRPr sz="900" b="1" cap="all">
                <a:solidFill>
                  <a:schemeClr val="bg1"/>
                </a:solidFill>
              </a:defRPr>
            </a:lvl1pPr>
          </a:lstStyle>
          <a:p>
            <a:pPr lvl="0"/>
            <a:r>
              <a:rPr lang="en-US" dirty="0" smtClean="0"/>
              <a:t>Click to edit Master text styles</a:t>
            </a:r>
          </a:p>
        </p:txBody>
      </p:sp>
      <p:sp>
        <p:nvSpPr>
          <p:cNvPr id="14" name="Rectangle 13"/>
          <p:cNvSpPr/>
          <p:nvPr userDrawn="1"/>
        </p:nvSpPr>
        <p:spPr>
          <a:xfrm>
            <a:off x="0" y="1"/>
            <a:ext cx="5334000" cy="190500"/>
          </a:xfrm>
          <a:prstGeom prst="rect">
            <a:avLst/>
          </a:prstGeom>
          <a:solidFill>
            <a:srgbClr val="EA712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solidFill>
            </a:endParaRPr>
          </a:p>
        </p:txBody>
      </p:sp>
      <p:pic>
        <p:nvPicPr>
          <p:cNvPr id="15" name="Picture 14" descr="cdwboxlogo-weboptimized.jpg"/>
          <p:cNvPicPr>
            <a:picLocks noChangeAspect="1"/>
          </p:cNvPicPr>
          <p:nvPr userDrawn="1"/>
        </p:nvPicPr>
        <p:blipFill>
          <a:blip r:embed="rId2"/>
          <a:stretch>
            <a:fillRect/>
          </a:stretch>
        </p:blipFill>
        <p:spPr>
          <a:xfrm>
            <a:off x="8477258" y="381001"/>
            <a:ext cx="470662" cy="427483"/>
          </a:xfrm>
          <a:prstGeom prst="rect">
            <a:avLst/>
          </a:prstGeom>
        </p:spPr>
      </p:pic>
      <p:sp>
        <p:nvSpPr>
          <p:cNvPr id="2" name="Title 1"/>
          <p:cNvSpPr>
            <a:spLocks noGrp="1"/>
          </p:cNvSpPr>
          <p:nvPr>
            <p:ph type="title"/>
          </p:nvPr>
        </p:nvSpPr>
        <p:spPr>
          <a:xfrm>
            <a:off x="304800" y="334095"/>
            <a:ext cx="8077200" cy="530996"/>
          </a:xfrm>
        </p:spPr>
        <p:txBody>
          <a:bodyPr/>
          <a:lstStyle>
            <a:lvl1pPr>
              <a:defRPr>
                <a:solidFill>
                  <a:schemeClr val="accent1"/>
                </a:solidFill>
              </a:defRPr>
            </a:lvl1pPr>
          </a:lstStyle>
          <a:p>
            <a:r>
              <a:rPr lang="en-US" dirty="0" smtClean="0"/>
              <a:t>Click to edit Master title style</a:t>
            </a:r>
            <a:endParaRPr lang="en-US" dirty="0"/>
          </a:p>
        </p:txBody>
      </p:sp>
      <p:sp>
        <p:nvSpPr>
          <p:cNvPr id="5" name="Text Placeholder 4"/>
          <p:cNvSpPr>
            <a:spLocks noGrp="1"/>
          </p:cNvSpPr>
          <p:nvPr>
            <p:ph type="body" sz="quarter" idx="15"/>
          </p:nvPr>
        </p:nvSpPr>
        <p:spPr>
          <a:xfrm>
            <a:off x="321733" y="1100138"/>
            <a:ext cx="4151655" cy="5334000"/>
          </a:xfrm>
        </p:spPr>
        <p:txBody>
          <a:bodyPr>
            <a:normAutofit/>
          </a:bodyPr>
          <a:lstStyle>
            <a:lvl1pPr>
              <a:defRPr sz="2000"/>
            </a:lvl1pPr>
            <a:lvl2pPr>
              <a:defRPr sz="2000"/>
            </a:lvl2pPr>
            <a:lvl3pPr>
              <a:defRPr sz="1800"/>
            </a:lvl3pPr>
            <a:lvl4pPr>
              <a:defRPr sz="16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4"/>
          <p:cNvSpPr>
            <a:spLocks noGrp="1"/>
          </p:cNvSpPr>
          <p:nvPr>
            <p:ph type="body" sz="quarter" idx="16"/>
          </p:nvPr>
        </p:nvSpPr>
        <p:spPr>
          <a:xfrm>
            <a:off x="4670612" y="1100138"/>
            <a:ext cx="4016188" cy="5334000"/>
          </a:xfrm>
        </p:spPr>
        <p:txBody>
          <a:bodyPr>
            <a:normAutofit/>
          </a:bodyPr>
          <a:lstStyle>
            <a:lvl1pPr>
              <a:defRPr sz="2000"/>
            </a:lvl1pPr>
            <a:lvl2pPr>
              <a:defRPr sz="2000"/>
            </a:lvl2pPr>
            <a:lvl3pPr>
              <a:defRPr sz="1800"/>
            </a:lvl3pPr>
            <a:lvl4pPr>
              <a:defRPr sz="16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47639183"/>
      </p:ext>
    </p:extLst>
  </p:cSld>
  <p:clrMapOvr>
    <a:masterClrMapping/>
  </p:clrMapOvr>
  <p:transition>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Rectangle 3"/>
          <p:cNvSpPr/>
          <p:nvPr userDrawn="1"/>
        </p:nvSpPr>
        <p:spPr>
          <a:xfrm>
            <a:off x="0" y="1"/>
            <a:ext cx="5334000" cy="190500"/>
          </a:xfrm>
          <a:prstGeom prst="rect">
            <a:avLst/>
          </a:prstGeom>
          <a:solidFill>
            <a:srgbClr val="EA712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descr="cdwboxlogo-weboptimized.jpg"/>
          <p:cNvPicPr>
            <a:picLocks noChangeAspect="1"/>
          </p:cNvPicPr>
          <p:nvPr userDrawn="1"/>
        </p:nvPicPr>
        <p:blipFill>
          <a:blip r:embed="rId2"/>
          <a:stretch>
            <a:fillRect/>
          </a:stretch>
        </p:blipFill>
        <p:spPr>
          <a:xfrm>
            <a:off x="8477258" y="381001"/>
            <a:ext cx="470662" cy="427483"/>
          </a:xfrm>
          <a:prstGeom prst="rect">
            <a:avLst/>
          </a:prstGeom>
        </p:spPr>
      </p:pic>
      <p:sp>
        <p:nvSpPr>
          <p:cNvPr id="6" name="Rectangle 5"/>
          <p:cNvSpPr/>
          <p:nvPr userDrawn="1"/>
        </p:nvSpPr>
        <p:spPr>
          <a:xfrm>
            <a:off x="5432114" y="1"/>
            <a:ext cx="3720353" cy="190500"/>
          </a:xfrm>
          <a:prstGeom prst="rect">
            <a:avLst/>
          </a:prstGeom>
          <a:solidFill>
            <a:srgbClr val="4040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ransition>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H">
    <p:spTree>
      <p:nvGrpSpPr>
        <p:cNvPr id="1" name=""/>
        <p:cNvGrpSpPr/>
        <p:nvPr/>
      </p:nvGrpSpPr>
      <p:grpSpPr>
        <a:xfrm>
          <a:off x="0" y="0"/>
          <a:ext cx="0" cy="0"/>
          <a:chOff x="0" y="0"/>
          <a:chExt cx="0" cy="0"/>
        </a:xfrm>
      </p:grpSpPr>
      <p:sp>
        <p:nvSpPr>
          <p:cNvPr id="3" name="Text Placeholder 8"/>
          <p:cNvSpPr>
            <a:spLocks noGrp="1"/>
          </p:cNvSpPr>
          <p:nvPr>
            <p:ph type="body" sz="quarter" idx="11"/>
          </p:nvPr>
        </p:nvSpPr>
        <p:spPr>
          <a:xfrm>
            <a:off x="5418667" y="1"/>
            <a:ext cx="3733800" cy="190500"/>
          </a:xfrm>
          <a:prstGeom prst="rect">
            <a:avLst/>
          </a:prstGeom>
          <a:solidFill>
            <a:srgbClr val="404040"/>
          </a:solidFill>
          <a:ln>
            <a:noFill/>
          </a:ln>
          <a:effectLst/>
        </p:spPr>
        <p:txBody>
          <a:bodyPr anchor="ctr">
            <a:noAutofit/>
          </a:bodyPr>
          <a:lstStyle>
            <a:lvl1pPr marL="0" indent="0">
              <a:buNone/>
              <a:defRPr sz="900" b="1" cap="all">
                <a:solidFill>
                  <a:schemeClr val="bg1"/>
                </a:solidFill>
              </a:defRPr>
            </a:lvl1pPr>
          </a:lstStyle>
          <a:p>
            <a:pPr lvl="0"/>
            <a:r>
              <a:rPr lang="en-US" dirty="0" smtClean="0"/>
              <a:t>Click to edit Master text styles</a:t>
            </a:r>
          </a:p>
        </p:txBody>
      </p:sp>
      <p:sp>
        <p:nvSpPr>
          <p:cNvPr id="4" name="Rectangle 3"/>
          <p:cNvSpPr/>
          <p:nvPr userDrawn="1"/>
        </p:nvSpPr>
        <p:spPr>
          <a:xfrm>
            <a:off x="0" y="1"/>
            <a:ext cx="5334000" cy="190500"/>
          </a:xfrm>
          <a:prstGeom prst="rect">
            <a:avLst/>
          </a:prstGeom>
          <a:solidFill>
            <a:srgbClr val="EA712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descr="cdwboxlogo-weboptimized.jpg"/>
          <p:cNvPicPr>
            <a:picLocks noChangeAspect="1"/>
          </p:cNvPicPr>
          <p:nvPr userDrawn="1"/>
        </p:nvPicPr>
        <p:blipFill>
          <a:blip r:embed="rId2"/>
          <a:stretch>
            <a:fillRect/>
          </a:stretch>
        </p:blipFill>
        <p:spPr>
          <a:xfrm>
            <a:off x="8477258" y="381001"/>
            <a:ext cx="470662" cy="427483"/>
          </a:xfrm>
          <a:prstGeom prst="rect">
            <a:avLst/>
          </a:prstGeom>
        </p:spPr>
      </p:pic>
    </p:spTree>
    <p:extLst>
      <p:ext uri="{BB962C8B-B14F-4D97-AF65-F5344CB8AC3E}">
        <p14:creationId xmlns:p14="http://schemas.microsoft.com/office/powerpoint/2010/main" val="3516086563"/>
      </p:ext>
    </p:extLst>
  </p:cSld>
  <p:clrMapOvr>
    <a:masterClrMapping/>
  </p:clrMapOvr>
  <p:transition>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2099733"/>
            <a:ext cx="8077200" cy="1481667"/>
          </a:xfrm>
          <a:noFill/>
          <a:ln>
            <a:noFill/>
          </a:ln>
        </p:spPr>
        <p:txBody>
          <a:bodyPr anchor="b"/>
          <a:lstStyle>
            <a:lvl1pPr marL="0" indent="0" algn="l">
              <a:defRPr sz="2600" b="1" cap="all">
                <a:solidFill>
                  <a:srgbClr val="DD0000"/>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09600" y="3632195"/>
            <a:ext cx="8077200" cy="2040471"/>
          </a:xfrm>
          <a:prstGeom prst="rect">
            <a:avLst/>
          </a:prstGeom>
        </p:spPr>
        <p:txBody>
          <a:bodyPr anchor="t">
            <a:normAutofit/>
          </a:bodyPr>
          <a:lstStyle>
            <a:lvl1pPr marL="0" indent="0">
              <a:buNone/>
              <a:defRPr sz="1600" b="0" cap="none">
                <a:solidFill>
                  <a:schemeClr val="tx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pic>
        <p:nvPicPr>
          <p:cNvPr id="8" name="Picture 7" descr="CDW_boxtag.jpg"/>
          <p:cNvPicPr>
            <a:picLocks noChangeAspect="1"/>
          </p:cNvPicPr>
          <p:nvPr userDrawn="1"/>
        </p:nvPicPr>
        <p:blipFill>
          <a:blip r:embed="rId2"/>
          <a:stretch>
            <a:fillRect/>
          </a:stretch>
        </p:blipFill>
        <p:spPr>
          <a:xfrm>
            <a:off x="7086602" y="626538"/>
            <a:ext cx="1551976" cy="720255"/>
          </a:xfrm>
          <a:prstGeom prst="rect">
            <a:avLst/>
          </a:prstGeom>
        </p:spPr>
      </p:pic>
      <p:sp>
        <p:nvSpPr>
          <p:cNvPr id="9" name="Title 1"/>
          <p:cNvSpPr txBox="1">
            <a:spLocks/>
          </p:cNvSpPr>
          <p:nvPr userDrawn="1"/>
        </p:nvSpPr>
        <p:spPr>
          <a:xfrm>
            <a:off x="0" y="6578601"/>
            <a:ext cx="5638800" cy="286000"/>
          </a:xfrm>
          <a:prstGeom prst="rect">
            <a:avLst/>
          </a:prstGeom>
          <a:solidFill>
            <a:srgbClr val="EA7125"/>
          </a:solidFill>
          <a:ln>
            <a:noFill/>
          </a:ln>
        </p:spPr>
        <p:txBody>
          <a:bodyPr vert="horz" lIns="91440" tIns="45720" rIns="91440" bIns="45720" rtlCol="0" anchor="ctr">
            <a:noAutofit/>
          </a:bodyPr>
          <a:lstStyle>
            <a:lvl1pPr>
              <a:defRPr sz="2000">
                <a:solidFill>
                  <a:schemeClr val="bg1"/>
                </a:solidFill>
              </a:defRPr>
            </a:lvl1pPr>
          </a:lstStyle>
          <a:p>
            <a:pPr marL="228600" marR="0" lvl="0" indent="0" algn="l" defTabSz="457200" rtl="0" eaLnBrk="1" fontAlgn="auto" latinLnBrk="0" hangingPunct="1">
              <a:lnSpc>
                <a:spcPct val="100000"/>
              </a:lnSpc>
              <a:spcBef>
                <a:spcPct val="0"/>
              </a:spcBef>
              <a:spcAft>
                <a:spcPts val="0"/>
              </a:spcAft>
              <a:buClrTx/>
              <a:buSzTx/>
              <a:buFontTx/>
              <a:buNone/>
              <a:tabLst/>
              <a:defRPr/>
            </a:pPr>
            <a:endParaRPr kumimoji="0" lang="en-US" sz="2000" b="1" i="0" u="none" strike="noStrike" kern="1200" cap="all" spc="0" normalizeH="0" baseline="0" noProof="0" dirty="0">
              <a:ln>
                <a:noFill/>
              </a:ln>
              <a:solidFill>
                <a:schemeClr val="bg1"/>
              </a:solidFill>
              <a:effectLst/>
              <a:uLnTx/>
              <a:uFillTx/>
              <a:latin typeface="Verdana"/>
              <a:ea typeface="+mj-ea"/>
              <a:cs typeface="Verdana"/>
            </a:endParaRPr>
          </a:p>
        </p:txBody>
      </p:sp>
      <p:sp>
        <p:nvSpPr>
          <p:cNvPr id="10" name="Title 1"/>
          <p:cNvSpPr txBox="1">
            <a:spLocks/>
          </p:cNvSpPr>
          <p:nvPr userDrawn="1"/>
        </p:nvSpPr>
        <p:spPr>
          <a:xfrm>
            <a:off x="5715002" y="6570134"/>
            <a:ext cx="2937329" cy="294468"/>
          </a:xfrm>
          <a:prstGeom prst="rect">
            <a:avLst/>
          </a:prstGeom>
          <a:solidFill>
            <a:srgbClr val="404040"/>
          </a:solidFill>
          <a:ln>
            <a:noFill/>
          </a:ln>
        </p:spPr>
        <p:txBody>
          <a:bodyPr vert="horz" lIns="91440" tIns="45720" rIns="91440" bIns="45720" rtlCol="0" anchor="ctr">
            <a:noAutofit/>
          </a:bodyPr>
          <a:lstStyle>
            <a:lvl1pPr>
              <a:defRPr sz="2000">
                <a:solidFill>
                  <a:schemeClr val="bg1"/>
                </a:solidFill>
              </a:defRPr>
            </a:lvl1pPr>
          </a:lstStyle>
          <a:p>
            <a:pPr marL="228600" marR="0" lvl="0" indent="0" algn="l" defTabSz="457200" rtl="0" eaLnBrk="1" fontAlgn="auto" latinLnBrk="0" hangingPunct="1">
              <a:lnSpc>
                <a:spcPct val="100000"/>
              </a:lnSpc>
              <a:spcBef>
                <a:spcPct val="0"/>
              </a:spcBef>
              <a:spcAft>
                <a:spcPts val="0"/>
              </a:spcAft>
              <a:buClrTx/>
              <a:buSzTx/>
              <a:buFontTx/>
              <a:buNone/>
              <a:tabLst/>
              <a:defRPr/>
            </a:pPr>
            <a:endParaRPr kumimoji="0" lang="en-US" sz="2000" b="1" i="0" u="none" strike="noStrike" kern="1200" cap="all" spc="0" normalizeH="0" baseline="0" noProof="0" dirty="0">
              <a:ln>
                <a:noFill/>
              </a:ln>
              <a:solidFill>
                <a:schemeClr val="bg1"/>
              </a:solidFill>
              <a:effectLst/>
              <a:uLnTx/>
              <a:uFillTx/>
              <a:latin typeface="Verdana"/>
              <a:ea typeface="+mj-ea"/>
              <a:cs typeface="Verdana"/>
            </a:endParaRPr>
          </a:p>
        </p:txBody>
      </p:sp>
    </p:spTree>
  </p:cSld>
  <p:clrMapOvr>
    <a:masterClrMapping/>
  </p:clrMapOvr>
  <p:transition>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pic>
        <p:nvPicPr>
          <p:cNvPr id="12" name="Picture 11" descr="CDW_boxtag.jpg"/>
          <p:cNvPicPr>
            <a:picLocks noChangeAspect="1"/>
          </p:cNvPicPr>
          <p:nvPr userDrawn="1"/>
        </p:nvPicPr>
        <p:blipFill>
          <a:blip r:embed="rId2"/>
          <a:stretch>
            <a:fillRect/>
          </a:stretch>
        </p:blipFill>
        <p:spPr>
          <a:xfrm>
            <a:off x="6070602" y="910761"/>
            <a:ext cx="2574544" cy="1194816"/>
          </a:xfrm>
          <a:prstGeom prst="rect">
            <a:avLst/>
          </a:prstGeom>
        </p:spPr>
      </p:pic>
      <p:grpSp>
        <p:nvGrpSpPr>
          <p:cNvPr id="7" name="Group 6"/>
          <p:cNvGrpSpPr/>
          <p:nvPr userDrawn="1"/>
        </p:nvGrpSpPr>
        <p:grpSpPr>
          <a:xfrm>
            <a:off x="-8467" y="4741364"/>
            <a:ext cx="8652331" cy="604105"/>
            <a:chOff x="0" y="4902238"/>
            <a:chExt cx="8652331" cy="604105"/>
          </a:xfrm>
        </p:grpSpPr>
        <p:sp>
          <p:nvSpPr>
            <p:cNvPr id="17" name="TextBox 16"/>
            <p:cNvSpPr txBox="1"/>
            <p:nvPr userDrawn="1"/>
          </p:nvSpPr>
          <p:spPr>
            <a:xfrm>
              <a:off x="778934" y="5198566"/>
              <a:ext cx="7551651" cy="307777"/>
            </a:xfrm>
            <a:prstGeom prst="rect">
              <a:avLst/>
            </a:prstGeom>
            <a:noFill/>
          </p:spPr>
          <p:txBody>
            <a:bodyPr wrap="square" rtlCol="0">
              <a:spAutoFit/>
            </a:bodyPr>
            <a:lstStyle/>
            <a:p>
              <a:r>
                <a:rPr lang="en-US" sz="1400" b="1" dirty="0" smtClean="0">
                  <a:solidFill>
                    <a:srgbClr val="DD0000"/>
                  </a:solidFill>
                </a:rPr>
                <a:t>800.800.4239 | </a:t>
              </a:r>
              <a:r>
                <a:rPr lang="en-US" sz="1400" b="1" dirty="0" err="1" smtClean="0">
                  <a:solidFill>
                    <a:srgbClr val="DD0000"/>
                  </a:solidFill>
                </a:rPr>
                <a:t>CDW.com/peoplewhogetit</a:t>
              </a:r>
              <a:endParaRPr lang="en-US" sz="1400" b="1" dirty="0">
                <a:solidFill>
                  <a:srgbClr val="DD0000"/>
                </a:solidFill>
              </a:endParaRPr>
            </a:p>
          </p:txBody>
        </p:sp>
        <p:grpSp>
          <p:nvGrpSpPr>
            <p:cNvPr id="6" name="Group 5"/>
            <p:cNvGrpSpPr/>
            <p:nvPr userDrawn="1"/>
          </p:nvGrpSpPr>
          <p:grpSpPr>
            <a:xfrm>
              <a:off x="0" y="4902238"/>
              <a:ext cx="8652331" cy="102908"/>
              <a:chOff x="0" y="4902238"/>
              <a:chExt cx="8652331" cy="102908"/>
            </a:xfrm>
          </p:grpSpPr>
          <p:sp>
            <p:nvSpPr>
              <p:cNvPr id="13" name="Title 1"/>
              <p:cNvSpPr txBox="1">
                <a:spLocks/>
              </p:cNvSpPr>
              <p:nvPr userDrawn="1"/>
            </p:nvSpPr>
            <p:spPr>
              <a:xfrm>
                <a:off x="0" y="4902238"/>
                <a:ext cx="5638800" cy="102908"/>
              </a:xfrm>
              <a:prstGeom prst="rect">
                <a:avLst/>
              </a:prstGeom>
              <a:solidFill>
                <a:srgbClr val="EA7125"/>
              </a:solidFill>
              <a:ln>
                <a:noFill/>
              </a:ln>
            </p:spPr>
            <p:txBody>
              <a:bodyPr vert="horz" lIns="91440" tIns="45720" rIns="91440" bIns="45720" rtlCol="0" anchor="ctr">
                <a:noAutofit/>
              </a:bodyPr>
              <a:lstStyle>
                <a:lvl1pPr>
                  <a:defRPr sz="2000">
                    <a:solidFill>
                      <a:schemeClr val="bg1"/>
                    </a:solidFill>
                  </a:defRPr>
                </a:lvl1pPr>
              </a:lstStyle>
              <a:p>
                <a:pPr marL="228600" marR="0" lvl="0" indent="0" algn="l" defTabSz="457200" rtl="0" eaLnBrk="1" fontAlgn="auto" latinLnBrk="0" hangingPunct="1">
                  <a:lnSpc>
                    <a:spcPct val="100000"/>
                  </a:lnSpc>
                  <a:spcBef>
                    <a:spcPct val="0"/>
                  </a:spcBef>
                  <a:spcAft>
                    <a:spcPts val="0"/>
                  </a:spcAft>
                  <a:buClrTx/>
                  <a:buSzTx/>
                  <a:buFontTx/>
                  <a:buNone/>
                  <a:tabLst/>
                  <a:defRPr/>
                </a:pPr>
                <a:endParaRPr kumimoji="0" lang="en-US" sz="2000" b="1" i="0" u="none" strike="noStrike" kern="1200" cap="all" spc="0" normalizeH="0" baseline="0" noProof="0" dirty="0">
                  <a:ln>
                    <a:noFill/>
                  </a:ln>
                  <a:solidFill>
                    <a:schemeClr val="accent2"/>
                  </a:solidFill>
                  <a:effectLst/>
                  <a:uLnTx/>
                  <a:uFillTx/>
                  <a:latin typeface="Verdana"/>
                  <a:ea typeface="+mj-ea"/>
                  <a:cs typeface="Verdana"/>
                </a:endParaRPr>
              </a:p>
            </p:txBody>
          </p:sp>
          <p:sp>
            <p:nvSpPr>
              <p:cNvPr id="14" name="Title 1"/>
              <p:cNvSpPr txBox="1">
                <a:spLocks/>
              </p:cNvSpPr>
              <p:nvPr userDrawn="1"/>
            </p:nvSpPr>
            <p:spPr>
              <a:xfrm>
                <a:off x="5715002" y="4902238"/>
                <a:ext cx="2937329" cy="102908"/>
              </a:xfrm>
              <a:prstGeom prst="rect">
                <a:avLst/>
              </a:prstGeom>
              <a:solidFill>
                <a:srgbClr val="404040"/>
              </a:solidFill>
              <a:ln>
                <a:noFill/>
              </a:ln>
            </p:spPr>
            <p:txBody>
              <a:bodyPr vert="horz" lIns="91440" tIns="45720" rIns="91440" bIns="45720" rtlCol="0" anchor="ctr">
                <a:noAutofit/>
              </a:bodyPr>
              <a:lstStyle>
                <a:lvl1pPr>
                  <a:defRPr sz="2000">
                    <a:solidFill>
                      <a:schemeClr val="bg1"/>
                    </a:solidFill>
                  </a:defRPr>
                </a:lvl1pPr>
              </a:lstStyle>
              <a:p>
                <a:pPr marL="228600" marR="0" lvl="0" indent="0" algn="l" defTabSz="457200" rtl="0" eaLnBrk="1" fontAlgn="auto" latinLnBrk="0" hangingPunct="1">
                  <a:lnSpc>
                    <a:spcPct val="100000"/>
                  </a:lnSpc>
                  <a:spcBef>
                    <a:spcPct val="0"/>
                  </a:spcBef>
                  <a:spcAft>
                    <a:spcPts val="0"/>
                  </a:spcAft>
                  <a:buClrTx/>
                  <a:buSzTx/>
                  <a:buFontTx/>
                  <a:buNone/>
                  <a:tabLst/>
                  <a:defRPr/>
                </a:pPr>
                <a:endParaRPr kumimoji="0" lang="en-US" sz="2000" b="1" i="0" u="none" strike="noStrike" kern="1200" cap="all" spc="0" normalizeH="0" baseline="0" noProof="0" dirty="0">
                  <a:ln>
                    <a:noFill/>
                  </a:ln>
                  <a:solidFill>
                    <a:schemeClr val="bg1"/>
                  </a:solidFill>
                  <a:effectLst/>
                  <a:uLnTx/>
                  <a:uFillTx/>
                  <a:latin typeface="Verdana"/>
                  <a:ea typeface="+mj-ea"/>
                  <a:cs typeface="Verdana"/>
                </a:endParaRPr>
              </a:p>
            </p:txBody>
          </p:sp>
        </p:grpSp>
      </p:grpSp>
      <p:sp>
        <p:nvSpPr>
          <p:cNvPr id="9" name="Text Placeholder 8"/>
          <p:cNvSpPr>
            <a:spLocks noGrp="1"/>
          </p:cNvSpPr>
          <p:nvPr>
            <p:ph type="body" sz="quarter" idx="10"/>
          </p:nvPr>
        </p:nvSpPr>
        <p:spPr>
          <a:xfrm>
            <a:off x="804864" y="2912533"/>
            <a:ext cx="7788804" cy="1608667"/>
          </a:xfrm>
        </p:spPr>
        <p:txBody>
          <a:bodyPr anchor="b">
            <a:normAutofit/>
          </a:bodyPr>
          <a:lstStyle>
            <a:lvl1pPr>
              <a:buNone/>
              <a:defRPr sz="2600" b="1" cap="all">
                <a:solidFill>
                  <a:srgbClr val="DE2125"/>
                </a:solidFill>
              </a:defRPr>
            </a:lvl1pPr>
          </a:lstStyle>
          <a:p>
            <a:pPr lvl="0"/>
            <a:r>
              <a:rPr lang="en-US" dirty="0" smtClean="0"/>
              <a:t>Click to edit Master text style</a:t>
            </a:r>
          </a:p>
        </p:txBody>
      </p:sp>
    </p:spTree>
  </p:cSld>
  <p:clrMapOvr>
    <a:masterClrMapping/>
  </p:clrMapOvr>
  <p:transition>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1489" y="334095"/>
            <a:ext cx="8375311" cy="530996"/>
          </a:xfrm>
          <a:prstGeom prst="rect">
            <a:avLst/>
          </a:prstGeom>
          <a:noFill/>
          <a:ln>
            <a:noFill/>
          </a:ln>
        </p:spPr>
        <p:txBody>
          <a:bodyPr vert="horz" lIns="91440" tIns="45720" rIns="91440" bIns="45720" rtlCol="0" anchor="ctr">
            <a:noAutofit/>
          </a:bodyPr>
          <a:lstStyle/>
          <a:p>
            <a:r>
              <a:rPr lang="en-US" dirty="0" smtClean="0"/>
              <a:t>Click to edit Master title style</a:t>
            </a:r>
            <a:endParaRPr lang="en-US" dirty="0"/>
          </a:p>
        </p:txBody>
      </p:sp>
      <p:sp>
        <p:nvSpPr>
          <p:cNvPr id="10" name="TextBox 9"/>
          <p:cNvSpPr txBox="1"/>
          <p:nvPr/>
        </p:nvSpPr>
        <p:spPr>
          <a:xfrm>
            <a:off x="8652932" y="6595531"/>
            <a:ext cx="355603" cy="338554"/>
          </a:xfrm>
          <a:prstGeom prst="rect">
            <a:avLst/>
          </a:prstGeom>
          <a:noFill/>
        </p:spPr>
        <p:txBody>
          <a:bodyPr wrap="square" rtlCol="0">
            <a:spAutoFit/>
          </a:bodyPr>
          <a:lstStyle/>
          <a:p>
            <a:pPr algn="r"/>
            <a:fld id="{63D6873E-ACBF-0942-B5C2-51F9A6E12C79}" type="slidenum">
              <a:rPr lang="en-US" sz="800" smtClean="0">
                <a:solidFill>
                  <a:schemeClr val="tx1"/>
                </a:solidFill>
                <a:latin typeface="Verdana"/>
                <a:cs typeface="Verdana"/>
              </a:rPr>
              <a:pPr algn="r"/>
              <a:t>‹#›</a:t>
            </a:fld>
            <a:endParaRPr lang="en-US" sz="800" dirty="0">
              <a:solidFill>
                <a:schemeClr val="tx1"/>
              </a:solidFill>
              <a:latin typeface="Verdana"/>
              <a:cs typeface="Verdana"/>
            </a:endParaRPr>
          </a:p>
        </p:txBody>
      </p:sp>
      <p:sp>
        <p:nvSpPr>
          <p:cNvPr id="8" name="Rectangle 7"/>
          <p:cNvSpPr/>
          <p:nvPr/>
        </p:nvSpPr>
        <p:spPr>
          <a:xfrm>
            <a:off x="3" y="6602568"/>
            <a:ext cx="9143999" cy="255432"/>
          </a:xfrm>
          <a:prstGeom prst="rect">
            <a:avLst/>
          </a:prstGeom>
          <a:solidFill>
            <a:schemeClr val="bg2">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p:nvPr/>
        </p:nvSpPr>
        <p:spPr>
          <a:xfrm>
            <a:off x="8356600" y="6602568"/>
            <a:ext cx="651934" cy="230832"/>
          </a:xfrm>
          <a:prstGeom prst="rect">
            <a:avLst/>
          </a:prstGeom>
          <a:noFill/>
        </p:spPr>
        <p:txBody>
          <a:bodyPr wrap="square" rtlCol="0" anchor="t">
            <a:spAutoFit/>
          </a:bodyPr>
          <a:lstStyle/>
          <a:p>
            <a:pPr algn="r"/>
            <a:fld id="{63D6873E-ACBF-0942-B5C2-51F9A6E12C79}" type="slidenum">
              <a:rPr lang="en-US" sz="900" b="0" smtClean="0">
                <a:solidFill>
                  <a:schemeClr val="tx2">
                    <a:lumMod val="75000"/>
                  </a:schemeClr>
                </a:solidFill>
                <a:latin typeface="Verdana"/>
                <a:cs typeface="Verdana"/>
              </a:rPr>
              <a:pPr algn="r"/>
              <a:t>‹#›</a:t>
            </a:fld>
            <a:endParaRPr lang="en-US" sz="900" b="0" dirty="0">
              <a:solidFill>
                <a:schemeClr val="tx2">
                  <a:lumMod val="75000"/>
                </a:schemeClr>
              </a:solidFill>
              <a:latin typeface="Verdana"/>
              <a:cs typeface="Verdana"/>
            </a:endParaRPr>
          </a:p>
        </p:txBody>
      </p:sp>
      <p:sp>
        <p:nvSpPr>
          <p:cNvPr id="12" name="Text Placeholder 2"/>
          <p:cNvSpPr>
            <a:spLocks noGrp="1"/>
          </p:cNvSpPr>
          <p:nvPr>
            <p:ph type="body" idx="1"/>
          </p:nvPr>
        </p:nvSpPr>
        <p:spPr>
          <a:xfrm>
            <a:off x="311489" y="1042403"/>
            <a:ext cx="8375311" cy="53797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81" r:id="rId4"/>
    <p:sldLayoutId id="2147483691" r:id="rId5"/>
    <p:sldLayoutId id="2147483682" r:id="rId6"/>
    <p:sldLayoutId id="2147483692" r:id="rId7"/>
    <p:sldLayoutId id="2147483684" r:id="rId8"/>
    <p:sldLayoutId id="2147483677" r:id="rId9"/>
    <p:sldLayoutId id="2147483674" r:id="rId10"/>
  </p:sldLayoutIdLst>
  <p:transition>
    <p:push dir="u"/>
  </p:transition>
  <p:timing>
    <p:tnLst>
      <p:par>
        <p:cTn id="1" dur="indefinite" restart="never" nodeType="tmRoot"/>
      </p:par>
    </p:tnLst>
  </p:timing>
  <p:txStyles>
    <p:titleStyle>
      <a:lvl1pPr marL="0" indent="0" algn="l" defTabSz="457200" rtl="0" eaLnBrk="1" latinLnBrk="0" hangingPunct="1">
        <a:spcBef>
          <a:spcPct val="0"/>
        </a:spcBef>
        <a:buNone/>
        <a:defRPr sz="2400" b="1" kern="1200" cap="all" baseline="0">
          <a:solidFill>
            <a:srgbClr val="0070C0"/>
          </a:solidFill>
          <a:latin typeface="Verdana"/>
          <a:ea typeface="+mj-ea"/>
          <a:cs typeface="Verdana"/>
        </a:defRPr>
      </a:lvl1pPr>
    </p:titleStyle>
    <p:bodyStyle>
      <a:lvl1pPr marL="237744" indent="-237744" algn="l" defTabSz="457200" rtl="0" eaLnBrk="1" latinLnBrk="0" hangingPunct="1">
        <a:spcBef>
          <a:spcPts val="672"/>
        </a:spcBef>
        <a:buClr>
          <a:srgbClr val="0070C0"/>
        </a:buClr>
        <a:buSzPct val="90000"/>
        <a:buFont typeface="Arial"/>
        <a:buChar char="•"/>
        <a:defRPr sz="2000" b="0" kern="1200" cap="none" baseline="0">
          <a:solidFill>
            <a:srgbClr val="404040"/>
          </a:solidFill>
          <a:latin typeface="Verdana"/>
          <a:ea typeface="+mn-ea"/>
          <a:cs typeface="Verdana"/>
        </a:defRPr>
      </a:lvl1pPr>
      <a:lvl2pPr marL="452438" indent="-223838" algn="l" defTabSz="457200" rtl="0" eaLnBrk="1" latinLnBrk="0" hangingPunct="1">
        <a:spcBef>
          <a:spcPts val="400"/>
        </a:spcBef>
        <a:buClr>
          <a:srgbClr val="0070C0"/>
        </a:buClr>
        <a:buSzPct val="90000"/>
        <a:buFont typeface="Lucida Grande"/>
        <a:buChar char="»"/>
        <a:defRPr sz="2000" b="0" kern="1200">
          <a:solidFill>
            <a:srgbClr val="404040"/>
          </a:solidFill>
          <a:latin typeface="Verdana"/>
          <a:ea typeface="+mn-ea"/>
          <a:cs typeface="Verdana"/>
        </a:defRPr>
      </a:lvl2pPr>
      <a:lvl3pPr marL="630936" indent="-173736" algn="l" defTabSz="457200" rtl="0" eaLnBrk="1" latinLnBrk="0" hangingPunct="1">
        <a:spcBef>
          <a:spcPts val="400"/>
        </a:spcBef>
        <a:buClr>
          <a:srgbClr val="0070C0"/>
        </a:buClr>
        <a:buSzPct val="90000"/>
        <a:buFont typeface="Lucida Grande"/>
        <a:buChar char="-"/>
        <a:defRPr sz="1800" kern="1200">
          <a:solidFill>
            <a:srgbClr val="404040"/>
          </a:solidFill>
          <a:latin typeface="Verdana"/>
          <a:ea typeface="+mn-ea"/>
          <a:cs typeface="Verdana"/>
        </a:defRPr>
      </a:lvl3pPr>
      <a:lvl4pPr marL="803275" indent="-219075" algn="l" defTabSz="1311275" rtl="0" eaLnBrk="1" latinLnBrk="0" hangingPunct="1">
        <a:spcBef>
          <a:spcPts val="400"/>
        </a:spcBef>
        <a:buClr>
          <a:srgbClr val="0070C0"/>
        </a:buClr>
        <a:buSzPct val="90000"/>
        <a:buFont typeface="Courier New"/>
        <a:buChar char="o"/>
        <a:defRPr sz="1600" kern="1200">
          <a:solidFill>
            <a:srgbClr val="404040"/>
          </a:solidFill>
          <a:latin typeface="Verdana"/>
          <a:ea typeface="+mn-ea"/>
          <a:cs typeface="Verdana"/>
        </a:defRPr>
      </a:lvl4pPr>
      <a:lvl5pPr marL="1033463" indent="-219075" algn="l" defTabSz="457200" rtl="0" eaLnBrk="1" latinLnBrk="0" hangingPunct="1">
        <a:spcBef>
          <a:spcPts val="400"/>
        </a:spcBef>
        <a:buClr>
          <a:srgbClr val="0070C0"/>
        </a:buClr>
        <a:buSzPct val="90000"/>
        <a:buFont typeface="Wingdings" pitchFamily="2" charset="2"/>
        <a:buChar char="§"/>
        <a:tabLst/>
        <a:defRPr sz="1400" kern="1200">
          <a:solidFill>
            <a:srgbClr val="404040"/>
          </a:solidFill>
          <a:latin typeface="Verdana"/>
          <a:ea typeface="+mn-ea"/>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Linux_kerne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scm.com/downloads" TargetMode="External"/><Relationship Id="rId7"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hyperlink" Target="https://git-scm.com/downloads/guis"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git-scm.com/doc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git-scm.com/book" TargetMode="External"/><Relationship Id="rId5" Type="http://schemas.openxmlformats.org/officeDocument/2006/relationships/hyperlink" Target="http://ndpsoftware.com/git-cheatsheet.html" TargetMode="External"/><Relationship Id="rId4" Type="http://schemas.openxmlformats.org/officeDocument/2006/relationships/hyperlink" Target="https://services.github.com/kit/downloads/github-git-cheat-sheet.pdf"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mailto:james.r.small@example.com"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3cyour-github-id%3e/My-Test-Repo.git"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4.png"/><Relationship Id="rId7" Type="http://schemas.openxmlformats.org/officeDocument/2006/relationships/hyperlink" Target="http://www.linkedin.com/in/jamesrsmall"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hyperlink" Target="http://twitter.com/sockduct" TargetMode="External"/><Relationship Id="rId10" Type="http://schemas.openxmlformats.org/officeDocument/2006/relationships/hyperlink" Target="https://github.com/sockduct" TargetMode="External"/><Relationship Id="rId4" Type="http://schemas.openxmlformats.org/officeDocument/2006/relationships/hyperlink" Target="http://twitter.com/netsec14" TargetMode="External"/><Relationship Id="rId9" Type="http://schemas.openxmlformats.org/officeDocument/2006/relationships/image" Target="../media/image37.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hyperlink" Target="https://guides.github.com/" TargetMode="External"/><Relationship Id="rId3" Type="http://schemas.openxmlformats.org/officeDocument/2006/relationships/hyperlink" Target="https://git-scm.com/doc" TargetMode="External"/><Relationship Id="rId7" Type="http://schemas.openxmlformats.org/officeDocument/2006/relationships/hyperlink" Target="https://help.github.com/articles/viewing-contributions-on-your-profile-page/" TargetMode="External"/><Relationship Id="rId2" Type="http://schemas.openxmlformats.org/officeDocument/2006/relationships/hyperlink" Target="https://git-scm.com/" TargetMode="External"/><Relationship Id="rId1" Type="http://schemas.openxmlformats.org/officeDocument/2006/relationships/slideLayout" Target="../slideLayouts/slideLayout2.xml"/><Relationship Id="rId6" Type="http://schemas.openxmlformats.org/officeDocument/2006/relationships/hyperlink" Target="https://github.com/explore" TargetMode="External"/><Relationship Id="rId5" Type="http://schemas.openxmlformats.org/officeDocument/2006/relationships/hyperlink" Target="https://guides.github.com/introduction/flow/" TargetMode="External"/><Relationship Id="rId10" Type="http://schemas.openxmlformats.org/officeDocument/2006/relationships/hyperlink" Target="https://help.github.com/" TargetMode="External"/><Relationship Id="rId4" Type="http://schemas.openxmlformats.org/officeDocument/2006/relationships/hyperlink" Target="https://git-scm.com/book/en/v2" TargetMode="External"/><Relationship Id="rId9" Type="http://schemas.openxmlformats.org/officeDocument/2006/relationships/hyperlink" Target="https://www.youtube.com/user/GitHubGuides"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ranking.com/repositorie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3106767" y="246220"/>
            <a:ext cx="2559082" cy="2578227"/>
          </a:xfrm>
          <a:prstGeom prst="rect">
            <a:avLst/>
          </a:prstGeom>
        </p:spPr>
      </p:pic>
      <p:sp>
        <p:nvSpPr>
          <p:cNvPr id="2" name="Title 1"/>
          <p:cNvSpPr>
            <a:spLocks noGrp="1"/>
          </p:cNvSpPr>
          <p:nvPr>
            <p:ph type="ctrTitle"/>
          </p:nvPr>
        </p:nvSpPr>
        <p:spPr/>
        <p:txBody>
          <a:bodyPr/>
          <a:lstStyle/>
          <a:p>
            <a:r>
              <a:rPr lang="en-US" dirty="0" smtClean="0"/>
              <a:t>Why </a:t>
            </a:r>
            <a:r>
              <a:rPr lang="en-US" dirty="0" err="1" smtClean="0"/>
              <a:t>Git</a:t>
            </a:r>
            <a:r>
              <a:rPr lang="en-US" dirty="0" smtClean="0"/>
              <a:t> &amp; </a:t>
            </a:r>
            <a:r>
              <a:rPr lang="en-US" dirty="0" err="1" smtClean="0"/>
              <a:t>Github</a:t>
            </a:r>
            <a:r>
              <a:rPr lang="en-US" dirty="0" smtClean="0"/>
              <a:t>?</a:t>
            </a:r>
            <a:endParaRPr lang="en-US" dirty="0"/>
          </a:p>
        </p:txBody>
      </p:sp>
      <p:sp>
        <p:nvSpPr>
          <p:cNvPr id="3" name="Subtitle 2"/>
          <p:cNvSpPr>
            <a:spLocks noGrp="1"/>
          </p:cNvSpPr>
          <p:nvPr>
            <p:ph type="subTitle" idx="1"/>
          </p:nvPr>
        </p:nvSpPr>
        <p:spPr/>
        <p:txBody>
          <a:bodyPr>
            <a:normAutofit/>
          </a:bodyPr>
          <a:lstStyle/>
          <a:p>
            <a:r>
              <a:rPr lang="en-US" dirty="0" smtClean="0"/>
              <a:t>Why would </a:t>
            </a:r>
            <a:r>
              <a:rPr lang="en-US" dirty="0" err="1" smtClean="0"/>
              <a:t>Git</a:t>
            </a:r>
            <a:r>
              <a:rPr lang="en-US" dirty="0" smtClean="0"/>
              <a:t>/GitHub interest me?  An introduction.</a:t>
            </a:r>
            <a:endParaRPr lang="en-US" dirty="0"/>
          </a:p>
        </p:txBody>
      </p:sp>
      <p:sp>
        <p:nvSpPr>
          <p:cNvPr id="4" name="Text Placeholder 3"/>
          <p:cNvSpPr>
            <a:spLocks noGrp="1"/>
          </p:cNvSpPr>
          <p:nvPr>
            <p:ph type="body" sz="quarter" idx="13"/>
          </p:nvPr>
        </p:nvSpPr>
        <p:spPr/>
        <p:txBody>
          <a:bodyPr/>
          <a:lstStyle/>
          <a:p>
            <a:r>
              <a:rPr lang="en-US" dirty="0" smtClean="0"/>
              <a:t>James R. Small, Sr. </a:t>
            </a:r>
            <a:r>
              <a:rPr lang="en-US" dirty="0" smtClean="0"/>
              <a:t>Infrastructure </a:t>
            </a:r>
            <a:r>
              <a:rPr lang="en-US" dirty="0" smtClean="0"/>
              <a:t>Architect</a:t>
            </a:r>
            <a:endParaRPr lang="en-US" dirty="0"/>
          </a:p>
        </p:txBody>
      </p:sp>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8990" y="5536276"/>
            <a:ext cx="5562600"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p:cNvPicPr>
          <p:nvPr/>
        </p:nvPicPr>
        <p:blipFill>
          <a:blip r:embed="rId5"/>
          <a:stretch>
            <a:fillRect/>
          </a:stretch>
        </p:blipFill>
        <p:spPr>
          <a:xfrm>
            <a:off x="-4774" y="253463"/>
            <a:ext cx="3333750" cy="1419225"/>
          </a:xfrm>
          <a:prstGeom prst="rect">
            <a:avLst/>
          </a:prstGeom>
        </p:spPr>
      </p:pic>
      <p:pic>
        <p:nvPicPr>
          <p:cNvPr id="7" name="Picture 6"/>
          <p:cNvPicPr>
            <a:picLocks noChangeAspect="1"/>
          </p:cNvPicPr>
          <p:nvPr/>
        </p:nvPicPr>
        <p:blipFill>
          <a:blip r:embed="rId6"/>
          <a:stretch>
            <a:fillRect/>
          </a:stretch>
        </p:blipFill>
        <p:spPr>
          <a:xfrm>
            <a:off x="5462601" y="253455"/>
            <a:ext cx="3676650" cy="1276350"/>
          </a:xfrm>
          <a:prstGeom prst="rect">
            <a:avLst/>
          </a:prstGeom>
        </p:spPr>
      </p:pic>
    </p:spTree>
    <p:extLst>
      <p:ext uri="{BB962C8B-B14F-4D97-AF65-F5344CB8AC3E}">
        <p14:creationId xmlns:p14="http://schemas.microsoft.com/office/powerpoint/2010/main" val="1679214522"/>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lnSpcReduction="10000"/>
          </a:bodyPr>
          <a:lstStyle/>
          <a:p>
            <a:r>
              <a:rPr lang="en-US" sz="3200" dirty="0" smtClean="0"/>
              <a:t>A spat between the Linux Kernel Developers and </a:t>
            </a:r>
            <a:r>
              <a:rPr lang="en-US" sz="3200" dirty="0" err="1" smtClean="0"/>
              <a:t>BitKeeper</a:t>
            </a:r>
            <a:r>
              <a:rPr lang="en-US" sz="3200" dirty="0" smtClean="0"/>
              <a:t> resulted in Mr. Torvalds creating a new system from scratch – </a:t>
            </a:r>
            <a:r>
              <a:rPr lang="en-US" sz="3200" dirty="0" err="1" smtClean="0"/>
              <a:t>git</a:t>
            </a:r>
            <a:r>
              <a:rPr lang="en-US" sz="3200" dirty="0" smtClean="0"/>
              <a:t> – after all, how hard could it be?  </a:t>
            </a:r>
            <a:r>
              <a:rPr lang="en-US" sz="3200" dirty="0" smtClean="0">
                <a:sym typeface="Wingdings" panose="05000000000000000000" pitchFamily="2" charset="2"/>
              </a:rPr>
              <a:t></a:t>
            </a:r>
            <a:endParaRPr lang="en-US" sz="3200" dirty="0" smtClean="0"/>
          </a:p>
          <a:p>
            <a:r>
              <a:rPr lang="en-US" sz="3200" dirty="0" smtClean="0"/>
              <a:t>Torvalds </a:t>
            </a:r>
            <a:r>
              <a:rPr lang="en-US" sz="3200" dirty="0"/>
              <a:t>quipped about the name </a:t>
            </a:r>
            <a:r>
              <a:rPr lang="en-US" sz="3200" i="1" dirty="0" err="1"/>
              <a:t>git</a:t>
            </a:r>
            <a:r>
              <a:rPr lang="en-US" sz="3200" dirty="0"/>
              <a:t> (which means "unpleasant person" in </a:t>
            </a:r>
            <a:r>
              <a:rPr lang="en-US" sz="3200" dirty="0"/>
              <a:t>British English</a:t>
            </a:r>
            <a:r>
              <a:rPr lang="en-US" sz="3200" dirty="0"/>
              <a:t> slang): "I'm an egotistical bastard, and I name all my projects after myself. First '</a:t>
            </a:r>
            <a:r>
              <a:rPr lang="en-US" sz="3200" dirty="0">
                <a:hlinkClick r:id="rId3" tooltip="Linux kernel"/>
              </a:rPr>
              <a:t>Linux</a:t>
            </a:r>
            <a:r>
              <a:rPr lang="en-US" sz="3200" dirty="0"/>
              <a:t>', now '</a:t>
            </a:r>
            <a:r>
              <a:rPr lang="en-US" sz="3200" dirty="0" err="1"/>
              <a:t>git</a:t>
            </a:r>
            <a:r>
              <a:rPr lang="en-US" sz="3200" dirty="0" smtClean="0"/>
              <a:t>'."</a:t>
            </a:r>
            <a:endParaRPr lang="en-US" sz="3200" dirty="0"/>
          </a:p>
        </p:txBody>
      </p:sp>
      <p:sp>
        <p:nvSpPr>
          <p:cNvPr id="3" name="Title 2"/>
          <p:cNvSpPr>
            <a:spLocks noGrp="1"/>
          </p:cNvSpPr>
          <p:nvPr>
            <p:ph type="title"/>
          </p:nvPr>
        </p:nvSpPr>
        <p:spPr/>
        <p:txBody>
          <a:bodyPr/>
          <a:lstStyle/>
          <a:p>
            <a:r>
              <a:rPr lang="en-US" dirty="0" smtClean="0"/>
              <a:t>whither </a:t>
            </a:r>
            <a:r>
              <a:rPr lang="en-US" dirty="0" err="1" smtClean="0"/>
              <a:t>git</a:t>
            </a:r>
            <a:r>
              <a:rPr lang="en-US" dirty="0" smtClean="0"/>
              <a:t>/</a:t>
            </a:r>
            <a:r>
              <a:rPr lang="en-US" dirty="0" err="1" smtClean="0"/>
              <a:t>github</a:t>
            </a:r>
            <a:r>
              <a:rPr lang="en-US" dirty="0" smtClean="0"/>
              <a:t>?</a:t>
            </a:r>
            <a:endParaRPr lang="en-US" dirty="0"/>
          </a:p>
        </p:txBody>
      </p:sp>
    </p:spTree>
    <p:extLst>
      <p:ext uri="{BB962C8B-B14F-4D97-AF65-F5344CB8AC3E}">
        <p14:creationId xmlns:p14="http://schemas.microsoft.com/office/powerpoint/2010/main" val="752742876"/>
      </p:ext>
    </p:extLst>
  </p:cSld>
  <p:clrMapOvr>
    <a:masterClrMapping/>
  </p:clrMapOvr>
  <p:transition>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r>
              <a:rPr lang="en-US" sz="3200" dirty="0" smtClean="0"/>
              <a:t>A few years after </a:t>
            </a:r>
            <a:r>
              <a:rPr lang="en-US" sz="3200" dirty="0" err="1" smtClean="0"/>
              <a:t>Git’s</a:t>
            </a:r>
            <a:r>
              <a:rPr lang="en-US" sz="3200" dirty="0" smtClean="0"/>
              <a:t> creation, GitHub came along</a:t>
            </a:r>
          </a:p>
          <a:p>
            <a:r>
              <a:rPr lang="en-US" sz="3200" dirty="0" smtClean="0"/>
              <a:t>Essentially a centralized cloud repository (shared storage) for </a:t>
            </a:r>
            <a:r>
              <a:rPr lang="en-US" sz="3200" dirty="0" err="1" smtClean="0"/>
              <a:t>git</a:t>
            </a:r>
            <a:r>
              <a:rPr lang="en-US" sz="3200" dirty="0" smtClean="0"/>
              <a:t> projects with a nice Web front end</a:t>
            </a:r>
          </a:p>
          <a:p>
            <a:r>
              <a:rPr lang="en-US" sz="3200" dirty="0" smtClean="0"/>
              <a:t>Also adds issue tracking, task management, wikis and is free for public projects</a:t>
            </a:r>
          </a:p>
          <a:p>
            <a:r>
              <a:rPr lang="en-US" sz="3200" dirty="0" smtClean="0"/>
              <a:t>The largest host of source code in the world</a:t>
            </a:r>
            <a:endParaRPr lang="en-US" sz="3200" dirty="0"/>
          </a:p>
        </p:txBody>
      </p:sp>
      <p:sp>
        <p:nvSpPr>
          <p:cNvPr id="3" name="Title 2"/>
          <p:cNvSpPr>
            <a:spLocks noGrp="1"/>
          </p:cNvSpPr>
          <p:nvPr>
            <p:ph type="title"/>
          </p:nvPr>
        </p:nvSpPr>
        <p:spPr/>
        <p:txBody>
          <a:bodyPr/>
          <a:lstStyle/>
          <a:p>
            <a:r>
              <a:rPr lang="en-US" dirty="0" smtClean="0"/>
              <a:t>whither </a:t>
            </a:r>
            <a:r>
              <a:rPr lang="en-US" dirty="0" err="1" smtClean="0"/>
              <a:t>git</a:t>
            </a:r>
            <a:r>
              <a:rPr lang="en-US" dirty="0" smtClean="0"/>
              <a:t>/</a:t>
            </a:r>
            <a:r>
              <a:rPr lang="en-US" dirty="0" err="1" smtClean="0"/>
              <a:t>github</a:t>
            </a:r>
            <a:r>
              <a:rPr lang="en-US" dirty="0" smtClean="0"/>
              <a:t>?</a:t>
            </a:r>
            <a:endParaRPr lang="en-US" dirty="0"/>
          </a:p>
        </p:txBody>
      </p:sp>
    </p:spTree>
    <p:extLst>
      <p:ext uri="{BB962C8B-B14F-4D97-AF65-F5344CB8AC3E}">
        <p14:creationId xmlns:p14="http://schemas.microsoft.com/office/powerpoint/2010/main" val="1548044101"/>
      </p:ext>
    </p:extLst>
  </p:cSld>
  <p:clrMapOvr>
    <a:masterClrMapping/>
  </p:clrMapOvr>
  <p:transition>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r>
              <a:rPr lang="en-US" sz="3200" dirty="0" smtClean="0"/>
              <a:t>Download the free client</a:t>
            </a:r>
          </a:p>
          <a:p>
            <a:pPr lvl="1"/>
            <a:r>
              <a:rPr lang="en-US" sz="3200" dirty="0" smtClean="0">
                <a:hlinkClick r:id="rId3"/>
              </a:rPr>
              <a:t>git-scm.com/downloads</a:t>
            </a:r>
            <a:r>
              <a:rPr lang="en-US" sz="3200" dirty="0" smtClean="0"/>
              <a:t> (CLI)</a:t>
            </a:r>
          </a:p>
          <a:p>
            <a:pPr lvl="1"/>
            <a:endParaRPr lang="en-US" sz="3200" dirty="0"/>
          </a:p>
          <a:p>
            <a:pPr lvl="1"/>
            <a:endParaRPr lang="en-US" sz="3200" dirty="0" smtClean="0"/>
          </a:p>
          <a:p>
            <a:pPr lvl="1"/>
            <a:endParaRPr lang="en-US" sz="3200" dirty="0"/>
          </a:p>
          <a:p>
            <a:pPr lvl="1"/>
            <a:endParaRPr lang="en-US" sz="3200" dirty="0" smtClean="0"/>
          </a:p>
          <a:p>
            <a:pPr lvl="1"/>
            <a:endParaRPr lang="en-US" sz="3200" dirty="0" smtClean="0"/>
          </a:p>
          <a:p>
            <a:pPr lvl="1"/>
            <a:r>
              <a:rPr lang="en-US" sz="3200" dirty="0" smtClean="0">
                <a:hlinkClick r:id="rId4"/>
              </a:rPr>
              <a:t>git-scm.com/download/</a:t>
            </a:r>
            <a:r>
              <a:rPr lang="en-US" sz="3200" dirty="0" err="1" smtClean="0">
                <a:hlinkClick r:id="rId4"/>
              </a:rPr>
              <a:t>guis</a:t>
            </a:r>
            <a:r>
              <a:rPr lang="en-US" sz="3200" dirty="0" smtClean="0"/>
              <a:t> (GUI)</a:t>
            </a:r>
            <a:endParaRPr lang="en-US" sz="3200" dirty="0"/>
          </a:p>
        </p:txBody>
      </p:sp>
      <p:sp>
        <p:nvSpPr>
          <p:cNvPr id="3" name="Title 2"/>
          <p:cNvSpPr>
            <a:spLocks noGrp="1"/>
          </p:cNvSpPr>
          <p:nvPr>
            <p:ph type="title"/>
          </p:nvPr>
        </p:nvSpPr>
        <p:spPr/>
        <p:txBody>
          <a:bodyPr/>
          <a:lstStyle/>
          <a:p>
            <a:r>
              <a:rPr lang="en-US" dirty="0" smtClean="0"/>
              <a:t>obtaining </a:t>
            </a:r>
            <a:r>
              <a:rPr lang="en-US" dirty="0" err="1" smtClean="0"/>
              <a:t>git</a:t>
            </a:r>
            <a:endParaRPr lang="en-US" dirty="0"/>
          </a:p>
        </p:txBody>
      </p:sp>
      <p:pic>
        <p:nvPicPr>
          <p:cNvPr id="4" name="Picture 3"/>
          <p:cNvPicPr>
            <a:picLocks noChangeAspect="1"/>
          </p:cNvPicPr>
          <p:nvPr/>
        </p:nvPicPr>
        <p:blipFill>
          <a:blip r:embed="rId5"/>
          <a:stretch>
            <a:fillRect/>
          </a:stretch>
        </p:blipFill>
        <p:spPr>
          <a:xfrm>
            <a:off x="729717" y="2737633"/>
            <a:ext cx="1657350" cy="1471613"/>
          </a:xfrm>
          <a:prstGeom prst="rect">
            <a:avLst/>
          </a:prstGeom>
        </p:spPr>
      </p:pic>
      <p:pic>
        <p:nvPicPr>
          <p:cNvPr id="5" name="Picture 4"/>
          <p:cNvPicPr>
            <a:picLocks noChangeAspect="1"/>
          </p:cNvPicPr>
          <p:nvPr/>
        </p:nvPicPr>
        <p:blipFill>
          <a:blip r:embed="rId6"/>
          <a:stretch>
            <a:fillRect/>
          </a:stretch>
        </p:blipFill>
        <p:spPr>
          <a:xfrm>
            <a:off x="3551593" y="2619939"/>
            <a:ext cx="1419225" cy="1685925"/>
          </a:xfrm>
          <a:prstGeom prst="rect">
            <a:avLst/>
          </a:prstGeom>
        </p:spPr>
      </p:pic>
      <p:pic>
        <p:nvPicPr>
          <p:cNvPr id="6" name="Picture 5"/>
          <p:cNvPicPr>
            <a:picLocks noChangeAspect="1"/>
          </p:cNvPicPr>
          <p:nvPr/>
        </p:nvPicPr>
        <p:blipFill>
          <a:blip r:embed="rId7"/>
          <a:stretch>
            <a:fillRect/>
          </a:stretch>
        </p:blipFill>
        <p:spPr>
          <a:xfrm>
            <a:off x="6080953" y="2552700"/>
            <a:ext cx="1400175" cy="1752600"/>
          </a:xfrm>
          <a:prstGeom prst="rect">
            <a:avLst/>
          </a:prstGeom>
        </p:spPr>
      </p:pic>
    </p:spTree>
    <p:extLst>
      <p:ext uri="{BB962C8B-B14F-4D97-AF65-F5344CB8AC3E}">
        <p14:creationId xmlns:p14="http://schemas.microsoft.com/office/powerpoint/2010/main" val="1159322359"/>
      </p:ext>
    </p:extLst>
  </p:cSld>
  <p:clrMapOvr>
    <a:masterClrMapping/>
  </p:clrMapOvr>
  <p:transition>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r>
              <a:rPr lang="en-US" sz="3200" dirty="0" smtClean="0">
                <a:hlinkClick r:id="rId3"/>
              </a:rPr>
              <a:t>git-scm.com/docs</a:t>
            </a:r>
            <a:r>
              <a:rPr lang="en-US" sz="3200" dirty="0" smtClean="0"/>
              <a:t> (</a:t>
            </a:r>
            <a:r>
              <a:rPr lang="en-US" sz="3200" dirty="0" err="1" smtClean="0"/>
              <a:t>git</a:t>
            </a:r>
            <a:r>
              <a:rPr lang="en-US" sz="3200" dirty="0" smtClean="0"/>
              <a:t> reference page)</a:t>
            </a:r>
          </a:p>
          <a:p>
            <a:endParaRPr lang="en-US" sz="3200" dirty="0"/>
          </a:p>
          <a:p>
            <a:r>
              <a:rPr lang="en-US" sz="3200" dirty="0" err="1" smtClean="0">
                <a:hlinkClick r:id="rId4"/>
              </a:rPr>
              <a:t>git</a:t>
            </a:r>
            <a:r>
              <a:rPr lang="en-US" sz="3200" dirty="0" smtClean="0">
                <a:hlinkClick r:id="rId4"/>
              </a:rPr>
              <a:t> pdf cheat sheet</a:t>
            </a:r>
            <a:endParaRPr lang="en-US" sz="3200" dirty="0" smtClean="0"/>
          </a:p>
          <a:p>
            <a:endParaRPr lang="en-US" sz="3200" dirty="0"/>
          </a:p>
          <a:p>
            <a:r>
              <a:rPr lang="en-US" sz="3200" dirty="0" err="1" smtClean="0">
                <a:hlinkClick r:id="rId5"/>
              </a:rPr>
              <a:t>git</a:t>
            </a:r>
            <a:r>
              <a:rPr lang="en-US" sz="3200" dirty="0" smtClean="0">
                <a:hlinkClick r:id="rId5"/>
              </a:rPr>
              <a:t> visualization cheat sheet</a:t>
            </a:r>
            <a:endParaRPr lang="en-US" sz="3200" dirty="0" smtClean="0"/>
          </a:p>
          <a:p>
            <a:endParaRPr lang="en-US" sz="3200" dirty="0"/>
          </a:p>
          <a:p>
            <a:r>
              <a:rPr lang="en-US" sz="3200" dirty="0" smtClean="0">
                <a:hlinkClick r:id="rId6"/>
              </a:rPr>
              <a:t>git-scm.com/book</a:t>
            </a:r>
            <a:r>
              <a:rPr lang="en-US" sz="3200" dirty="0" smtClean="0"/>
              <a:t> (Pro </a:t>
            </a:r>
            <a:r>
              <a:rPr lang="en-US" sz="3200" dirty="0" err="1" smtClean="0"/>
              <a:t>Git</a:t>
            </a:r>
            <a:r>
              <a:rPr lang="en-US" sz="3200" dirty="0" smtClean="0"/>
              <a:t> 2</a:t>
            </a:r>
            <a:r>
              <a:rPr lang="en-US" sz="3200" baseline="30000" dirty="0" smtClean="0"/>
              <a:t>nd</a:t>
            </a:r>
            <a:r>
              <a:rPr lang="en-US" sz="3200" dirty="0" smtClean="0"/>
              <a:t> </a:t>
            </a:r>
            <a:r>
              <a:rPr lang="en-US" sz="3200" dirty="0" err="1" smtClean="0"/>
              <a:t>ed</a:t>
            </a:r>
            <a:r>
              <a:rPr lang="en-US" sz="3200" dirty="0" smtClean="0"/>
              <a:t>, free!)</a:t>
            </a:r>
            <a:endParaRPr lang="en-US" sz="3200" dirty="0"/>
          </a:p>
        </p:txBody>
      </p:sp>
      <p:sp>
        <p:nvSpPr>
          <p:cNvPr id="3" name="Title 2"/>
          <p:cNvSpPr>
            <a:spLocks noGrp="1"/>
          </p:cNvSpPr>
          <p:nvPr>
            <p:ph type="title"/>
          </p:nvPr>
        </p:nvSpPr>
        <p:spPr/>
        <p:txBody>
          <a:bodyPr/>
          <a:lstStyle/>
          <a:p>
            <a:r>
              <a:rPr lang="en-US" dirty="0" err="1" smtClean="0"/>
              <a:t>Git</a:t>
            </a:r>
            <a:r>
              <a:rPr lang="en-US" dirty="0" smtClean="0"/>
              <a:t> documentation</a:t>
            </a:r>
            <a:endParaRPr lang="en-US" dirty="0"/>
          </a:p>
        </p:txBody>
      </p:sp>
    </p:spTree>
    <p:extLst>
      <p:ext uri="{BB962C8B-B14F-4D97-AF65-F5344CB8AC3E}">
        <p14:creationId xmlns:p14="http://schemas.microsoft.com/office/powerpoint/2010/main" val="4233006747"/>
      </p:ext>
    </p:extLst>
  </p:cSld>
  <p:clrMapOvr>
    <a:masterClrMapping/>
  </p:clrMapOvr>
  <p:transition>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r>
              <a:rPr lang="en-US" sz="3200" dirty="0" smtClean="0"/>
              <a:t>Start locally</a:t>
            </a:r>
          </a:p>
          <a:p>
            <a:pPr lvl="1"/>
            <a:r>
              <a:rPr lang="en-US" dirty="0" err="1" smtClean="0"/>
              <a:t>mkdir</a:t>
            </a:r>
            <a:r>
              <a:rPr lang="en-US" dirty="0" smtClean="0"/>
              <a:t> test</a:t>
            </a:r>
          </a:p>
          <a:p>
            <a:pPr lvl="1"/>
            <a:r>
              <a:rPr lang="en-US" dirty="0" smtClean="0"/>
              <a:t>cd test</a:t>
            </a:r>
          </a:p>
          <a:p>
            <a:pPr lvl="1"/>
            <a:endParaRPr lang="en-US" dirty="0" smtClean="0"/>
          </a:p>
          <a:p>
            <a:pPr lvl="1"/>
            <a:r>
              <a:rPr lang="en-US" dirty="0" smtClean="0"/>
              <a:t># Initialize </a:t>
            </a:r>
            <a:r>
              <a:rPr lang="en-US" dirty="0" err="1" smtClean="0"/>
              <a:t>git</a:t>
            </a:r>
            <a:r>
              <a:rPr lang="en-US" dirty="0" smtClean="0"/>
              <a:t> – one time deal</a:t>
            </a:r>
          </a:p>
          <a:p>
            <a:pPr lvl="1"/>
            <a:r>
              <a:rPr lang="en-US" dirty="0" err="1"/>
              <a:t>git</a:t>
            </a:r>
            <a:r>
              <a:rPr lang="en-US" dirty="0"/>
              <a:t> </a:t>
            </a:r>
            <a:r>
              <a:rPr lang="en-US" dirty="0" err="1"/>
              <a:t>config</a:t>
            </a:r>
            <a:r>
              <a:rPr lang="en-US" dirty="0"/>
              <a:t> --global user.name "James R. Small"</a:t>
            </a:r>
          </a:p>
          <a:p>
            <a:pPr lvl="1"/>
            <a:r>
              <a:rPr lang="en-US" dirty="0" err="1" smtClean="0"/>
              <a:t>git</a:t>
            </a:r>
            <a:r>
              <a:rPr lang="en-US" dirty="0" smtClean="0"/>
              <a:t> </a:t>
            </a:r>
            <a:r>
              <a:rPr lang="en-US" dirty="0" err="1"/>
              <a:t>config</a:t>
            </a:r>
            <a:r>
              <a:rPr lang="en-US" dirty="0"/>
              <a:t> --global </a:t>
            </a:r>
            <a:r>
              <a:rPr lang="en-US" dirty="0" err="1"/>
              <a:t>user.email</a:t>
            </a:r>
            <a:r>
              <a:rPr lang="en-US" dirty="0"/>
              <a:t> </a:t>
            </a:r>
            <a:r>
              <a:rPr lang="en-US" dirty="0" smtClean="0">
                <a:hlinkClick r:id="rId3"/>
              </a:rPr>
              <a:t>james.r.small@example.com</a:t>
            </a:r>
            <a:endParaRPr lang="en-US" dirty="0" smtClean="0"/>
          </a:p>
          <a:p>
            <a:pPr lvl="1"/>
            <a:r>
              <a:rPr lang="en-US" dirty="0" smtClean="0"/>
              <a:t># Check </a:t>
            </a:r>
            <a:r>
              <a:rPr lang="en-US" dirty="0" err="1" smtClean="0"/>
              <a:t>config</a:t>
            </a:r>
            <a:r>
              <a:rPr lang="en-US" dirty="0" smtClean="0"/>
              <a:t>:  </a:t>
            </a:r>
            <a:r>
              <a:rPr lang="en-US" dirty="0" err="1" smtClean="0"/>
              <a:t>git</a:t>
            </a:r>
            <a:r>
              <a:rPr lang="en-US" dirty="0" smtClean="0"/>
              <a:t> </a:t>
            </a:r>
            <a:r>
              <a:rPr lang="en-US" dirty="0" err="1" smtClean="0"/>
              <a:t>config</a:t>
            </a:r>
            <a:r>
              <a:rPr lang="en-US" dirty="0" smtClean="0"/>
              <a:t> -l</a:t>
            </a:r>
          </a:p>
          <a:p>
            <a:pPr lvl="1"/>
            <a:endParaRPr lang="en-US" dirty="0" smtClean="0"/>
          </a:p>
          <a:p>
            <a:pPr lvl="1"/>
            <a:r>
              <a:rPr lang="en-US" dirty="0" smtClean="0"/>
              <a:t># Start a local repository</a:t>
            </a:r>
          </a:p>
          <a:p>
            <a:pPr lvl="1"/>
            <a:r>
              <a:rPr lang="en-US" dirty="0"/>
              <a:t>#</a:t>
            </a:r>
            <a:r>
              <a:rPr lang="en-US" dirty="0" smtClean="0"/>
              <a:t> (directory with versioning/</a:t>
            </a:r>
            <a:r>
              <a:rPr lang="en-US" dirty="0" err="1" smtClean="0"/>
              <a:t>checkpointing</a:t>
            </a:r>
            <a:r>
              <a:rPr lang="en-US" dirty="0" smtClean="0"/>
              <a:t>)</a:t>
            </a:r>
          </a:p>
          <a:p>
            <a:pPr lvl="1"/>
            <a:r>
              <a:rPr lang="en-US" dirty="0" err="1" smtClean="0"/>
              <a:t>git</a:t>
            </a:r>
            <a:r>
              <a:rPr lang="en-US" dirty="0" smtClean="0"/>
              <a:t> </a:t>
            </a:r>
            <a:r>
              <a:rPr lang="en-US" dirty="0" err="1" smtClean="0"/>
              <a:t>init</a:t>
            </a:r>
            <a:endParaRPr lang="en-US" dirty="0" smtClean="0"/>
          </a:p>
          <a:p>
            <a:pPr lvl="1"/>
            <a:r>
              <a:rPr lang="en-US" dirty="0" smtClean="0"/>
              <a:t># Creates .</a:t>
            </a:r>
            <a:r>
              <a:rPr lang="en-US" dirty="0" err="1" smtClean="0"/>
              <a:t>git</a:t>
            </a:r>
            <a:r>
              <a:rPr lang="en-US" dirty="0" smtClean="0"/>
              <a:t> directory</a:t>
            </a:r>
            <a:endParaRPr lang="en-US" dirty="0"/>
          </a:p>
        </p:txBody>
      </p:sp>
      <p:sp>
        <p:nvSpPr>
          <p:cNvPr id="3" name="Title 2"/>
          <p:cNvSpPr>
            <a:spLocks noGrp="1"/>
          </p:cNvSpPr>
          <p:nvPr>
            <p:ph type="title"/>
          </p:nvPr>
        </p:nvSpPr>
        <p:spPr/>
        <p:txBody>
          <a:bodyPr/>
          <a:lstStyle/>
          <a:p>
            <a:r>
              <a:rPr lang="en-US" dirty="0" err="1" smtClean="0"/>
              <a:t>Git</a:t>
            </a:r>
            <a:r>
              <a:rPr lang="en-US" dirty="0" smtClean="0"/>
              <a:t> – getting started (Local)</a:t>
            </a:r>
            <a:endParaRPr lang="en-US" dirty="0"/>
          </a:p>
        </p:txBody>
      </p:sp>
    </p:spTree>
    <p:extLst>
      <p:ext uri="{BB962C8B-B14F-4D97-AF65-F5344CB8AC3E}">
        <p14:creationId xmlns:p14="http://schemas.microsoft.com/office/powerpoint/2010/main" val="1611477120"/>
      </p:ext>
    </p:extLst>
  </p:cSld>
  <p:clrMapOvr>
    <a:masterClrMapping/>
  </p:clrMapOvr>
  <p:transition>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r>
              <a:rPr lang="en-US" sz="3200" dirty="0" smtClean="0"/>
              <a:t>Local Repository (Repo)</a:t>
            </a:r>
          </a:p>
          <a:p>
            <a:pPr lvl="1"/>
            <a:r>
              <a:rPr lang="en-US" dirty="0" smtClean="0"/>
              <a:t># In test directory where .</a:t>
            </a:r>
            <a:r>
              <a:rPr lang="en-US" dirty="0" err="1" smtClean="0"/>
              <a:t>git</a:t>
            </a:r>
            <a:r>
              <a:rPr lang="en-US" dirty="0" smtClean="0"/>
              <a:t> directory is</a:t>
            </a:r>
          </a:p>
          <a:p>
            <a:pPr lvl="1"/>
            <a:r>
              <a:rPr lang="en-US" dirty="0" smtClean="0"/>
              <a:t># Create new file to be versioned:</a:t>
            </a:r>
          </a:p>
          <a:p>
            <a:pPr lvl="1"/>
            <a:r>
              <a:rPr lang="en-US" dirty="0" smtClean="0"/>
              <a:t>vim notes.md</a:t>
            </a:r>
          </a:p>
          <a:p>
            <a:pPr marL="228600" lvl="1" indent="0">
              <a:buNone/>
            </a:pPr>
            <a:endParaRPr lang="en-US" dirty="0"/>
          </a:p>
          <a:p>
            <a:pPr marL="228600" lvl="1" indent="0">
              <a:buNone/>
            </a:pPr>
            <a:endParaRPr lang="en-US" dirty="0" smtClean="0"/>
          </a:p>
          <a:p>
            <a:pPr lvl="1"/>
            <a:endParaRPr lang="en-US" dirty="0"/>
          </a:p>
          <a:p>
            <a:pPr lvl="1"/>
            <a:endParaRPr lang="en-US" dirty="0" smtClean="0"/>
          </a:p>
          <a:p>
            <a:pPr lvl="1"/>
            <a:endParaRPr lang="en-US" dirty="0" smtClean="0"/>
          </a:p>
          <a:p>
            <a:pPr lvl="1"/>
            <a:r>
              <a:rPr lang="en-US" dirty="0" smtClean="0"/>
              <a:t># What’s the status of the file?  Check at any time:</a:t>
            </a:r>
          </a:p>
          <a:p>
            <a:pPr lvl="1"/>
            <a:r>
              <a:rPr lang="en-US" dirty="0" err="1" smtClean="0"/>
              <a:t>git</a:t>
            </a:r>
            <a:r>
              <a:rPr lang="en-US" dirty="0" smtClean="0"/>
              <a:t> status</a:t>
            </a:r>
            <a:endParaRPr lang="en-US" dirty="0"/>
          </a:p>
        </p:txBody>
      </p:sp>
      <p:sp>
        <p:nvSpPr>
          <p:cNvPr id="3" name="Title 2"/>
          <p:cNvSpPr>
            <a:spLocks noGrp="1"/>
          </p:cNvSpPr>
          <p:nvPr>
            <p:ph type="title"/>
          </p:nvPr>
        </p:nvSpPr>
        <p:spPr/>
        <p:txBody>
          <a:bodyPr/>
          <a:lstStyle/>
          <a:p>
            <a:r>
              <a:rPr lang="en-US" dirty="0" err="1" smtClean="0"/>
              <a:t>Git</a:t>
            </a:r>
            <a:r>
              <a:rPr lang="en-US" dirty="0" smtClean="0"/>
              <a:t> – getting started (local)</a:t>
            </a:r>
            <a:endParaRPr lang="en-US" dirty="0"/>
          </a:p>
        </p:txBody>
      </p:sp>
      <p:pic>
        <p:nvPicPr>
          <p:cNvPr id="4" name="Picture 3"/>
          <p:cNvPicPr>
            <a:picLocks noChangeAspect="1"/>
          </p:cNvPicPr>
          <p:nvPr/>
        </p:nvPicPr>
        <p:blipFill>
          <a:blip r:embed="rId3"/>
          <a:stretch>
            <a:fillRect/>
          </a:stretch>
        </p:blipFill>
        <p:spPr>
          <a:xfrm>
            <a:off x="2886689" y="2497808"/>
            <a:ext cx="5724525" cy="1409700"/>
          </a:xfrm>
          <a:prstGeom prst="rect">
            <a:avLst/>
          </a:prstGeom>
        </p:spPr>
      </p:pic>
      <p:pic>
        <p:nvPicPr>
          <p:cNvPr id="6" name="Picture 5"/>
          <p:cNvPicPr>
            <a:picLocks noChangeAspect="1"/>
          </p:cNvPicPr>
          <p:nvPr/>
        </p:nvPicPr>
        <p:blipFill>
          <a:blip r:embed="rId4"/>
          <a:stretch>
            <a:fillRect/>
          </a:stretch>
        </p:blipFill>
        <p:spPr>
          <a:xfrm>
            <a:off x="2300143" y="4982705"/>
            <a:ext cx="5829300" cy="1238250"/>
          </a:xfrm>
          <a:prstGeom prst="rect">
            <a:avLst/>
          </a:prstGeom>
        </p:spPr>
      </p:pic>
    </p:spTree>
    <p:extLst>
      <p:ext uri="{BB962C8B-B14F-4D97-AF65-F5344CB8AC3E}">
        <p14:creationId xmlns:p14="http://schemas.microsoft.com/office/powerpoint/2010/main" val="1551830369"/>
      </p:ext>
    </p:extLst>
  </p:cSld>
  <p:clrMapOvr>
    <a:masterClrMapping/>
  </p:clrMapOvr>
  <p:transition>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r>
              <a:rPr lang="en-US" sz="3200" dirty="0" smtClean="0"/>
              <a:t>Local Repository (Repo)</a:t>
            </a:r>
          </a:p>
          <a:p>
            <a:pPr lvl="1"/>
            <a:r>
              <a:rPr lang="en-US" dirty="0" smtClean="0"/>
              <a:t># Check in (version) file with </a:t>
            </a:r>
            <a:r>
              <a:rPr lang="en-US" dirty="0" err="1" smtClean="0"/>
              <a:t>git</a:t>
            </a:r>
            <a:r>
              <a:rPr lang="en-US" dirty="0" smtClean="0"/>
              <a:t> add:</a:t>
            </a:r>
          </a:p>
          <a:p>
            <a:pPr lvl="1"/>
            <a:r>
              <a:rPr lang="en-US" dirty="0" err="1" smtClean="0"/>
              <a:t>git</a:t>
            </a:r>
            <a:r>
              <a:rPr lang="en-US" dirty="0" smtClean="0"/>
              <a:t> add notes.md</a:t>
            </a:r>
          </a:p>
          <a:p>
            <a:pPr lvl="1"/>
            <a:r>
              <a:rPr lang="en-US" dirty="0" smtClean="0"/>
              <a:t># File is now staged – status:</a:t>
            </a:r>
          </a:p>
          <a:p>
            <a:pPr lvl="1"/>
            <a:r>
              <a:rPr lang="en-US" dirty="0" err="1" smtClean="0"/>
              <a:t>git</a:t>
            </a:r>
            <a:r>
              <a:rPr lang="en-US" dirty="0" smtClean="0"/>
              <a:t> status</a:t>
            </a:r>
          </a:p>
          <a:p>
            <a:pPr lvl="1"/>
            <a:endParaRPr lang="en-US" dirty="0"/>
          </a:p>
          <a:p>
            <a:pPr lvl="1"/>
            <a:endParaRPr lang="en-US" dirty="0" smtClean="0"/>
          </a:p>
          <a:p>
            <a:pPr lvl="1"/>
            <a:endParaRPr lang="en-US" dirty="0"/>
          </a:p>
          <a:p>
            <a:pPr lvl="1"/>
            <a:endParaRPr lang="en-US" dirty="0" smtClean="0"/>
          </a:p>
          <a:p>
            <a:pPr lvl="1"/>
            <a:r>
              <a:rPr lang="en-US" dirty="0" smtClean="0"/>
              <a:t>#Commit changes to local repo:</a:t>
            </a:r>
          </a:p>
          <a:p>
            <a:pPr lvl="1"/>
            <a:r>
              <a:rPr lang="en-US" dirty="0" err="1" smtClean="0"/>
              <a:t>git</a:t>
            </a:r>
            <a:r>
              <a:rPr lang="en-US" dirty="0" smtClean="0"/>
              <a:t> commit –m “Initial commit”</a:t>
            </a:r>
          </a:p>
          <a:p>
            <a:pPr marL="228600" lvl="1" indent="0">
              <a:buNone/>
            </a:pPr>
            <a:r>
              <a:rPr lang="en-US" dirty="0"/>
              <a:t>[master (root-commit) 7b23067] Initial commit of my notes</a:t>
            </a:r>
          </a:p>
          <a:p>
            <a:pPr marL="228600" lvl="1" indent="0">
              <a:buNone/>
            </a:pPr>
            <a:r>
              <a:rPr lang="en-US" dirty="0"/>
              <a:t> 1 file changed, 13 insertions(+)</a:t>
            </a:r>
          </a:p>
          <a:p>
            <a:pPr marL="228600" lvl="1" indent="0">
              <a:buNone/>
            </a:pPr>
            <a:r>
              <a:rPr lang="en-US" dirty="0"/>
              <a:t> create mode 100644 notes.md</a:t>
            </a:r>
          </a:p>
        </p:txBody>
      </p:sp>
      <p:sp>
        <p:nvSpPr>
          <p:cNvPr id="3" name="Title 2"/>
          <p:cNvSpPr>
            <a:spLocks noGrp="1"/>
          </p:cNvSpPr>
          <p:nvPr>
            <p:ph type="title"/>
          </p:nvPr>
        </p:nvSpPr>
        <p:spPr/>
        <p:txBody>
          <a:bodyPr/>
          <a:lstStyle/>
          <a:p>
            <a:r>
              <a:rPr lang="en-US" dirty="0" err="1" smtClean="0"/>
              <a:t>Git</a:t>
            </a:r>
            <a:r>
              <a:rPr lang="en-US" dirty="0" smtClean="0"/>
              <a:t> – getting started (local)</a:t>
            </a:r>
            <a:endParaRPr lang="en-US" dirty="0"/>
          </a:p>
        </p:txBody>
      </p:sp>
      <p:pic>
        <p:nvPicPr>
          <p:cNvPr id="5" name="Picture 4"/>
          <p:cNvPicPr>
            <a:picLocks noChangeAspect="1"/>
          </p:cNvPicPr>
          <p:nvPr/>
        </p:nvPicPr>
        <p:blipFill>
          <a:blip r:embed="rId3"/>
          <a:stretch>
            <a:fillRect/>
          </a:stretch>
        </p:blipFill>
        <p:spPr>
          <a:xfrm>
            <a:off x="2289779" y="2860811"/>
            <a:ext cx="3562350" cy="1009650"/>
          </a:xfrm>
          <a:prstGeom prst="rect">
            <a:avLst/>
          </a:prstGeom>
        </p:spPr>
      </p:pic>
    </p:spTree>
    <p:extLst>
      <p:ext uri="{BB962C8B-B14F-4D97-AF65-F5344CB8AC3E}">
        <p14:creationId xmlns:p14="http://schemas.microsoft.com/office/powerpoint/2010/main" val="2132676992"/>
      </p:ext>
    </p:extLst>
  </p:cSld>
  <p:clrMapOvr>
    <a:masterClrMapping/>
  </p:clrMapOvr>
  <p:transition>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r>
              <a:rPr lang="en-US" sz="3200" dirty="0" smtClean="0"/>
              <a:t>Local Repository (Repo)</a:t>
            </a:r>
          </a:p>
          <a:p>
            <a:pPr lvl="1"/>
            <a:r>
              <a:rPr lang="en-US" dirty="0" smtClean="0"/>
              <a:t># Current status:</a:t>
            </a:r>
          </a:p>
          <a:p>
            <a:pPr lvl="1"/>
            <a:r>
              <a:rPr lang="en-US" dirty="0" err="1" smtClean="0"/>
              <a:t>git</a:t>
            </a:r>
            <a:r>
              <a:rPr lang="en-US" dirty="0" smtClean="0"/>
              <a:t> status</a:t>
            </a:r>
          </a:p>
          <a:p>
            <a:pPr marL="228600" lvl="1" indent="0">
              <a:buNone/>
            </a:pPr>
            <a:endParaRPr lang="en-US" dirty="0"/>
          </a:p>
          <a:p>
            <a:pPr lvl="1"/>
            <a:endParaRPr lang="en-US" dirty="0" smtClean="0"/>
          </a:p>
          <a:p>
            <a:pPr lvl="1"/>
            <a:r>
              <a:rPr lang="en-US" dirty="0" smtClean="0"/>
              <a:t># Make some changes</a:t>
            </a:r>
          </a:p>
          <a:p>
            <a:pPr lvl="1"/>
            <a:r>
              <a:rPr lang="en-US" dirty="0" smtClean="0"/>
              <a:t>vim notes.md</a:t>
            </a:r>
          </a:p>
          <a:p>
            <a:pPr lvl="1"/>
            <a:r>
              <a:rPr lang="en-US" dirty="0" smtClean="0"/>
              <a:t># Status?</a:t>
            </a:r>
          </a:p>
        </p:txBody>
      </p:sp>
      <p:sp>
        <p:nvSpPr>
          <p:cNvPr id="3" name="Title 2"/>
          <p:cNvSpPr>
            <a:spLocks noGrp="1"/>
          </p:cNvSpPr>
          <p:nvPr>
            <p:ph type="title"/>
          </p:nvPr>
        </p:nvSpPr>
        <p:spPr/>
        <p:txBody>
          <a:bodyPr/>
          <a:lstStyle/>
          <a:p>
            <a:r>
              <a:rPr lang="en-US" dirty="0" err="1" smtClean="0"/>
              <a:t>Git</a:t>
            </a:r>
            <a:r>
              <a:rPr lang="en-US" dirty="0" smtClean="0"/>
              <a:t> – getting started (local)</a:t>
            </a:r>
            <a:endParaRPr lang="en-US" dirty="0"/>
          </a:p>
        </p:txBody>
      </p:sp>
      <p:pic>
        <p:nvPicPr>
          <p:cNvPr id="6" name="Picture 5"/>
          <p:cNvPicPr>
            <a:picLocks noChangeAspect="1"/>
          </p:cNvPicPr>
          <p:nvPr/>
        </p:nvPicPr>
        <p:blipFill>
          <a:blip r:embed="rId3"/>
          <a:stretch>
            <a:fillRect/>
          </a:stretch>
        </p:blipFill>
        <p:spPr>
          <a:xfrm>
            <a:off x="2235640" y="2152077"/>
            <a:ext cx="3314700" cy="381000"/>
          </a:xfrm>
          <a:prstGeom prst="rect">
            <a:avLst/>
          </a:prstGeom>
        </p:spPr>
      </p:pic>
      <p:pic>
        <p:nvPicPr>
          <p:cNvPr id="7" name="Picture 6"/>
          <p:cNvPicPr>
            <a:picLocks noChangeAspect="1"/>
          </p:cNvPicPr>
          <p:nvPr/>
        </p:nvPicPr>
        <p:blipFill>
          <a:blip r:embed="rId4"/>
          <a:stretch>
            <a:fillRect/>
          </a:stretch>
        </p:blipFill>
        <p:spPr>
          <a:xfrm>
            <a:off x="2317119" y="3879550"/>
            <a:ext cx="5791200" cy="1000125"/>
          </a:xfrm>
          <a:prstGeom prst="rect">
            <a:avLst/>
          </a:prstGeom>
        </p:spPr>
      </p:pic>
    </p:spTree>
    <p:extLst>
      <p:ext uri="{BB962C8B-B14F-4D97-AF65-F5344CB8AC3E}">
        <p14:creationId xmlns:p14="http://schemas.microsoft.com/office/powerpoint/2010/main" val="2289809168"/>
      </p:ext>
    </p:extLst>
  </p:cSld>
  <p:clrMapOvr>
    <a:masterClrMapping/>
  </p:clrMapOvr>
  <p:transition>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r>
              <a:rPr lang="en-US" sz="3200" dirty="0" smtClean="0"/>
              <a:t>Local Repository (Repo)</a:t>
            </a:r>
          </a:p>
          <a:p>
            <a:pPr lvl="1"/>
            <a:r>
              <a:rPr lang="en-US" dirty="0" smtClean="0"/>
              <a:t># What changed in the file?</a:t>
            </a:r>
          </a:p>
          <a:p>
            <a:pPr lvl="1"/>
            <a:r>
              <a:rPr lang="en-US" dirty="0" err="1" smtClean="0"/>
              <a:t>git</a:t>
            </a:r>
            <a:r>
              <a:rPr lang="en-US" dirty="0" smtClean="0"/>
              <a:t> diff</a:t>
            </a:r>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r>
              <a:rPr lang="en-US" dirty="0" smtClean="0"/>
              <a:t>“-” = Previous version of file</a:t>
            </a:r>
          </a:p>
          <a:p>
            <a:pPr lvl="1"/>
            <a:r>
              <a:rPr lang="en-US" dirty="0" smtClean="0"/>
              <a:t>“+” = New version of file</a:t>
            </a:r>
          </a:p>
        </p:txBody>
      </p:sp>
      <p:sp>
        <p:nvSpPr>
          <p:cNvPr id="3" name="Title 2"/>
          <p:cNvSpPr>
            <a:spLocks noGrp="1"/>
          </p:cNvSpPr>
          <p:nvPr>
            <p:ph type="title"/>
          </p:nvPr>
        </p:nvSpPr>
        <p:spPr/>
        <p:txBody>
          <a:bodyPr/>
          <a:lstStyle/>
          <a:p>
            <a:r>
              <a:rPr lang="en-US" dirty="0" err="1" smtClean="0"/>
              <a:t>Git</a:t>
            </a:r>
            <a:r>
              <a:rPr lang="en-US" dirty="0" smtClean="0"/>
              <a:t> – getting started (local)</a:t>
            </a:r>
            <a:endParaRPr lang="en-US" dirty="0"/>
          </a:p>
        </p:txBody>
      </p:sp>
      <p:pic>
        <p:nvPicPr>
          <p:cNvPr id="4" name="Picture 3"/>
          <p:cNvPicPr>
            <a:picLocks noChangeAspect="1"/>
          </p:cNvPicPr>
          <p:nvPr/>
        </p:nvPicPr>
        <p:blipFill>
          <a:blip r:embed="rId3"/>
          <a:stretch>
            <a:fillRect/>
          </a:stretch>
        </p:blipFill>
        <p:spPr>
          <a:xfrm>
            <a:off x="1934187" y="2147463"/>
            <a:ext cx="5800725" cy="2762250"/>
          </a:xfrm>
          <a:prstGeom prst="rect">
            <a:avLst/>
          </a:prstGeom>
        </p:spPr>
      </p:pic>
    </p:spTree>
    <p:extLst>
      <p:ext uri="{BB962C8B-B14F-4D97-AF65-F5344CB8AC3E}">
        <p14:creationId xmlns:p14="http://schemas.microsoft.com/office/powerpoint/2010/main" val="2340137682"/>
      </p:ext>
    </p:extLst>
  </p:cSld>
  <p:clrMapOvr>
    <a:masterClrMapping/>
  </p:clrMapOvr>
  <p:transition>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r>
              <a:rPr lang="en-US" sz="3200" dirty="0" smtClean="0"/>
              <a:t>Local Repository (Repo)</a:t>
            </a:r>
          </a:p>
          <a:p>
            <a:pPr lvl="1"/>
            <a:r>
              <a:rPr lang="en-US" dirty="0" smtClean="0"/>
              <a:t># Commit new changes</a:t>
            </a:r>
          </a:p>
          <a:p>
            <a:pPr lvl="1"/>
            <a:r>
              <a:rPr lang="en-US" dirty="0" err="1" smtClean="0"/>
              <a:t>git</a:t>
            </a:r>
            <a:r>
              <a:rPr lang="en-US" dirty="0" smtClean="0"/>
              <a:t> add notes.md</a:t>
            </a:r>
          </a:p>
          <a:p>
            <a:pPr lvl="1"/>
            <a:r>
              <a:rPr lang="en-US" dirty="0" err="1" smtClean="0"/>
              <a:t>git</a:t>
            </a:r>
            <a:r>
              <a:rPr lang="en-US" dirty="0" smtClean="0"/>
              <a:t> commit -m “Updated notes - better commenting”</a:t>
            </a:r>
          </a:p>
          <a:p>
            <a:pPr marL="228600" lvl="1" indent="0">
              <a:buNone/>
            </a:pPr>
            <a:r>
              <a:rPr lang="en-US" dirty="0"/>
              <a:t>[master 779b337] Updated notes - better commenting</a:t>
            </a:r>
          </a:p>
          <a:p>
            <a:pPr marL="228600" lvl="1" indent="0">
              <a:buNone/>
            </a:pPr>
            <a:r>
              <a:rPr lang="en-US" dirty="0"/>
              <a:t> 1 file changed, 5 insertions(+), 2 deletions</a:t>
            </a:r>
            <a:r>
              <a:rPr lang="en-US" dirty="0" smtClean="0"/>
              <a:t>(-)</a:t>
            </a:r>
          </a:p>
          <a:p>
            <a:pPr marL="228600" lvl="1" indent="0">
              <a:buNone/>
            </a:pPr>
            <a:endParaRPr lang="en-US" dirty="0"/>
          </a:p>
          <a:p>
            <a:pPr lvl="1"/>
            <a:r>
              <a:rPr lang="en-US" dirty="0" smtClean="0"/>
              <a:t># History of changes:</a:t>
            </a:r>
          </a:p>
          <a:p>
            <a:pPr lvl="1"/>
            <a:r>
              <a:rPr lang="en-US" dirty="0" err="1" smtClean="0"/>
              <a:t>git</a:t>
            </a:r>
            <a:r>
              <a:rPr lang="en-US" dirty="0" smtClean="0"/>
              <a:t> log</a:t>
            </a:r>
          </a:p>
        </p:txBody>
      </p:sp>
      <p:sp>
        <p:nvSpPr>
          <p:cNvPr id="3" name="Title 2"/>
          <p:cNvSpPr>
            <a:spLocks noGrp="1"/>
          </p:cNvSpPr>
          <p:nvPr>
            <p:ph type="title"/>
          </p:nvPr>
        </p:nvSpPr>
        <p:spPr/>
        <p:txBody>
          <a:bodyPr/>
          <a:lstStyle/>
          <a:p>
            <a:r>
              <a:rPr lang="en-US" dirty="0" err="1" smtClean="0"/>
              <a:t>Git</a:t>
            </a:r>
            <a:r>
              <a:rPr lang="en-US" dirty="0" smtClean="0"/>
              <a:t> – getting started (local)</a:t>
            </a:r>
            <a:endParaRPr lang="en-US" dirty="0"/>
          </a:p>
        </p:txBody>
      </p:sp>
      <p:pic>
        <p:nvPicPr>
          <p:cNvPr id="5" name="Picture 4"/>
          <p:cNvPicPr>
            <a:picLocks noChangeAspect="1"/>
          </p:cNvPicPr>
          <p:nvPr/>
        </p:nvPicPr>
        <p:blipFill>
          <a:blip r:embed="rId3"/>
          <a:stretch>
            <a:fillRect/>
          </a:stretch>
        </p:blipFill>
        <p:spPr>
          <a:xfrm>
            <a:off x="1927021" y="4259890"/>
            <a:ext cx="3895725" cy="1362075"/>
          </a:xfrm>
          <a:prstGeom prst="rect">
            <a:avLst/>
          </a:prstGeom>
        </p:spPr>
      </p:pic>
    </p:spTree>
    <p:extLst>
      <p:ext uri="{BB962C8B-B14F-4D97-AF65-F5344CB8AC3E}">
        <p14:creationId xmlns:p14="http://schemas.microsoft.com/office/powerpoint/2010/main" val="2528945215"/>
      </p:ext>
    </p:extLst>
  </p:cSld>
  <p:clrMapOvr>
    <a:masterClrMapping/>
  </p:clrMapOvr>
  <p:transition>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endParaRPr lang="en-US" sz="3200" dirty="0" smtClean="0"/>
          </a:p>
          <a:p>
            <a:r>
              <a:rPr lang="en-US" sz="3200" dirty="0" smtClean="0"/>
              <a:t>I have no time and too many tools</a:t>
            </a:r>
          </a:p>
          <a:p>
            <a:pPr marL="0" indent="0">
              <a:buNone/>
            </a:pPr>
            <a:endParaRPr lang="en-US" sz="3200" dirty="0" smtClean="0"/>
          </a:p>
          <a:p>
            <a:r>
              <a:rPr lang="en-US" sz="3200" dirty="0" smtClean="0"/>
              <a:t>Why would I even consider looking at </a:t>
            </a:r>
            <a:r>
              <a:rPr lang="en-US" sz="3200" dirty="0" err="1" smtClean="0"/>
              <a:t>Git</a:t>
            </a:r>
            <a:r>
              <a:rPr lang="en-US" sz="3200" dirty="0" smtClean="0"/>
              <a:t>/GitHub?</a:t>
            </a:r>
          </a:p>
          <a:p>
            <a:endParaRPr lang="en-US" sz="3200" dirty="0"/>
          </a:p>
          <a:p>
            <a:r>
              <a:rPr lang="en-US" sz="3200" dirty="0" smtClean="0"/>
              <a:t>What problems do these tools solve?</a:t>
            </a:r>
            <a:endParaRPr lang="en-US" sz="3200" dirty="0"/>
          </a:p>
        </p:txBody>
      </p:sp>
      <p:sp>
        <p:nvSpPr>
          <p:cNvPr id="3" name="Title 2"/>
          <p:cNvSpPr>
            <a:spLocks noGrp="1"/>
          </p:cNvSpPr>
          <p:nvPr>
            <p:ph type="title"/>
          </p:nvPr>
        </p:nvSpPr>
        <p:spPr/>
        <p:txBody>
          <a:bodyPr/>
          <a:lstStyle/>
          <a:p>
            <a:r>
              <a:rPr lang="en-US" dirty="0" smtClean="0"/>
              <a:t>Yet another tool???  Why </a:t>
            </a:r>
            <a:r>
              <a:rPr lang="en-US" dirty="0" err="1" smtClean="0"/>
              <a:t>git</a:t>
            </a:r>
            <a:r>
              <a:rPr lang="en-US" dirty="0" smtClean="0"/>
              <a:t>/</a:t>
            </a:r>
            <a:r>
              <a:rPr lang="en-US" dirty="0" err="1" smtClean="0"/>
              <a:t>github</a:t>
            </a:r>
            <a:r>
              <a:rPr lang="en-US" dirty="0" smtClean="0"/>
              <a:t>?</a:t>
            </a:r>
            <a:endParaRPr lang="en-US" dirty="0"/>
          </a:p>
        </p:txBody>
      </p:sp>
    </p:spTree>
    <p:extLst>
      <p:ext uri="{BB962C8B-B14F-4D97-AF65-F5344CB8AC3E}">
        <p14:creationId xmlns:p14="http://schemas.microsoft.com/office/powerpoint/2010/main" val="915038371"/>
      </p:ext>
    </p:extLst>
  </p:cSld>
  <p:clrMapOvr>
    <a:masterClrMapping/>
  </p:clrMapOvr>
  <p:transition>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r>
              <a:rPr lang="en-US" sz="3200" dirty="0" smtClean="0"/>
              <a:t>Local Repository (Repo)</a:t>
            </a:r>
          </a:p>
          <a:p>
            <a:pPr lvl="1"/>
            <a:r>
              <a:rPr lang="en-US" dirty="0" smtClean="0"/>
              <a:t># Revert to previous version - # is SHA hash from </a:t>
            </a:r>
            <a:r>
              <a:rPr lang="en-US" dirty="0" err="1" smtClean="0"/>
              <a:t>git</a:t>
            </a:r>
            <a:r>
              <a:rPr lang="en-US" dirty="0" smtClean="0"/>
              <a:t> log</a:t>
            </a:r>
          </a:p>
          <a:p>
            <a:pPr lvl="1"/>
            <a:r>
              <a:rPr lang="en-US" dirty="0" err="1"/>
              <a:t>git</a:t>
            </a:r>
            <a:r>
              <a:rPr lang="en-US" dirty="0"/>
              <a:t> reset </a:t>
            </a:r>
            <a:r>
              <a:rPr lang="en-US" dirty="0" smtClean="0"/>
              <a:t>--hard 7b23067</a:t>
            </a:r>
            <a:endParaRPr lang="en-US" dirty="0"/>
          </a:p>
          <a:p>
            <a:pPr marL="228600" lvl="1" indent="0">
              <a:buNone/>
            </a:pPr>
            <a:r>
              <a:rPr lang="en-US" dirty="0"/>
              <a:t>HEAD is now at 7b23067 Initial commit of my </a:t>
            </a:r>
            <a:r>
              <a:rPr lang="en-US" dirty="0" smtClean="0"/>
              <a:t>notes</a:t>
            </a:r>
          </a:p>
          <a:p>
            <a:pPr marL="228600" lvl="1" indent="0">
              <a:buNone/>
            </a:pPr>
            <a:endParaRPr lang="en-US" dirty="0"/>
          </a:p>
          <a:p>
            <a:pPr lvl="1"/>
            <a:r>
              <a:rPr lang="en-US" dirty="0" smtClean="0"/>
              <a:t># Back to original version</a:t>
            </a:r>
          </a:p>
          <a:p>
            <a:pPr lvl="1"/>
            <a:r>
              <a:rPr lang="en-US" dirty="0" smtClean="0"/>
              <a:t>more notes.md</a:t>
            </a:r>
          </a:p>
        </p:txBody>
      </p:sp>
      <p:sp>
        <p:nvSpPr>
          <p:cNvPr id="3" name="Title 2"/>
          <p:cNvSpPr>
            <a:spLocks noGrp="1"/>
          </p:cNvSpPr>
          <p:nvPr>
            <p:ph type="title"/>
          </p:nvPr>
        </p:nvSpPr>
        <p:spPr/>
        <p:txBody>
          <a:bodyPr/>
          <a:lstStyle/>
          <a:p>
            <a:r>
              <a:rPr lang="en-US" dirty="0" err="1" smtClean="0"/>
              <a:t>Git</a:t>
            </a:r>
            <a:r>
              <a:rPr lang="en-US" dirty="0" smtClean="0"/>
              <a:t> – getting started (local)</a:t>
            </a:r>
            <a:endParaRPr lang="en-US" dirty="0"/>
          </a:p>
        </p:txBody>
      </p:sp>
      <p:pic>
        <p:nvPicPr>
          <p:cNvPr id="6" name="Picture 5"/>
          <p:cNvPicPr>
            <a:picLocks noChangeAspect="1"/>
          </p:cNvPicPr>
          <p:nvPr/>
        </p:nvPicPr>
        <p:blipFill>
          <a:blip r:embed="rId3"/>
          <a:stretch>
            <a:fillRect/>
          </a:stretch>
        </p:blipFill>
        <p:spPr>
          <a:xfrm>
            <a:off x="1474349" y="3910144"/>
            <a:ext cx="5724525" cy="1409700"/>
          </a:xfrm>
          <a:prstGeom prst="rect">
            <a:avLst/>
          </a:prstGeom>
        </p:spPr>
      </p:pic>
    </p:spTree>
    <p:extLst>
      <p:ext uri="{BB962C8B-B14F-4D97-AF65-F5344CB8AC3E}">
        <p14:creationId xmlns:p14="http://schemas.microsoft.com/office/powerpoint/2010/main" val="3287799577"/>
      </p:ext>
    </p:extLst>
  </p:cSld>
  <p:clrMapOvr>
    <a:masterClrMapping/>
  </p:clrMapOvr>
  <p:transition>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noFill/>
        </p:spPr>
        <p:txBody>
          <a:bodyPr>
            <a:normAutofit/>
          </a:bodyPr>
          <a:lstStyle/>
          <a:p>
            <a:r>
              <a:rPr lang="en-US" sz="3200" dirty="0" smtClean="0"/>
              <a:t>Local Repository (Repo)</a:t>
            </a:r>
          </a:p>
          <a:p>
            <a:pPr lvl="1"/>
            <a:r>
              <a:rPr lang="en-US" dirty="0" smtClean="0"/>
              <a:t># Wait - I changed my mind again and want to switch back!</a:t>
            </a:r>
          </a:p>
          <a:p>
            <a:pPr lvl="1"/>
            <a:r>
              <a:rPr lang="en-US" dirty="0" err="1"/>
              <a:t>git</a:t>
            </a:r>
            <a:r>
              <a:rPr lang="en-US" dirty="0"/>
              <a:t> </a:t>
            </a:r>
            <a:r>
              <a:rPr lang="en-US" dirty="0" err="1" smtClean="0"/>
              <a:t>reflog</a:t>
            </a:r>
            <a:endParaRPr lang="en-US" dirty="0"/>
          </a:p>
          <a:p>
            <a:pPr marL="228600" lvl="1" indent="0">
              <a:buNone/>
            </a:pPr>
            <a:r>
              <a:rPr lang="en-US" sz="1800" dirty="0"/>
              <a:t>7b23067 HEAD@{0}: reset: moving to </a:t>
            </a:r>
            <a:r>
              <a:rPr lang="en-US" sz="1800" dirty="0" smtClean="0"/>
              <a:t>7b23067</a:t>
            </a:r>
            <a:endParaRPr lang="en-US" sz="1800" dirty="0"/>
          </a:p>
          <a:p>
            <a:pPr marL="228600" lvl="1" indent="0">
              <a:buNone/>
            </a:pPr>
            <a:r>
              <a:rPr lang="en-US" sz="1800" dirty="0" smtClean="0">
                <a:effectLst>
                  <a:glow rad="127000">
                    <a:srgbClr val="FFFF00"/>
                  </a:glow>
                </a:effectLst>
              </a:rPr>
              <a:t>779b337 </a:t>
            </a:r>
            <a:r>
              <a:rPr lang="en-US" sz="1800" dirty="0">
                <a:effectLst>
                  <a:glow rad="127000">
                    <a:srgbClr val="FFFF00"/>
                  </a:glow>
                </a:effectLst>
              </a:rPr>
              <a:t>HEAD</a:t>
            </a:r>
            <a:r>
              <a:rPr lang="en-US" sz="1800" dirty="0" smtClean="0">
                <a:effectLst>
                  <a:glow rad="127000">
                    <a:srgbClr val="FFFF00"/>
                  </a:glow>
                </a:effectLst>
              </a:rPr>
              <a:t>@{1}: </a:t>
            </a:r>
            <a:r>
              <a:rPr lang="en-US" sz="1800" dirty="0">
                <a:effectLst>
                  <a:glow rad="127000">
                    <a:srgbClr val="FFFF00"/>
                  </a:glow>
                </a:effectLst>
              </a:rPr>
              <a:t>commit: Updated notes - better commenting</a:t>
            </a:r>
          </a:p>
          <a:p>
            <a:pPr marL="228600" lvl="1" indent="0">
              <a:buNone/>
            </a:pPr>
            <a:r>
              <a:rPr lang="en-US" sz="1800" dirty="0"/>
              <a:t>7b23067 HEAD</a:t>
            </a:r>
            <a:r>
              <a:rPr lang="en-US" sz="1800" dirty="0" smtClean="0"/>
              <a:t>@{2}: </a:t>
            </a:r>
            <a:r>
              <a:rPr lang="en-US" sz="1800" dirty="0"/>
              <a:t>commit (initial): Initial commit of my </a:t>
            </a:r>
            <a:r>
              <a:rPr lang="en-US" sz="1800" dirty="0" smtClean="0"/>
              <a:t>notes</a:t>
            </a:r>
          </a:p>
          <a:p>
            <a:pPr lvl="1"/>
            <a:endParaRPr lang="en-US" dirty="0" smtClean="0"/>
          </a:p>
          <a:p>
            <a:pPr lvl="1"/>
            <a:r>
              <a:rPr lang="en-US" dirty="0" err="1" smtClean="0"/>
              <a:t>git</a:t>
            </a:r>
            <a:r>
              <a:rPr lang="en-US" dirty="0" smtClean="0"/>
              <a:t> </a:t>
            </a:r>
            <a:r>
              <a:rPr lang="en-US" dirty="0"/>
              <a:t>reset --hard 779b337</a:t>
            </a:r>
          </a:p>
          <a:p>
            <a:pPr marL="228600" lvl="1" indent="0">
              <a:buNone/>
            </a:pPr>
            <a:r>
              <a:rPr lang="en-US" sz="1800" dirty="0"/>
              <a:t>HEAD is now at 779b337 Updated notes - better </a:t>
            </a:r>
            <a:r>
              <a:rPr lang="en-US" sz="1800" dirty="0" smtClean="0"/>
              <a:t>commenting</a:t>
            </a:r>
          </a:p>
          <a:p>
            <a:pPr lvl="1"/>
            <a:r>
              <a:rPr lang="en-US" dirty="0" smtClean="0"/>
              <a:t>more notes.md</a:t>
            </a:r>
            <a:endParaRPr lang="en-US" dirty="0"/>
          </a:p>
          <a:p>
            <a:pPr marL="228600" lvl="1" indent="0">
              <a:buNone/>
            </a:pPr>
            <a:endParaRPr lang="en-US" dirty="0"/>
          </a:p>
        </p:txBody>
      </p:sp>
      <p:sp>
        <p:nvSpPr>
          <p:cNvPr id="3" name="Title 2"/>
          <p:cNvSpPr>
            <a:spLocks noGrp="1"/>
          </p:cNvSpPr>
          <p:nvPr>
            <p:ph type="title"/>
          </p:nvPr>
        </p:nvSpPr>
        <p:spPr/>
        <p:txBody>
          <a:bodyPr/>
          <a:lstStyle/>
          <a:p>
            <a:r>
              <a:rPr lang="en-US" dirty="0" err="1" smtClean="0"/>
              <a:t>Git</a:t>
            </a:r>
            <a:r>
              <a:rPr lang="en-US" dirty="0" smtClean="0"/>
              <a:t> – getting started (local)</a:t>
            </a:r>
            <a:endParaRPr lang="en-US" dirty="0"/>
          </a:p>
        </p:txBody>
      </p:sp>
      <p:pic>
        <p:nvPicPr>
          <p:cNvPr id="4" name="Picture 3"/>
          <p:cNvPicPr>
            <a:picLocks noChangeAspect="1"/>
          </p:cNvPicPr>
          <p:nvPr/>
        </p:nvPicPr>
        <p:blipFill>
          <a:blip r:embed="rId3"/>
          <a:stretch>
            <a:fillRect/>
          </a:stretch>
        </p:blipFill>
        <p:spPr>
          <a:xfrm>
            <a:off x="3058232" y="4502539"/>
            <a:ext cx="5743575" cy="1800225"/>
          </a:xfrm>
          <a:prstGeom prst="rect">
            <a:avLst/>
          </a:prstGeom>
        </p:spPr>
      </p:pic>
    </p:spTree>
    <p:extLst>
      <p:ext uri="{BB962C8B-B14F-4D97-AF65-F5344CB8AC3E}">
        <p14:creationId xmlns:p14="http://schemas.microsoft.com/office/powerpoint/2010/main" val="544539465"/>
      </p:ext>
    </p:extLst>
  </p:cSld>
  <p:clrMapOvr>
    <a:masterClrMapping/>
  </p:clrMapOvr>
  <p:transition>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r>
              <a:rPr lang="en-US" sz="3200" dirty="0" smtClean="0"/>
              <a:t>Start with remote repo</a:t>
            </a:r>
          </a:p>
          <a:p>
            <a:pPr lvl="1"/>
            <a:r>
              <a:rPr lang="en-US" dirty="0" smtClean="0"/>
              <a:t>Search GitHub for the project repo you want:</a:t>
            </a:r>
          </a:p>
          <a:p>
            <a:pPr marL="228600" lvl="1" indent="0">
              <a:buNone/>
            </a:pPr>
            <a:endParaRPr lang="en-US" dirty="0" smtClean="0"/>
          </a:p>
          <a:p>
            <a:pPr lvl="1"/>
            <a:endParaRPr lang="en-US" dirty="0" smtClean="0"/>
          </a:p>
          <a:p>
            <a:pPr lvl="1"/>
            <a:endParaRPr lang="en-US" dirty="0" smtClean="0"/>
          </a:p>
          <a:p>
            <a:pPr lvl="1"/>
            <a:r>
              <a:rPr lang="en-US" dirty="0" smtClean="0"/>
              <a:t>In the project repo, click on the Clone or download button:</a:t>
            </a:r>
          </a:p>
          <a:p>
            <a:pPr lvl="1"/>
            <a:endParaRPr lang="en-US" dirty="0"/>
          </a:p>
          <a:p>
            <a:pPr lvl="1"/>
            <a:endParaRPr lang="en-US" dirty="0" smtClean="0"/>
          </a:p>
          <a:p>
            <a:pPr lvl="1"/>
            <a:endParaRPr lang="en-US" dirty="0" smtClean="0"/>
          </a:p>
          <a:p>
            <a:pPr lvl="1"/>
            <a:r>
              <a:rPr lang="en-US" dirty="0" smtClean="0"/>
              <a:t>Copy the URL:</a:t>
            </a:r>
          </a:p>
        </p:txBody>
      </p:sp>
      <p:sp>
        <p:nvSpPr>
          <p:cNvPr id="3" name="Title 2"/>
          <p:cNvSpPr>
            <a:spLocks noGrp="1"/>
          </p:cNvSpPr>
          <p:nvPr>
            <p:ph type="title"/>
          </p:nvPr>
        </p:nvSpPr>
        <p:spPr/>
        <p:txBody>
          <a:bodyPr/>
          <a:lstStyle/>
          <a:p>
            <a:r>
              <a:rPr lang="en-US" dirty="0" err="1" smtClean="0"/>
              <a:t>Git</a:t>
            </a:r>
            <a:r>
              <a:rPr lang="en-US" dirty="0" smtClean="0"/>
              <a:t> – getting started (remote)</a:t>
            </a:r>
            <a:endParaRPr lang="en-US" dirty="0"/>
          </a:p>
        </p:txBody>
      </p:sp>
      <p:pic>
        <p:nvPicPr>
          <p:cNvPr id="4" name="Picture 3"/>
          <p:cNvPicPr>
            <a:picLocks noChangeAspect="1"/>
          </p:cNvPicPr>
          <p:nvPr/>
        </p:nvPicPr>
        <p:blipFill>
          <a:blip r:embed="rId3"/>
          <a:stretch>
            <a:fillRect/>
          </a:stretch>
        </p:blipFill>
        <p:spPr>
          <a:xfrm>
            <a:off x="1162238" y="2115868"/>
            <a:ext cx="5715000" cy="381000"/>
          </a:xfrm>
          <a:prstGeom prst="rect">
            <a:avLst/>
          </a:prstGeom>
        </p:spPr>
      </p:pic>
      <p:pic>
        <p:nvPicPr>
          <p:cNvPr id="5" name="Picture 4"/>
          <p:cNvPicPr>
            <a:picLocks noChangeAspect="1"/>
          </p:cNvPicPr>
          <p:nvPr/>
        </p:nvPicPr>
        <p:blipFill>
          <a:blip r:embed="rId4"/>
          <a:stretch>
            <a:fillRect/>
          </a:stretch>
        </p:blipFill>
        <p:spPr>
          <a:xfrm>
            <a:off x="2895741" y="3545658"/>
            <a:ext cx="3895725" cy="400050"/>
          </a:xfrm>
          <a:prstGeom prst="rect">
            <a:avLst/>
          </a:prstGeom>
        </p:spPr>
      </p:pic>
      <p:pic>
        <p:nvPicPr>
          <p:cNvPr id="6" name="Picture 5"/>
          <p:cNvPicPr>
            <a:picLocks noChangeAspect="1"/>
          </p:cNvPicPr>
          <p:nvPr/>
        </p:nvPicPr>
        <p:blipFill>
          <a:blip r:embed="rId5"/>
          <a:stretch>
            <a:fillRect/>
          </a:stretch>
        </p:blipFill>
        <p:spPr>
          <a:xfrm>
            <a:off x="3215825" y="4583972"/>
            <a:ext cx="3400425" cy="1504950"/>
          </a:xfrm>
          <a:prstGeom prst="rect">
            <a:avLst/>
          </a:prstGeom>
        </p:spPr>
      </p:pic>
    </p:spTree>
    <p:extLst>
      <p:ext uri="{BB962C8B-B14F-4D97-AF65-F5344CB8AC3E}">
        <p14:creationId xmlns:p14="http://schemas.microsoft.com/office/powerpoint/2010/main" val="2887436393"/>
      </p:ext>
    </p:extLst>
  </p:cSld>
  <p:clrMapOvr>
    <a:masterClrMapping/>
  </p:clrMapOvr>
  <p:transition>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r>
              <a:rPr lang="en-US" sz="3200" dirty="0" smtClean="0"/>
              <a:t>Start with remote repo</a:t>
            </a:r>
          </a:p>
          <a:p>
            <a:pPr lvl="1"/>
            <a:r>
              <a:rPr lang="en-US" dirty="0" smtClean="0"/>
              <a:t>Paste the copied URL into the terminal after </a:t>
            </a:r>
            <a:r>
              <a:rPr lang="en-US" dirty="0" err="1" smtClean="0"/>
              <a:t>git</a:t>
            </a:r>
            <a:r>
              <a:rPr lang="en-US" dirty="0" smtClean="0"/>
              <a:t> clone:</a:t>
            </a:r>
          </a:p>
          <a:p>
            <a:pPr lvl="1"/>
            <a:r>
              <a:rPr lang="en-US" dirty="0" err="1" smtClean="0"/>
              <a:t>git</a:t>
            </a:r>
            <a:r>
              <a:rPr lang="en-US" dirty="0"/>
              <a:t> clone https://github.com/ktbyers/netmiko.git</a:t>
            </a:r>
          </a:p>
          <a:p>
            <a:pPr marL="228600" lvl="1" indent="0">
              <a:buNone/>
            </a:pPr>
            <a:r>
              <a:rPr lang="en-US" sz="1600" dirty="0"/>
              <a:t>Cloning into '</a:t>
            </a:r>
            <a:r>
              <a:rPr lang="en-US" sz="1600" dirty="0" err="1"/>
              <a:t>netmiko</a:t>
            </a:r>
            <a:r>
              <a:rPr lang="en-US" sz="1600" dirty="0"/>
              <a:t>'...</a:t>
            </a:r>
          </a:p>
          <a:p>
            <a:pPr marL="228600" lvl="1" indent="0">
              <a:buNone/>
            </a:pPr>
            <a:r>
              <a:rPr lang="en-US" sz="1600" dirty="0"/>
              <a:t>remote: Counting objects: 4244, done.</a:t>
            </a:r>
          </a:p>
          <a:p>
            <a:pPr marL="228600" lvl="1" indent="0">
              <a:buNone/>
            </a:pPr>
            <a:r>
              <a:rPr lang="en-US" sz="1600" dirty="0"/>
              <a:t>remote: Compressing objects: 100% (11/11), done.</a:t>
            </a:r>
          </a:p>
          <a:p>
            <a:pPr marL="228600" lvl="1" indent="0">
              <a:buNone/>
            </a:pPr>
            <a:r>
              <a:rPr lang="en-US" sz="1600" dirty="0"/>
              <a:t>remote: Total 4244 (delta 2), reused 0 (delta 0), pack-reused 4233</a:t>
            </a:r>
          </a:p>
          <a:p>
            <a:pPr marL="228600" lvl="1" indent="0">
              <a:buNone/>
            </a:pPr>
            <a:r>
              <a:rPr lang="en-US" sz="1600" dirty="0"/>
              <a:t>Receiving objects: 100% (4244/4244), 756.93 KiB | 0 bytes/s, done.</a:t>
            </a:r>
          </a:p>
          <a:p>
            <a:pPr marL="228600" lvl="1" indent="0">
              <a:buNone/>
            </a:pPr>
            <a:r>
              <a:rPr lang="en-US" sz="1600" dirty="0"/>
              <a:t>Resolving deltas: 100% (2759/2759), done.</a:t>
            </a:r>
          </a:p>
          <a:p>
            <a:pPr marL="228600" lvl="1" indent="0">
              <a:buNone/>
            </a:pPr>
            <a:r>
              <a:rPr lang="en-US" sz="1600" dirty="0"/>
              <a:t>Checking connectivity... done.</a:t>
            </a:r>
            <a:endParaRPr lang="en-US" sz="1600" dirty="0" smtClean="0"/>
          </a:p>
          <a:p>
            <a:pPr marL="228600" lvl="1" indent="0">
              <a:buNone/>
            </a:pPr>
            <a:endParaRPr lang="en-US" dirty="0" smtClean="0"/>
          </a:p>
          <a:p>
            <a:pPr lvl="1"/>
            <a:r>
              <a:rPr lang="en-US" dirty="0" smtClean="0"/>
              <a:t># You now have a complete local copy of the project</a:t>
            </a:r>
          </a:p>
          <a:p>
            <a:pPr lvl="1"/>
            <a:r>
              <a:rPr lang="en-US" dirty="0"/>
              <a:t>#</a:t>
            </a:r>
            <a:r>
              <a:rPr lang="en-US" dirty="0" smtClean="0"/>
              <a:t> to play with...</a:t>
            </a:r>
          </a:p>
        </p:txBody>
      </p:sp>
      <p:sp>
        <p:nvSpPr>
          <p:cNvPr id="3" name="Title 2"/>
          <p:cNvSpPr>
            <a:spLocks noGrp="1"/>
          </p:cNvSpPr>
          <p:nvPr>
            <p:ph type="title"/>
          </p:nvPr>
        </p:nvSpPr>
        <p:spPr/>
        <p:txBody>
          <a:bodyPr/>
          <a:lstStyle/>
          <a:p>
            <a:r>
              <a:rPr lang="en-US" dirty="0" err="1" smtClean="0"/>
              <a:t>Git</a:t>
            </a:r>
            <a:r>
              <a:rPr lang="en-US" dirty="0" smtClean="0"/>
              <a:t> – getting started (remote)</a:t>
            </a:r>
            <a:endParaRPr lang="en-US" dirty="0"/>
          </a:p>
        </p:txBody>
      </p:sp>
    </p:spTree>
    <p:extLst>
      <p:ext uri="{BB962C8B-B14F-4D97-AF65-F5344CB8AC3E}">
        <p14:creationId xmlns:p14="http://schemas.microsoft.com/office/powerpoint/2010/main" val="1658563251"/>
      </p:ext>
    </p:extLst>
  </p:cSld>
  <p:clrMapOvr>
    <a:masterClrMapping/>
  </p:clrMapOvr>
  <p:transition>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r>
              <a:rPr lang="en-US" sz="3200" dirty="0" smtClean="0"/>
              <a:t>Open your favorite browser and navigate to github.com – sign up for an account, it’s free:</a:t>
            </a:r>
            <a:endParaRPr lang="en-US" dirty="0" smtClean="0"/>
          </a:p>
        </p:txBody>
      </p:sp>
      <p:sp>
        <p:nvSpPr>
          <p:cNvPr id="3" name="Title 2"/>
          <p:cNvSpPr>
            <a:spLocks noGrp="1"/>
          </p:cNvSpPr>
          <p:nvPr>
            <p:ph type="title"/>
          </p:nvPr>
        </p:nvSpPr>
        <p:spPr/>
        <p:txBody>
          <a:bodyPr/>
          <a:lstStyle/>
          <a:p>
            <a:r>
              <a:rPr lang="en-US" dirty="0" err="1" smtClean="0"/>
              <a:t>Github</a:t>
            </a:r>
            <a:r>
              <a:rPr lang="en-US" dirty="0" smtClean="0"/>
              <a:t> – getting started</a:t>
            </a:r>
            <a:endParaRPr lang="en-US" dirty="0"/>
          </a:p>
        </p:txBody>
      </p:sp>
      <p:pic>
        <p:nvPicPr>
          <p:cNvPr id="4" name="Picture 3"/>
          <p:cNvPicPr>
            <a:picLocks noChangeAspect="1"/>
          </p:cNvPicPr>
          <p:nvPr/>
        </p:nvPicPr>
        <p:blipFill>
          <a:blip r:embed="rId3"/>
          <a:stretch>
            <a:fillRect/>
          </a:stretch>
        </p:blipFill>
        <p:spPr>
          <a:xfrm>
            <a:off x="2887210" y="2971800"/>
            <a:ext cx="3200400" cy="3057525"/>
          </a:xfrm>
          <a:prstGeom prst="rect">
            <a:avLst/>
          </a:prstGeom>
        </p:spPr>
      </p:pic>
    </p:spTree>
    <p:extLst>
      <p:ext uri="{BB962C8B-B14F-4D97-AF65-F5344CB8AC3E}">
        <p14:creationId xmlns:p14="http://schemas.microsoft.com/office/powerpoint/2010/main" val="2710675974"/>
      </p:ext>
    </p:extLst>
  </p:cSld>
  <p:clrMapOvr>
    <a:masterClrMapping/>
  </p:clrMapOvr>
  <p:transition>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r>
              <a:rPr lang="en-US" sz="3200" dirty="0" smtClean="0"/>
              <a:t>Once you’re logged in to GitHub, navigate to:</a:t>
            </a:r>
          </a:p>
          <a:p>
            <a:pPr marL="0" indent="0">
              <a:buNone/>
            </a:pPr>
            <a:r>
              <a:rPr lang="en-US" sz="3200" dirty="0" smtClean="0"/>
              <a:t>github.com/</a:t>
            </a:r>
            <a:r>
              <a:rPr lang="en-US" sz="3200" dirty="0" err="1" smtClean="0"/>
              <a:t>sockduct</a:t>
            </a:r>
            <a:r>
              <a:rPr lang="en-US" sz="3200" dirty="0" smtClean="0"/>
              <a:t>/</a:t>
            </a:r>
            <a:r>
              <a:rPr lang="en-US" sz="3200" dirty="0" err="1" smtClean="0"/>
              <a:t>intro_to_sprinting</a:t>
            </a:r>
            <a:endParaRPr lang="en-US" sz="3200" dirty="0" smtClean="0"/>
          </a:p>
          <a:p>
            <a:pPr marL="0" indent="0">
              <a:buNone/>
            </a:pPr>
            <a:endParaRPr lang="en-US" sz="3200" dirty="0"/>
          </a:p>
          <a:p>
            <a:r>
              <a:rPr lang="en-US" sz="3200" dirty="0" smtClean="0"/>
              <a:t>In the upper right hand corner, you’ll see a “Fork” Icon – click on it to make a copy of the repo in your GitHub account:</a:t>
            </a:r>
          </a:p>
          <a:p>
            <a:pPr marL="0" indent="0">
              <a:buNone/>
            </a:pPr>
            <a:endParaRPr lang="en-US" sz="1800" dirty="0" smtClean="0"/>
          </a:p>
          <a:p>
            <a:pPr marL="0" indent="0">
              <a:buNone/>
            </a:pPr>
            <a:endParaRPr lang="en-US" sz="1800" dirty="0" smtClean="0"/>
          </a:p>
          <a:p>
            <a:pPr marL="0" indent="0">
              <a:buNone/>
            </a:pPr>
            <a:r>
              <a:rPr lang="en-US" sz="1800" dirty="0" smtClean="0"/>
              <a:t>Note:  This is based on </a:t>
            </a:r>
            <a:r>
              <a:rPr lang="en-US" sz="1800" dirty="0" err="1" smtClean="0"/>
              <a:t>Chalmer</a:t>
            </a:r>
            <a:r>
              <a:rPr lang="en-US" sz="1800" dirty="0" smtClean="0"/>
              <a:t> Lowe’s </a:t>
            </a:r>
            <a:r>
              <a:rPr lang="en-US" sz="1800" dirty="0" err="1" smtClean="0"/>
              <a:t>Intro_to_Sprinting</a:t>
            </a:r>
            <a:r>
              <a:rPr lang="en-US" sz="1800" dirty="0" smtClean="0"/>
              <a:t> Project</a:t>
            </a:r>
            <a:endParaRPr lang="en-US" sz="1200" dirty="0" smtClean="0"/>
          </a:p>
        </p:txBody>
      </p:sp>
      <p:sp>
        <p:nvSpPr>
          <p:cNvPr id="3" name="Title 2"/>
          <p:cNvSpPr>
            <a:spLocks noGrp="1"/>
          </p:cNvSpPr>
          <p:nvPr>
            <p:ph type="title"/>
          </p:nvPr>
        </p:nvSpPr>
        <p:spPr/>
        <p:txBody>
          <a:bodyPr/>
          <a:lstStyle/>
          <a:p>
            <a:r>
              <a:rPr lang="en-US" dirty="0" err="1" smtClean="0"/>
              <a:t>Github</a:t>
            </a:r>
            <a:r>
              <a:rPr lang="en-US" dirty="0" smtClean="0"/>
              <a:t> – getting started</a:t>
            </a:r>
            <a:endParaRPr lang="en-US" dirty="0"/>
          </a:p>
        </p:txBody>
      </p:sp>
      <p:pic>
        <p:nvPicPr>
          <p:cNvPr id="5" name="Picture 4"/>
          <p:cNvPicPr>
            <a:picLocks noChangeAspect="1"/>
          </p:cNvPicPr>
          <p:nvPr/>
        </p:nvPicPr>
        <p:blipFill>
          <a:blip r:embed="rId3"/>
          <a:stretch>
            <a:fillRect/>
          </a:stretch>
        </p:blipFill>
        <p:spPr>
          <a:xfrm>
            <a:off x="2819590" y="5114952"/>
            <a:ext cx="3019048" cy="457143"/>
          </a:xfrm>
          <a:prstGeom prst="rect">
            <a:avLst/>
          </a:prstGeom>
        </p:spPr>
      </p:pic>
    </p:spTree>
    <p:extLst>
      <p:ext uri="{BB962C8B-B14F-4D97-AF65-F5344CB8AC3E}">
        <p14:creationId xmlns:p14="http://schemas.microsoft.com/office/powerpoint/2010/main" val="3115180531"/>
      </p:ext>
    </p:extLst>
  </p:cSld>
  <p:clrMapOvr>
    <a:masterClrMapping/>
  </p:clrMapOvr>
  <p:transition>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r>
              <a:rPr lang="en-US" sz="3200" dirty="0" smtClean="0"/>
              <a:t>Once you fork a copy of this repo, you’ll see a link under it referring back to the original.  In my case, it points to </a:t>
            </a:r>
            <a:r>
              <a:rPr lang="en-US" sz="3200" dirty="0" err="1" smtClean="0"/>
              <a:t>Chalmer</a:t>
            </a:r>
            <a:r>
              <a:rPr lang="en-US" sz="3200" dirty="0" smtClean="0"/>
              <a:t> Lowe’s repo.  In your case, it will point to my repo: (why?)</a:t>
            </a:r>
          </a:p>
          <a:p>
            <a:endParaRPr lang="en-US" sz="3200" dirty="0"/>
          </a:p>
          <a:p>
            <a:endParaRPr lang="en-US" sz="3200" dirty="0" smtClean="0"/>
          </a:p>
          <a:p>
            <a:r>
              <a:rPr lang="en-US" sz="3200" dirty="0" smtClean="0"/>
              <a:t>After forking the repo, from your system do a </a:t>
            </a:r>
            <a:r>
              <a:rPr lang="en-US" sz="3200" dirty="0" err="1" smtClean="0"/>
              <a:t>git</a:t>
            </a:r>
            <a:r>
              <a:rPr lang="en-US" sz="3200" dirty="0" smtClean="0"/>
              <a:t> clone:</a:t>
            </a:r>
          </a:p>
          <a:p>
            <a:pPr lvl="1"/>
            <a:r>
              <a:rPr lang="en-US" dirty="0"/>
              <a:t>https://github.com</a:t>
            </a:r>
            <a:r>
              <a:rPr lang="en-US" dirty="0" smtClean="0"/>
              <a:t>/</a:t>
            </a:r>
            <a:r>
              <a:rPr lang="en-US" i="1" dirty="0" smtClean="0">
                <a:solidFill>
                  <a:srgbClr val="FF0000"/>
                </a:solidFill>
              </a:rPr>
              <a:t>&lt;your_github_id&gt;</a:t>
            </a:r>
            <a:r>
              <a:rPr lang="en-US" dirty="0" smtClean="0"/>
              <a:t>/intro_to_sprinting.git</a:t>
            </a:r>
          </a:p>
        </p:txBody>
      </p:sp>
      <p:sp>
        <p:nvSpPr>
          <p:cNvPr id="3" name="Title 2"/>
          <p:cNvSpPr>
            <a:spLocks noGrp="1"/>
          </p:cNvSpPr>
          <p:nvPr>
            <p:ph type="title"/>
          </p:nvPr>
        </p:nvSpPr>
        <p:spPr/>
        <p:txBody>
          <a:bodyPr/>
          <a:lstStyle/>
          <a:p>
            <a:r>
              <a:rPr lang="en-US" dirty="0" err="1" smtClean="0"/>
              <a:t>Github</a:t>
            </a:r>
            <a:r>
              <a:rPr lang="en-US" dirty="0" smtClean="0"/>
              <a:t> – getting started</a:t>
            </a:r>
            <a:endParaRPr lang="en-US" dirty="0"/>
          </a:p>
        </p:txBody>
      </p:sp>
      <p:pic>
        <p:nvPicPr>
          <p:cNvPr id="4" name="Picture 3"/>
          <p:cNvPicPr>
            <a:picLocks noChangeAspect="1"/>
          </p:cNvPicPr>
          <p:nvPr/>
        </p:nvPicPr>
        <p:blipFill>
          <a:blip r:embed="rId3"/>
          <a:stretch>
            <a:fillRect/>
          </a:stretch>
        </p:blipFill>
        <p:spPr>
          <a:xfrm>
            <a:off x="3191037" y="3838579"/>
            <a:ext cx="2561905" cy="476190"/>
          </a:xfrm>
          <a:prstGeom prst="rect">
            <a:avLst/>
          </a:prstGeom>
        </p:spPr>
      </p:pic>
    </p:spTree>
    <p:extLst>
      <p:ext uri="{BB962C8B-B14F-4D97-AF65-F5344CB8AC3E}">
        <p14:creationId xmlns:p14="http://schemas.microsoft.com/office/powerpoint/2010/main" val="1820180687"/>
      </p:ext>
    </p:extLst>
  </p:cSld>
  <p:clrMapOvr>
    <a:masterClrMapping/>
  </p:clrMapOvr>
  <p:transition>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r>
              <a:rPr lang="en-US" sz="3200" dirty="0" smtClean="0"/>
              <a:t>Cloning the repo on your system allows you to make changes:</a:t>
            </a:r>
          </a:p>
          <a:p>
            <a:pPr lvl="1"/>
            <a:r>
              <a:rPr lang="en-US" sz="2400" dirty="0" smtClean="0"/>
              <a:t># Edit the authors.md file</a:t>
            </a:r>
          </a:p>
          <a:p>
            <a:pPr lvl="1"/>
            <a:r>
              <a:rPr lang="en-US" sz="2400" dirty="0" smtClean="0"/>
              <a:t>vim authors.md</a:t>
            </a:r>
          </a:p>
          <a:p>
            <a:pPr lvl="1"/>
            <a:r>
              <a:rPr lang="en-US" sz="2400" dirty="0" smtClean="0"/>
              <a:t># Add your name to the list of authors</a:t>
            </a:r>
          </a:p>
          <a:p>
            <a:pPr lvl="1"/>
            <a:endParaRPr lang="en-US" sz="2400" dirty="0"/>
          </a:p>
          <a:p>
            <a:pPr lvl="1"/>
            <a:r>
              <a:rPr lang="en-US" sz="2400" dirty="0" smtClean="0"/>
              <a:t># Checking with </a:t>
            </a:r>
            <a:r>
              <a:rPr lang="en-US" sz="2400" dirty="0" err="1" smtClean="0"/>
              <a:t>git</a:t>
            </a:r>
            <a:r>
              <a:rPr lang="en-US" sz="2400" dirty="0" smtClean="0"/>
              <a:t> status, you’ll see the</a:t>
            </a:r>
          </a:p>
          <a:p>
            <a:pPr lvl="1"/>
            <a:r>
              <a:rPr lang="en-US" sz="2400" dirty="0" smtClean="0"/>
              <a:t># authors.md file needs to be checked in:</a:t>
            </a:r>
          </a:p>
          <a:p>
            <a:pPr lvl="1"/>
            <a:r>
              <a:rPr lang="en-US" sz="2400" dirty="0" err="1" smtClean="0"/>
              <a:t>git</a:t>
            </a:r>
            <a:r>
              <a:rPr lang="en-US" sz="2400" dirty="0" smtClean="0"/>
              <a:t> add authors.md</a:t>
            </a:r>
          </a:p>
          <a:p>
            <a:pPr lvl="1"/>
            <a:r>
              <a:rPr lang="en-US" sz="2400" dirty="0" err="1" smtClean="0"/>
              <a:t>git</a:t>
            </a:r>
            <a:r>
              <a:rPr lang="en-US" sz="2400" dirty="0" smtClean="0"/>
              <a:t> commit -m “Added my name to authors file”</a:t>
            </a:r>
          </a:p>
        </p:txBody>
      </p:sp>
      <p:sp>
        <p:nvSpPr>
          <p:cNvPr id="3" name="Title 2"/>
          <p:cNvSpPr>
            <a:spLocks noGrp="1"/>
          </p:cNvSpPr>
          <p:nvPr>
            <p:ph type="title"/>
          </p:nvPr>
        </p:nvSpPr>
        <p:spPr/>
        <p:txBody>
          <a:bodyPr/>
          <a:lstStyle/>
          <a:p>
            <a:r>
              <a:rPr lang="en-US" dirty="0" err="1" smtClean="0"/>
              <a:t>Git</a:t>
            </a:r>
            <a:r>
              <a:rPr lang="en-US" dirty="0"/>
              <a:t>/</a:t>
            </a:r>
            <a:r>
              <a:rPr lang="en-US" dirty="0" err="1" smtClean="0"/>
              <a:t>Github</a:t>
            </a:r>
            <a:r>
              <a:rPr lang="en-US" dirty="0" smtClean="0"/>
              <a:t> – collaboration workflow</a:t>
            </a:r>
            <a:endParaRPr lang="en-US" dirty="0"/>
          </a:p>
        </p:txBody>
      </p:sp>
    </p:spTree>
    <p:extLst>
      <p:ext uri="{BB962C8B-B14F-4D97-AF65-F5344CB8AC3E}">
        <p14:creationId xmlns:p14="http://schemas.microsoft.com/office/powerpoint/2010/main" val="113235084"/>
      </p:ext>
    </p:extLst>
  </p:cSld>
  <p:clrMapOvr>
    <a:masterClrMapping/>
  </p:clrMapOvr>
  <p:transition>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r>
              <a:rPr lang="en-US" sz="3200" dirty="0" smtClean="0"/>
              <a:t>Now that you’ve made a change to the authors.md file and committed it, you need to push these changes back to your GitHub repo:</a:t>
            </a:r>
          </a:p>
          <a:p>
            <a:pPr lvl="1"/>
            <a:r>
              <a:rPr lang="en-US" sz="2400" dirty="0" err="1" smtClean="0"/>
              <a:t>git</a:t>
            </a:r>
            <a:r>
              <a:rPr lang="en-US" sz="2400" dirty="0" smtClean="0"/>
              <a:t> push origin master</a:t>
            </a:r>
          </a:p>
          <a:p>
            <a:pPr lvl="1"/>
            <a:endParaRPr lang="en-US" sz="2400" dirty="0"/>
          </a:p>
          <a:p>
            <a:r>
              <a:rPr lang="en-US" sz="3200" dirty="0" smtClean="0"/>
              <a:t>When you clone a repo, it creates an alias called origin that points to where you cloned the repo from:</a:t>
            </a:r>
          </a:p>
          <a:p>
            <a:pPr lvl="1"/>
            <a:r>
              <a:rPr lang="en-US" sz="2400" dirty="0" err="1" smtClean="0"/>
              <a:t>git</a:t>
            </a:r>
            <a:r>
              <a:rPr lang="en-US" sz="2400" dirty="0" smtClean="0"/>
              <a:t> remote -v</a:t>
            </a:r>
          </a:p>
        </p:txBody>
      </p:sp>
      <p:sp>
        <p:nvSpPr>
          <p:cNvPr id="3" name="Title 2"/>
          <p:cNvSpPr>
            <a:spLocks noGrp="1"/>
          </p:cNvSpPr>
          <p:nvPr>
            <p:ph type="title"/>
          </p:nvPr>
        </p:nvSpPr>
        <p:spPr/>
        <p:txBody>
          <a:bodyPr/>
          <a:lstStyle/>
          <a:p>
            <a:r>
              <a:rPr lang="en-US" dirty="0" err="1" smtClean="0"/>
              <a:t>Git</a:t>
            </a:r>
            <a:r>
              <a:rPr lang="en-US" dirty="0"/>
              <a:t>/</a:t>
            </a:r>
            <a:r>
              <a:rPr lang="en-US" dirty="0" err="1" smtClean="0"/>
              <a:t>Github</a:t>
            </a:r>
            <a:r>
              <a:rPr lang="en-US" dirty="0" smtClean="0"/>
              <a:t> – </a:t>
            </a:r>
            <a:r>
              <a:rPr lang="en-US" dirty="0"/>
              <a:t>collaboration </a:t>
            </a:r>
            <a:r>
              <a:rPr lang="en-US" dirty="0" smtClean="0"/>
              <a:t>workflow</a:t>
            </a:r>
            <a:endParaRPr lang="en-US" dirty="0"/>
          </a:p>
        </p:txBody>
      </p:sp>
    </p:spTree>
    <p:extLst>
      <p:ext uri="{BB962C8B-B14F-4D97-AF65-F5344CB8AC3E}">
        <p14:creationId xmlns:p14="http://schemas.microsoft.com/office/powerpoint/2010/main" val="1469772176"/>
      </p:ext>
    </p:extLst>
  </p:cSld>
  <p:clrMapOvr>
    <a:masterClrMapping/>
  </p:clrMapOvr>
  <p:transition>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lnSpcReduction="10000"/>
          </a:bodyPr>
          <a:lstStyle/>
          <a:p>
            <a:r>
              <a:rPr lang="en-US" sz="3200" dirty="0" smtClean="0"/>
              <a:t>Back on your GitHub repo page, you can now submit a Pull Request (PR).  This lets you submit your changes back to the author’s repo (the one you cloned from):</a:t>
            </a:r>
          </a:p>
          <a:p>
            <a:pPr marL="228600" lvl="1" indent="0">
              <a:buNone/>
            </a:pPr>
            <a:endParaRPr lang="en-US" sz="3200" dirty="0"/>
          </a:p>
          <a:p>
            <a:pPr lvl="1"/>
            <a:r>
              <a:rPr lang="en-US" sz="2800" dirty="0" smtClean="0"/>
              <a:t>Make sure t</a:t>
            </a:r>
            <a:r>
              <a:rPr lang="en-US" sz="2800" dirty="0"/>
              <a:t>he base fork is </a:t>
            </a:r>
            <a:r>
              <a:rPr lang="en-US" sz="2800" dirty="0" err="1" smtClean="0"/>
              <a:t>sockduct</a:t>
            </a:r>
            <a:r>
              <a:rPr lang="en-US" sz="2800" dirty="0" smtClean="0"/>
              <a:t>/</a:t>
            </a:r>
            <a:r>
              <a:rPr lang="en-US" sz="2800" dirty="0" err="1" smtClean="0"/>
              <a:t>intro_to_sprinting</a:t>
            </a:r>
            <a:r>
              <a:rPr lang="en-US" sz="2800" dirty="0" smtClean="0"/>
              <a:t> </a:t>
            </a:r>
            <a:r>
              <a:rPr lang="en-US" sz="2800" dirty="0"/>
              <a:t>and the head fork is your repo</a:t>
            </a:r>
          </a:p>
          <a:p>
            <a:pPr lvl="1"/>
            <a:r>
              <a:rPr lang="en-US" sz="2800" dirty="0"/>
              <a:t>Make sure you get a green check mark and "Able to merge" </a:t>
            </a:r>
            <a:r>
              <a:rPr lang="en-US" sz="2800" dirty="0" smtClean="0"/>
              <a:t>(what happens if there are conflicts?)</a:t>
            </a:r>
            <a:endParaRPr lang="en-US" sz="2800" dirty="0"/>
          </a:p>
        </p:txBody>
      </p:sp>
      <p:sp>
        <p:nvSpPr>
          <p:cNvPr id="3" name="Title 2"/>
          <p:cNvSpPr>
            <a:spLocks noGrp="1"/>
          </p:cNvSpPr>
          <p:nvPr>
            <p:ph type="title"/>
          </p:nvPr>
        </p:nvSpPr>
        <p:spPr/>
        <p:txBody>
          <a:bodyPr/>
          <a:lstStyle/>
          <a:p>
            <a:r>
              <a:rPr lang="en-US" dirty="0" err="1" smtClean="0"/>
              <a:t>Git</a:t>
            </a:r>
            <a:r>
              <a:rPr lang="en-US" dirty="0"/>
              <a:t>/</a:t>
            </a:r>
            <a:r>
              <a:rPr lang="en-US" dirty="0" err="1" smtClean="0"/>
              <a:t>Github</a:t>
            </a:r>
            <a:r>
              <a:rPr lang="en-US" dirty="0" smtClean="0"/>
              <a:t> – </a:t>
            </a:r>
            <a:r>
              <a:rPr lang="en-US" dirty="0"/>
              <a:t>collaboration </a:t>
            </a:r>
            <a:r>
              <a:rPr lang="en-US" dirty="0" smtClean="0"/>
              <a:t>workflow</a:t>
            </a:r>
            <a:endParaRPr lang="en-US" dirty="0"/>
          </a:p>
        </p:txBody>
      </p:sp>
      <p:pic>
        <p:nvPicPr>
          <p:cNvPr id="4" name="Picture 3"/>
          <p:cNvPicPr>
            <a:picLocks noChangeAspect="1"/>
          </p:cNvPicPr>
          <p:nvPr/>
        </p:nvPicPr>
        <p:blipFill>
          <a:blip r:embed="rId3"/>
          <a:stretch>
            <a:fillRect/>
          </a:stretch>
        </p:blipFill>
        <p:spPr>
          <a:xfrm>
            <a:off x="4410228" y="3086149"/>
            <a:ext cx="2380952" cy="380952"/>
          </a:xfrm>
          <a:prstGeom prst="rect">
            <a:avLst/>
          </a:prstGeom>
        </p:spPr>
      </p:pic>
    </p:spTree>
    <p:extLst>
      <p:ext uri="{BB962C8B-B14F-4D97-AF65-F5344CB8AC3E}">
        <p14:creationId xmlns:p14="http://schemas.microsoft.com/office/powerpoint/2010/main" val="3490581869"/>
      </p:ext>
    </p:extLst>
  </p:cSld>
  <p:clrMapOvr>
    <a:masterClrMapping/>
  </p:clrMapOvr>
  <p:transition>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fontScale="92500" lnSpcReduction="20000"/>
          </a:bodyPr>
          <a:lstStyle/>
          <a:p>
            <a:r>
              <a:rPr lang="en-US" sz="3200" dirty="0" smtClean="0"/>
              <a:t>I changed (a) program/script/configuration/markup/markdown file(s) and something broke – how do I revert to the last working version?</a:t>
            </a:r>
          </a:p>
          <a:p>
            <a:pPr marL="0" indent="0">
              <a:buNone/>
            </a:pPr>
            <a:endParaRPr lang="en-US" sz="3200" dirty="0" smtClean="0"/>
          </a:p>
          <a:p>
            <a:r>
              <a:rPr lang="en-US" sz="3200" dirty="0"/>
              <a:t>I need to test a new feature/option without breaking the main/production </a:t>
            </a:r>
            <a:r>
              <a:rPr lang="en-US" sz="3200" dirty="0" smtClean="0"/>
              <a:t>version</a:t>
            </a:r>
          </a:p>
          <a:p>
            <a:pPr marL="0" indent="0">
              <a:buNone/>
            </a:pPr>
            <a:endParaRPr lang="en-US" sz="3200" dirty="0"/>
          </a:p>
          <a:p>
            <a:r>
              <a:rPr lang="en-US" sz="3200" dirty="0" smtClean="0"/>
              <a:t>We have a team working on code/configuration/markup and need to know who did what</a:t>
            </a:r>
          </a:p>
          <a:p>
            <a:endParaRPr lang="en-US" sz="3200" dirty="0"/>
          </a:p>
        </p:txBody>
      </p:sp>
      <p:sp>
        <p:nvSpPr>
          <p:cNvPr id="3" name="Title 2"/>
          <p:cNvSpPr>
            <a:spLocks noGrp="1"/>
          </p:cNvSpPr>
          <p:nvPr>
            <p:ph type="title"/>
          </p:nvPr>
        </p:nvSpPr>
        <p:spPr/>
        <p:txBody>
          <a:bodyPr/>
          <a:lstStyle/>
          <a:p>
            <a:r>
              <a:rPr lang="en-US" dirty="0" smtClean="0"/>
              <a:t>common problems</a:t>
            </a:r>
            <a:endParaRPr lang="en-US" dirty="0"/>
          </a:p>
        </p:txBody>
      </p:sp>
    </p:spTree>
    <p:extLst>
      <p:ext uri="{BB962C8B-B14F-4D97-AF65-F5344CB8AC3E}">
        <p14:creationId xmlns:p14="http://schemas.microsoft.com/office/powerpoint/2010/main" val="1019402481"/>
      </p:ext>
    </p:extLst>
  </p:cSld>
  <p:clrMapOvr>
    <a:masterClrMapping/>
  </p:clrMapOvr>
  <p:transition>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r>
              <a:rPr lang="en-US" sz="3200" dirty="0"/>
              <a:t>Click on "Create pull request</a:t>
            </a:r>
            <a:r>
              <a:rPr lang="en-US" sz="3200" dirty="0" smtClean="0"/>
              <a:t>:"</a:t>
            </a:r>
            <a:endParaRPr lang="en-US" sz="3200" dirty="0"/>
          </a:p>
        </p:txBody>
      </p:sp>
      <p:sp>
        <p:nvSpPr>
          <p:cNvPr id="3" name="Title 2"/>
          <p:cNvSpPr>
            <a:spLocks noGrp="1"/>
          </p:cNvSpPr>
          <p:nvPr>
            <p:ph type="title"/>
          </p:nvPr>
        </p:nvSpPr>
        <p:spPr/>
        <p:txBody>
          <a:bodyPr/>
          <a:lstStyle/>
          <a:p>
            <a:r>
              <a:rPr lang="en-US" dirty="0" err="1" smtClean="0"/>
              <a:t>Git</a:t>
            </a:r>
            <a:r>
              <a:rPr lang="en-US" dirty="0"/>
              <a:t>/</a:t>
            </a:r>
            <a:r>
              <a:rPr lang="en-US" dirty="0" err="1" smtClean="0"/>
              <a:t>Github</a:t>
            </a:r>
            <a:r>
              <a:rPr lang="en-US" dirty="0" smtClean="0"/>
              <a:t> – </a:t>
            </a:r>
            <a:r>
              <a:rPr lang="en-US" dirty="0"/>
              <a:t>collaboration </a:t>
            </a:r>
            <a:r>
              <a:rPr lang="en-US" dirty="0" smtClean="0"/>
              <a:t>workflow</a:t>
            </a:r>
            <a:endParaRPr lang="en-US" dirty="0"/>
          </a:p>
        </p:txBody>
      </p:sp>
      <p:pic>
        <p:nvPicPr>
          <p:cNvPr id="5" name="Picture 4"/>
          <p:cNvPicPr>
            <a:picLocks noChangeAspect="1"/>
          </p:cNvPicPr>
          <p:nvPr/>
        </p:nvPicPr>
        <p:blipFill>
          <a:blip r:embed="rId3"/>
          <a:stretch>
            <a:fillRect/>
          </a:stretch>
        </p:blipFill>
        <p:spPr>
          <a:xfrm>
            <a:off x="648190" y="1995641"/>
            <a:ext cx="7847619" cy="2352381"/>
          </a:xfrm>
          <a:prstGeom prst="rect">
            <a:avLst/>
          </a:prstGeom>
        </p:spPr>
      </p:pic>
    </p:spTree>
    <p:extLst>
      <p:ext uri="{BB962C8B-B14F-4D97-AF65-F5344CB8AC3E}">
        <p14:creationId xmlns:p14="http://schemas.microsoft.com/office/powerpoint/2010/main" val="3932667908"/>
      </p:ext>
    </p:extLst>
  </p:cSld>
  <p:clrMapOvr>
    <a:masterClrMapping/>
  </p:clrMapOvr>
  <p:transition>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r>
              <a:rPr lang="en-US" sz="2400" dirty="0" smtClean="0"/>
              <a:t>Next, Write a summary title describing the changes</a:t>
            </a:r>
          </a:p>
          <a:p>
            <a:pPr lvl="1"/>
            <a:r>
              <a:rPr lang="en-US" sz="2400" dirty="0" smtClean="0"/>
              <a:t>Write </a:t>
            </a:r>
            <a:r>
              <a:rPr lang="en-US" sz="2400" dirty="0"/>
              <a:t>a brief description of what you're changing in this pull request</a:t>
            </a:r>
          </a:p>
          <a:p>
            <a:pPr lvl="1"/>
            <a:r>
              <a:rPr lang="en-US" sz="2400" dirty="0"/>
              <a:t>Click on "Create pull request</a:t>
            </a:r>
            <a:r>
              <a:rPr lang="en-US" sz="2400" dirty="0" smtClean="0"/>
              <a:t>:"</a:t>
            </a:r>
            <a:endParaRPr lang="en-US" sz="2400" dirty="0"/>
          </a:p>
        </p:txBody>
      </p:sp>
      <p:sp>
        <p:nvSpPr>
          <p:cNvPr id="3" name="Title 2"/>
          <p:cNvSpPr>
            <a:spLocks noGrp="1"/>
          </p:cNvSpPr>
          <p:nvPr>
            <p:ph type="title"/>
          </p:nvPr>
        </p:nvSpPr>
        <p:spPr/>
        <p:txBody>
          <a:bodyPr/>
          <a:lstStyle/>
          <a:p>
            <a:r>
              <a:rPr lang="en-US" dirty="0" err="1" smtClean="0"/>
              <a:t>Git</a:t>
            </a:r>
            <a:r>
              <a:rPr lang="en-US" dirty="0"/>
              <a:t>/</a:t>
            </a:r>
            <a:r>
              <a:rPr lang="en-US" dirty="0" err="1" smtClean="0"/>
              <a:t>Github</a:t>
            </a:r>
            <a:r>
              <a:rPr lang="en-US" dirty="0" smtClean="0"/>
              <a:t> – </a:t>
            </a:r>
            <a:r>
              <a:rPr lang="en-US" dirty="0"/>
              <a:t>collaboration </a:t>
            </a:r>
            <a:r>
              <a:rPr lang="en-US" dirty="0" smtClean="0"/>
              <a:t>workflow</a:t>
            </a:r>
            <a:endParaRPr lang="en-US" dirty="0"/>
          </a:p>
        </p:txBody>
      </p:sp>
      <p:pic>
        <p:nvPicPr>
          <p:cNvPr id="4" name="Picture 3"/>
          <p:cNvPicPr>
            <a:picLocks noChangeAspect="1"/>
          </p:cNvPicPr>
          <p:nvPr/>
        </p:nvPicPr>
        <p:blipFill>
          <a:blip r:embed="rId3"/>
          <a:stretch>
            <a:fillRect/>
          </a:stretch>
        </p:blipFill>
        <p:spPr>
          <a:xfrm>
            <a:off x="1425052" y="2772369"/>
            <a:ext cx="6232381" cy="3733334"/>
          </a:xfrm>
          <a:prstGeom prst="rect">
            <a:avLst/>
          </a:prstGeom>
        </p:spPr>
      </p:pic>
    </p:spTree>
    <p:extLst>
      <p:ext uri="{BB962C8B-B14F-4D97-AF65-F5344CB8AC3E}">
        <p14:creationId xmlns:p14="http://schemas.microsoft.com/office/powerpoint/2010/main" val="3627772913"/>
      </p:ext>
    </p:extLst>
  </p:cSld>
  <p:clrMapOvr>
    <a:masterClrMapping/>
  </p:clrMapOvr>
  <p:transition>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r>
              <a:rPr lang="en-US" sz="3200" dirty="0" smtClean="0"/>
              <a:t>Finally, the repo owner you forked from will see the PR (Pull Request).  If there are no conflicts and it makes sense, generally they will accept it which merges the changes in.</a:t>
            </a:r>
          </a:p>
          <a:p>
            <a:pPr marL="0" indent="0">
              <a:buNone/>
            </a:pPr>
            <a:endParaRPr lang="en-US" sz="3200" dirty="0" smtClean="0"/>
          </a:p>
          <a:p>
            <a:r>
              <a:rPr lang="en-US" sz="3200" dirty="0" smtClean="0"/>
              <a:t>Congratulations on participating in the Open Source process!</a:t>
            </a:r>
          </a:p>
        </p:txBody>
      </p:sp>
      <p:sp>
        <p:nvSpPr>
          <p:cNvPr id="3" name="Title 2"/>
          <p:cNvSpPr>
            <a:spLocks noGrp="1"/>
          </p:cNvSpPr>
          <p:nvPr>
            <p:ph type="title"/>
          </p:nvPr>
        </p:nvSpPr>
        <p:spPr/>
        <p:txBody>
          <a:bodyPr/>
          <a:lstStyle/>
          <a:p>
            <a:r>
              <a:rPr lang="en-US" dirty="0" err="1" smtClean="0"/>
              <a:t>Git</a:t>
            </a:r>
            <a:r>
              <a:rPr lang="en-US" dirty="0"/>
              <a:t>/</a:t>
            </a:r>
            <a:r>
              <a:rPr lang="en-US" dirty="0" err="1" smtClean="0"/>
              <a:t>Github</a:t>
            </a:r>
            <a:r>
              <a:rPr lang="en-US" dirty="0" smtClean="0"/>
              <a:t> – </a:t>
            </a:r>
            <a:r>
              <a:rPr lang="en-US" dirty="0"/>
              <a:t>collaboration </a:t>
            </a:r>
            <a:r>
              <a:rPr lang="en-US" dirty="0" smtClean="0"/>
              <a:t>workflow</a:t>
            </a:r>
            <a:endParaRPr lang="en-US" dirty="0"/>
          </a:p>
        </p:txBody>
      </p:sp>
    </p:spTree>
    <p:extLst>
      <p:ext uri="{BB962C8B-B14F-4D97-AF65-F5344CB8AC3E}">
        <p14:creationId xmlns:p14="http://schemas.microsoft.com/office/powerpoint/2010/main" val="3848256908"/>
      </p:ext>
    </p:extLst>
  </p:cSld>
  <p:clrMapOvr>
    <a:masterClrMapping/>
  </p:clrMapOvr>
  <p:transition>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r>
              <a:rPr lang="en-US" sz="3200" dirty="0" smtClean="0"/>
              <a:t>From your GitHub account, in the upper right corner click on the “+” Icon and select “New Repository”:</a:t>
            </a:r>
          </a:p>
        </p:txBody>
      </p:sp>
      <p:sp>
        <p:nvSpPr>
          <p:cNvPr id="3" name="Title 2"/>
          <p:cNvSpPr>
            <a:spLocks noGrp="1"/>
          </p:cNvSpPr>
          <p:nvPr>
            <p:ph type="title"/>
          </p:nvPr>
        </p:nvSpPr>
        <p:spPr/>
        <p:txBody>
          <a:bodyPr/>
          <a:lstStyle/>
          <a:p>
            <a:r>
              <a:rPr lang="en-US" dirty="0" err="1" smtClean="0"/>
              <a:t>Github</a:t>
            </a:r>
            <a:r>
              <a:rPr lang="en-US" dirty="0" smtClean="0"/>
              <a:t> – Creating your own repo</a:t>
            </a:r>
            <a:endParaRPr lang="en-US" dirty="0"/>
          </a:p>
        </p:txBody>
      </p:sp>
      <p:pic>
        <p:nvPicPr>
          <p:cNvPr id="5" name="Picture 4"/>
          <p:cNvPicPr>
            <a:picLocks noChangeAspect="1"/>
          </p:cNvPicPr>
          <p:nvPr/>
        </p:nvPicPr>
        <p:blipFill>
          <a:blip r:embed="rId3"/>
          <a:stretch>
            <a:fillRect/>
          </a:stretch>
        </p:blipFill>
        <p:spPr>
          <a:xfrm>
            <a:off x="3633786" y="3133730"/>
            <a:ext cx="1704975" cy="1362075"/>
          </a:xfrm>
          <a:prstGeom prst="rect">
            <a:avLst/>
          </a:prstGeom>
        </p:spPr>
      </p:pic>
    </p:spTree>
    <p:extLst>
      <p:ext uri="{BB962C8B-B14F-4D97-AF65-F5344CB8AC3E}">
        <p14:creationId xmlns:p14="http://schemas.microsoft.com/office/powerpoint/2010/main" val="518283887"/>
      </p:ext>
    </p:extLst>
  </p:cSld>
  <p:clrMapOvr>
    <a:masterClrMapping/>
  </p:clrMapOvr>
  <p:transition>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r>
              <a:rPr lang="en-US" sz="3200" dirty="0" smtClean="0"/>
              <a:t>Choose a repo name, a comment and click “Create repository”:</a:t>
            </a:r>
          </a:p>
        </p:txBody>
      </p:sp>
      <p:sp>
        <p:nvSpPr>
          <p:cNvPr id="3" name="Title 2"/>
          <p:cNvSpPr>
            <a:spLocks noGrp="1"/>
          </p:cNvSpPr>
          <p:nvPr>
            <p:ph type="title"/>
          </p:nvPr>
        </p:nvSpPr>
        <p:spPr/>
        <p:txBody>
          <a:bodyPr/>
          <a:lstStyle/>
          <a:p>
            <a:r>
              <a:rPr lang="en-US" dirty="0" err="1" smtClean="0"/>
              <a:t>Github</a:t>
            </a:r>
            <a:r>
              <a:rPr lang="en-US" dirty="0" smtClean="0"/>
              <a:t> – Creating your own repo</a:t>
            </a:r>
            <a:endParaRPr lang="en-US" dirty="0"/>
          </a:p>
        </p:txBody>
      </p:sp>
      <p:pic>
        <p:nvPicPr>
          <p:cNvPr id="4" name="Picture 3"/>
          <p:cNvPicPr>
            <a:picLocks noChangeAspect="1"/>
          </p:cNvPicPr>
          <p:nvPr/>
        </p:nvPicPr>
        <p:blipFill>
          <a:blip r:embed="rId3"/>
          <a:stretch>
            <a:fillRect/>
          </a:stretch>
        </p:blipFill>
        <p:spPr>
          <a:xfrm>
            <a:off x="1790712" y="2147901"/>
            <a:ext cx="5433060" cy="4373880"/>
          </a:xfrm>
          <a:prstGeom prst="rect">
            <a:avLst/>
          </a:prstGeom>
        </p:spPr>
      </p:pic>
    </p:spTree>
    <p:extLst>
      <p:ext uri="{BB962C8B-B14F-4D97-AF65-F5344CB8AC3E}">
        <p14:creationId xmlns:p14="http://schemas.microsoft.com/office/powerpoint/2010/main" val="2064141427"/>
      </p:ext>
    </p:extLst>
  </p:cSld>
  <p:clrMapOvr>
    <a:masterClrMapping/>
  </p:clrMapOvr>
  <p:transition>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r>
              <a:rPr lang="en-US" sz="3200" dirty="0" smtClean="0"/>
              <a:t>From your system, clone the repo with </a:t>
            </a:r>
            <a:r>
              <a:rPr lang="en-US" sz="3200" dirty="0" err="1" smtClean="0"/>
              <a:t>git</a:t>
            </a:r>
            <a:r>
              <a:rPr lang="en-US" sz="3200" dirty="0" smtClean="0"/>
              <a:t>:</a:t>
            </a:r>
          </a:p>
          <a:p>
            <a:pPr lvl="1"/>
            <a:r>
              <a:rPr lang="en-US" sz="1800" dirty="0" err="1" smtClean="0"/>
              <a:t>git</a:t>
            </a:r>
            <a:r>
              <a:rPr lang="en-US" sz="1800" dirty="0"/>
              <a:t> clone </a:t>
            </a:r>
            <a:r>
              <a:rPr lang="en-US" sz="1800" dirty="0">
                <a:hlinkClick r:id="rId3"/>
              </a:rPr>
              <a:t>https://github.com</a:t>
            </a:r>
            <a:r>
              <a:rPr lang="en-US" sz="1800" dirty="0" smtClean="0">
                <a:hlinkClick r:id="rId3"/>
              </a:rPr>
              <a:t>/</a:t>
            </a:r>
            <a:r>
              <a:rPr lang="en-US" sz="1800" i="1" dirty="0" smtClean="0">
                <a:solidFill>
                  <a:srgbClr val="FF0000"/>
                </a:solidFill>
                <a:hlinkClick r:id="rId3"/>
              </a:rPr>
              <a:t>&lt;your-github-id&gt;</a:t>
            </a:r>
            <a:r>
              <a:rPr lang="en-US" sz="1800" dirty="0" smtClean="0">
                <a:hlinkClick r:id="rId3"/>
              </a:rPr>
              <a:t>/My-Test-Repo.git</a:t>
            </a:r>
            <a:endParaRPr lang="en-US" sz="1800" dirty="0" smtClean="0"/>
          </a:p>
          <a:p>
            <a:pPr marL="228600" lvl="1" indent="0">
              <a:buNone/>
            </a:pPr>
            <a:endParaRPr lang="en-US" sz="3200" dirty="0" smtClean="0"/>
          </a:p>
          <a:p>
            <a:r>
              <a:rPr lang="en-US" sz="3200" dirty="0" smtClean="0"/>
              <a:t>Make changes, commit, push, repeat...</a:t>
            </a:r>
          </a:p>
        </p:txBody>
      </p:sp>
      <p:sp>
        <p:nvSpPr>
          <p:cNvPr id="3" name="Title 2"/>
          <p:cNvSpPr>
            <a:spLocks noGrp="1"/>
          </p:cNvSpPr>
          <p:nvPr>
            <p:ph type="title"/>
          </p:nvPr>
        </p:nvSpPr>
        <p:spPr/>
        <p:txBody>
          <a:bodyPr/>
          <a:lstStyle/>
          <a:p>
            <a:r>
              <a:rPr lang="en-US" dirty="0" err="1" smtClean="0"/>
              <a:t>Git</a:t>
            </a:r>
            <a:r>
              <a:rPr lang="en-US" dirty="0" smtClean="0"/>
              <a:t>/</a:t>
            </a:r>
            <a:r>
              <a:rPr lang="en-US" dirty="0" err="1" smtClean="0"/>
              <a:t>Github</a:t>
            </a:r>
            <a:r>
              <a:rPr lang="en-US" dirty="0" smtClean="0"/>
              <a:t> – own repo workflow</a:t>
            </a:r>
            <a:endParaRPr lang="en-US" dirty="0"/>
          </a:p>
        </p:txBody>
      </p:sp>
    </p:spTree>
    <p:extLst>
      <p:ext uri="{BB962C8B-B14F-4D97-AF65-F5344CB8AC3E}">
        <p14:creationId xmlns:p14="http://schemas.microsoft.com/office/powerpoint/2010/main" val="3770100268"/>
      </p:ext>
    </p:extLst>
  </p:cSld>
  <p:clrMapOvr>
    <a:masterClrMapping/>
  </p:clrMapOvr>
  <p:transition>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r>
              <a:rPr lang="en-US" sz="3200" dirty="0" smtClean="0"/>
              <a:t>Can’t I just create the GitHub repo from </a:t>
            </a:r>
            <a:r>
              <a:rPr lang="en-US" sz="3200" dirty="0" err="1" smtClean="0"/>
              <a:t>git</a:t>
            </a:r>
            <a:r>
              <a:rPr lang="en-US" sz="3200" dirty="0" smtClean="0"/>
              <a:t> so I can use one tool?</a:t>
            </a:r>
          </a:p>
          <a:p>
            <a:endParaRPr lang="en-US" sz="3200" dirty="0"/>
          </a:p>
          <a:p>
            <a:r>
              <a:rPr lang="en-US" sz="3200" dirty="0" smtClean="0"/>
              <a:t>Why </a:t>
            </a:r>
            <a:r>
              <a:rPr lang="en-US" sz="3200" dirty="0"/>
              <a:t>use GitHub </a:t>
            </a:r>
            <a:r>
              <a:rPr lang="en-US" sz="3200" dirty="0" smtClean="0"/>
              <a:t>if it’s just me?</a:t>
            </a:r>
          </a:p>
          <a:p>
            <a:endParaRPr lang="en-US" sz="3200" dirty="0"/>
          </a:p>
          <a:p>
            <a:r>
              <a:rPr lang="en-US" sz="3200" dirty="0" smtClean="0"/>
              <a:t>What’s </a:t>
            </a:r>
            <a:r>
              <a:rPr lang="en-US" sz="3200" dirty="0"/>
              <a:t>a </a:t>
            </a:r>
            <a:r>
              <a:rPr lang="en-US" sz="3200" dirty="0" smtClean="0"/>
              <a:t>private repo?  What’s the difference between private and public?</a:t>
            </a:r>
          </a:p>
        </p:txBody>
      </p:sp>
      <p:sp>
        <p:nvSpPr>
          <p:cNvPr id="3" name="Title 2"/>
          <p:cNvSpPr>
            <a:spLocks noGrp="1"/>
          </p:cNvSpPr>
          <p:nvPr>
            <p:ph type="title"/>
          </p:nvPr>
        </p:nvSpPr>
        <p:spPr/>
        <p:txBody>
          <a:bodyPr/>
          <a:lstStyle/>
          <a:p>
            <a:r>
              <a:rPr lang="en-US" dirty="0" err="1" smtClean="0"/>
              <a:t>Git</a:t>
            </a:r>
            <a:r>
              <a:rPr lang="en-US" dirty="0" smtClean="0"/>
              <a:t>/</a:t>
            </a:r>
            <a:r>
              <a:rPr lang="en-US" dirty="0" err="1" smtClean="0"/>
              <a:t>Github</a:t>
            </a:r>
            <a:r>
              <a:rPr lang="en-US" dirty="0" smtClean="0"/>
              <a:t> – workflow questions</a:t>
            </a:r>
            <a:endParaRPr lang="en-US" dirty="0"/>
          </a:p>
        </p:txBody>
      </p:sp>
    </p:spTree>
    <p:extLst>
      <p:ext uri="{BB962C8B-B14F-4D97-AF65-F5344CB8AC3E}">
        <p14:creationId xmlns:p14="http://schemas.microsoft.com/office/powerpoint/2010/main" val="3835245711"/>
      </p:ext>
    </p:extLst>
  </p:cSld>
  <p:clrMapOvr>
    <a:masterClrMapping/>
  </p:clrMapOvr>
  <p:transition>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r>
              <a:rPr lang="en-US" sz="2800" dirty="0" smtClean="0"/>
              <a:t>Braches are a way to essentially create a copy of your repo (project) for experimentation, testing or new features.  The idea is to develop in the new branch without impacting the main branch:</a:t>
            </a:r>
          </a:p>
        </p:txBody>
      </p:sp>
      <p:sp>
        <p:nvSpPr>
          <p:cNvPr id="3" name="Title 2"/>
          <p:cNvSpPr>
            <a:spLocks noGrp="1"/>
          </p:cNvSpPr>
          <p:nvPr>
            <p:ph type="title"/>
          </p:nvPr>
        </p:nvSpPr>
        <p:spPr/>
        <p:txBody>
          <a:bodyPr/>
          <a:lstStyle/>
          <a:p>
            <a:r>
              <a:rPr lang="en-US" dirty="0" err="1" smtClean="0"/>
              <a:t>Git</a:t>
            </a:r>
            <a:r>
              <a:rPr lang="en-US" dirty="0" smtClean="0"/>
              <a:t>/</a:t>
            </a:r>
            <a:r>
              <a:rPr lang="en-US" dirty="0" err="1" smtClean="0"/>
              <a:t>Github</a:t>
            </a:r>
            <a:r>
              <a:rPr lang="en-US" dirty="0" smtClean="0"/>
              <a:t> – branches</a:t>
            </a:r>
            <a:endParaRPr lang="en-US" dirty="0"/>
          </a:p>
        </p:txBody>
      </p:sp>
      <p:pic>
        <p:nvPicPr>
          <p:cNvPr id="5" name="Picture 4"/>
          <p:cNvPicPr>
            <a:picLocks noChangeAspect="1"/>
          </p:cNvPicPr>
          <p:nvPr/>
        </p:nvPicPr>
        <p:blipFill>
          <a:blip r:embed="rId3"/>
          <a:stretch>
            <a:fillRect/>
          </a:stretch>
        </p:blipFill>
        <p:spPr>
          <a:xfrm>
            <a:off x="1976440" y="3371850"/>
            <a:ext cx="4933950" cy="3038475"/>
          </a:xfrm>
          <a:prstGeom prst="rect">
            <a:avLst/>
          </a:prstGeom>
        </p:spPr>
      </p:pic>
    </p:spTree>
    <p:extLst>
      <p:ext uri="{BB962C8B-B14F-4D97-AF65-F5344CB8AC3E}">
        <p14:creationId xmlns:p14="http://schemas.microsoft.com/office/powerpoint/2010/main" val="3945275811"/>
      </p:ext>
    </p:extLst>
  </p:cSld>
  <p:clrMapOvr>
    <a:masterClrMapping/>
  </p:clrMapOvr>
  <p:transition>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r>
              <a:rPr lang="en-US" sz="2800" dirty="0" smtClean="0"/>
              <a:t>For example, Cisco - a major infrastructure vendor - uses branches for its IOS software releases:</a:t>
            </a:r>
          </a:p>
        </p:txBody>
      </p:sp>
      <p:sp>
        <p:nvSpPr>
          <p:cNvPr id="3" name="Title 2"/>
          <p:cNvSpPr>
            <a:spLocks noGrp="1"/>
          </p:cNvSpPr>
          <p:nvPr>
            <p:ph type="title"/>
          </p:nvPr>
        </p:nvSpPr>
        <p:spPr/>
        <p:txBody>
          <a:bodyPr/>
          <a:lstStyle/>
          <a:p>
            <a:r>
              <a:rPr lang="en-US" dirty="0" err="1" smtClean="0"/>
              <a:t>Git</a:t>
            </a:r>
            <a:r>
              <a:rPr lang="en-US" dirty="0" smtClean="0"/>
              <a:t>/</a:t>
            </a:r>
            <a:r>
              <a:rPr lang="en-US" dirty="0" err="1" smtClean="0"/>
              <a:t>Github</a:t>
            </a:r>
            <a:r>
              <a:rPr lang="en-US" dirty="0" smtClean="0"/>
              <a:t> – branches, Examples</a:t>
            </a:r>
            <a:endParaRPr lang="en-US" dirty="0"/>
          </a:p>
        </p:txBody>
      </p:sp>
      <p:pic>
        <p:nvPicPr>
          <p:cNvPr id="2050" name="Picture 2" descr="http://www.cisco.com/c/dam/en/us/products/collateral/ios-nx-os-software/ios-software-release-15-0-1-m/qa_c67_561940.doc/_jcr_content/renditions/qa_c67_561940-0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1120" y="3267073"/>
            <a:ext cx="5457825" cy="1962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9150220"/>
      </p:ext>
    </p:extLst>
  </p:cSld>
  <p:clrMapOvr>
    <a:masterClrMapping/>
  </p:clrMapOvr>
  <p:transition>
    <p:push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r>
              <a:rPr lang="en-US" sz="2800" dirty="0" smtClean="0"/>
              <a:t>From your </a:t>
            </a:r>
            <a:r>
              <a:rPr lang="en-US" sz="2800" dirty="0" err="1" smtClean="0"/>
              <a:t>git</a:t>
            </a:r>
            <a:r>
              <a:rPr lang="en-US" sz="2800" dirty="0" smtClean="0"/>
              <a:t> clone of your GitHub test repo:</a:t>
            </a:r>
          </a:p>
          <a:p>
            <a:pPr lvl="1"/>
            <a:r>
              <a:rPr lang="en-US" sz="2400" dirty="0" err="1" smtClean="0"/>
              <a:t>git</a:t>
            </a:r>
            <a:r>
              <a:rPr lang="en-US" sz="2400" dirty="0" smtClean="0"/>
              <a:t> branch</a:t>
            </a:r>
          </a:p>
          <a:p>
            <a:pPr marL="228600" lvl="1" indent="0">
              <a:buNone/>
            </a:pPr>
            <a:r>
              <a:rPr lang="en-US" sz="2400" dirty="0" smtClean="0"/>
              <a:t>* master</a:t>
            </a:r>
          </a:p>
          <a:p>
            <a:pPr marL="228600" lvl="1" indent="0">
              <a:buNone/>
            </a:pPr>
            <a:endParaRPr lang="en-US" sz="2400" dirty="0" smtClean="0"/>
          </a:p>
          <a:p>
            <a:pPr lvl="1"/>
            <a:r>
              <a:rPr lang="en-US" sz="2400" dirty="0" smtClean="0"/>
              <a:t># This is showing us there is only one branch named “master” which is the default</a:t>
            </a:r>
          </a:p>
          <a:p>
            <a:pPr lvl="1"/>
            <a:r>
              <a:rPr lang="en-US" sz="2400" dirty="0" err="1" smtClean="0"/>
              <a:t>git</a:t>
            </a:r>
            <a:r>
              <a:rPr lang="en-US" sz="2400" dirty="0" smtClean="0"/>
              <a:t> branch simple</a:t>
            </a:r>
          </a:p>
          <a:p>
            <a:pPr lvl="1"/>
            <a:r>
              <a:rPr lang="en-US" sz="2400" dirty="0" smtClean="0"/>
              <a:t># Create a new branch named “simple”</a:t>
            </a:r>
          </a:p>
          <a:p>
            <a:pPr lvl="1"/>
            <a:r>
              <a:rPr lang="en-US" sz="2400" dirty="0" err="1" smtClean="0"/>
              <a:t>git</a:t>
            </a:r>
            <a:r>
              <a:rPr lang="en-US" sz="2400" dirty="0" smtClean="0"/>
              <a:t> branch</a:t>
            </a:r>
          </a:p>
          <a:p>
            <a:pPr marL="228600" lvl="1" indent="0">
              <a:buNone/>
            </a:pPr>
            <a:r>
              <a:rPr lang="en-US" sz="2400" dirty="0" smtClean="0"/>
              <a:t>* master</a:t>
            </a:r>
          </a:p>
          <a:p>
            <a:pPr marL="228600" lvl="1" indent="0">
              <a:buNone/>
            </a:pPr>
            <a:r>
              <a:rPr lang="en-US" sz="2400" dirty="0" smtClean="0"/>
              <a:t>simple</a:t>
            </a:r>
          </a:p>
        </p:txBody>
      </p:sp>
      <p:sp>
        <p:nvSpPr>
          <p:cNvPr id="3" name="Title 2"/>
          <p:cNvSpPr>
            <a:spLocks noGrp="1"/>
          </p:cNvSpPr>
          <p:nvPr>
            <p:ph type="title"/>
          </p:nvPr>
        </p:nvSpPr>
        <p:spPr/>
        <p:txBody>
          <a:bodyPr/>
          <a:lstStyle/>
          <a:p>
            <a:r>
              <a:rPr lang="en-US" dirty="0" err="1" smtClean="0"/>
              <a:t>Git</a:t>
            </a:r>
            <a:r>
              <a:rPr lang="en-US" dirty="0" smtClean="0"/>
              <a:t>/</a:t>
            </a:r>
            <a:r>
              <a:rPr lang="en-US" dirty="0" err="1" smtClean="0"/>
              <a:t>Github</a:t>
            </a:r>
            <a:r>
              <a:rPr lang="en-US" dirty="0" smtClean="0"/>
              <a:t> – branches, Example</a:t>
            </a:r>
            <a:endParaRPr lang="en-US" dirty="0"/>
          </a:p>
        </p:txBody>
      </p:sp>
    </p:spTree>
    <p:extLst>
      <p:ext uri="{BB962C8B-B14F-4D97-AF65-F5344CB8AC3E}">
        <p14:creationId xmlns:p14="http://schemas.microsoft.com/office/powerpoint/2010/main" val="2577805100"/>
      </p:ext>
    </p:extLst>
  </p:cSld>
  <p:clrMapOvr>
    <a:masterClrMapping/>
  </p:clrMapOvr>
  <p:transition>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pPr marL="0" indent="0">
              <a:buNone/>
            </a:pPr>
            <a:r>
              <a:rPr lang="en-US" sz="3200" dirty="0" err="1" smtClean="0"/>
              <a:t>Git</a:t>
            </a:r>
            <a:r>
              <a:rPr lang="en-US" sz="3200" dirty="0" smtClean="0"/>
              <a:t> can:</a:t>
            </a:r>
          </a:p>
          <a:p>
            <a:r>
              <a:rPr lang="en-US" sz="3200" dirty="0" smtClean="0"/>
              <a:t>Lets me easily version or “checkpoint” files</a:t>
            </a:r>
          </a:p>
          <a:p>
            <a:pPr lvl="1"/>
            <a:r>
              <a:rPr lang="en-US" sz="3200" dirty="0" smtClean="0"/>
              <a:t>Each checkpoint time and date stamped</a:t>
            </a:r>
          </a:p>
          <a:p>
            <a:pPr lvl="1"/>
            <a:r>
              <a:rPr lang="en-US" sz="3200" dirty="0" smtClean="0"/>
              <a:t>Includes comments on what changed</a:t>
            </a:r>
          </a:p>
          <a:p>
            <a:pPr lvl="1"/>
            <a:r>
              <a:rPr lang="en-US" sz="3200" dirty="0" smtClean="0"/>
              <a:t>Allows diff between versions to see exact changes</a:t>
            </a:r>
          </a:p>
          <a:p>
            <a:pPr lvl="1"/>
            <a:r>
              <a:rPr lang="en-US" sz="3200" dirty="0" smtClean="0"/>
              <a:t>Allows rolling back to previous versions</a:t>
            </a:r>
            <a:endParaRPr lang="en-US" sz="3200" dirty="0"/>
          </a:p>
        </p:txBody>
      </p:sp>
      <p:sp>
        <p:nvSpPr>
          <p:cNvPr id="3" name="Title 2"/>
          <p:cNvSpPr>
            <a:spLocks noGrp="1"/>
          </p:cNvSpPr>
          <p:nvPr>
            <p:ph type="title"/>
          </p:nvPr>
        </p:nvSpPr>
        <p:spPr/>
        <p:txBody>
          <a:bodyPr/>
          <a:lstStyle/>
          <a:p>
            <a:r>
              <a:rPr lang="en-US" dirty="0" smtClean="0"/>
              <a:t>problems solved by </a:t>
            </a:r>
            <a:r>
              <a:rPr lang="en-US" dirty="0" err="1" smtClean="0"/>
              <a:t>Git</a:t>
            </a:r>
            <a:endParaRPr lang="en-US" dirty="0"/>
          </a:p>
        </p:txBody>
      </p:sp>
    </p:spTree>
    <p:extLst>
      <p:ext uri="{BB962C8B-B14F-4D97-AF65-F5344CB8AC3E}">
        <p14:creationId xmlns:p14="http://schemas.microsoft.com/office/powerpoint/2010/main" val="2910801268"/>
      </p:ext>
    </p:extLst>
  </p:cSld>
  <p:clrMapOvr>
    <a:masterClrMapping/>
  </p:clrMapOvr>
  <p:transition>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r>
              <a:rPr lang="en-US" sz="2800" dirty="0" smtClean="0"/>
              <a:t>Use another branch:</a:t>
            </a:r>
          </a:p>
          <a:p>
            <a:pPr lvl="1"/>
            <a:r>
              <a:rPr lang="en-US" dirty="0" smtClean="0"/>
              <a:t># Switch branches from master to simple:</a:t>
            </a:r>
          </a:p>
          <a:p>
            <a:pPr lvl="1"/>
            <a:r>
              <a:rPr lang="en-US" dirty="0" err="1" smtClean="0"/>
              <a:t>git</a:t>
            </a:r>
            <a:r>
              <a:rPr lang="en-US" dirty="0" smtClean="0"/>
              <a:t> checkout simple</a:t>
            </a:r>
          </a:p>
          <a:p>
            <a:pPr marL="228600" lvl="1" indent="0">
              <a:buNone/>
            </a:pPr>
            <a:r>
              <a:rPr lang="en-US" dirty="0"/>
              <a:t>Switched to branch 'simple'</a:t>
            </a:r>
            <a:endParaRPr lang="en-US" dirty="0" smtClean="0"/>
          </a:p>
          <a:p>
            <a:pPr marL="228600" lvl="1" indent="0">
              <a:buNone/>
            </a:pPr>
            <a:endParaRPr lang="en-US" dirty="0" smtClean="0"/>
          </a:p>
          <a:p>
            <a:pPr lvl="1"/>
            <a:r>
              <a:rPr lang="en-US" dirty="0" smtClean="0"/>
              <a:t># Revert to origin notes file in branch simple</a:t>
            </a:r>
          </a:p>
          <a:p>
            <a:pPr lvl="1"/>
            <a:r>
              <a:rPr lang="en-US" dirty="0" err="1" smtClean="0"/>
              <a:t>git</a:t>
            </a:r>
            <a:r>
              <a:rPr lang="en-US" dirty="0" smtClean="0"/>
              <a:t> </a:t>
            </a:r>
            <a:r>
              <a:rPr lang="en-US" dirty="0" err="1" smtClean="0"/>
              <a:t>reflog</a:t>
            </a:r>
            <a:endParaRPr lang="en-US" dirty="0" smtClean="0"/>
          </a:p>
          <a:p>
            <a:pPr marL="228600" lvl="1" indent="0">
              <a:buNone/>
            </a:pPr>
            <a:r>
              <a:rPr lang="en-US" dirty="0" smtClean="0"/>
              <a:t>(...)</a:t>
            </a:r>
          </a:p>
          <a:p>
            <a:pPr marL="228600" lvl="1" indent="0">
              <a:buNone/>
            </a:pPr>
            <a:r>
              <a:rPr lang="en-US" sz="1800" dirty="0"/>
              <a:t>7b23067 HEAD</a:t>
            </a:r>
            <a:r>
              <a:rPr lang="en-US" sz="1800" dirty="0" smtClean="0"/>
              <a:t>@{</a:t>
            </a:r>
            <a:r>
              <a:rPr lang="en-US" sz="1800" i="1" dirty="0" smtClean="0"/>
              <a:t>#</a:t>
            </a:r>
            <a:r>
              <a:rPr lang="en-US" sz="1800" dirty="0" smtClean="0"/>
              <a:t>}: </a:t>
            </a:r>
            <a:r>
              <a:rPr lang="en-US" sz="1800" dirty="0"/>
              <a:t>commit (initial): Initial commit of my notes</a:t>
            </a:r>
            <a:endParaRPr lang="en-US" sz="1800" dirty="0" smtClean="0"/>
          </a:p>
          <a:p>
            <a:pPr lvl="1"/>
            <a:r>
              <a:rPr lang="en-US" dirty="0" smtClean="0"/>
              <a:t># Find initial commit, # will be some number, revert:</a:t>
            </a:r>
          </a:p>
          <a:p>
            <a:pPr lvl="1"/>
            <a:r>
              <a:rPr lang="en-US" dirty="0" err="1" smtClean="0"/>
              <a:t>git</a:t>
            </a:r>
            <a:r>
              <a:rPr lang="en-US" dirty="0" smtClean="0"/>
              <a:t> reset --</a:t>
            </a:r>
            <a:r>
              <a:rPr lang="en-US" dirty="0"/>
              <a:t>hard </a:t>
            </a:r>
            <a:r>
              <a:rPr lang="en-US" dirty="0" smtClean="0"/>
              <a:t>7b23067</a:t>
            </a:r>
          </a:p>
        </p:txBody>
      </p:sp>
      <p:sp>
        <p:nvSpPr>
          <p:cNvPr id="3" name="Title 2"/>
          <p:cNvSpPr>
            <a:spLocks noGrp="1"/>
          </p:cNvSpPr>
          <p:nvPr>
            <p:ph type="title"/>
          </p:nvPr>
        </p:nvSpPr>
        <p:spPr/>
        <p:txBody>
          <a:bodyPr/>
          <a:lstStyle/>
          <a:p>
            <a:r>
              <a:rPr lang="en-US" dirty="0" err="1" smtClean="0"/>
              <a:t>Git</a:t>
            </a:r>
            <a:r>
              <a:rPr lang="en-US" dirty="0" smtClean="0"/>
              <a:t>/</a:t>
            </a:r>
            <a:r>
              <a:rPr lang="en-US" dirty="0" err="1" smtClean="0"/>
              <a:t>Github</a:t>
            </a:r>
            <a:r>
              <a:rPr lang="en-US" dirty="0" smtClean="0"/>
              <a:t> – branches, Example</a:t>
            </a:r>
            <a:endParaRPr lang="en-US" dirty="0"/>
          </a:p>
        </p:txBody>
      </p:sp>
      <p:pic>
        <p:nvPicPr>
          <p:cNvPr id="4" name="Picture 3"/>
          <p:cNvPicPr>
            <a:picLocks noChangeAspect="1"/>
          </p:cNvPicPr>
          <p:nvPr/>
        </p:nvPicPr>
        <p:blipFill>
          <a:blip r:embed="rId3"/>
          <a:stretch>
            <a:fillRect/>
          </a:stretch>
        </p:blipFill>
        <p:spPr>
          <a:xfrm>
            <a:off x="1915139" y="5100641"/>
            <a:ext cx="5724525" cy="1409700"/>
          </a:xfrm>
          <a:prstGeom prst="rect">
            <a:avLst/>
          </a:prstGeom>
        </p:spPr>
      </p:pic>
    </p:spTree>
    <p:extLst>
      <p:ext uri="{BB962C8B-B14F-4D97-AF65-F5344CB8AC3E}">
        <p14:creationId xmlns:p14="http://schemas.microsoft.com/office/powerpoint/2010/main" val="839778391"/>
      </p:ext>
    </p:extLst>
  </p:cSld>
  <p:clrMapOvr>
    <a:masterClrMapping/>
  </p:clrMapOvr>
  <p:transition>
    <p:push di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r>
              <a:rPr lang="en-US" sz="2800" dirty="0" smtClean="0"/>
              <a:t>But, we haven’t thrown away the updated version:</a:t>
            </a:r>
          </a:p>
          <a:p>
            <a:pPr lvl="1"/>
            <a:r>
              <a:rPr lang="en-US" dirty="0" smtClean="0"/>
              <a:t># Switch branches from simple to master:</a:t>
            </a:r>
          </a:p>
          <a:p>
            <a:pPr lvl="1"/>
            <a:r>
              <a:rPr lang="en-US" dirty="0" err="1" smtClean="0"/>
              <a:t>git</a:t>
            </a:r>
            <a:r>
              <a:rPr lang="en-US" dirty="0" smtClean="0"/>
              <a:t> checkout master</a:t>
            </a:r>
          </a:p>
          <a:p>
            <a:pPr marL="228600" lvl="1" indent="0">
              <a:buNone/>
            </a:pPr>
            <a:r>
              <a:rPr lang="en-US" dirty="0"/>
              <a:t>Switched to branch </a:t>
            </a:r>
            <a:r>
              <a:rPr lang="en-US" dirty="0" smtClean="0"/>
              <a:t>‘master'</a:t>
            </a:r>
          </a:p>
          <a:p>
            <a:pPr marL="228600" lvl="1" indent="0">
              <a:buNone/>
            </a:pPr>
            <a:endParaRPr lang="en-US" dirty="0" smtClean="0"/>
          </a:p>
          <a:p>
            <a:r>
              <a:rPr lang="en-US" sz="2800" dirty="0" smtClean="0"/>
              <a:t>Check file again – it’s the “updated” version:</a:t>
            </a:r>
          </a:p>
          <a:p>
            <a:endParaRPr lang="en-US" sz="2800" dirty="0"/>
          </a:p>
          <a:p>
            <a:endParaRPr lang="en-US" sz="2800" dirty="0" smtClean="0"/>
          </a:p>
          <a:p>
            <a:pPr marL="0" indent="0">
              <a:buNone/>
            </a:pPr>
            <a:endParaRPr lang="en-US" sz="3600" dirty="0"/>
          </a:p>
          <a:p>
            <a:pPr marL="0" indent="0">
              <a:buNone/>
            </a:pPr>
            <a:r>
              <a:rPr lang="en-US" dirty="0" smtClean="0"/>
              <a:t>Note:  To delete a branch:  </a:t>
            </a:r>
            <a:r>
              <a:rPr lang="en-US" dirty="0" err="1" smtClean="0"/>
              <a:t>git</a:t>
            </a:r>
            <a:r>
              <a:rPr lang="en-US" dirty="0" smtClean="0"/>
              <a:t> branch –d &lt;branch&gt;</a:t>
            </a:r>
          </a:p>
        </p:txBody>
      </p:sp>
      <p:sp>
        <p:nvSpPr>
          <p:cNvPr id="3" name="Title 2"/>
          <p:cNvSpPr>
            <a:spLocks noGrp="1"/>
          </p:cNvSpPr>
          <p:nvPr>
            <p:ph type="title"/>
          </p:nvPr>
        </p:nvSpPr>
        <p:spPr/>
        <p:txBody>
          <a:bodyPr/>
          <a:lstStyle/>
          <a:p>
            <a:r>
              <a:rPr lang="en-US" dirty="0" err="1" smtClean="0"/>
              <a:t>Git</a:t>
            </a:r>
            <a:r>
              <a:rPr lang="en-US" dirty="0" smtClean="0"/>
              <a:t>/</a:t>
            </a:r>
            <a:r>
              <a:rPr lang="en-US" dirty="0" err="1" smtClean="0"/>
              <a:t>Github</a:t>
            </a:r>
            <a:r>
              <a:rPr lang="en-US" dirty="0" smtClean="0"/>
              <a:t> – branches, Example</a:t>
            </a:r>
            <a:endParaRPr lang="en-US" dirty="0"/>
          </a:p>
        </p:txBody>
      </p:sp>
      <p:pic>
        <p:nvPicPr>
          <p:cNvPr id="5" name="Picture 4"/>
          <p:cNvPicPr>
            <a:picLocks noChangeAspect="1"/>
          </p:cNvPicPr>
          <p:nvPr/>
        </p:nvPicPr>
        <p:blipFill>
          <a:blip r:embed="rId3"/>
          <a:stretch>
            <a:fillRect/>
          </a:stretch>
        </p:blipFill>
        <p:spPr>
          <a:xfrm>
            <a:off x="2686750" y="4073905"/>
            <a:ext cx="5743575" cy="1800225"/>
          </a:xfrm>
          <a:prstGeom prst="rect">
            <a:avLst/>
          </a:prstGeom>
        </p:spPr>
      </p:pic>
    </p:spTree>
    <p:extLst>
      <p:ext uri="{BB962C8B-B14F-4D97-AF65-F5344CB8AC3E}">
        <p14:creationId xmlns:p14="http://schemas.microsoft.com/office/powerpoint/2010/main" val="3371926504"/>
      </p:ext>
    </p:extLst>
  </p:cSld>
  <p:clrMapOvr>
    <a:masterClrMapping/>
  </p:clrMapOvr>
  <p:transition>
    <p:push di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r>
              <a:rPr lang="en-US" sz="3200" dirty="0" smtClean="0"/>
              <a:t>I have a local repo with multiple branches.  What if I want to push it to GitHub?</a:t>
            </a:r>
          </a:p>
          <a:p>
            <a:r>
              <a:rPr lang="en-US" sz="3200" dirty="0" smtClean="0"/>
              <a:t>Recommendation:  Create a repo on GitHub with the same name as your local repo directory</a:t>
            </a:r>
          </a:p>
          <a:p>
            <a:r>
              <a:rPr lang="en-US" sz="3200" dirty="0" smtClean="0"/>
              <a:t>Configure local repo to use GitHub repo and push/sync it:</a:t>
            </a:r>
          </a:p>
          <a:p>
            <a:pPr lvl="1"/>
            <a:r>
              <a:rPr lang="en-US" sz="1600" dirty="0" err="1" smtClean="0"/>
              <a:t>git</a:t>
            </a:r>
            <a:r>
              <a:rPr lang="en-US" sz="1600" dirty="0"/>
              <a:t> remote add </a:t>
            </a:r>
            <a:r>
              <a:rPr lang="en-US" sz="1600" dirty="0" smtClean="0"/>
              <a:t>origin https</a:t>
            </a:r>
            <a:r>
              <a:rPr lang="en-US" sz="1600" dirty="0"/>
              <a:t>://github.com</a:t>
            </a:r>
            <a:r>
              <a:rPr lang="en-US" sz="1600" dirty="0" smtClean="0"/>
              <a:t>/</a:t>
            </a:r>
            <a:r>
              <a:rPr lang="en-US" sz="1600" i="1" dirty="0" smtClean="0">
                <a:solidFill>
                  <a:srgbClr val="FF0000"/>
                </a:solidFill>
              </a:rPr>
              <a:t>&lt;your_github_id&gt;</a:t>
            </a:r>
            <a:r>
              <a:rPr lang="en-US" sz="1600" dirty="0" smtClean="0"/>
              <a:t>/test.git</a:t>
            </a:r>
          </a:p>
          <a:p>
            <a:pPr lvl="1"/>
            <a:r>
              <a:rPr lang="en-US" sz="1600" dirty="0" err="1" smtClean="0"/>
              <a:t>git</a:t>
            </a:r>
            <a:r>
              <a:rPr lang="en-US" sz="1600" dirty="0" smtClean="0"/>
              <a:t> push origin master</a:t>
            </a:r>
          </a:p>
          <a:p>
            <a:pPr marL="228600" lvl="1" indent="0">
              <a:buNone/>
            </a:pPr>
            <a:r>
              <a:rPr lang="da-DK" sz="1600" dirty="0"/>
              <a:t>Username for 'https://github.com': </a:t>
            </a:r>
            <a:r>
              <a:rPr lang="da-DK" sz="1600" i="1" dirty="0" smtClean="0">
                <a:solidFill>
                  <a:srgbClr val="FF0000"/>
                </a:solidFill>
              </a:rPr>
              <a:t>&lt;your_github_id&gt;</a:t>
            </a:r>
            <a:endParaRPr lang="da-DK" sz="1600" i="1" dirty="0">
              <a:solidFill>
                <a:srgbClr val="FF0000"/>
              </a:solidFill>
            </a:endParaRPr>
          </a:p>
          <a:p>
            <a:pPr marL="228600" lvl="1" indent="0">
              <a:buNone/>
            </a:pPr>
            <a:r>
              <a:rPr lang="da-DK" sz="1600" dirty="0"/>
              <a:t>Password for 'https://sockduct@github.com': </a:t>
            </a:r>
            <a:r>
              <a:rPr lang="da-DK" sz="1600" i="1" dirty="0" smtClean="0">
                <a:solidFill>
                  <a:srgbClr val="FF0000"/>
                </a:solidFill>
              </a:rPr>
              <a:t>&lt;your_github_password&gt;</a:t>
            </a:r>
            <a:endParaRPr lang="en-US" sz="1600" i="1" dirty="0" smtClean="0">
              <a:solidFill>
                <a:srgbClr val="FF0000"/>
              </a:solidFill>
            </a:endParaRPr>
          </a:p>
        </p:txBody>
      </p:sp>
      <p:sp>
        <p:nvSpPr>
          <p:cNvPr id="3" name="Title 2"/>
          <p:cNvSpPr>
            <a:spLocks noGrp="1"/>
          </p:cNvSpPr>
          <p:nvPr>
            <p:ph type="title"/>
          </p:nvPr>
        </p:nvSpPr>
        <p:spPr/>
        <p:txBody>
          <a:bodyPr/>
          <a:lstStyle/>
          <a:p>
            <a:r>
              <a:rPr lang="en-US" dirty="0" err="1" smtClean="0"/>
              <a:t>Git</a:t>
            </a:r>
            <a:r>
              <a:rPr lang="en-US" dirty="0" smtClean="0"/>
              <a:t>/</a:t>
            </a:r>
            <a:r>
              <a:rPr lang="en-US" dirty="0" err="1" smtClean="0"/>
              <a:t>Github</a:t>
            </a:r>
            <a:r>
              <a:rPr lang="en-US" dirty="0" smtClean="0"/>
              <a:t> – Push repo to </a:t>
            </a:r>
            <a:r>
              <a:rPr lang="en-US" dirty="0" err="1" smtClean="0"/>
              <a:t>github</a:t>
            </a:r>
            <a:endParaRPr lang="en-US" dirty="0"/>
          </a:p>
        </p:txBody>
      </p:sp>
    </p:spTree>
    <p:extLst>
      <p:ext uri="{BB962C8B-B14F-4D97-AF65-F5344CB8AC3E}">
        <p14:creationId xmlns:p14="http://schemas.microsoft.com/office/powerpoint/2010/main" val="67888468"/>
      </p:ext>
    </p:extLst>
  </p:cSld>
  <p:clrMapOvr>
    <a:masterClrMapping/>
  </p:clrMapOvr>
  <p:transition>
    <p:push di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r>
              <a:rPr lang="en-US" sz="3200" dirty="0" smtClean="0"/>
              <a:t>Look on GitHub:</a:t>
            </a:r>
          </a:p>
          <a:p>
            <a:endParaRPr lang="en-US" sz="3200" dirty="0"/>
          </a:p>
          <a:p>
            <a:endParaRPr lang="en-US" sz="3200" dirty="0" smtClean="0"/>
          </a:p>
          <a:p>
            <a:endParaRPr lang="en-US" sz="3200" dirty="0" smtClean="0"/>
          </a:p>
          <a:p>
            <a:r>
              <a:rPr lang="en-US" sz="3200" dirty="0" smtClean="0"/>
              <a:t>But – where’s 											the simple 											branch?</a:t>
            </a:r>
          </a:p>
          <a:p>
            <a:pPr marL="0" indent="0">
              <a:buNone/>
            </a:pPr>
            <a:endParaRPr lang="en-US" sz="1600" dirty="0" smtClean="0"/>
          </a:p>
        </p:txBody>
      </p:sp>
      <p:sp>
        <p:nvSpPr>
          <p:cNvPr id="3" name="Title 2"/>
          <p:cNvSpPr>
            <a:spLocks noGrp="1"/>
          </p:cNvSpPr>
          <p:nvPr>
            <p:ph type="title"/>
          </p:nvPr>
        </p:nvSpPr>
        <p:spPr/>
        <p:txBody>
          <a:bodyPr/>
          <a:lstStyle/>
          <a:p>
            <a:r>
              <a:rPr lang="en-US" dirty="0" err="1" smtClean="0"/>
              <a:t>Git</a:t>
            </a:r>
            <a:r>
              <a:rPr lang="en-US" dirty="0" smtClean="0"/>
              <a:t>/</a:t>
            </a:r>
            <a:r>
              <a:rPr lang="en-US" dirty="0" err="1" smtClean="0"/>
              <a:t>Github</a:t>
            </a:r>
            <a:r>
              <a:rPr lang="en-US" dirty="0" smtClean="0"/>
              <a:t> – Push repo to </a:t>
            </a:r>
            <a:r>
              <a:rPr lang="en-US" dirty="0" err="1" smtClean="0"/>
              <a:t>github</a:t>
            </a:r>
            <a:endParaRPr lang="en-US" dirty="0"/>
          </a:p>
        </p:txBody>
      </p:sp>
      <p:pic>
        <p:nvPicPr>
          <p:cNvPr id="4" name="Picture 3"/>
          <p:cNvPicPr>
            <a:picLocks noChangeAspect="1"/>
          </p:cNvPicPr>
          <p:nvPr/>
        </p:nvPicPr>
        <p:blipFill>
          <a:blip r:embed="rId3"/>
          <a:stretch>
            <a:fillRect/>
          </a:stretch>
        </p:blipFill>
        <p:spPr>
          <a:xfrm>
            <a:off x="4333884" y="1243004"/>
            <a:ext cx="4219575" cy="3086100"/>
          </a:xfrm>
          <a:prstGeom prst="rect">
            <a:avLst/>
          </a:prstGeom>
        </p:spPr>
      </p:pic>
      <p:pic>
        <p:nvPicPr>
          <p:cNvPr id="5" name="Picture 4"/>
          <p:cNvPicPr>
            <a:picLocks noChangeAspect="1"/>
          </p:cNvPicPr>
          <p:nvPr/>
        </p:nvPicPr>
        <p:blipFill>
          <a:blip r:embed="rId4"/>
          <a:stretch>
            <a:fillRect/>
          </a:stretch>
        </p:blipFill>
        <p:spPr>
          <a:xfrm>
            <a:off x="2737915" y="4616542"/>
            <a:ext cx="2905125" cy="1771650"/>
          </a:xfrm>
          <a:prstGeom prst="rect">
            <a:avLst/>
          </a:prstGeom>
        </p:spPr>
      </p:pic>
    </p:spTree>
    <p:extLst>
      <p:ext uri="{BB962C8B-B14F-4D97-AF65-F5344CB8AC3E}">
        <p14:creationId xmlns:p14="http://schemas.microsoft.com/office/powerpoint/2010/main" val="2711348316"/>
      </p:ext>
    </p:extLst>
  </p:cSld>
  <p:clrMapOvr>
    <a:masterClrMapping/>
  </p:clrMapOvr>
  <p:transition>
    <p:push di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r>
              <a:rPr lang="en-US" sz="3200" dirty="0" smtClean="0"/>
              <a:t>Remember – have to push each branch:</a:t>
            </a:r>
          </a:p>
          <a:p>
            <a:pPr lvl="1"/>
            <a:r>
              <a:rPr lang="en-US" sz="2400" dirty="0" err="1" smtClean="0"/>
              <a:t>git</a:t>
            </a:r>
            <a:r>
              <a:rPr lang="en-US" sz="2400" dirty="0" smtClean="0"/>
              <a:t> push origin simple</a:t>
            </a:r>
          </a:p>
          <a:p>
            <a:endParaRPr lang="en-US" sz="3200" dirty="0"/>
          </a:p>
          <a:p>
            <a:r>
              <a:rPr lang="en-US" sz="3200" dirty="0" smtClean="0"/>
              <a:t>Now Check GitHub repo again – may have to refresh page:</a:t>
            </a:r>
          </a:p>
          <a:p>
            <a:pPr marL="0" indent="0">
              <a:buNone/>
            </a:pPr>
            <a:endParaRPr lang="en-US" sz="3200" dirty="0" smtClean="0"/>
          </a:p>
        </p:txBody>
      </p:sp>
      <p:sp>
        <p:nvSpPr>
          <p:cNvPr id="3" name="Title 2"/>
          <p:cNvSpPr>
            <a:spLocks noGrp="1"/>
          </p:cNvSpPr>
          <p:nvPr>
            <p:ph type="title"/>
          </p:nvPr>
        </p:nvSpPr>
        <p:spPr/>
        <p:txBody>
          <a:bodyPr/>
          <a:lstStyle/>
          <a:p>
            <a:r>
              <a:rPr lang="en-US" dirty="0" err="1" smtClean="0"/>
              <a:t>Git</a:t>
            </a:r>
            <a:r>
              <a:rPr lang="en-US" dirty="0" smtClean="0"/>
              <a:t>/</a:t>
            </a:r>
            <a:r>
              <a:rPr lang="en-US" dirty="0" err="1" smtClean="0"/>
              <a:t>Github</a:t>
            </a:r>
            <a:r>
              <a:rPr lang="en-US" dirty="0" smtClean="0"/>
              <a:t> – Push repo to </a:t>
            </a:r>
            <a:r>
              <a:rPr lang="en-US" dirty="0" err="1" smtClean="0"/>
              <a:t>github</a:t>
            </a:r>
            <a:endParaRPr lang="en-US" dirty="0"/>
          </a:p>
        </p:txBody>
      </p:sp>
      <p:pic>
        <p:nvPicPr>
          <p:cNvPr id="6" name="Picture 5"/>
          <p:cNvPicPr>
            <a:picLocks noChangeAspect="1"/>
          </p:cNvPicPr>
          <p:nvPr/>
        </p:nvPicPr>
        <p:blipFill>
          <a:blip r:embed="rId3"/>
          <a:stretch>
            <a:fillRect/>
          </a:stretch>
        </p:blipFill>
        <p:spPr>
          <a:xfrm>
            <a:off x="3043234" y="4267206"/>
            <a:ext cx="2886075" cy="2124075"/>
          </a:xfrm>
          <a:prstGeom prst="rect">
            <a:avLst/>
          </a:prstGeom>
        </p:spPr>
      </p:pic>
    </p:spTree>
    <p:extLst>
      <p:ext uri="{BB962C8B-B14F-4D97-AF65-F5344CB8AC3E}">
        <p14:creationId xmlns:p14="http://schemas.microsoft.com/office/powerpoint/2010/main" val="1170986139"/>
      </p:ext>
    </p:extLst>
  </p:cSld>
  <p:clrMapOvr>
    <a:masterClrMapping/>
  </p:clrMapOvr>
  <p:transition>
    <p:push dir="u"/>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r>
              <a:rPr lang="en-US" sz="2800" dirty="0" smtClean="0"/>
              <a:t>What if I clone a repo on GitHub, make some changes, submit a PR and discover there’s a conflict?</a:t>
            </a:r>
          </a:p>
          <a:p>
            <a:r>
              <a:rPr lang="en-US" sz="2800" dirty="0" smtClean="0"/>
              <a:t>You should plan to resolve the conflict yourself, it’s unlikely the repo owner will do it for you:</a:t>
            </a:r>
          </a:p>
          <a:p>
            <a:pPr lvl="1"/>
            <a:r>
              <a:rPr lang="en-US" sz="1600" dirty="0" smtClean="0"/>
              <a:t># You used </a:t>
            </a:r>
            <a:r>
              <a:rPr lang="en-US" sz="1600" dirty="0" err="1" smtClean="0"/>
              <a:t>git</a:t>
            </a:r>
            <a:r>
              <a:rPr lang="en-US" sz="1600" dirty="0" smtClean="0"/>
              <a:t> to clone your repo</a:t>
            </a:r>
          </a:p>
          <a:p>
            <a:pPr lvl="1"/>
            <a:r>
              <a:rPr lang="en-US" sz="1600" dirty="0" err="1" smtClean="0"/>
              <a:t>git</a:t>
            </a:r>
            <a:r>
              <a:rPr lang="en-US" sz="1600" dirty="0" smtClean="0"/>
              <a:t> remote –v</a:t>
            </a:r>
          </a:p>
          <a:p>
            <a:pPr marL="228600" lvl="1" indent="0">
              <a:buNone/>
            </a:pPr>
            <a:r>
              <a:rPr lang="en-US" sz="1600" dirty="0"/>
              <a:t>origin  https://github.com</a:t>
            </a:r>
            <a:r>
              <a:rPr lang="en-US" sz="1600" dirty="0" smtClean="0"/>
              <a:t>/</a:t>
            </a:r>
            <a:r>
              <a:rPr lang="en-US" sz="1600" i="1" dirty="0" smtClean="0">
                <a:solidFill>
                  <a:srgbClr val="FF0000"/>
                </a:solidFill>
              </a:rPr>
              <a:t>&lt;your_github_id&gt;</a:t>
            </a:r>
            <a:r>
              <a:rPr lang="en-US" sz="1600" dirty="0" smtClean="0"/>
              <a:t>/intro_to_sprinting </a:t>
            </a:r>
            <a:r>
              <a:rPr lang="en-US" sz="1600" dirty="0"/>
              <a:t>(fetch</a:t>
            </a:r>
            <a:r>
              <a:rPr lang="en-US" sz="1600" dirty="0" smtClean="0"/>
              <a:t>)</a:t>
            </a:r>
          </a:p>
          <a:p>
            <a:pPr marL="228600" lvl="1" indent="0">
              <a:buNone/>
            </a:pPr>
            <a:r>
              <a:rPr lang="en-US" sz="1600" dirty="0"/>
              <a:t>origin  https://github.com</a:t>
            </a:r>
            <a:r>
              <a:rPr lang="en-US" sz="1600" dirty="0" smtClean="0"/>
              <a:t>/</a:t>
            </a:r>
            <a:r>
              <a:rPr lang="en-US" sz="1600" i="1" dirty="0">
                <a:solidFill>
                  <a:srgbClr val="FF0000"/>
                </a:solidFill>
              </a:rPr>
              <a:t>&lt;your_github_id&gt;</a:t>
            </a:r>
            <a:r>
              <a:rPr lang="en-US" sz="1600" dirty="0" smtClean="0"/>
              <a:t>/</a:t>
            </a:r>
            <a:r>
              <a:rPr lang="en-US" sz="1600" dirty="0"/>
              <a:t>intro_to_sprinting (push</a:t>
            </a:r>
            <a:r>
              <a:rPr lang="en-US" sz="1600" dirty="0" smtClean="0"/>
              <a:t>)</a:t>
            </a:r>
          </a:p>
          <a:p>
            <a:pPr marL="228600" lvl="1" indent="0">
              <a:buNone/>
            </a:pPr>
            <a:endParaRPr lang="en-US" sz="1600" dirty="0" smtClean="0"/>
          </a:p>
          <a:p>
            <a:pPr lvl="1"/>
            <a:r>
              <a:rPr lang="en-US" sz="1600" dirty="0" smtClean="0"/>
              <a:t># You need to pull updates from the original repo</a:t>
            </a:r>
          </a:p>
          <a:p>
            <a:pPr lvl="1"/>
            <a:r>
              <a:rPr lang="en-US" sz="1600" dirty="0" err="1" smtClean="0"/>
              <a:t>git</a:t>
            </a:r>
            <a:r>
              <a:rPr lang="en-US" sz="1600" dirty="0" smtClean="0"/>
              <a:t> remote </a:t>
            </a:r>
            <a:r>
              <a:rPr lang="en-US" sz="1600" dirty="0"/>
              <a:t>add upstream https://</a:t>
            </a:r>
            <a:r>
              <a:rPr lang="en-US" sz="1600" dirty="0" smtClean="0"/>
              <a:t>github.com/sockduct/intro_to_sprinting</a:t>
            </a:r>
          </a:p>
          <a:p>
            <a:endParaRPr lang="en-US" sz="1600" dirty="0" smtClean="0"/>
          </a:p>
          <a:p>
            <a:pPr marL="0" indent="0">
              <a:buNone/>
            </a:pPr>
            <a:endParaRPr lang="en-US" sz="1600" dirty="0" smtClean="0"/>
          </a:p>
        </p:txBody>
      </p:sp>
      <p:sp>
        <p:nvSpPr>
          <p:cNvPr id="3" name="Title 2"/>
          <p:cNvSpPr>
            <a:spLocks noGrp="1"/>
          </p:cNvSpPr>
          <p:nvPr>
            <p:ph type="title"/>
          </p:nvPr>
        </p:nvSpPr>
        <p:spPr/>
        <p:txBody>
          <a:bodyPr/>
          <a:lstStyle/>
          <a:p>
            <a:r>
              <a:rPr lang="en-US" dirty="0" err="1" smtClean="0"/>
              <a:t>Git</a:t>
            </a:r>
            <a:r>
              <a:rPr lang="en-US" dirty="0" smtClean="0"/>
              <a:t>/</a:t>
            </a:r>
            <a:r>
              <a:rPr lang="en-US" dirty="0" err="1" smtClean="0"/>
              <a:t>Github</a:t>
            </a:r>
            <a:r>
              <a:rPr lang="en-US" dirty="0" smtClean="0"/>
              <a:t> – collaboration</a:t>
            </a:r>
            <a:endParaRPr lang="en-US" dirty="0"/>
          </a:p>
        </p:txBody>
      </p:sp>
    </p:spTree>
    <p:extLst>
      <p:ext uri="{BB962C8B-B14F-4D97-AF65-F5344CB8AC3E}">
        <p14:creationId xmlns:p14="http://schemas.microsoft.com/office/powerpoint/2010/main" val="3240485281"/>
      </p:ext>
    </p:extLst>
  </p:cSld>
  <p:clrMapOvr>
    <a:masterClrMapping/>
  </p:clrMapOvr>
  <p:transition>
    <p:push dir="u"/>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r>
              <a:rPr lang="en-US" sz="2800" dirty="0" smtClean="0"/>
              <a:t>Now, sync with the original (upstream) repo:</a:t>
            </a:r>
          </a:p>
          <a:p>
            <a:pPr lvl="1"/>
            <a:r>
              <a:rPr lang="en-US" sz="1600" dirty="0" smtClean="0"/>
              <a:t># Assuming master branch:</a:t>
            </a:r>
          </a:p>
          <a:p>
            <a:pPr lvl="1"/>
            <a:r>
              <a:rPr lang="en-US" sz="1600" dirty="0" err="1" smtClean="0"/>
              <a:t>git</a:t>
            </a:r>
            <a:r>
              <a:rPr lang="en-US" sz="1600" dirty="0" smtClean="0"/>
              <a:t> pull upstream master</a:t>
            </a:r>
          </a:p>
          <a:p>
            <a:endParaRPr lang="en-US" sz="2800" dirty="0" smtClean="0"/>
          </a:p>
          <a:p>
            <a:r>
              <a:rPr lang="en-US" sz="2800" dirty="0" smtClean="0"/>
              <a:t>Resolve any merge conflicts and push the changes back to your repo</a:t>
            </a:r>
          </a:p>
          <a:p>
            <a:endParaRPr lang="en-US" sz="2800" dirty="0"/>
          </a:p>
          <a:p>
            <a:r>
              <a:rPr lang="en-US" sz="2800" dirty="0" smtClean="0"/>
              <a:t>Now, re-submit a PR and there shouldn’t be any conflicts</a:t>
            </a:r>
          </a:p>
          <a:p>
            <a:endParaRPr lang="en-US" sz="2800" dirty="0" smtClean="0"/>
          </a:p>
        </p:txBody>
      </p:sp>
      <p:sp>
        <p:nvSpPr>
          <p:cNvPr id="3" name="Title 2"/>
          <p:cNvSpPr>
            <a:spLocks noGrp="1"/>
          </p:cNvSpPr>
          <p:nvPr>
            <p:ph type="title"/>
          </p:nvPr>
        </p:nvSpPr>
        <p:spPr/>
        <p:txBody>
          <a:bodyPr/>
          <a:lstStyle/>
          <a:p>
            <a:r>
              <a:rPr lang="en-US" dirty="0" err="1" smtClean="0"/>
              <a:t>Git</a:t>
            </a:r>
            <a:r>
              <a:rPr lang="en-US" dirty="0" smtClean="0"/>
              <a:t>/</a:t>
            </a:r>
            <a:r>
              <a:rPr lang="en-US" dirty="0" err="1" smtClean="0"/>
              <a:t>Github</a:t>
            </a:r>
            <a:r>
              <a:rPr lang="en-US" dirty="0" smtClean="0"/>
              <a:t> – collaboration</a:t>
            </a:r>
            <a:endParaRPr lang="en-US" dirty="0"/>
          </a:p>
        </p:txBody>
      </p:sp>
    </p:spTree>
    <p:extLst>
      <p:ext uri="{BB962C8B-B14F-4D97-AF65-F5344CB8AC3E}">
        <p14:creationId xmlns:p14="http://schemas.microsoft.com/office/powerpoint/2010/main" val="4257733330"/>
      </p:ext>
    </p:extLst>
  </p:cSld>
  <p:clrMapOvr>
    <a:masterClrMapping/>
  </p:clrMapOvr>
  <p:transition>
    <p:push dir="u"/>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r>
              <a:rPr lang="en-US" sz="2800" dirty="0" smtClean="0"/>
              <a:t>Install </a:t>
            </a:r>
            <a:r>
              <a:rPr lang="en-US" sz="2800" dirty="0" err="1" smtClean="0"/>
              <a:t>git</a:t>
            </a:r>
            <a:r>
              <a:rPr lang="en-US" sz="2800" dirty="0" smtClean="0"/>
              <a:t> – Windows, OS X, Linux</a:t>
            </a:r>
          </a:p>
          <a:p>
            <a:r>
              <a:rPr lang="en-US" sz="2800" dirty="0" smtClean="0"/>
              <a:t>Setup a GitHub account</a:t>
            </a:r>
          </a:p>
          <a:p>
            <a:r>
              <a:rPr lang="en-US" sz="2800" dirty="0" smtClean="0"/>
              <a:t>Fork </a:t>
            </a:r>
            <a:r>
              <a:rPr lang="en-US" sz="2800" dirty="0" err="1" smtClean="0"/>
              <a:t>intro_to_sprinting</a:t>
            </a:r>
            <a:r>
              <a:rPr lang="en-US" sz="2800" dirty="0" smtClean="0"/>
              <a:t> repo from my account (github.com/</a:t>
            </a:r>
            <a:r>
              <a:rPr lang="en-US" sz="2800" dirty="0" err="1" smtClean="0"/>
              <a:t>sockduct</a:t>
            </a:r>
            <a:r>
              <a:rPr lang="en-US" sz="2800" dirty="0" smtClean="0"/>
              <a:t>/</a:t>
            </a:r>
            <a:r>
              <a:rPr lang="en-US" sz="2800" dirty="0" err="1" smtClean="0"/>
              <a:t>intro_to_sprinting</a:t>
            </a:r>
            <a:r>
              <a:rPr lang="en-US" sz="2800" dirty="0" smtClean="0"/>
              <a:t>)</a:t>
            </a:r>
          </a:p>
          <a:p>
            <a:r>
              <a:rPr lang="en-US" sz="2800" dirty="0" smtClean="0"/>
              <a:t>Clone this repo to your system with </a:t>
            </a:r>
            <a:r>
              <a:rPr lang="en-US" sz="2800" dirty="0" err="1" smtClean="0"/>
              <a:t>git</a:t>
            </a:r>
            <a:endParaRPr lang="en-US" sz="2800" dirty="0" smtClean="0"/>
          </a:p>
          <a:p>
            <a:r>
              <a:rPr lang="en-US" sz="2800" dirty="0" smtClean="0"/>
              <a:t>Add yourself to the authors file</a:t>
            </a:r>
          </a:p>
          <a:p>
            <a:r>
              <a:rPr lang="en-US" sz="2800" dirty="0" smtClean="0"/>
              <a:t>Push the change back to your GitHub repo</a:t>
            </a:r>
          </a:p>
          <a:p>
            <a:r>
              <a:rPr lang="en-US" sz="2800" dirty="0" smtClean="0"/>
              <a:t>Open a PR for me to accept the change</a:t>
            </a:r>
          </a:p>
          <a:p>
            <a:r>
              <a:rPr lang="en-US" sz="2800" dirty="0" smtClean="0"/>
              <a:t>Start using </a:t>
            </a:r>
            <a:r>
              <a:rPr lang="en-US" sz="2800" dirty="0" err="1" smtClean="0"/>
              <a:t>git</a:t>
            </a:r>
            <a:r>
              <a:rPr lang="en-US" sz="2800" dirty="0" smtClean="0"/>
              <a:t>/GitHub for projects!</a:t>
            </a:r>
          </a:p>
        </p:txBody>
      </p:sp>
      <p:sp>
        <p:nvSpPr>
          <p:cNvPr id="3" name="Title 2"/>
          <p:cNvSpPr>
            <a:spLocks noGrp="1"/>
          </p:cNvSpPr>
          <p:nvPr>
            <p:ph type="title"/>
          </p:nvPr>
        </p:nvSpPr>
        <p:spPr/>
        <p:txBody>
          <a:bodyPr/>
          <a:lstStyle/>
          <a:p>
            <a:r>
              <a:rPr lang="en-US" dirty="0" err="1" smtClean="0"/>
              <a:t>Git</a:t>
            </a:r>
            <a:r>
              <a:rPr lang="en-US" dirty="0" smtClean="0"/>
              <a:t>/</a:t>
            </a:r>
            <a:r>
              <a:rPr lang="en-US" dirty="0" err="1" smtClean="0"/>
              <a:t>Github</a:t>
            </a:r>
            <a:r>
              <a:rPr lang="en-US" dirty="0" smtClean="0"/>
              <a:t> – call to action</a:t>
            </a:r>
            <a:endParaRPr lang="en-US" dirty="0"/>
          </a:p>
        </p:txBody>
      </p:sp>
    </p:spTree>
    <p:extLst>
      <p:ext uri="{BB962C8B-B14F-4D97-AF65-F5344CB8AC3E}">
        <p14:creationId xmlns:p14="http://schemas.microsoft.com/office/powerpoint/2010/main" val="1315580398"/>
      </p:ext>
    </p:extLst>
  </p:cSld>
  <p:clrMapOvr>
    <a:masterClrMapping/>
  </p:clrMapOvr>
  <p:transition>
    <p:push dir="u"/>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65"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1022" y="1332713"/>
            <a:ext cx="6286500" cy="3834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pPr algn="ctr"/>
            <a:r>
              <a:rPr lang="en-US" dirty="0" smtClean="0"/>
              <a:t>Questions</a:t>
            </a:r>
            <a:endParaRPr lang="en-US" dirty="0"/>
          </a:p>
        </p:txBody>
      </p:sp>
      <p:sp>
        <p:nvSpPr>
          <p:cNvPr id="3" name="Content Placeholder 2"/>
          <p:cNvSpPr>
            <a:spLocks noGrp="1"/>
          </p:cNvSpPr>
          <p:nvPr>
            <p:ph idx="4294967295"/>
          </p:nvPr>
        </p:nvSpPr>
        <p:spPr>
          <a:xfrm>
            <a:off x="457200" y="1332713"/>
            <a:ext cx="8229600" cy="1703999"/>
          </a:xfrm>
          <a:prstGeom prst="rect">
            <a:avLst/>
          </a:prstGeom>
        </p:spPr>
        <p:txBody>
          <a:bodyPr anchor="ctr">
            <a:noAutofit/>
          </a:bodyPr>
          <a:lstStyle/>
          <a:p>
            <a:pPr marL="0" indent="0" algn="ctr">
              <a:spcBef>
                <a:spcPts val="3000"/>
              </a:spcBef>
              <a:buNone/>
            </a:pPr>
            <a:r>
              <a:rPr lang="en-US" sz="13800" b="1" dirty="0" smtClean="0"/>
              <a:t>?</a:t>
            </a:r>
          </a:p>
        </p:txBody>
      </p:sp>
      <p:sp>
        <p:nvSpPr>
          <p:cNvPr id="5" name="Content Placeholder 2"/>
          <p:cNvSpPr txBox="1">
            <a:spLocks/>
          </p:cNvSpPr>
          <p:nvPr/>
        </p:nvSpPr>
        <p:spPr>
          <a:xfrm>
            <a:off x="988746" y="5692462"/>
            <a:ext cx="3323610" cy="730946"/>
          </a:xfrm>
          <a:prstGeom prst="rect">
            <a:avLst/>
          </a:prstGeom>
        </p:spPr>
        <p:txBody>
          <a:bodyPr vert="horz" lIns="91440" tIns="45720" rIns="91440" bIns="45720" rtlCol="0" anchor="ctr">
            <a:noAutofit/>
          </a:bodyPr>
          <a:lstStyle>
            <a:lvl1pPr marL="237744" indent="-237744" algn="l" defTabSz="457200" rtl="0" eaLnBrk="1" latinLnBrk="0" hangingPunct="1">
              <a:spcBef>
                <a:spcPts val="672"/>
              </a:spcBef>
              <a:buClr>
                <a:schemeClr val="accent1"/>
              </a:buClr>
              <a:buSzPct val="90000"/>
              <a:buFont typeface="Arial"/>
              <a:buChar char="•"/>
              <a:defRPr sz="2000" b="0" kern="1200" cap="none" baseline="0">
                <a:solidFill>
                  <a:srgbClr val="404040"/>
                </a:solidFill>
                <a:latin typeface="Verdana"/>
                <a:ea typeface="+mn-ea"/>
                <a:cs typeface="Verdana"/>
              </a:defRPr>
            </a:lvl1pPr>
            <a:lvl2pPr marL="452438" indent="-223838" algn="l" defTabSz="457200" rtl="0" eaLnBrk="1" latinLnBrk="0" hangingPunct="1">
              <a:spcBef>
                <a:spcPts val="400"/>
              </a:spcBef>
              <a:buClr>
                <a:schemeClr val="accent1"/>
              </a:buClr>
              <a:buSzPct val="90000"/>
              <a:buFont typeface="Lucida Grande"/>
              <a:buChar char="»"/>
              <a:defRPr sz="2000" b="0" kern="1200">
                <a:solidFill>
                  <a:srgbClr val="404040"/>
                </a:solidFill>
                <a:latin typeface="Verdana"/>
                <a:ea typeface="+mn-ea"/>
                <a:cs typeface="Verdana"/>
              </a:defRPr>
            </a:lvl2pPr>
            <a:lvl3pPr marL="630936" indent="-173736" algn="l" defTabSz="457200" rtl="0" eaLnBrk="1" latinLnBrk="0" hangingPunct="1">
              <a:spcBef>
                <a:spcPts val="400"/>
              </a:spcBef>
              <a:buClr>
                <a:schemeClr val="accent1"/>
              </a:buClr>
              <a:buSzPct val="90000"/>
              <a:buFont typeface="Lucida Grande"/>
              <a:buChar char="-"/>
              <a:defRPr sz="1800" kern="1200">
                <a:solidFill>
                  <a:srgbClr val="404040"/>
                </a:solidFill>
                <a:latin typeface="Verdana"/>
                <a:ea typeface="+mn-ea"/>
                <a:cs typeface="Verdana"/>
              </a:defRPr>
            </a:lvl3pPr>
            <a:lvl4pPr marL="803275" indent="-219075" algn="l" defTabSz="1311275" rtl="0" eaLnBrk="1" latinLnBrk="0" hangingPunct="1">
              <a:spcBef>
                <a:spcPts val="400"/>
              </a:spcBef>
              <a:buClr>
                <a:schemeClr val="accent1"/>
              </a:buClr>
              <a:buSzPct val="90000"/>
              <a:buFont typeface="Courier New"/>
              <a:buChar char="o"/>
              <a:defRPr sz="1600" kern="1200">
                <a:solidFill>
                  <a:srgbClr val="404040"/>
                </a:solidFill>
                <a:latin typeface="Verdana"/>
                <a:ea typeface="+mn-ea"/>
                <a:cs typeface="Verdana"/>
              </a:defRPr>
            </a:lvl4pPr>
            <a:lvl5pPr marL="1033463" indent="-219075" algn="l" defTabSz="457200" rtl="0" eaLnBrk="1" latinLnBrk="0" hangingPunct="1">
              <a:spcBef>
                <a:spcPts val="400"/>
              </a:spcBef>
              <a:buClr>
                <a:schemeClr val="accent1"/>
              </a:buClr>
              <a:buSzPct val="90000"/>
              <a:buFont typeface="Wingdings" pitchFamily="2" charset="2"/>
              <a:buChar char="§"/>
              <a:tabLst/>
              <a:defRPr sz="1400" kern="1200">
                <a:solidFill>
                  <a:srgbClr val="404040"/>
                </a:solidFill>
                <a:latin typeface="Verdana"/>
                <a:ea typeface="+mn-ea"/>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buFont typeface="Arial"/>
              <a:buNone/>
            </a:pPr>
            <a:r>
              <a:rPr lang="en-US" sz="2400" b="1" dirty="0" smtClean="0">
                <a:hlinkClick r:id="rId4"/>
              </a:rPr>
              <a:t>@</a:t>
            </a:r>
            <a:r>
              <a:rPr lang="en-US" sz="2400" b="1" dirty="0" err="1" smtClean="0">
                <a:hlinkClick r:id="rId5"/>
              </a:rPr>
              <a:t>sockduct</a:t>
            </a:r>
            <a:endParaRPr lang="en-US" sz="2400" b="1" dirty="0" smtClean="0"/>
          </a:p>
        </p:txBody>
      </p:sp>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1333" y="5530878"/>
            <a:ext cx="857413" cy="86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a:hlinkClick r:id="rId7"/>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14643" y="5517421"/>
            <a:ext cx="870983" cy="880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p:cNvPicPr>
          <p:nvPr/>
        </p:nvPicPr>
        <p:blipFill>
          <a:blip r:embed="rId9"/>
          <a:stretch>
            <a:fillRect/>
          </a:stretch>
        </p:blipFill>
        <p:spPr>
          <a:xfrm>
            <a:off x="7964253" y="5530225"/>
            <a:ext cx="1010412" cy="861822"/>
          </a:xfrm>
          <a:prstGeom prst="rect">
            <a:avLst/>
          </a:prstGeom>
        </p:spPr>
      </p:pic>
      <p:sp>
        <p:nvSpPr>
          <p:cNvPr id="10" name="Content Placeholder 2"/>
          <p:cNvSpPr txBox="1">
            <a:spLocks/>
          </p:cNvSpPr>
          <p:nvPr/>
        </p:nvSpPr>
        <p:spPr>
          <a:xfrm>
            <a:off x="5676757" y="5594658"/>
            <a:ext cx="2425920" cy="730946"/>
          </a:xfrm>
          <a:prstGeom prst="rect">
            <a:avLst/>
          </a:prstGeom>
        </p:spPr>
        <p:txBody>
          <a:bodyPr vert="horz" lIns="91440" tIns="45720" rIns="91440" bIns="45720" rtlCol="0" anchor="ctr">
            <a:noAutofit/>
          </a:bodyPr>
          <a:lstStyle>
            <a:lvl1pPr marL="237744" indent="-237744" algn="l" defTabSz="457200" rtl="0" eaLnBrk="1" latinLnBrk="0" hangingPunct="1">
              <a:spcBef>
                <a:spcPts val="672"/>
              </a:spcBef>
              <a:buClr>
                <a:schemeClr val="accent1"/>
              </a:buClr>
              <a:buSzPct val="90000"/>
              <a:buFont typeface="Arial"/>
              <a:buChar char="•"/>
              <a:defRPr sz="2000" b="0" kern="1200" cap="none" baseline="0">
                <a:solidFill>
                  <a:srgbClr val="404040"/>
                </a:solidFill>
                <a:latin typeface="Verdana"/>
                <a:ea typeface="+mn-ea"/>
                <a:cs typeface="Verdana"/>
              </a:defRPr>
            </a:lvl1pPr>
            <a:lvl2pPr marL="452438" indent="-223838" algn="l" defTabSz="457200" rtl="0" eaLnBrk="1" latinLnBrk="0" hangingPunct="1">
              <a:spcBef>
                <a:spcPts val="400"/>
              </a:spcBef>
              <a:buClr>
                <a:schemeClr val="accent1"/>
              </a:buClr>
              <a:buSzPct val="90000"/>
              <a:buFont typeface="Lucida Grande"/>
              <a:buChar char="»"/>
              <a:defRPr sz="2000" b="0" kern="1200">
                <a:solidFill>
                  <a:srgbClr val="404040"/>
                </a:solidFill>
                <a:latin typeface="Verdana"/>
                <a:ea typeface="+mn-ea"/>
                <a:cs typeface="Verdana"/>
              </a:defRPr>
            </a:lvl2pPr>
            <a:lvl3pPr marL="630936" indent="-173736" algn="l" defTabSz="457200" rtl="0" eaLnBrk="1" latinLnBrk="0" hangingPunct="1">
              <a:spcBef>
                <a:spcPts val="400"/>
              </a:spcBef>
              <a:buClr>
                <a:schemeClr val="accent1"/>
              </a:buClr>
              <a:buSzPct val="90000"/>
              <a:buFont typeface="Lucida Grande"/>
              <a:buChar char="-"/>
              <a:defRPr sz="1800" kern="1200">
                <a:solidFill>
                  <a:srgbClr val="404040"/>
                </a:solidFill>
                <a:latin typeface="Verdana"/>
                <a:ea typeface="+mn-ea"/>
                <a:cs typeface="Verdana"/>
              </a:defRPr>
            </a:lvl3pPr>
            <a:lvl4pPr marL="803275" indent="-219075" algn="l" defTabSz="1311275" rtl="0" eaLnBrk="1" latinLnBrk="0" hangingPunct="1">
              <a:spcBef>
                <a:spcPts val="400"/>
              </a:spcBef>
              <a:buClr>
                <a:schemeClr val="accent1"/>
              </a:buClr>
              <a:buSzPct val="90000"/>
              <a:buFont typeface="Courier New"/>
              <a:buChar char="o"/>
              <a:defRPr sz="1600" kern="1200">
                <a:solidFill>
                  <a:srgbClr val="404040"/>
                </a:solidFill>
                <a:latin typeface="Verdana"/>
                <a:ea typeface="+mn-ea"/>
                <a:cs typeface="Verdana"/>
              </a:defRPr>
            </a:lvl4pPr>
            <a:lvl5pPr marL="1033463" indent="-219075" algn="l" defTabSz="457200" rtl="0" eaLnBrk="1" latinLnBrk="0" hangingPunct="1">
              <a:spcBef>
                <a:spcPts val="400"/>
              </a:spcBef>
              <a:buClr>
                <a:schemeClr val="accent1"/>
              </a:buClr>
              <a:buSzPct val="90000"/>
              <a:buFont typeface="Wingdings" pitchFamily="2" charset="2"/>
              <a:buChar char="§"/>
              <a:tabLst/>
              <a:defRPr sz="1400" kern="1200">
                <a:solidFill>
                  <a:srgbClr val="404040"/>
                </a:solidFill>
                <a:latin typeface="Verdana"/>
                <a:ea typeface="+mn-ea"/>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buFont typeface="Arial"/>
              <a:buNone/>
            </a:pPr>
            <a:r>
              <a:rPr lang="en-US" sz="2400" b="1" dirty="0" smtClean="0">
                <a:hlinkClick r:id="rId10"/>
              </a:rPr>
              <a:t>github.com/</a:t>
            </a:r>
            <a:r>
              <a:rPr lang="en-US" sz="2400" b="1" dirty="0" err="1" smtClean="0">
                <a:hlinkClick r:id="rId10"/>
              </a:rPr>
              <a:t>sockduct</a:t>
            </a:r>
            <a:endParaRPr lang="en-US" sz="2400" b="1" dirty="0" smtClean="0"/>
          </a:p>
        </p:txBody>
      </p:sp>
    </p:spTree>
    <p:extLst>
      <p:ext uri="{BB962C8B-B14F-4D97-AF65-F5344CB8AC3E}">
        <p14:creationId xmlns:p14="http://schemas.microsoft.com/office/powerpoint/2010/main" val="4240734896"/>
      </p:ext>
    </p:extLst>
  </p:cSld>
  <p:clrMapOvr>
    <a:masterClrMapping/>
  </p:clrMapOvr>
  <p:transition>
    <p:push dir="u"/>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592854"/>
            <a:ext cx="8229600" cy="5533310"/>
          </a:xfrm>
          <a:prstGeom prst="rect">
            <a:avLst/>
          </a:prstGeom>
        </p:spPr>
        <p:txBody>
          <a:bodyPr anchor="ctr">
            <a:normAutofit/>
          </a:bodyPr>
          <a:lstStyle/>
          <a:p>
            <a:pPr marL="0" indent="0" algn="ctr">
              <a:buNone/>
            </a:pPr>
            <a:r>
              <a:rPr lang="en-US" sz="4000" b="1" dirty="0" smtClean="0"/>
              <a:t>Appendix</a:t>
            </a:r>
            <a:endParaRPr lang="en-US" sz="4000" b="1" dirty="0"/>
          </a:p>
        </p:txBody>
      </p:sp>
    </p:spTree>
    <p:extLst>
      <p:ext uri="{BB962C8B-B14F-4D97-AF65-F5344CB8AC3E}">
        <p14:creationId xmlns:p14="http://schemas.microsoft.com/office/powerpoint/2010/main" val="1431632970"/>
      </p:ext>
    </p:extLst>
  </p:cSld>
  <p:clrMapOvr>
    <a:masterClrMapping/>
  </p:clrMapOvr>
  <p:transition>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pPr marL="0" indent="0">
              <a:buNone/>
            </a:pPr>
            <a:r>
              <a:rPr lang="en-US" sz="3200" dirty="0" err="1" smtClean="0"/>
              <a:t>Git</a:t>
            </a:r>
            <a:r>
              <a:rPr lang="en-US" sz="3200" dirty="0" smtClean="0"/>
              <a:t> allows branching:</a:t>
            </a:r>
          </a:p>
          <a:p>
            <a:r>
              <a:rPr lang="en-US" sz="3200" dirty="0" smtClean="0"/>
              <a:t>Lets me easily duplicate my entire file based setup as a new branch</a:t>
            </a:r>
          </a:p>
          <a:p>
            <a:pPr lvl="1"/>
            <a:r>
              <a:rPr lang="en-US" sz="3200" dirty="0" smtClean="0"/>
              <a:t>I can easily switch back and forth between branches (e.g., production and test)</a:t>
            </a:r>
          </a:p>
          <a:p>
            <a:pPr lvl="1"/>
            <a:r>
              <a:rPr lang="en-US" sz="3200" dirty="0" smtClean="0"/>
              <a:t>I can easily try things out without breaking production</a:t>
            </a:r>
          </a:p>
          <a:p>
            <a:pPr lvl="1"/>
            <a:r>
              <a:rPr lang="en-US" sz="3200" dirty="0" smtClean="0"/>
              <a:t>If I like something I can easily merge it back in, if not I can easily discard</a:t>
            </a:r>
            <a:endParaRPr lang="en-US" sz="3200" dirty="0"/>
          </a:p>
        </p:txBody>
      </p:sp>
      <p:sp>
        <p:nvSpPr>
          <p:cNvPr id="3" name="Title 2"/>
          <p:cNvSpPr>
            <a:spLocks noGrp="1"/>
          </p:cNvSpPr>
          <p:nvPr>
            <p:ph type="title"/>
          </p:nvPr>
        </p:nvSpPr>
        <p:spPr/>
        <p:txBody>
          <a:bodyPr/>
          <a:lstStyle/>
          <a:p>
            <a:r>
              <a:rPr lang="en-US" dirty="0" smtClean="0"/>
              <a:t>problems solved by </a:t>
            </a:r>
            <a:r>
              <a:rPr lang="en-US" dirty="0" err="1" smtClean="0"/>
              <a:t>Git</a:t>
            </a:r>
            <a:endParaRPr lang="en-US" dirty="0"/>
          </a:p>
        </p:txBody>
      </p:sp>
    </p:spTree>
    <p:extLst>
      <p:ext uri="{BB962C8B-B14F-4D97-AF65-F5344CB8AC3E}">
        <p14:creationId xmlns:p14="http://schemas.microsoft.com/office/powerpoint/2010/main" val="513933213"/>
      </p:ext>
    </p:extLst>
  </p:cSld>
  <p:clrMapOvr>
    <a:masterClrMapping/>
  </p:clrMapOvr>
  <p:transition>
    <p:push dir="u"/>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fontScale="92500" lnSpcReduction="10000"/>
          </a:bodyPr>
          <a:lstStyle/>
          <a:p>
            <a:pPr marL="0" indent="0">
              <a:buNone/>
            </a:pPr>
            <a:r>
              <a:rPr lang="en-US" dirty="0" smtClean="0"/>
              <a:t>From any operating system:</a:t>
            </a:r>
          </a:p>
          <a:p>
            <a:r>
              <a:rPr lang="en-US" dirty="0" smtClean="0"/>
              <a:t>CLI</a:t>
            </a:r>
          </a:p>
          <a:p>
            <a:pPr lvl="1"/>
            <a:r>
              <a:rPr lang="en-US" dirty="0" err="1" smtClean="0"/>
              <a:t>git</a:t>
            </a:r>
            <a:r>
              <a:rPr lang="en-US" dirty="0" smtClean="0"/>
              <a:t> --help</a:t>
            </a:r>
          </a:p>
          <a:p>
            <a:pPr lvl="1"/>
            <a:r>
              <a:rPr lang="en-US" dirty="0" err="1" smtClean="0"/>
              <a:t>git</a:t>
            </a:r>
            <a:r>
              <a:rPr lang="en-US" dirty="0" smtClean="0"/>
              <a:t> &lt;command&gt; --help</a:t>
            </a:r>
          </a:p>
          <a:p>
            <a:pPr lvl="1"/>
            <a:r>
              <a:rPr lang="en-US" dirty="0" smtClean="0"/>
              <a:t>(e.g., </a:t>
            </a:r>
            <a:r>
              <a:rPr lang="en-US" dirty="0" err="1" smtClean="0"/>
              <a:t>git</a:t>
            </a:r>
            <a:r>
              <a:rPr lang="en-US" dirty="0" smtClean="0"/>
              <a:t> </a:t>
            </a:r>
            <a:r>
              <a:rPr lang="en-US" dirty="0" err="1" smtClean="0"/>
              <a:t>config</a:t>
            </a:r>
            <a:r>
              <a:rPr lang="en-US" dirty="0" smtClean="0"/>
              <a:t> --help)</a:t>
            </a:r>
          </a:p>
          <a:p>
            <a:pPr lvl="1"/>
            <a:endParaRPr lang="en-US" dirty="0" smtClean="0"/>
          </a:p>
          <a:p>
            <a:r>
              <a:rPr lang="en-US" dirty="0" smtClean="0"/>
              <a:t>CLI, but launches web or man page:</a:t>
            </a:r>
          </a:p>
          <a:p>
            <a:pPr lvl="1"/>
            <a:r>
              <a:rPr lang="en-US" dirty="0" err="1" smtClean="0"/>
              <a:t>git</a:t>
            </a:r>
            <a:r>
              <a:rPr lang="en-US" dirty="0" smtClean="0"/>
              <a:t> help </a:t>
            </a:r>
            <a:r>
              <a:rPr lang="en-US" dirty="0" err="1" smtClean="0"/>
              <a:t>git</a:t>
            </a:r>
            <a:endParaRPr lang="en-US" dirty="0" smtClean="0"/>
          </a:p>
          <a:p>
            <a:pPr lvl="1"/>
            <a:r>
              <a:rPr lang="en-US" dirty="0" err="1" smtClean="0"/>
              <a:t>git</a:t>
            </a:r>
            <a:r>
              <a:rPr lang="en-US" dirty="0" smtClean="0"/>
              <a:t> help &lt;command&gt;</a:t>
            </a:r>
          </a:p>
          <a:p>
            <a:pPr lvl="1"/>
            <a:r>
              <a:rPr lang="en-US" dirty="0" smtClean="0"/>
              <a:t>(e.g., </a:t>
            </a:r>
            <a:r>
              <a:rPr lang="en-US" dirty="0" err="1" smtClean="0"/>
              <a:t>git</a:t>
            </a:r>
            <a:r>
              <a:rPr lang="en-US" dirty="0" smtClean="0"/>
              <a:t> help </a:t>
            </a:r>
            <a:r>
              <a:rPr lang="en-US" dirty="0" err="1" smtClean="0"/>
              <a:t>config</a:t>
            </a:r>
            <a:r>
              <a:rPr lang="en-US" dirty="0" smtClean="0"/>
              <a:t>)</a:t>
            </a:r>
          </a:p>
          <a:p>
            <a:pPr lvl="1"/>
            <a:endParaRPr lang="en-US" dirty="0"/>
          </a:p>
          <a:p>
            <a:r>
              <a:rPr lang="en-US" dirty="0" smtClean="0"/>
              <a:t>CLI – main commands:</a:t>
            </a:r>
          </a:p>
          <a:p>
            <a:pPr lvl="1"/>
            <a:r>
              <a:rPr lang="en-US" dirty="0" err="1" smtClean="0"/>
              <a:t>git</a:t>
            </a:r>
            <a:r>
              <a:rPr lang="en-US" dirty="0" smtClean="0"/>
              <a:t> [add | am | archive | bisect | branch | bundle | checkout | cherry-pick | </a:t>
            </a:r>
            <a:r>
              <a:rPr lang="en-US" dirty="0" err="1" smtClean="0"/>
              <a:t>citool</a:t>
            </a:r>
            <a:r>
              <a:rPr lang="en-US" dirty="0" smtClean="0"/>
              <a:t> | clean | clone | commit | describe | diff | fetch | format-patch | </a:t>
            </a:r>
            <a:r>
              <a:rPr lang="en-US" dirty="0" err="1" smtClean="0"/>
              <a:t>gc</a:t>
            </a:r>
            <a:r>
              <a:rPr lang="en-US" dirty="0" smtClean="0"/>
              <a:t> | grep | </a:t>
            </a:r>
            <a:r>
              <a:rPr lang="en-US" dirty="0" err="1" smtClean="0"/>
              <a:t>gui</a:t>
            </a:r>
            <a:r>
              <a:rPr lang="en-US" dirty="0" smtClean="0"/>
              <a:t> | </a:t>
            </a:r>
            <a:r>
              <a:rPr lang="en-US" dirty="0" err="1" smtClean="0"/>
              <a:t>init</a:t>
            </a:r>
            <a:r>
              <a:rPr lang="en-US" dirty="0" smtClean="0"/>
              <a:t> | log | merge | mv | notes | pull | push | rebase | reset | revert | </a:t>
            </a:r>
            <a:r>
              <a:rPr lang="en-US" dirty="0" err="1" smtClean="0"/>
              <a:t>rm</a:t>
            </a:r>
            <a:r>
              <a:rPr lang="en-US" dirty="0" smtClean="0"/>
              <a:t> | </a:t>
            </a:r>
            <a:r>
              <a:rPr lang="en-US" dirty="0" err="1" smtClean="0"/>
              <a:t>shortlog</a:t>
            </a:r>
            <a:r>
              <a:rPr lang="en-US" dirty="0" smtClean="0"/>
              <a:t> | show | stash | status | submodule | tag | </a:t>
            </a:r>
            <a:r>
              <a:rPr lang="en-US" dirty="0" err="1" smtClean="0"/>
              <a:t>worktree</a:t>
            </a:r>
            <a:r>
              <a:rPr lang="en-US" dirty="0" smtClean="0"/>
              <a:t>]</a:t>
            </a:r>
            <a:endParaRPr lang="en-US" dirty="0"/>
          </a:p>
        </p:txBody>
      </p:sp>
      <p:sp>
        <p:nvSpPr>
          <p:cNvPr id="3" name="Title 2"/>
          <p:cNvSpPr>
            <a:spLocks noGrp="1"/>
          </p:cNvSpPr>
          <p:nvPr>
            <p:ph type="title"/>
          </p:nvPr>
        </p:nvSpPr>
        <p:spPr/>
        <p:txBody>
          <a:bodyPr/>
          <a:lstStyle/>
          <a:p>
            <a:r>
              <a:rPr lang="en-US" dirty="0" err="1" smtClean="0"/>
              <a:t>git</a:t>
            </a:r>
            <a:r>
              <a:rPr lang="en-US" dirty="0" smtClean="0"/>
              <a:t> quick help</a:t>
            </a:r>
            <a:endParaRPr lang="en-US" dirty="0"/>
          </a:p>
        </p:txBody>
      </p:sp>
    </p:spTree>
    <p:extLst>
      <p:ext uri="{BB962C8B-B14F-4D97-AF65-F5344CB8AC3E}">
        <p14:creationId xmlns:p14="http://schemas.microsoft.com/office/powerpoint/2010/main" val="4156078875"/>
      </p:ext>
    </p:extLst>
  </p:cSld>
  <p:clrMapOvr>
    <a:masterClrMapping/>
  </p:clrMapOvr>
  <p:transition>
    <p:push dir="u"/>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pPr marL="0" indent="0">
              <a:buNone/>
            </a:pPr>
            <a:r>
              <a:rPr lang="en-US" sz="2400" dirty="0" err="1"/>
              <a:t>Git</a:t>
            </a:r>
            <a:r>
              <a:rPr lang="en-US" sz="2400" dirty="0"/>
              <a:t> Info</a:t>
            </a:r>
          </a:p>
          <a:p>
            <a:pPr fontAlgn="ctr"/>
            <a:r>
              <a:rPr lang="en-US" dirty="0">
                <a:hlinkClick r:id="rId2"/>
              </a:rPr>
              <a:t>Client Home Page</a:t>
            </a:r>
            <a:endParaRPr lang="en-US" dirty="0"/>
          </a:p>
          <a:p>
            <a:pPr fontAlgn="ctr"/>
            <a:r>
              <a:rPr lang="en-US" dirty="0">
                <a:hlinkClick r:id="rId3"/>
              </a:rPr>
              <a:t>Documentation</a:t>
            </a:r>
            <a:endParaRPr lang="en-US" dirty="0"/>
          </a:p>
          <a:p>
            <a:pPr fontAlgn="ctr"/>
            <a:r>
              <a:rPr lang="en-US" dirty="0">
                <a:hlinkClick r:id="rId4"/>
              </a:rPr>
              <a:t>Pro </a:t>
            </a:r>
            <a:r>
              <a:rPr lang="en-US" dirty="0" err="1">
                <a:hlinkClick r:id="rId4"/>
              </a:rPr>
              <a:t>Git</a:t>
            </a:r>
            <a:r>
              <a:rPr lang="en-US" dirty="0">
                <a:hlinkClick r:id="rId4"/>
              </a:rPr>
              <a:t> Book</a:t>
            </a:r>
            <a:endParaRPr lang="en-US" dirty="0"/>
          </a:p>
          <a:p>
            <a:pPr marL="0" indent="0">
              <a:buNone/>
            </a:pPr>
            <a:r>
              <a:rPr lang="en-US" dirty="0"/>
              <a:t> </a:t>
            </a:r>
          </a:p>
          <a:p>
            <a:pPr marL="0" indent="0">
              <a:buNone/>
            </a:pPr>
            <a:r>
              <a:rPr lang="en-US" sz="2400" dirty="0"/>
              <a:t>GitHub Info</a:t>
            </a:r>
          </a:p>
          <a:p>
            <a:pPr fontAlgn="ctr"/>
            <a:r>
              <a:rPr lang="en-US" dirty="0">
                <a:hlinkClick r:id="rId5"/>
              </a:rPr>
              <a:t>Understanding the GitHub Flow</a:t>
            </a:r>
            <a:endParaRPr lang="en-US" dirty="0"/>
          </a:p>
          <a:p>
            <a:pPr fontAlgn="ctr"/>
            <a:r>
              <a:rPr lang="en-US" dirty="0">
                <a:hlinkClick r:id="rId6"/>
              </a:rPr>
              <a:t>Explore GitHub - Project Showcases</a:t>
            </a:r>
            <a:endParaRPr lang="en-US" dirty="0"/>
          </a:p>
          <a:p>
            <a:pPr fontAlgn="ctr"/>
            <a:r>
              <a:rPr lang="en-US" dirty="0">
                <a:hlinkClick r:id="rId7"/>
              </a:rPr>
              <a:t>Viewing Contributions on Your Profile Page</a:t>
            </a:r>
            <a:endParaRPr lang="en-US" dirty="0"/>
          </a:p>
          <a:p>
            <a:pPr fontAlgn="ctr"/>
            <a:r>
              <a:rPr lang="en-US" dirty="0">
                <a:hlinkClick r:id="rId8"/>
              </a:rPr>
              <a:t>GitHub Guides</a:t>
            </a:r>
            <a:endParaRPr lang="en-US" dirty="0"/>
          </a:p>
          <a:p>
            <a:pPr fontAlgn="ctr"/>
            <a:r>
              <a:rPr lang="en-US" dirty="0">
                <a:hlinkClick r:id="rId9"/>
              </a:rPr>
              <a:t>GitHub Training &amp; Guides on YouTube</a:t>
            </a:r>
            <a:endParaRPr lang="en-US" dirty="0"/>
          </a:p>
          <a:p>
            <a:pPr fontAlgn="ctr"/>
            <a:r>
              <a:rPr lang="en-US" dirty="0">
                <a:hlinkClick r:id="rId10"/>
              </a:rPr>
              <a:t>GitHub Help</a:t>
            </a:r>
            <a:endParaRPr lang="en-US" dirty="0"/>
          </a:p>
          <a:p>
            <a:endParaRPr lang="en-US" dirty="0"/>
          </a:p>
        </p:txBody>
      </p:sp>
      <p:sp>
        <p:nvSpPr>
          <p:cNvPr id="3" name="Title 2"/>
          <p:cNvSpPr>
            <a:spLocks noGrp="1"/>
          </p:cNvSpPr>
          <p:nvPr>
            <p:ph type="title"/>
          </p:nvPr>
        </p:nvSpPr>
        <p:spPr/>
        <p:txBody>
          <a:bodyPr/>
          <a:lstStyle/>
          <a:p>
            <a:r>
              <a:rPr lang="en-US" dirty="0" smtClean="0"/>
              <a:t>for your reference</a:t>
            </a:r>
            <a:endParaRPr lang="en-US" dirty="0"/>
          </a:p>
        </p:txBody>
      </p:sp>
    </p:spTree>
    <p:extLst>
      <p:ext uri="{BB962C8B-B14F-4D97-AF65-F5344CB8AC3E}">
        <p14:creationId xmlns:p14="http://schemas.microsoft.com/office/powerpoint/2010/main" val="201637139"/>
      </p:ext>
    </p:extLst>
  </p:cSld>
  <p:clrMapOvr>
    <a:masterClrMapping/>
  </p:clrMapOvr>
  <p:transition>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pPr marL="0" indent="0">
              <a:buNone/>
            </a:pPr>
            <a:r>
              <a:rPr lang="en-US" sz="3200" dirty="0" smtClean="0"/>
              <a:t>GitHub is a shared storage for </a:t>
            </a:r>
            <a:r>
              <a:rPr lang="en-US" sz="3200" dirty="0" err="1" smtClean="0"/>
              <a:t>Git</a:t>
            </a:r>
            <a:r>
              <a:rPr lang="en-US" sz="3200" dirty="0" smtClean="0"/>
              <a:t>:</a:t>
            </a:r>
          </a:p>
          <a:p>
            <a:r>
              <a:rPr lang="en-US" sz="3200" dirty="0" smtClean="0"/>
              <a:t>Allows a team of people to easily collaborate on a project</a:t>
            </a:r>
          </a:p>
          <a:p>
            <a:pPr lvl="1"/>
            <a:r>
              <a:rPr lang="en-US" sz="3200" dirty="0" smtClean="0"/>
              <a:t>I can easily see who did what</a:t>
            </a:r>
          </a:p>
          <a:p>
            <a:pPr lvl="1"/>
            <a:r>
              <a:rPr lang="en-US" sz="3200" dirty="0" smtClean="0"/>
              <a:t>I can track feature requests/bugs</a:t>
            </a:r>
          </a:p>
          <a:p>
            <a:pPr lvl="1"/>
            <a:r>
              <a:rPr lang="en-US" sz="3200" dirty="0" smtClean="0"/>
              <a:t>I can integrate automatic testing – every time someone checks in a change it will be tested with the results shown (Continuous Integration)</a:t>
            </a:r>
            <a:endParaRPr lang="en-US" sz="3200" dirty="0"/>
          </a:p>
        </p:txBody>
      </p:sp>
      <p:sp>
        <p:nvSpPr>
          <p:cNvPr id="3" name="Title 2"/>
          <p:cNvSpPr>
            <a:spLocks noGrp="1"/>
          </p:cNvSpPr>
          <p:nvPr>
            <p:ph type="title"/>
          </p:nvPr>
        </p:nvSpPr>
        <p:spPr/>
        <p:txBody>
          <a:bodyPr/>
          <a:lstStyle/>
          <a:p>
            <a:r>
              <a:rPr lang="en-US" dirty="0" smtClean="0"/>
              <a:t>problems solved by </a:t>
            </a:r>
            <a:r>
              <a:rPr lang="en-US" dirty="0" err="1" smtClean="0"/>
              <a:t>Github</a:t>
            </a:r>
            <a:endParaRPr lang="en-US" dirty="0"/>
          </a:p>
        </p:txBody>
      </p:sp>
    </p:spTree>
    <p:extLst>
      <p:ext uri="{BB962C8B-B14F-4D97-AF65-F5344CB8AC3E}">
        <p14:creationId xmlns:p14="http://schemas.microsoft.com/office/powerpoint/2010/main" val="1000819388"/>
      </p:ext>
    </p:extLst>
  </p:cSld>
  <p:clrMapOvr>
    <a:masterClrMapping/>
  </p:clrMapOvr>
  <p:transition>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pPr marL="0" indent="0">
              <a:buNone/>
            </a:pPr>
            <a:endParaRPr lang="en-US" sz="4000" dirty="0" smtClean="0"/>
          </a:p>
          <a:p>
            <a:pPr marL="0" indent="0">
              <a:buNone/>
            </a:pPr>
            <a:endParaRPr lang="en-US" sz="4000" dirty="0"/>
          </a:p>
          <a:p>
            <a:pPr marL="0" indent="0">
              <a:buNone/>
            </a:pPr>
            <a:r>
              <a:rPr lang="en-US" sz="4000" dirty="0" err="1" smtClean="0"/>
              <a:t>Git</a:t>
            </a:r>
            <a:r>
              <a:rPr lang="en-US" sz="4000" dirty="0" smtClean="0"/>
              <a:t>/GitHub may be interesting, but why these tools over other similar ones?</a:t>
            </a:r>
          </a:p>
        </p:txBody>
      </p:sp>
      <p:sp>
        <p:nvSpPr>
          <p:cNvPr id="3" name="Title 2"/>
          <p:cNvSpPr>
            <a:spLocks noGrp="1"/>
          </p:cNvSpPr>
          <p:nvPr>
            <p:ph type="title"/>
          </p:nvPr>
        </p:nvSpPr>
        <p:spPr/>
        <p:txBody>
          <a:bodyPr/>
          <a:lstStyle/>
          <a:p>
            <a:r>
              <a:rPr lang="en-US" dirty="0" smtClean="0"/>
              <a:t>why </a:t>
            </a:r>
            <a:r>
              <a:rPr lang="en-US" dirty="0" err="1" smtClean="0"/>
              <a:t>git</a:t>
            </a:r>
            <a:r>
              <a:rPr lang="en-US" dirty="0" smtClean="0"/>
              <a:t>/</a:t>
            </a:r>
            <a:r>
              <a:rPr lang="en-US" dirty="0" err="1" smtClean="0"/>
              <a:t>github</a:t>
            </a:r>
            <a:r>
              <a:rPr lang="en-US" dirty="0" smtClean="0"/>
              <a:t> over other solutions</a:t>
            </a:r>
            <a:endParaRPr lang="en-US" dirty="0"/>
          </a:p>
        </p:txBody>
      </p:sp>
    </p:spTree>
    <p:extLst>
      <p:ext uri="{BB962C8B-B14F-4D97-AF65-F5344CB8AC3E}">
        <p14:creationId xmlns:p14="http://schemas.microsoft.com/office/powerpoint/2010/main" val="700483892"/>
      </p:ext>
    </p:extLst>
  </p:cSld>
  <p:clrMapOvr>
    <a:masterClrMapping/>
  </p:clrMapOvr>
  <p:transition>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r>
              <a:rPr lang="en-US" sz="3200" dirty="0" smtClean="0"/>
              <a:t>the Linux Kernel</a:t>
            </a:r>
          </a:p>
          <a:p>
            <a:r>
              <a:rPr lang="en-US" sz="3200" dirty="0" smtClean="0"/>
              <a:t>Ruby on Rails</a:t>
            </a:r>
          </a:p>
          <a:p>
            <a:r>
              <a:rPr lang="en-US" sz="3200" dirty="0" smtClean="0"/>
              <a:t>Bootstrap</a:t>
            </a:r>
          </a:p>
          <a:p>
            <a:r>
              <a:rPr lang="en-US" sz="3200" dirty="0" smtClean="0"/>
              <a:t>Node.js</a:t>
            </a:r>
          </a:p>
          <a:p>
            <a:r>
              <a:rPr lang="en-US" sz="3200" dirty="0" smtClean="0"/>
              <a:t>JQuery</a:t>
            </a:r>
          </a:p>
          <a:p>
            <a:r>
              <a:rPr lang="en-US" sz="3200" dirty="0" smtClean="0"/>
              <a:t>D3</a:t>
            </a:r>
          </a:p>
          <a:p>
            <a:r>
              <a:rPr lang="en-US" sz="3200" dirty="0" smtClean="0"/>
              <a:t>Homebrew</a:t>
            </a:r>
          </a:p>
          <a:p>
            <a:r>
              <a:rPr lang="en-US" sz="3200" dirty="0" smtClean="0"/>
              <a:t>vim!!!</a:t>
            </a:r>
          </a:p>
          <a:p>
            <a:r>
              <a:rPr lang="en-US" sz="3200" dirty="0" smtClean="0">
                <a:hlinkClick r:id="rId3"/>
              </a:rPr>
              <a:t>GitHub Repository Ranking</a:t>
            </a:r>
            <a:endParaRPr lang="en-US" sz="3200" dirty="0"/>
          </a:p>
        </p:txBody>
      </p:sp>
      <p:sp>
        <p:nvSpPr>
          <p:cNvPr id="3" name="Title 2"/>
          <p:cNvSpPr>
            <a:spLocks noGrp="1"/>
          </p:cNvSpPr>
          <p:nvPr>
            <p:ph type="title"/>
          </p:nvPr>
        </p:nvSpPr>
        <p:spPr/>
        <p:txBody>
          <a:bodyPr/>
          <a:lstStyle/>
          <a:p>
            <a:r>
              <a:rPr lang="en-US" dirty="0" smtClean="0"/>
              <a:t>who uses </a:t>
            </a:r>
            <a:r>
              <a:rPr lang="en-US" dirty="0" err="1" smtClean="0"/>
              <a:t>Git</a:t>
            </a:r>
            <a:r>
              <a:rPr lang="en-US" dirty="0" smtClean="0"/>
              <a:t>/</a:t>
            </a:r>
            <a:r>
              <a:rPr lang="en-US" dirty="0" err="1" smtClean="0"/>
              <a:t>Github</a:t>
            </a:r>
            <a:r>
              <a:rPr lang="en-US" dirty="0" smtClean="0"/>
              <a:t>?</a:t>
            </a:r>
            <a:endParaRPr lang="en-US" dirty="0"/>
          </a:p>
        </p:txBody>
      </p:sp>
    </p:spTree>
    <p:extLst>
      <p:ext uri="{BB962C8B-B14F-4D97-AF65-F5344CB8AC3E}">
        <p14:creationId xmlns:p14="http://schemas.microsoft.com/office/powerpoint/2010/main" val="3785890406"/>
      </p:ext>
    </p:extLst>
  </p:cSld>
  <p:clrMapOvr>
    <a:masterClrMapping/>
  </p:clrMapOvr>
  <p:transition>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r>
              <a:rPr lang="en-US" sz="3200" dirty="0" smtClean="0"/>
              <a:t>Managing large projects – code, web sites, infrastructure – with a (potentially large) team is not easy</a:t>
            </a:r>
          </a:p>
          <a:p>
            <a:r>
              <a:rPr lang="en-US" sz="3200" dirty="0" smtClean="0"/>
              <a:t>Distributed Source/Version Control Systems tackle this challenge</a:t>
            </a:r>
          </a:p>
          <a:p>
            <a:r>
              <a:rPr lang="en-US" sz="3200" dirty="0" smtClean="0"/>
              <a:t>In 2005 the best option (according to Linux Torvalds) was </a:t>
            </a:r>
            <a:r>
              <a:rPr lang="en-US" sz="3200" dirty="0" err="1" smtClean="0"/>
              <a:t>BitKeeper</a:t>
            </a:r>
            <a:r>
              <a:rPr lang="en-US" sz="3200" dirty="0" smtClean="0"/>
              <a:t> but it was proprietary and had some limitations</a:t>
            </a:r>
            <a:endParaRPr lang="en-US" sz="3200" dirty="0"/>
          </a:p>
        </p:txBody>
      </p:sp>
      <p:sp>
        <p:nvSpPr>
          <p:cNvPr id="3" name="Title 2"/>
          <p:cNvSpPr>
            <a:spLocks noGrp="1"/>
          </p:cNvSpPr>
          <p:nvPr>
            <p:ph type="title"/>
          </p:nvPr>
        </p:nvSpPr>
        <p:spPr/>
        <p:txBody>
          <a:bodyPr/>
          <a:lstStyle/>
          <a:p>
            <a:r>
              <a:rPr lang="en-US" dirty="0" smtClean="0"/>
              <a:t>whither </a:t>
            </a:r>
            <a:r>
              <a:rPr lang="en-US" dirty="0" err="1" smtClean="0"/>
              <a:t>git</a:t>
            </a:r>
            <a:r>
              <a:rPr lang="en-US" dirty="0" smtClean="0"/>
              <a:t>/</a:t>
            </a:r>
            <a:r>
              <a:rPr lang="en-US" dirty="0" err="1" smtClean="0"/>
              <a:t>github</a:t>
            </a:r>
            <a:r>
              <a:rPr lang="en-US" dirty="0" smtClean="0"/>
              <a:t>?</a:t>
            </a:r>
            <a:endParaRPr lang="en-US" dirty="0"/>
          </a:p>
        </p:txBody>
      </p:sp>
    </p:spTree>
    <p:extLst>
      <p:ext uri="{BB962C8B-B14F-4D97-AF65-F5344CB8AC3E}">
        <p14:creationId xmlns:p14="http://schemas.microsoft.com/office/powerpoint/2010/main" val="2935412865"/>
      </p:ext>
    </p:extLst>
  </p:cSld>
  <p:clrMapOvr>
    <a:masterClrMapping/>
  </p:clrMapOvr>
  <p:transition>
    <p:push dir="u"/>
  </p:transition>
  <p:timing>
    <p:tnLst>
      <p:par>
        <p:cTn id="1" dur="indefinite" restart="never" nodeType="tmRoot"/>
      </p:par>
    </p:tnLst>
  </p:timing>
</p:sld>
</file>

<file path=ppt/theme/theme1.xml><?xml version="1.0" encoding="utf-8"?>
<a:theme xmlns:a="http://schemas.openxmlformats.org/drawingml/2006/main" name="CDW 2011">
  <a:themeElements>
    <a:clrScheme name="CDW">
      <a:dk1>
        <a:sysClr val="windowText" lastClr="000000"/>
      </a:dk1>
      <a:lt1>
        <a:sysClr val="window" lastClr="FFFFFF"/>
      </a:lt1>
      <a:dk2>
        <a:srgbClr val="484E53"/>
      </a:dk2>
      <a:lt2>
        <a:srgbClr val="D6D6D4"/>
      </a:lt2>
      <a:accent1>
        <a:srgbClr val="E31837"/>
      </a:accent1>
      <a:accent2>
        <a:srgbClr val="D06F1A"/>
      </a:accent2>
      <a:accent3>
        <a:srgbClr val="8B0E04"/>
      </a:accent3>
      <a:accent4>
        <a:srgbClr val="0073AE"/>
      </a:accent4>
      <a:accent5>
        <a:srgbClr val="8D8B00"/>
      </a:accent5>
      <a:accent6>
        <a:srgbClr val="C79316"/>
      </a:accent6>
      <a:hlink>
        <a:srgbClr val="E31837"/>
      </a:hlink>
      <a:folHlink>
        <a:srgbClr val="D06F1A"/>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CDW 2011.potx</Template>
  <TotalTime>9765</TotalTime>
  <Words>3623</Words>
  <Application>Microsoft Office PowerPoint</Application>
  <PresentationFormat>On-screen Show (4:3)</PresentationFormat>
  <Paragraphs>499</Paragraphs>
  <Slides>51</Slides>
  <Notes>49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51</vt:i4>
      </vt:variant>
    </vt:vector>
  </HeadingPairs>
  <TitlesOfParts>
    <vt:vector size="58" baseType="lpstr">
      <vt:lpstr>Arial</vt:lpstr>
      <vt:lpstr>Calibri</vt:lpstr>
      <vt:lpstr>Courier New</vt:lpstr>
      <vt:lpstr>Lucida Grande</vt:lpstr>
      <vt:lpstr>Verdana</vt:lpstr>
      <vt:lpstr>Wingdings</vt:lpstr>
      <vt:lpstr>CDW 2011</vt:lpstr>
      <vt:lpstr>Why Git &amp; Github?</vt:lpstr>
      <vt:lpstr>Yet another tool???  Why git/github?</vt:lpstr>
      <vt:lpstr>common problems</vt:lpstr>
      <vt:lpstr>problems solved by Git</vt:lpstr>
      <vt:lpstr>problems solved by Git</vt:lpstr>
      <vt:lpstr>problems solved by Github</vt:lpstr>
      <vt:lpstr>why git/github over other solutions</vt:lpstr>
      <vt:lpstr>who uses Git/Github?</vt:lpstr>
      <vt:lpstr>whither git/github?</vt:lpstr>
      <vt:lpstr>whither git/github?</vt:lpstr>
      <vt:lpstr>whither git/github?</vt:lpstr>
      <vt:lpstr>obtaining git</vt:lpstr>
      <vt:lpstr>Git documentation</vt:lpstr>
      <vt:lpstr>Git – getting started (Local)</vt:lpstr>
      <vt:lpstr>Git – getting started (local)</vt:lpstr>
      <vt:lpstr>Git – getting started (local)</vt:lpstr>
      <vt:lpstr>Git – getting started (local)</vt:lpstr>
      <vt:lpstr>Git – getting started (local)</vt:lpstr>
      <vt:lpstr>Git – getting started (local)</vt:lpstr>
      <vt:lpstr>Git – getting started (local)</vt:lpstr>
      <vt:lpstr>Git – getting started (local)</vt:lpstr>
      <vt:lpstr>Git – getting started (remote)</vt:lpstr>
      <vt:lpstr>Git – getting started (remote)</vt:lpstr>
      <vt:lpstr>Github – getting started</vt:lpstr>
      <vt:lpstr>Github – getting started</vt:lpstr>
      <vt:lpstr>Github – getting started</vt:lpstr>
      <vt:lpstr>Git/Github – collaboration workflow</vt:lpstr>
      <vt:lpstr>Git/Github – collaboration workflow</vt:lpstr>
      <vt:lpstr>Git/Github – collaboration workflow</vt:lpstr>
      <vt:lpstr>Git/Github – collaboration workflow</vt:lpstr>
      <vt:lpstr>Git/Github – collaboration workflow</vt:lpstr>
      <vt:lpstr>Git/Github – collaboration workflow</vt:lpstr>
      <vt:lpstr>Github – Creating your own repo</vt:lpstr>
      <vt:lpstr>Github – Creating your own repo</vt:lpstr>
      <vt:lpstr>Git/Github – own repo workflow</vt:lpstr>
      <vt:lpstr>Git/Github – workflow questions</vt:lpstr>
      <vt:lpstr>Git/Github – branches</vt:lpstr>
      <vt:lpstr>Git/Github – branches, Examples</vt:lpstr>
      <vt:lpstr>Git/Github – branches, Example</vt:lpstr>
      <vt:lpstr>Git/Github – branches, Example</vt:lpstr>
      <vt:lpstr>Git/Github – branches, Example</vt:lpstr>
      <vt:lpstr>Git/Github – Push repo to github</vt:lpstr>
      <vt:lpstr>Git/Github – Push repo to github</vt:lpstr>
      <vt:lpstr>Git/Github – Push repo to github</vt:lpstr>
      <vt:lpstr>Git/Github – collaboration</vt:lpstr>
      <vt:lpstr>Git/Github – collaboration</vt:lpstr>
      <vt:lpstr>Git/Github – call to action</vt:lpstr>
      <vt:lpstr>Questions</vt:lpstr>
      <vt:lpstr>PowerPoint Presentation</vt:lpstr>
      <vt:lpstr>git quick help</vt:lpstr>
      <vt:lpstr>for your reference</vt:lpstr>
    </vt:vector>
  </TitlesOfParts>
  <Company>AT&amp;T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templates</dc:title>
  <dc:creator>js646y@att.com</dc:creator>
  <cp:lastModifiedBy>SMALL, JAMES R</cp:lastModifiedBy>
  <cp:revision>259</cp:revision>
  <dcterms:created xsi:type="dcterms:W3CDTF">2011-03-28T14:15:26Z</dcterms:created>
  <dcterms:modified xsi:type="dcterms:W3CDTF">2016-09-13T22:25:19Z</dcterms:modified>
</cp:coreProperties>
</file>