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7"/>
  </p:notesMasterIdLst>
  <p:handoutMasterIdLst>
    <p:handoutMasterId r:id="rId28"/>
  </p:handoutMasterIdLst>
  <p:sldIdLst>
    <p:sldId id="475" r:id="rId2"/>
    <p:sldId id="538" r:id="rId3"/>
    <p:sldId id="586" r:id="rId4"/>
    <p:sldId id="539" r:id="rId5"/>
    <p:sldId id="589" r:id="rId6"/>
    <p:sldId id="590" r:id="rId7"/>
    <p:sldId id="588" r:id="rId8"/>
    <p:sldId id="587" r:id="rId9"/>
    <p:sldId id="604" r:id="rId10"/>
    <p:sldId id="591" r:id="rId11"/>
    <p:sldId id="594" r:id="rId12"/>
    <p:sldId id="595" r:id="rId13"/>
    <p:sldId id="596" r:id="rId14"/>
    <p:sldId id="597" r:id="rId15"/>
    <p:sldId id="598" r:id="rId16"/>
    <p:sldId id="599" r:id="rId17"/>
    <p:sldId id="601" r:id="rId18"/>
    <p:sldId id="602" r:id="rId19"/>
    <p:sldId id="603" r:id="rId20"/>
    <p:sldId id="606" r:id="rId21"/>
    <p:sldId id="607" r:id="rId22"/>
    <p:sldId id="608" r:id="rId23"/>
    <p:sldId id="609" r:id="rId24"/>
    <p:sldId id="410" r:id="rId25"/>
    <p:sldId id="61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7125"/>
    <a:srgbClr val="404040"/>
    <a:srgbClr val="CC0000"/>
    <a:srgbClr val="4573AF"/>
    <a:srgbClr val="3176FF"/>
    <a:srgbClr val="D70C3B"/>
    <a:srgbClr val="DE2125"/>
    <a:srgbClr val="CC0033"/>
    <a:srgbClr val="E31837"/>
    <a:srgbClr val="D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4" autoAdjust="0"/>
    <p:restoredTop sz="84869" autoAdjust="0"/>
  </p:normalViewPr>
  <p:slideViewPr>
    <p:cSldViewPr snapToGrid="0">
      <p:cViewPr varScale="1">
        <p:scale>
          <a:sx n="96" d="100"/>
          <a:sy n="96" d="100"/>
        </p:scale>
        <p:origin x="2094" y="90"/>
      </p:cViewPr>
      <p:guideLst>
        <p:guide orient="horz" pos="2160"/>
        <p:guide pos="2880"/>
      </p:guideLst>
    </p:cSldViewPr>
  </p:slideViewPr>
  <p:outlineViewPr>
    <p:cViewPr>
      <p:scale>
        <a:sx n="33" d="100"/>
        <a:sy n="33" d="100"/>
      </p:scale>
      <p:origin x="0" y="-738"/>
    </p:cViewPr>
    <p:sldLst>
      <p:sld r:id="rId1" collapse="1"/>
    </p:sldLst>
  </p:outlineViewPr>
  <p:notesTextViewPr>
    <p:cViewPr>
      <p:scale>
        <a:sx n="100" d="100"/>
        <a:sy n="100" d="100"/>
      </p:scale>
      <p:origin x="0" y="0"/>
    </p:cViewPr>
  </p:notesTextViewPr>
  <p:sorterViewPr>
    <p:cViewPr>
      <p:scale>
        <a:sx n="125" d="100"/>
        <a:sy n="125" d="100"/>
      </p:scale>
      <p:origin x="0" y="0"/>
    </p:cViewPr>
  </p:sorterViewPr>
  <p:notesViewPr>
    <p:cSldViewPr snapToGrid="0" snapToObjects="1">
      <p:cViewPr varScale="1">
        <p:scale>
          <a:sx n="87" d="100"/>
          <a:sy n="87" d="100"/>
        </p:scale>
        <p:origin x="37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615267" cy="457200"/>
          </a:xfrm>
          <a:prstGeom prst="rect">
            <a:avLst/>
          </a:prstGeom>
        </p:spPr>
        <p:txBody>
          <a:bodyPr vert="horz" lIns="91440" tIns="45720" rIns="91440" bIns="45720" rtlCol="0"/>
          <a:lstStyle>
            <a:lvl1pPr algn="l">
              <a:defRPr sz="1200"/>
            </a:lvl1pPr>
          </a:lstStyle>
          <a:p>
            <a:endParaRPr lang="en-US" sz="1000" dirty="0">
              <a:solidFill>
                <a:schemeClr val="tx1">
                  <a:lumMod val="75000"/>
                  <a:lumOff val="25000"/>
                </a:schemeClr>
              </a:solidFill>
              <a:latin typeface="Verdana"/>
              <a:cs typeface="Verdana"/>
            </a:endParaRPr>
          </a:p>
        </p:txBody>
      </p:sp>
      <p:sp>
        <p:nvSpPr>
          <p:cNvPr id="3" name="Date Placeholder 2"/>
          <p:cNvSpPr>
            <a:spLocks noGrp="1"/>
          </p:cNvSpPr>
          <p:nvPr>
            <p:ph type="dt" sz="quarter" idx="1"/>
          </p:nvPr>
        </p:nvSpPr>
        <p:spPr>
          <a:xfrm>
            <a:off x="3884613" y="0"/>
            <a:ext cx="1212320" cy="457200"/>
          </a:xfrm>
          <a:prstGeom prst="rect">
            <a:avLst/>
          </a:prstGeom>
        </p:spPr>
        <p:txBody>
          <a:bodyPr vert="horz" lIns="91440" tIns="45720" rIns="91440" bIns="45720" rtlCol="0"/>
          <a:lstStyle>
            <a:lvl1pPr algn="r">
              <a:defRPr sz="1200"/>
            </a:lvl1pPr>
          </a:lstStyle>
          <a:p>
            <a:fld id="{ACB51A8A-6FA7-3B48-8F58-FA694E7E6611}" type="datetimeFigureOut">
              <a:rPr lang="en-US" sz="1000" smtClean="0">
                <a:solidFill>
                  <a:schemeClr val="tx1">
                    <a:lumMod val="75000"/>
                    <a:lumOff val="25000"/>
                  </a:schemeClr>
                </a:solidFill>
                <a:latin typeface="Verdana"/>
                <a:cs typeface="Verdana"/>
              </a:rPr>
              <a:t>1/11/2017</a:t>
            </a:fld>
            <a:endParaRPr lang="en-US" sz="1000">
              <a:solidFill>
                <a:schemeClr val="tx1">
                  <a:lumMod val="75000"/>
                  <a:lumOff val="25000"/>
                </a:schemeClr>
              </a:solidFill>
              <a:latin typeface="Verdana"/>
              <a:cs typeface="Verdana"/>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000">
              <a:solidFill>
                <a:schemeClr val="tx1">
                  <a:lumMod val="75000"/>
                  <a:lumOff val="25000"/>
                </a:schemeClr>
              </a:solidFill>
              <a:latin typeface="Verdana"/>
              <a:cs typeface="Verdana"/>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B41D29-567D-BF45-BF6D-2E236A246DBF}" type="slidenum">
              <a:rPr lang="en-US" sz="1000" smtClean="0">
                <a:solidFill>
                  <a:schemeClr val="tx1">
                    <a:lumMod val="75000"/>
                    <a:lumOff val="25000"/>
                  </a:schemeClr>
                </a:solidFill>
                <a:latin typeface="Verdana"/>
                <a:cs typeface="Verdana"/>
              </a:rPr>
              <a:t>‹#›</a:t>
            </a:fld>
            <a:endParaRPr lang="en-US" sz="1000">
              <a:solidFill>
                <a:schemeClr val="tx1">
                  <a:lumMod val="75000"/>
                  <a:lumOff val="25000"/>
                </a:schemeClr>
              </a:solidFill>
              <a:latin typeface="Verdana"/>
              <a:cs typeface="Verdana"/>
            </a:endParaRPr>
          </a:p>
        </p:txBody>
      </p:sp>
      <p:pic>
        <p:nvPicPr>
          <p:cNvPr id="6" name="Picture 5" descr="cdwboxlogo-weboptimized.jpg"/>
          <p:cNvPicPr>
            <a:picLocks noChangeAspect="1"/>
          </p:cNvPicPr>
          <p:nvPr/>
        </p:nvPicPr>
        <p:blipFill>
          <a:blip r:embed="rId2"/>
          <a:stretch>
            <a:fillRect/>
          </a:stretch>
        </p:blipFill>
        <p:spPr>
          <a:xfrm>
            <a:off x="6208191" y="135467"/>
            <a:ext cx="470662" cy="427483"/>
          </a:xfrm>
          <a:prstGeom prst="rect">
            <a:avLst/>
          </a:prstGeom>
        </p:spPr>
      </p:pic>
    </p:spTree>
    <p:extLst>
      <p:ext uri="{BB962C8B-B14F-4D97-AF65-F5344CB8AC3E}">
        <p14:creationId xmlns:p14="http://schemas.microsoft.com/office/powerpoint/2010/main" val="142158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706469" cy="457200"/>
          </a:xfrm>
          <a:prstGeom prst="rect">
            <a:avLst/>
          </a:prstGeom>
        </p:spPr>
        <p:txBody>
          <a:bodyPr vert="horz" lIns="91440" tIns="45720" rIns="91440" bIns="45720" rtlCol="0"/>
          <a:lstStyle>
            <a:lvl1pPr algn="l">
              <a:defRPr sz="1000">
                <a:solidFill>
                  <a:schemeClr val="tx1">
                    <a:lumMod val="75000"/>
                    <a:lumOff val="25000"/>
                  </a:schemeClr>
                </a:solidFill>
                <a:latin typeface="Verdana"/>
                <a:cs typeface="Verdana"/>
              </a:defRPr>
            </a:lvl1pPr>
          </a:lstStyle>
          <a:p>
            <a:endParaRPr lang="en-US" dirty="0"/>
          </a:p>
        </p:txBody>
      </p:sp>
      <p:sp>
        <p:nvSpPr>
          <p:cNvPr id="3" name="Date Placeholder 2"/>
          <p:cNvSpPr>
            <a:spLocks noGrp="1"/>
          </p:cNvSpPr>
          <p:nvPr>
            <p:ph type="dt" idx="1"/>
          </p:nvPr>
        </p:nvSpPr>
        <p:spPr>
          <a:xfrm>
            <a:off x="3884613" y="0"/>
            <a:ext cx="1577008" cy="457200"/>
          </a:xfrm>
          <a:prstGeom prst="rect">
            <a:avLst/>
          </a:prstGeom>
        </p:spPr>
        <p:txBody>
          <a:bodyPr vert="horz" lIns="91440" tIns="45720" rIns="91440" bIns="45720" rtlCol="0"/>
          <a:lstStyle>
            <a:lvl1pPr algn="r">
              <a:defRPr sz="1000">
                <a:solidFill>
                  <a:schemeClr val="tx1">
                    <a:lumMod val="75000"/>
                    <a:lumOff val="25000"/>
                  </a:schemeClr>
                </a:solidFill>
                <a:latin typeface="Verdana"/>
                <a:cs typeface="Verdana"/>
              </a:defRPr>
            </a:lvl1pPr>
          </a:lstStyle>
          <a:p>
            <a:fld id="{CEF54D8A-FDDC-6B4F-9095-48FCDE9F026B}" type="datetimeFigureOut">
              <a:rPr lang="en-US" smtClean="0"/>
              <a:pPr/>
              <a:t>1/11/2017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solidFill>
                  <a:schemeClr val="tx1">
                    <a:lumMod val="75000"/>
                    <a:lumOff val="25000"/>
                  </a:schemeClr>
                </a:solidFill>
                <a:latin typeface="Verdana"/>
                <a:cs typeface="Verdana"/>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solidFill>
                  <a:schemeClr val="tx1">
                    <a:lumMod val="75000"/>
                    <a:lumOff val="25000"/>
                  </a:schemeClr>
                </a:solidFill>
                <a:latin typeface="Verdana"/>
                <a:cs typeface="Verdana"/>
              </a:defRPr>
            </a:lvl1pPr>
          </a:lstStyle>
          <a:p>
            <a:fld id="{26FD9FA7-1FF6-FB47-9F1D-8FA9B12D5173}" type="slidenum">
              <a:rPr lang="en-US" smtClean="0"/>
              <a:pPr/>
              <a:t>‹#›</a:t>
            </a:fld>
            <a:endParaRPr lang="en-US"/>
          </a:p>
        </p:txBody>
      </p:sp>
      <p:pic>
        <p:nvPicPr>
          <p:cNvPr id="8" name="Picture 7" descr="cdwboxlogo-weboptimized.jpg"/>
          <p:cNvPicPr>
            <a:picLocks noChangeAspect="1"/>
          </p:cNvPicPr>
          <p:nvPr/>
        </p:nvPicPr>
        <p:blipFill>
          <a:blip r:embed="rId2"/>
          <a:stretch>
            <a:fillRect/>
          </a:stretch>
        </p:blipFill>
        <p:spPr>
          <a:xfrm>
            <a:off x="6208191" y="135467"/>
            <a:ext cx="470662" cy="427483"/>
          </a:xfrm>
          <a:prstGeom prst="rect">
            <a:avLst/>
          </a:prstGeom>
        </p:spPr>
      </p:pic>
    </p:spTree>
    <p:extLst>
      <p:ext uri="{BB962C8B-B14F-4D97-AF65-F5344CB8AC3E}">
        <p14:creationId xmlns:p14="http://schemas.microsoft.com/office/powerpoint/2010/main" val="841816843"/>
      </p:ext>
    </p:extLst>
  </p:cSld>
  <p:clrMap bg1="lt1" tx1="dk1" bg2="lt2" tx2="dk2" accent1="accent1" accent2="accent2" accent3="accent3" accent4="accent4" accent5="accent5" accent6="accent6" hlink="hlink" folHlink="folHlink"/>
  <p:notesStyle>
    <a:lvl1pPr marL="0" algn="l" defTabSz="457200" rtl="0" eaLnBrk="1" latinLnBrk="0" hangingPunct="1">
      <a:defRPr sz="1000" kern="1200">
        <a:solidFill>
          <a:schemeClr val="tx1">
            <a:lumMod val="75000"/>
            <a:lumOff val="25000"/>
          </a:schemeClr>
        </a:solidFill>
        <a:latin typeface="Verdana"/>
        <a:ea typeface="+mn-ea"/>
        <a:cs typeface="Verdana"/>
      </a:defRPr>
    </a:lvl1pPr>
    <a:lvl2pPr marL="457200" algn="l" defTabSz="457200" rtl="0" eaLnBrk="1" latinLnBrk="0" hangingPunct="1">
      <a:defRPr sz="1000" kern="1200">
        <a:solidFill>
          <a:schemeClr val="tx1">
            <a:lumMod val="75000"/>
            <a:lumOff val="25000"/>
          </a:schemeClr>
        </a:solidFill>
        <a:latin typeface="+mn-lt"/>
        <a:ea typeface="+mn-ea"/>
        <a:cs typeface="+mn-cs"/>
      </a:defRPr>
    </a:lvl2pPr>
    <a:lvl3pPr marL="914400" algn="l" defTabSz="457200" rtl="0" eaLnBrk="1" latinLnBrk="0" hangingPunct="1">
      <a:defRPr sz="1000" kern="1200">
        <a:solidFill>
          <a:schemeClr val="tx1">
            <a:lumMod val="75000"/>
            <a:lumOff val="25000"/>
          </a:schemeClr>
        </a:solidFill>
        <a:latin typeface="+mn-lt"/>
        <a:ea typeface="+mn-ea"/>
        <a:cs typeface="+mn-cs"/>
      </a:defRPr>
    </a:lvl3pPr>
    <a:lvl4pPr marL="1371600" algn="l" defTabSz="457200" rtl="0" eaLnBrk="1" latinLnBrk="0" hangingPunct="1">
      <a:defRPr sz="1000" kern="1200">
        <a:solidFill>
          <a:schemeClr val="tx1">
            <a:lumMod val="75000"/>
            <a:lumOff val="25000"/>
          </a:schemeClr>
        </a:solidFill>
        <a:latin typeface="+mn-lt"/>
        <a:ea typeface="+mn-ea"/>
        <a:cs typeface="+mn-cs"/>
      </a:defRPr>
    </a:lvl4pPr>
    <a:lvl5pPr marL="1828800" algn="l" defTabSz="457200" rtl="0" eaLnBrk="1" latinLnBrk="0" hangingPunct="1">
      <a:defRPr sz="1000" kern="1200">
        <a:solidFill>
          <a:schemeClr val="tx1">
            <a:lumMod val="75000"/>
            <a:lumOff val="25000"/>
          </a:schemeClr>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little about me</a:t>
            </a:r>
            <a:r>
              <a:rPr lang="en-US" baseline="0" dirty="0" smtClean="0"/>
              <a:t> – I’ve worked full time in IT since ’95.  My first scripting language was shell scripting in UNIX, specifically using the C-shell in SunOS 4, a BSD derivative.  For the last couple of years, I’ve been playing with Python, so this talk will use that for the examples.</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a:t>
            </a:fld>
            <a:endParaRPr lang="en-US"/>
          </a:p>
        </p:txBody>
      </p:sp>
    </p:spTree>
    <p:extLst>
      <p:ext uri="{BB962C8B-B14F-4D97-AF65-F5344CB8AC3E}">
        <p14:creationId xmlns:p14="http://schemas.microsoft.com/office/powerpoint/2010/main" val="3667504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both to show</a:t>
            </a:r>
            <a:r>
              <a:rPr lang="en-US" baseline="0" dirty="0" smtClean="0"/>
              <a:t> – each one calculates four 36</a:t>
            </a:r>
            <a:r>
              <a:rPr lang="en-US" baseline="30000" dirty="0" smtClean="0"/>
              <a:t>th</a:t>
            </a:r>
            <a:r>
              <a:rPr lang="en-US" baseline="0" dirty="0" smtClean="0"/>
              <a:t> Fibonacci numbers concurrently</a:t>
            </a:r>
            <a:endParaRPr lang="en-US" dirty="0" smtClean="0"/>
          </a:p>
          <a:p>
            <a:pPr marL="0" indent="0">
              <a:buFont typeface="Arial" panose="020B0604020202020204" pitchFamily="34" charset="0"/>
              <a:buNone/>
            </a:pPr>
            <a:r>
              <a:rPr lang="en-US" dirty="0" smtClean="0"/>
              <a:t>python3 -</a:t>
            </a:r>
            <a:r>
              <a:rPr lang="en-US" dirty="0" err="1" smtClean="0"/>
              <a:t>i</a:t>
            </a:r>
            <a:r>
              <a:rPr lang="en-US" dirty="0" smtClean="0"/>
              <a:t> multithrfib.py</a:t>
            </a:r>
          </a:p>
          <a:p>
            <a:pPr marL="0" indent="0">
              <a:buFont typeface="Arial" panose="020B0604020202020204" pitchFamily="34" charset="0"/>
              <a:buNone/>
            </a:pPr>
            <a:r>
              <a:rPr lang="en-US" dirty="0" smtClean="0"/>
              <a:t>*</a:t>
            </a:r>
            <a:r>
              <a:rPr lang="en-US" baseline="0" dirty="0" smtClean="0"/>
              <a:t> And show in process explorer</a:t>
            </a:r>
            <a:endParaRPr lang="en-US" dirty="0" smtClean="0"/>
          </a:p>
          <a:p>
            <a:pPr marL="0" indent="0">
              <a:buFont typeface="Arial" panose="020B0604020202020204" pitchFamily="34" charset="0"/>
              <a:buNone/>
            </a:pPr>
            <a:r>
              <a:rPr lang="en-US" dirty="0" smtClean="0"/>
              <a:t>python3</a:t>
            </a:r>
            <a:r>
              <a:rPr lang="en-US" baseline="0" dirty="0" smtClean="0"/>
              <a:t> -</a:t>
            </a:r>
            <a:r>
              <a:rPr lang="en-US" baseline="0" dirty="0" err="1" smtClean="0"/>
              <a:t>i</a:t>
            </a:r>
            <a:r>
              <a:rPr lang="en-US" baseline="0" dirty="0" smtClean="0"/>
              <a:t> multiprocfib.py</a:t>
            </a:r>
          </a:p>
          <a:p>
            <a:pPr marL="0" indent="0">
              <a:buFont typeface="Arial" panose="020B0604020202020204" pitchFamily="34" charset="0"/>
              <a:buNone/>
            </a:pPr>
            <a:r>
              <a:rPr lang="en-US" baseline="0" dirty="0" smtClean="0"/>
              <a:t>* And show in process explorer</a:t>
            </a:r>
          </a:p>
          <a:p>
            <a:pPr marL="0" indent="0">
              <a:buFont typeface="Arial" panose="020B0604020202020204" pitchFamily="34" charset="0"/>
              <a:buNone/>
            </a:pPr>
            <a:r>
              <a:rPr lang="en-US" baseline="0" dirty="0" smtClean="0"/>
              <a:t>Why?  Remember that threads have shared state.  How can a scripting language protect its mutable state with multiple threads having concurrent access to its internal data structures?  Answer – by using a lock which only allows a single thread to execute at a time.  So threads can run concurrently but not in parallel.  Processes don’t have this limitation – each new process is an independent copy of the old one.  This means each new process is a new instance of python or whatever the scripting language is.  The benefit is processes can run in parallel.  The drawbacks are processes are much more heavy weight – each one is a full instance of the scripting language!  In addition, since processes don’t share state, you need some kind of IPC to communicate between them.  Python tries to hide this by semi-automatically passing data back and forth, but you may notice that it does this through pickle.  Just like transmitting data over the network, to transmit data between processes you must serialize and </a:t>
            </a:r>
            <a:r>
              <a:rPr lang="en-US" baseline="0" dirty="0" err="1" smtClean="0"/>
              <a:t>deserialize</a:t>
            </a:r>
            <a:r>
              <a:rPr lang="en-US" baseline="0" dirty="0" smtClean="0"/>
              <a:t> it (hence the use of pickle).  In python, this master lock is called the GIL or Global Interpreter Lock.  While this seems to be controversial in python, from what I can see, all scripting languages appear to have this limitation.  This is definitely true for Ruby, Perl, JavaScript/Node, PHP and R and I’m virtually certain it’s also true for PowerShell.</a:t>
            </a:r>
            <a:endParaRPr lang="en-US" dirty="0" smtClean="0"/>
          </a:p>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10</a:t>
            </a:fld>
            <a:endParaRPr lang="en-US"/>
          </a:p>
        </p:txBody>
      </p:sp>
    </p:spTree>
    <p:extLst>
      <p:ext uri="{BB962C8B-B14F-4D97-AF65-F5344CB8AC3E}">
        <p14:creationId xmlns:p14="http://schemas.microsoft.com/office/powerpoint/2010/main" val="48683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app:</a:t>
            </a:r>
            <a:r>
              <a:rPr lang="en-US" baseline="0" dirty="0" smtClean="0"/>
              <a:t>  python3 -</a:t>
            </a:r>
            <a:r>
              <a:rPr lang="en-US" baseline="0" dirty="0" err="1" smtClean="0"/>
              <a:t>i</a:t>
            </a:r>
            <a:r>
              <a:rPr lang="en-US" baseline="0" dirty="0" smtClean="0"/>
              <a:t> singlethrechosrv.py</a:t>
            </a:r>
            <a:endParaRPr lang="en-US" dirty="0" smtClean="0"/>
          </a:p>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11</a:t>
            </a:fld>
            <a:endParaRPr lang="en-US"/>
          </a:p>
        </p:txBody>
      </p:sp>
    </p:spTree>
    <p:extLst>
      <p:ext uri="{BB962C8B-B14F-4D97-AF65-F5344CB8AC3E}">
        <p14:creationId xmlns:p14="http://schemas.microsoft.com/office/powerpoint/2010/main" val="3043419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a:t>
            </a:r>
            <a:r>
              <a:rPr lang="en-US" baseline="0" dirty="0" smtClean="0"/>
              <a:t> two connections to this server to show blocking problem</a:t>
            </a:r>
            <a:endParaRPr lang="en-US" dirty="0" smtClean="0"/>
          </a:p>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12</a:t>
            </a:fld>
            <a:endParaRPr lang="en-US"/>
          </a:p>
        </p:txBody>
      </p:sp>
    </p:spTree>
    <p:extLst>
      <p:ext uri="{BB962C8B-B14F-4D97-AF65-F5344CB8AC3E}">
        <p14:creationId xmlns:p14="http://schemas.microsoft.com/office/powerpoint/2010/main" val="2773257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13</a:t>
            </a:fld>
            <a:endParaRPr lang="en-US"/>
          </a:p>
        </p:txBody>
      </p:sp>
    </p:spTree>
    <p:extLst>
      <p:ext uri="{BB962C8B-B14F-4D97-AF65-F5344CB8AC3E}">
        <p14:creationId xmlns:p14="http://schemas.microsoft.com/office/powerpoint/2010/main" val="557851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Run server:</a:t>
            </a:r>
            <a:r>
              <a:rPr lang="en-US" baseline="0" dirty="0" smtClean="0"/>
              <a:t>  python3 -</a:t>
            </a:r>
            <a:r>
              <a:rPr lang="en-US" baseline="0" dirty="0" err="1" smtClean="0"/>
              <a:t>i</a:t>
            </a:r>
            <a:r>
              <a:rPr lang="en-US" baseline="0" dirty="0" smtClean="0"/>
              <a:t> multithrechosrv.py</a:t>
            </a:r>
            <a:endParaRPr lang="en-US" dirty="0" smtClean="0"/>
          </a:p>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14</a:t>
            </a:fld>
            <a:endParaRPr lang="en-US"/>
          </a:p>
        </p:txBody>
      </p:sp>
    </p:spTree>
    <p:extLst>
      <p:ext uri="{BB962C8B-B14F-4D97-AF65-F5344CB8AC3E}">
        <p14:creationId xmlns:p14="http://schemas.microsoft.com/office/powerpoint/2010/main" val="368689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Run server:</a:t>
            </a:r>
            <a:r>
              <a:rPr lang="en-US" baseline="0" dirty="0" smtClean="0"/>
              <a:t>  python3 -</a:t>
            </a:r>
            <a:r>
              <a:rPr lang="en-US" baseline="0" dirty="0" err="1" smtClean="0"/>
              <a:t>i</a:t>
            </a:r>
            <a:r>
              <a:rPr lang="en-US" baseline="0" dirty="0" smtClean="0"/>
              <a:t> multiprocechosrv.py</a:t>
            </a:r>
            <a:endParaRPr lang="en-US" dirty="0" smtClean="0"/>
          </a:p>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15</a:t>
            </a:fld>
            <a:endParaRPr lang="en-US"/>
          </a:p>
        </p:txBody>
      </p:sp>
    </p:spTree>
    <p:extLst>
      <p:ext uri="{BB962C8B-B14F-4D97-AF65-F5344CB8AC3E}">
        <p14:creationId xmlns:p14="http://schemas.microsoft.com/office/powerpoint/2010/main" val="1954004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16</a:t>
            </a:fld>
            <a:endParaRPr lang="en-US"/>
          </a:p>
        </p:txBody>
      </p:sp>
    </p:spTree>
    <p:extLst>
      <p:ext uri="{BB962C8B-B14F-4D97-AF65-F5344CB8AC3E}">
        <p14:creationId xmlns:p14="http://schemas.microsoft.com/office/powerpoint/2010/main" val="2244028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17</a:t>
            </a:fld>
            <a:endParaRPr lang="en-US"/>
          </a:p>
        </p:txBody>
      </p:sp>
    </p:spTree>
    <p:extLst>
      <p:ext uri="{BB962C8B-B14F-4D97-AF65-F5344CB8AC3E}">
        <p14:creationId xmlns:p14="http://schemas.microsoft.com/office/powerpoint/2010/main" val="3733970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18</a:t>
            </a:fld>
            <a:endParaRPr lang="en-US"/>
          </a:p>
        </p:txBody>
      </p:sp>
    </p:spTree>
    <p:extLst>
      <p:ext uri="{BB962C8B-B14F-4D97-AF65-F5344CB8AC3E}">
        <p14:creationId xmlns:p14="http://schemas.microsoft.com/office/powerpoint/2010/main" val="893875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Run:  python3 -</a:t>
            </a:r>
            <a:r>
              <a:rPr lang="en-US" dirty="0" err="1" smtClean="0"/>
              <a:t>i</a:t>
            </a:r>
            <a:r>
              <a:rPr lang="en-US" dirty="0" smtClean="0"/>
              <a:t> asyncechosrv.py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Using an event loop</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Start the event loop</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Register events with callback functions – in this case</a:t>
            </a:r>
            <a:r>
              <a:rPr lang="en-US" baseline="0" dirty="0" smtClean="0"/>
              <a:t> we’re creating a task with is a </a:t>
            </a:r>
            <a:r>
              <a:rPr lang="en-US" baseline="0" dirty="0" err="1" smtClean="0"/>
              <a:t>coroutine</a:t>
            </a:r>
            <a:r>
              <a:rPr lang="en-US" baseline="0" dirty="0" smtClean="0"/>
              <a:t> wrapper for a future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future means that </a:t>
            </a:r>
            <a:r>
              <a:rPr lang="en-US" baseline="0" dirty="0" err="1" smtClean="0"/>
              <a:t>coroutine</a:t>
            </a:r>
            <a:r>
              <a:rPr lang="en-US" baseline="0" dirty="0" smtClean="0"/>
              <a:t> has something that will block</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coroutine</a:t>
            </a:r>
            <a:r>
              <a:rPr lang="en-US" baseline="0" dirty="0" smtClean="0"/>
              <a:t> is essentially a </a:t>
            </a:r>
            <a:r>
              <a:rPr lang="en-US" baseline="0" dirty="0" err="1" smtClean="0"/>
              <a:t>stateful</a:t>
            </a:r>
            <a:r>
              <a:rPr lang="en-US" baseline="0" dirty="0" smtClean="0"/>
              <a:t> function that can be suspended and resumed while retaining its state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unlike pre-emptive multitasking model, event loops and </a:t>
            </a:r>
            <a:r>
              <a:rPr lang="en-US" baseline="0" dirty="0" err="1" smtClean="0"/>
              <a:t>coroutines</a:t>
            </a:r>
            <a:r>
              <a:rPr lang="en-US" baseline="0" dirty="0" smtClean="0"/>
              <a:t> use cooperative multitasking – </a:t>
            </a:r>
            <a:r>
              <a:rPr lang="en-US" baseline="0" dirty="0" err="1" smtClean="0"/>
              <a:t>coroutine</a:t>
            </a:r>
            <a:r>
              <a:rPr lang="en-US" baseline="0" dirty="0" smtClean="0"/>
              <a:t> chooses where to yield with await keyword; this returns control to the event loop which then monitors this blocking “I/O Channel”; once the channel is ready (client connects), </a:t>
            </a:r>
            <a:r>
              <a:rPr lang="en-US" baseline="0" dirty="0" err="1" smtClean="0"/>
              <a:t>coroutine</a:t>
            </a:r>
            <a:r>
              <a:rPr lang="en-US" baseline="0" dirty="0" smtClean="0"/>
              <a:t> is scheduled to run by event loop; when </a:t>
            </a:r>
            <a:r>
              <a:rPr lang="en-US" baseline="0" dirty="0" err="1" smtClean="0"/>
              <a:t>coroutine</a:t>
            </a:r>
            <a:r>
              <a:rPr lang="en-US" baseline="0" dirty="0" smtClean="0"/>
              <a:t> runs it resumes where it suspended; blocking call is now ready and function proceeds like nothing happened</a:t>
            </a:r>
            <a:endParaRPr lang="en-US" dirty="0" smtClean="0"/>
          </a:p>
          <a:p>
            <a:r>
              <a:rPr lang="en-US" dirty="0" smtClean="0"/>
              <a:t>But – must be careful not to block event loop!  Everything should be non-blocking and loop grinds to a halt...</a:t>
            </a:r>
          </a:p>
          <a:p>
            <a:r>
              <a:rPr lang="en-US" dirty="0" smtClean="0"/>
              <a:t>Time</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19</a:t>
            </a:fld>
            <a:endParaRPr lang="en-US"/>
          </a:p>
        </p:txBody>
      </p:sp>
    </p:spTree>
    <p:extLst>
      <p:ext uri="{BB962C8B-B14F-4D97-AF65-F5344CB8AC3E}">
        <p14:creationId xmlns:p14="http://schemas.microsoft.com/office/powerpoint/2010/main" val="155850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Faster is usually better.</a:t>
            </a:r>
          </a:p>
          <a:p>
            <a:r>
              <a:rPr lang="en-US" dirty="0" smtClean="0"/>
              <a:t>Why</a:t>
            </a:r>
            <a:r>
              <a:rPr lang="en-US" baseline="0" dirty="0" smtClean="0"/>
              <a:t> not?  T</a:t>
            </a:r>
            <a:r>
              <a:rPr lang="en-US" dirty="0" smtClean="0"/>
              <a:t>he days</a:t>
            </a:r>
            <a:r>
              <a:rPr lang="en-US" baseline="0" dirty="0" smtClean="0"/>
              <a:t> of faster CPUs are over.  Performance gains are now from parallelization utilizing multiple cores.</a:t>
            </a:r>
          </a:p>
          <a:p>
            <a:r>
              <a:rPr lang="en-US" baseline="0" dirty="0" smtClean="0"/>
              <a:t>Moore’s law is at an end – from the limits of heat dissipation and power to quantum effects from minute sizes</a:t>
            </a:r>
          </a:p>
          <a:p>
            <a:r>
              <a:rPr lang="en-US" baseline="0" dirty="0" smtClean="0"/>
              <a:t>This isn’t just true for CPUs, also impacts networking and I/O in general</a:t>
            </a:r>
          </a:p>
          <a:p>
            <a:r>
              <a:rPr lang="en-US" baseline="0" dirty="0" smtClean="0"/>
              <a:t>Highly recommend this podcast episode for a deep dive into the limits of CPUs, I/O and Networking</a:t>
            </a:r>
            <a:endParaRPr lang="en-US" dirty="0" smtClean="0"/>
          </a:p>
          <a:p>
            <a:r>
              <a:rPr lang="en-US" dirty="0" smtClean="0"/>
              <a:t>Time: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a:t>
            </a:fld>
            <a:endParaRPr lang="en-US"/>
          </a:p>
        </p:txBody>
      </p:sp>
    </p:spTree>
    <p:extLst>
      <p:ext uri="{BB962C8B-B14F-4D97-AF65-F5344CB8AC3E}">
        <p14:creationId xmlns:p14="http://schemas.microsoft.com/office/powerpoint/2010/main" val="4266877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first bullet:</a:t>
            </a:r>
          </a:p>
          <a:p>
            <a:r>
              <a:rPr lang="en-US" dirty="0" smtClean="0"/>
              <a:t>* Especially true if I/O is slow and/or unpredictable (e.g., networking)</a:t>
            </a:r>
          </a:p>
          <a:p>
            <a:r>
              <a:rPr lang="en-US" dirty="0" smtClean="0"/>
              <a:t>* Efficient at waiting for large number of I/O operations (read/write/exception for sockets)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Important note – for </a:t>
            </a:r>
            <a:r>
              <a:rPr lang="en-US" dirty="0" err="1" smtClean="0"/>
              <a:t>asyncio</a:t>
            </a:r>
            <a:r>
              <a:rPr lang="en-US" baseline="0" dirty="0" smtClean="0"/>
              <a:t> with </a:t>
            </a:r>
            <a:r>
              <a:rPr lang="en-US" baseline="0" dirty="0" err="1" smtClean="0"/>
              <a:t>async</a:t>
            </a:r>
            <a:r>
              <a:rPr lang="en-US" baseline="0" dirty="0" smtClean="0"/>
              <a:t>/await </a:t>
            </a:r>
            <a:r>
              <a:rPr lang="en-US" dirty="0" smtClean="0"/>
              <a:t>must run Python version &gt;= 3.5, 3.5.0 came out September of 2015, 3.5.2</a:t>
            </a:r>
            <a:r>
              <a:rPr lang="en-US" baseline="0" dirty="0" smtClean="0"/>
              <a:t> came out June of 2016, 3.6.0 came out December 23</a:t>
            </a:r>
            <a:r>
              <a:rPr lang="en-US" baseline="30000" dirty="0" smtClean="0"/>
              <a:t>rd</a:t>
            </a:r>
            <a:r>
              <a:rPr lang="en-US" baseline="0" dirty="0" smtClean="0"/>
              <a:t> of last year – only a few weeks ago!</a:t>
            </a:r>
            <a:endParaRPr lang="en-US" dirty="0" smtClean="0"/>
          </a:p>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20</a:t>
            </a:fld>
            <a:endParaRPr lang="en-US"/>
          </a:p>
        </p:txBody>
      </p:sp>
    </p:spTree>
    <p:extLst>
      <p:ext uri="{BB962C8B-B14F-4D97-AF65-F5344CB8AC3E}">
        <p14:creationId xmlns:p14="http://schemas.microsoft.com/office/powerpoint/2010/main" val="2908324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21</a:t>
            </a:fld>
            <a:endParaRPr lang="en-US"/>
          </a:p>
        </p:txBody>
      </p:sp>
    </p:spTree>
    <p:extLst>
      <p:ext uri="{BB962C8B-B14F-4D97-AF65-F5344CB8AC3E}">
        <p14:creationId xmlns:p14="http://schemas.microsoft.com/office/powerpoint/2010/main" val="4123872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22</a:t>
            </a:fld>
            <a:endParaRPr lang="en-US"/>
          </a:p>
        </p:txBody>
      </p:sp>
    </p:spTree>
    <p:extLst>
      <p:ext uri="{BB962C8B-B14F-4D97-AF65-F5344CB8AC3E}">
        <p14:creationId xmlns:p14="http://schemas.microsoft.com/office/powerpoint/2010/main" val="4039154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23</a:t>
            </a:fld>
            <a:endParaRPr lang="en-US"/>
          </a:p>
        </p:txBody>
      </p:sp>
    </p:spTree>
    <p:extLst>
      <p:ext uri="{BB962C8B-B14F-4D97-AF65-F5344CB8AC3E}">
        <p14:creationId xmlns:p14="http://schemas.microsoft.com/office/powerpoint/2010/main" val="3239475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p>
          <a:p>
            <a:r>
              <a:rPr lang="en-US" baseline="0" dirty="0" smtClean="0"/>
              <a:t>Take questions if time</a:t>
            </a:r>
            <a:endParaRPr lang="en-US" dirty="0"/>
          </a:p>
        </p:txBody>
      </p:sp>
      <p:sp>
        <p:nvSpPr>
          <p:cNvPr id="4" name="Slide Number Placeholder 3"/>
          <p:cNvSpPr>
            <a:spLocks noGrp="1"/>
          </p:cNvSpPr>
          <p:nvPr>
            <p:ph type="sldNum" sz="quarter" idx="10"/>
          </p:nvPr>
        </p:nvSpPr>
        <p:spPr/>
        <p:txBody>
          <a:bodyPr/>
          <a:lstStyle/>
          <a:p>
            <a:fld id="{70C26FFD-CC54-4190-A48C-F33F4E8157B1}" type="slidenum">
              <a:rPr lang="en-US" smtClean="0"/>
              <a:t>24</a:t>
            </a:fld>
            <a:endParaRPr lang="en-US"/>
          </a:p>
        </p:txBody>
      </p:sp>
    </p:spTree>
    <p:extLst>
      <p:ext uri="{BB962C8B-B14F-4D97-AF65-F5344CB8AC3E}">
        <p14:creationId xmlns:p14="http://schemas.microsoft.com/office/powerpoint/2010/main" val="2774321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25</a:t>
            </a:fld>
            <a:endParaRPr lang="en-US"/>
          </a:p>
        </p:txBody>
      </p:sp>
    </p:spTree>
    <p:extLst>
      <p:ext uri="{BB962C8B-B14F-4D97-AF65-F5344CB8AC3E}">
        <p14:creationId xmlns:p14="http://schemas.microsoft.com/office/powerpoint/2010/main" val="2898518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clock speed or</a:t>
            </a:r>
            <a:r>
              <a:rPr lang="en-US" baseline="0" dirty="0" smtClean="0"/>
              <a:t> frequency hasn’t increased in years, only the number of cores is increasing</a:t>
            </a:r>
            <a:endParaRPr lang="en-US" dirty="0" smtClean="0"/>
          </a:p>
          <a:p>
            <a:r>
              <a:rPr lang="en-US" dirty="0" smtClean="0"/>
              <a:t>Time: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3</a:t>
            </a:fld>
            <a:endParaRPr lang="en-US"/>
          </a:p>
        </p:txBody>
      </p:sp>
    </p:spTree>
    <p:extLst>
      <p:ext uri="{BB962C8B-B14F-4D97-AF65-F5344CB8AC3E}">
        <p14:creationId xmlns:p14="http://schemas.microsoft.com/office/powerpoint/2010/main" val="3521618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process explorer and show processes and threads</a:t>
            </a:r>
          </a:p>
          <a:p>
            <a:r>
              <a:rPr lang="en-US" dirty="0" smtClean="0"/>
              <a:t>Show python interpreter in process explorer</a:t>
            </a:r>
          </a:p>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4</a:t>
            </a:fld>
            <a:endParaRPr lang="en-US"/>
          </a:p>
        </p:txBody>
      </p:sp>
    </p:spTree>
    <p:extLst>
      <p:ext uri="{BB962C8B-B14F-4D97-AF65-F5344CB8AC3E}">
        <p14:creationId xmlns:p14="http://schemas.microsoft.com/office/powerpoint/2010/main" val="4087373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the type of problem</a:t>
            </a:r>
          </a:p>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5</a:t>
            </a:fld>
            <a:endParaRPr lang="en-US"/>
          </a:p>
        </p:txBody>
      </p:sp>
    </p:spTree>
    <p:extLst>
      <p:ext uri="{BB962C8B-B14F-4D97-AF65-F5344CB8AC3E}">
        <p14:creationId xmlns:p14="http://schemas.microsoft.com/office/powerpoint/2010/main" val="129402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distinction</a:t>
            </a:r>
            <a:r>
              <a:rPr lang="en-US" baseline="0" dirty="0" smtClean="0"/>
              <a:t> is particularly important for scripting languages as we’ll see shortly</a:t>
            </a:r>
            <a:endParaRPr lang="en-US" dirty="0" smtClean="0"/>
          </a:p>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6</a:t>
            </a:fld>
            <a:endParaRPr lang="en-US"/>
          </a:p>
        </p:txBody>
      </p:sp>
    </p:spTree>
    <p:extLst>
      <p:ext uri="{BB962C8B-B14F-4D97-AF65-F5344CB8AC3E}">
        <p14:creationId xmlns:p14="http://schemas.microsoft.com/office/powerpoint/2010/main" val="3016119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fib.py (python3 –</a:t>
            </a:r>
            <a:r>
              <a:rPr lang="en-US" baseline="0" dirty="0" err="1" smtClean="0"/>
              <a:t>i</a:t>
            </a:r>
            <a:r>
              <a:rPr lang="en-US" baseline="0" dirty="0" smtClean="0"/>
              <a:t> fib.py)</a:t>
            </a:r>
            <a:endParaRPr lang="en-US" dirty="0" smtClean="0"/>
          </a:p>
          <a:p>
            <a:r>
              <a:rPr lang="en-US" dirty="0" smtClean="0"/>
              <a:t>Demo calculating Fibonacci number for 1, 10,</a:t>
            </a:r>
            <a:r>
              <a:rPr lang="en-US" baseline="0" dirty="0" smtClean="0"/>
              <a:t> 20, 30, 35, 36</a:t>
            </a:r>
            <a:endParaRPr lang="en-US" dirty="0" smtClean="0"/>
          </a:p>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7</a:t>
            </a:fld>
            <a:endParaRPr lang="en-US"/>
          </a:p>
        </p:txBody>
      </p:sp>
    </p:spTree>
    <p:extLst>
      <p:ext uri="{BB962C8B-B14F-4D97-AF65-F5344CB8AC3E}">
        <p14:creationId xmlns:p14="http://schemas.microsoft.com/office/powerpoint/2010/main" val="30647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8</a:t>
            </a:fld>
            <a:endParaRPr lang="en-US"/>
          </a:p>
        </p:txBody>
      </p:sp>
    </p:spTree>
    <p:extLst>
      <p:ext uri="{BB962C8B-B14F-4D97-AF65-F5344CB8AC3E}">
        <p14:creationId xmlns:p14="http://schemas.microsoft.com/office/powerpoint/2010/main" val="119809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kern="1200" dirty="0" smtClean="0">
                <a:solidFill>
                  <a:schemeClr val="tx1">
                    <a:lumMod val="75000"/>
                    <a:lumOff val="25000"/>
                  </a:schemeClr>
                </a:solidFill>
                <a:effectLst/>
                <a:latin typeface="Verdana"/>
                <a:ea typeface="+mn-ea"/>
                <a:cs typeface="Verdana"/>
              </a:rPr>
              <a:t>At Mozilla, as with most companies, there's a hierarchy of engineers - junior engineer, senior engineer, etc.  The highest level, distinguished engineer, has only been achieved by four people.  One of those, David Baron, who works out of Mozilla's San Francisco Office, has a sign next to his cubicle.  Although David is tall at well over six feet, the sign towers over him.  The sign reads, "Must be this tall to write multi-threaded code.“</a:t>
            </a:r>
          </a:p>
          <a:p>
            <a:pPr rtl="0" fontAlgn="ctr"/>
            <a:r>
              <a:rPr lang="en-US" sz="1000" kern="1200" dirty="0" smtClean="0">
                <a:solidFill>
                  <a:schemeClr val="tx1">
                    <a:lumMod val="75000"/>
                    <a:lumOff val="25000"/>
                  </a:schemeClr>
                </a:solidFill>
                <a:effectLst/>
                <a:latin typeface="+mn-lt"/>
                <a:ea typeface="+mn-ea"/>
                <a:cs typeface="+mn-cs"/>
              </a:rPr>
              <a:t>Concurrency and threading are problems that can be solved but respect or a healthy fear is important!</a:t>
            </a:r>
            <a:endParaRPr lang="en-US" dirty="0" smtClean="0"/>
          </a:p>
          <a:p>
            <a:r>
              <a:rPr lang="en-US" dirty="0" smtClean="0"/>
              <a:t>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6FD9FA7-1FF6-FB47-9F1D-8FA9B12D5173}" type="slidenum">
              <a:rPr lang="en-US" smtClean="0"/>
              <a:pPr/>
              <a:t>9</a:t>
            </a:fld>
            <a:endParaRPr lang="en-US"/>
          </a:p>
        </p:txBody>
      </p:sp>
    </p:spTree>
    <p:extLst>
      <p:ext uri="{BB962C8B-B14F-4D97-AF65-F5344CB8AC3E}">
        <p14:creationId xmlns:p14="http://schemas.microsoft.com/office/powerpoint/2010/main" val="476853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52133"/>
            <a:ext cx="8254999" cy="1450291"/>
          </a:xfrm>
          <a:noFill/>
          <a:ln>
            <a:noFill/>
          </a:ln>
        </p:spPr>
        <p:txBody>
          <a:bodyPr anchor="b"/>
          <a:lstStyle>
            <a:lvl1pPr marL="0" indent="0">
              <a:defRPr sz="2600" baseline="0">
                <a:solidFill>
                  <a:srgbClr val="0070C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81001" y="4267200"/>
            <a:ext cx="8271329" cy="381000"/>
          </a:xfrm>
          <a:prstGeom prst="rect">
            <a:avLst/>
          </a:prstGeom>
          <a:noFill/>
        </p:spPr>
        <p:txBody>
          <a:bodyPr anchor="t">
            <a:normAutofit/>
          </a:bodyPr>
          <a:lstStyle>
            <a:lvl1pPr marL="0" indent="0" algn="l">
              <a:buNone/>
              <a:defRPr sz="1600" b="1" cap="none">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txBox="1">
            <a:spLocks/>
          </p:cNvSpPr>
          <p:nvPr userDrawn="1"/>
        </p:nvSpPr>
        <p:spPr>
          <a:xfrm>
            <a:off x="0" y="3962401"/>
            <a:ext cx="5638800" cy="102908"/>
          </a:xfrm>
          <a:prstGeom prst="rect">
            <a:avLst/>
          </a:prstGeom>
          <a:solidFill>
            <a:srgbClr val="0070C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accent2"/>
              </a:solidFill>
              <a:effectLst/>
              <a:uLnTx/>
              <a:uFillTx/>
              <a:latin typeface="Verdana"/>
              <a:ea typeface="+mj-ea"/>
              <a:cs typeface="Verdana"/>
            </a:endParaRPr>
          </a:p>
        </p:txBody>
      </p:sp>
      <p:sp>
        <p:nvSpPr>
          <p:cNvPr id="12" name="Title 1"/>
          <p:cNvSpPr txBox="1">
            <a:spLocks/>
          </p:cNvSpPr>
          <p:nvPr userDrawn="1"/>
        </p:nvSpPr>
        <p:spPr>
          <a:xfrm>
            <a:off x="5715002" y="3962401"/>
            <a:ext cx="2937329"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9" name="Text Placeholder 18"/>
          <p:cNvSpPr>
            <a:spLocks noGrp="1"/>
          </p:cNvSpPr>
          <p:nvPr>
            <p:ph type="body" sz="quarter" idx="13"/>
          </p:nvPr>
        </p:nvSpPr>
        <p:spPr>
          <a:xfrm>
            <a:off x="381001" y="4614331"/>
            <a:ext cx="8270875" cy="1532469"/>
          </a:xfrm>
          <a:prstGeom prst="rect">
            <a:avLst/>
          </a:prstGeom>
        </p:spPr>
        <p:txBody>
          <a:bodyPr anchor="t">
            <a:normAutofit/>
          </a:bodyPr>
          <a:lstStyle>
            <a:lvl1pPr marL="0" indent="0">
              <a:buNone/>
              <a:defRPr sz="1400" b="0" cap="none">
                <a:solidFill>
                  <a:srgbClr val="4D4D4D"/>
                </a:solidFill>
              </a:defRPr>
            </a:lvl1pPr>
          </a:lstStyle>
          <a:p>
            <a:pPr lvl="0"/>
            <a:r>
              <a:rPr lang="en-US" dirty="0" smtClean="0"/>
              <a:t>Click to edit Master text styles</a:t>
            </a:r>
            <a:endParaRPr lang="en-US" dirty="0"/>
          </a:p>
        </p:txBody>
      </p:sp>
    </p:spTree>
  </p:cSld>
  <p:clrMapOvr>
    <a:masterClrMapping/>
  </p:clrMapOvr>
  <p:transition>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Picture">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a:xfrm>
            <a:off x="1" y="1612900"/>
            <a:ext cx="9144000" cy="4052888"/>
          </a:xfrm>
        </p:spPr>
        <p:txBody>
          <a:bodyPr>
            <a:normAutofit/>
          </a:bodyPr>
          <a:lstStyle>
            <a:lvl1pPr marL="0" indent="0">
              <a:buNone/>
              <a:defRPr sz="1800" baseline="0"/>
            </a:lvl1pPr>
          </a:lstStyle>
          <a:p>
            <a:r>
              <a:rPr lang="en-US" dirty="0" smtClean="0"/>
              <a:t>Click to insert Picture</a:t>
            </a:r>
            <a:endParaRPr lang="en-US" dirty="0"/>
          </a:p>
        </p:txBody>
      </p:sp>
      <p:sp>
        <p:nvSpPr>
          <p:cNvPr id="2" name="Title 1"/>
          <p:cNvSpPr>
            <a:spLocks noGrp="1"/>
          </p:cNvSpPr>
          <p:nvPr>
            <p:ph type="ctrTitle"/>
          </p:nvPr>
        </p:nvSpPr>
        <p:spPr>
          <a:xfrm>
            <a:off x="-1" y="2252156"/>
            <a:ext cx="6993467" cy="358216"/>
          </a:xfrm>
          <a:solidFill>
            <a:srgbClr val="DD0000"/>
          </a:solidFill>
          <a:ln>
            <a:solidFill>
              <a:srgbClr val="DD0000"/>
            </a:solidFill>
          </a:ln>
        </p:spPr>
        <p:txBody>
          <a:bodyPr/>
          <a:lstStyle>
            <a:lvl1pPr marL="228600" indent="0">
              <a:tabLst/>
              <a:defRPr sz="2600" spc="-100">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2047" y="5926661"/>
            <a:ext cx="5028453" cy="741031"/>
          </a:xfrm>
          <a:prstGeom prst="rect">
            <a:avLst/>
          </a:prstGeom>
        </p:spPr>
        <p:txBody>
          <a:bodyPr anchor="t">
            <a:normAutofit/>
          </a:bodyPr>
          <a:lstStyle>
            <a:lvl1pPr marL="0" indent="0" algn="l">
              <a:buNone/>
              <a:defRPr sz="1300" b="1" cap="none">
                <a:solidFill>
                  <a:srgbClr val="40404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1" name="Text Placeholder 20"/>
          <p:cNvSpPr>
            <a:spLocks noGrp="1"/>
          </p:cNvSpPr>
          <p:nvPr>
            <p:ph type="body" sz="quarter" idx="13"/>
          </p:nvPr>
        </p:nvSpPr>
        <p:spPr>
          <a:xfrm>
            <a:off x="0" y="2703486"/>
            <a:ext cx="6993467" cy="330201"/>
          </a:xfrm>
          <a:prstGeom prst="rect">
            <a:avLst/>
          </a:prstGeom>
          <a:solidFill>
            <a:srgbClr val="DD0000"/>
          </a:solidFill>
          <a:ln>
            <a:solidFill>
              <a:srgbClr val="DD0000"/>
            </a:solidFill>
          </a:ln>
        </p:spPr>
        <p:txBody>
          <a:bodyPr anchor="ctr">
            <a:noAutofit/>
          </a:bodyPr>
          <a:lstStyle>
            <a:lvl1pPr marL="231775" indent="0">
              <a:buNone/>
              <a:defRPr sz="2600" b="1" cap="all" spc="-100">
                <a:solidFill>
                  <a:schemeClr val="bg1"/>
                </a:solidFill>
              </a:defRPr>
            </a:lvl1pPr>
          </a:lstStyle>
          <a:p>
            <a:pPr lvl="0"/>
            <a:r>
              <a:rPr lang="en-US" dirty="0" smtClean="0"/>
              <a:t>Click to edit Master text styles</a:t>
            </a:r>
          </a:p>
        </p:txBody>
      </p:sp>
      <p:sp>
        <p:nvSpPr>
          <p:cNvPr id="16" name="Title 1"/>
          <p:cNvSpPr txBox="1">
            <a:spLocks/>
          </p:cNvSpPr>
          <p:nvPr userDrawn="1"/>
        </p:nvSpPr>
        <p:spPr>
          <a:xfrm>
            <a:off x="0" y="5791201"/>
            <a:ext cx="5638800" cy="102908"/>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7" name="Title 1"/>
          <p:cNvSpPr txBox="1">
            <a:spLocks/>
          </p:cNvSpPr>
          <p:nvPr userDrawn="1"/>
        </p:nvSpPr>
        <p:spPr>
          <a:xfrm>
            <a:off x="5715000" y="5791201"/>
            <a:ext cx="3429000"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3" name="TextBox 12"/>
          <p:cNvSpPr txBox="1"/>
          <p:nvPr userDrawn="1"/>
        </p:nvSpPr>
        <p:spPr>
          <a:xfrm>
            <a:off x="5384802" y="6319529"/>
            <a:ext cx="3395133" cy="246221"/>
          </a:xfrm>
          <a:prstGeom prst="rect">
            <a:avLst/>
          </a:prstGeom>
          <a:noFill/>
        </p:spPr>
        <p:txBody>
          <a:bodyPr wrap="square" rtlCol="0">
            <a:spAutoFit/>
          </a:bodyPr>
          <a:lstStyle/>
          <a:p>
            <a:pPr algn="r"/>
            <a:r>
              <a:rPr lang="en-US" sz="1000" b="1" dirty="0" smtClean="0">
                <a:solidFill>
                  <a:srgbClr val="DD0000"/>
                </a:solidFill>
              </a:rPr>
              <a:t>800.800.4239 | </a:t>
            </a:r>
            <a:r>
              <a:rPr lang="en-US" sz="1000" b="1" dirty="0" err="1" smtClean="0">
                <a:solidFill>
                  <a:srgbClr val="DD0000"/>
                </a:solidFill>
              </a:rPr>
              <a:t>CDW.com/peoplewhogetit</a:t>
            </a:r>
            <a:endParaRPr lang="en-US" sz="1000" b="1" dirty="0">
              <a:solidFill>
                <a:srgbClr val="DD0000"/>
              </a:solidFill>
            </a:endParaRPr>
          </a:p>
        </p:txBody>
      </p:sp>
      <p:pic>
        <p:nvPicPr>
          <p:cNvPr id="10" name="Picture 9" descr="CDW_boxtag.jpg"/>
          <p:cNvPicPr>
            <a:picLocks noChangeAspect="1"/>
          </p:cNvPicPr>
          <p:nvPr userDrawn="1"/>
        </p:nvPicPr>
        <p:blipFill>
          <a:blip r:embed="rId2"/>
          <a:stretch>
            <a:fillRect/>
          </a:stretch>
        </p:blipFill>
        <p:spPr>
          <a:xfrm>
            <a:off x="6950317" y="388250"/>
            <a:ext cx="1821359" cy="845272"/>
          </a:xfrm>
          <a:prstGeom prst="rect">
            <a:avLst/>
          </a:prstGeom>
        </p:spPr>
      </p:pic>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p:cNvSpPr/>
          <p:nvPr userDrawn="1"/>
        </p:nvSpPr>
        <p:spPr>
          <a:xfrm>
            <a:off x="0" y="1"/>
            <a:ext cx="5334000" cy="1905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4" name="Text Placeholder 3"/>
          <p:cNvSpPr>
            <a:spLocks noGrp="1"/>
          </p:cNvSpPr>
          <p:nvPr>
            <p:ph type="body" sz="quarter" idx="12"/>
          </p:nvPr>
        </p:nvSpPr>
        <p:spPr>
          <a:xfrm>
            <a:off x="313267" y="1038225"/>
            <a:ext cx="8373533" cy="5372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296333" y="334095"/>
            <a:ext cx="8382154" cy="530996"/>
          </a:xfrm>
        </p:spPr>
        <p:txBody>
          <a:bodyPr/>
          <a:lstStyle/>
          <a:p>
            <a:r>
              <a:rPr lang="en-US" dirty="0" smtClean="0"/>
              <a:t>Click to edit Master title style</a:t>
            </a:r>
            <a:endParaRPr lang="en-US" dirty="0"/>
          </a:p>
        </p:txBody>
      </p:sp>
      <p:sp>
        <p:nvSpPr>
          <p:cNvPr id="2" name="Rectangle 1"/>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686887"/>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SH">
    <p:spTree>
      <p:nvGrpSpPr>
        <p:cNvPr id="1" name=""/>
        <p:cNvGrpSpPr/>
        <p:nvPr/>
      </p:nvGrpSpPr>
      <p:grpSpPr>
        <a:xfrm>
          <a:off x="0" y="0"/>
          <a:ext cx="0" cy="0"/>
          <a:chOff x="0" y="0"/>
          <a:chExt cx="0" cy="0"/>
        </a:xfrm>
      </p:grpSpPr>
      <p:pic>
        <p:nvPicPr>
          <p:cNvPr id="3" name="Picture 2"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9"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smtClean="0"/>
              <a:t>Click to edit Master text styles</a:t>
            </a:r>
          </a:p>
        </p:txBody>
      </p:sp>
      <p:sp>
        <p:nvSpPr>
          <p:cNvPr id="11" name="Rectangle 10"/>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4" name="Text Placeholder 3"/>
          <p:cNvSpPr>
            <a:spLocks noGrp="1"/>
          </p:cNvSpPr>
          <p:nvPr>
            <p:ph type="body" sz="quarter" idx="12"/>
          </p:nvPr>
        </p:nvSpPr>
        <p:spPr>
          <a:xfrm>
            <a:off x="330200" y="1038225"/>
            <a:ext cx="8356600" cy="5372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a:xfrm>
            <a:off x="330200" y="334095"/>
            <a:ext cx="8070850" cy="53099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65933686"/>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Rectangle 1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pic>
        <p:nvPicPr>
          <p:cNvPr id="15" name="Picture 1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2" name="Title 1"/>
          <p:cNvSpPr>
            <a:spLocks noGrp="1"/>
          </p:cNvSpPr>
          <p:nvPr>
            <p:ph type="title"/>
          </p:nvPr>
        </p:nvSpPr>
        <p:spPr>
          <a:xfrm>
            <a:off x="313267" y="334095"/>
            <a:ext cx="8068733" cy="530996"/>
          </a:xfrm>
        </p:spPr>
        <p:txBody>
          <a:bodyPr/>
          <a:lstStyle>
            <a:lvl1pPr>
              <a:defRPr>
                <a:solidFill>
                  <a:schemeClr val="accent1"/>
                </a:solidFill>
              </a:defRPr>
            </a:lvl1pPr>
          </a:lstStyle>
          <a:p>
            <a:r>
              <a:rPr lang="en-US" dirty="0" smtClean="0"/>
              <a:t>Click to edit Master title style</a:t>
            </a:r>
            <a:endParaRPr lang="en-US" dirty="0"/>
          </a:p>
        </p:txBody>
      </p:sp>
      <p:sp>
        <p:nvSpPr>
          <p:cNvPr id="5" name="Text Placeholder 4"/>
          <p:cNvSpPr>
            <a:spLocks noGrp="1"/>
          </p:cNvSpPr>
          <p:nvPr>
            <p:ph type="body" sz="quarter" idx="15"/>
          </p:nvPr>
        </p:nvSpPr>
        <p:spPr>
          <a:xfrm>
            <a:off x="338667" y="1100138"/>
            <a:ext cx="4134721" cy="5334000"/>
          </a:xfrm>
        </p:spPr>
        <p:txBody>
          <a:bodyPr>
            <a:normAutofit/>
          </a:bodyPr>
          <a:lstStyle>
            <a:lvl1pPr>
              <a:defRPr sz="20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4"/>
          <p:cNvSpPr>
            <a:spLocks noGrp="1"/>
          </p:cNvSpPr>
          <p:nvPr>
            <p:ph type="body" sz="quarter" idx="16"/>
          </p:nvPr>
        </p:nvSpPr>
        <p:spPr>
          <a:xfrm>
            <a:off x="4670611" y="1100138"/>
            <a:ext cx="4134721" cy="5334000"/>
          </a:xfrm>
        </p:spPr>
        <p:txBody>
          <a:bodyPr>
            <a:normAutofit/>
          </a:bodyPr>
          <a:lstStyle>
            <a:lvl1pPr>
              <a:defRPr sz="20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Rectangle 17"/>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SH">
    <p:spTree>
      <p:nvGrpSpPr>
        <p:cNvPr id="1" name=""/>
        <p:cNvGrpSpPr/>
        <p:nvPr/>
      </p:nvGrpSpPr>
      <p:grpSpPr>
        <a:xfrm>
          <a:off x="0" y="0"/>
          <a:ext cx="0" cy="0"/>
          <a:chOff x="0" y="0"/>
          <a:chExt cx="0" cy="0"/>
        </a:xfrm>
      </p:grpSpPr>
      <p:sp>
        <p:nvSpPr>
          <p:cNvPr id="13"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smtClean="0"/>
              <a:t>Click to edit Master text styles</a:t>
            </a:r>
          </a:p>
        </p:txBody>
      </p:sp>
      <p:sp>
        <p:nvSpPr>
          <p:cNvPr id="14" name="Rectangle 1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pic>
        <p:nvPicPr>
          <p:cNvPr id="15" name="Picture 1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2" name="Title 1"/>
          <p:cNvSpPr>
            <a:spLocks noGrp="1"/>
          </p:cNvSpPr>
          <p:nvPr>
            <p:ph type="title"/>
          </p:nvPr>
        </p:nvSpPr>
        <p:spPr>
          <a:xfrm>
            <a:off x="304800" y="334095"/>
            <a:ext cx="8077200" cy="530996"/>
          </a:xfrm>
        </p:spPr>
        <p:txBody>
          <a:bodyPr/>
          <a:lstStyle>
            <a:lvl1pPr>
              <a:defRPr>
                <a:solidFill>
                  <a:schemeClr val="accent1"/>
                </a:solidFill>
              </a:defRPr>
            </a:lvl1pPr>
          </a:lstStyle>
          <a:p>
            <a:r>
              <a:rPr lang="en-US" dirty="0" smtClean="0"/>
              <a:t>Click to edit Master title style</a:t>
            </a:r>
            <a:endParaRPr lang="en-US" dirty="0"/>
          </a:p>
        </p:txBody>
      </p:sp>
      <p:sp>
        <p:nvSpPr>
          <p:cNvPr id="5" name="Text Placeholder 4"/>
          <p:cNvSpPr>
            <a:spLocks noGrp="1"/>
          </p:cNvSpPr>
          <p:nvPr>
            <p:ph type="body" sz="quarter" idx="15"/>
          </p:nvPr>
        </p:nvSpPr>
        <p:spPr>
          <a:xfrm>
            <a:off x="321733" y="1100138"/>
            <a:ext cx="4151655" cy="5334000"/>
          </a:xfrm>
        </p:spPr>
        <p:txBody>
          <a:bodyPr>
            <a:normAutofit/>
          </a:bodyPr>
          <a:lstStyle>
            <a:lvl1pPr>
              <a:defRPr sz="20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4"/>
          <p:cNvSpPr>
            <a:spLocks noGrp="1"/>
          </p:cNvSpPr>
          <p:nvPr>
            <p:ph type="body" sz="quarter" idx="16"/>
          </p:nvPr>
        </p:nvSpPr>
        <p:spPr>
          <a:xfrm>
            <a:off x="4670612" y="1100138"/>
            <a:ext cx="4016188" cy="5334000"/>
          </a:xfrm>
        </p:spPr>
        <p:txBody>
          <a:bodyPr>
            <a:normAutofit/>
          </a:bodyPr>
          <a:lstStyle>
            <a:lvl1pPr>
              <a:defRPr sz="2000"/>
            </a:lvl1pPr>
            <a:lvl2pPr>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7639183"/>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
        <p:nvSpPr>
          <p:cNvPr id="6" name="Rectangle 5"/>
          <p:cNvSpPr/>
          <p:nvPr userDrawn="1"/>
        </p:nvSpPr>
        <p:spPr>
          <a:xfrm>
            <a:off x="5432114" y="1"/>
            <a:ext cx="3720353" cy="190500"/>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H">
    <p:spTree>
      <p:nvGrpSpPr>
        <p:cNvPr id="1" name=""/>
        <p:cNvGrpSpPr/>
        <p:nvPr/>
      </p:nvGrpSpPr>
      <p:grpSpPr>
        <a:xfrm>
          <a:off x="0" y="0"/>
          <a:ext cx="0" cy="0"/>
          <a:chOff x="0" y="0"/>
          <a:chExt cx="0" cy="0"/>
        </a:xfrm>
      </p:grpSpPr>
      <p:sp>
        <p:nvSpPr>
          <p:cNvPr id="3" name="Text Placeholder 8"/>
          <p:cNvSpPr>
            <a:spLocks noGrp="1"/>
          </p:cNvSpPr>
          <p:nvPr>
            <p:ph type="body" sz="quarter" idx="11"/>
          </p:nvPr>
        </p:nvSpPr>
        <p:spPr>
          <a:xfrm>
            <a:off x="5418667" y="1"/>
            <a:ext cx="3733800" cy="190500"/>
          </a:xfrm>
          <a:prstGeom prst="rect">
            <a:avLst/>
          </a:prstGeom>
          <a:solidFill>
            <a:srgbClr val="404040"/>
          </a:solidFill>
          <a:ln>
            <a:noFill/>
          </a:ln>
          <a:effectLst/>
        </p:spPr>
        <p:txBody>
          <a:bodyPr anchor="ctr">
            <a:noAutofit/>
          </a:bodyPr>
          <a:lstStyle>
            <a:lvl1pPr marL="0" indent="0">
              <a:buNone/>
              <a:defRPr sz="900" b="1" cap="all">
                <a:solidFill>
                  <a:schemeClr val="bg1"/>
                </a:solidFill>
              </a:defRPr>
            </a:lvl1pPr>
          </a:lstStyle>
          <a:p>
            <a:pPr lvl="0"/>
            <a:r>
              <a:rPr lang="en-US" dirty="0" smtClean="0"/>
              <a:t>Click to edit Master text styles</a:t>
            </a:r>
          </a:p>
        </p:txBody>
      </p:sp>
      <p:sp>
        <p:nvSpPr>
          <p:cNvPr id="4" name="Rectangle 3"/>
          <p:cNvSpPr/>
          <p:nvPr userDrawn="1"/>
        </p:nvSpPr>
        <p:spPr>
          <a:xfrm>
            <a:off x="0" y="1"/>
            <a:ext cx="5334000" cy="190500"/>
          </a:xfrm>
          <a:prstGeom prst="rect">
            <a:avLst/>
          </a:prstGeom>
          <a:solidFill>
            <a:srgbClr val="EA71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dwboxlogo-weboptimized.jpg"/>
          <p:cNvPicPr>
            <a:picLocks noChangeAspect="1"/>
          </p:cNvPicPr>
          <p:nvPr userDrawn="1"/>
        </p:nvPicPr>
        <p:blipFill>
          <a:blip r:embed="rId2"/>
          <a:stretch>
            <a:fillRect/>
          </a:stretch>
        </p:blipFill>
        <p:spPr>
          <a:xfrm>
            <a:off x="8477258" y="381001"/>
            <a:ext cx="470662" cy="427483"/>
          </a:xfrm>
          <a:prstGeom prst="rect">
            <a:avLst/>
          </a:prstGeom>
        </p:spPr>
      </p:pic>
    </p:spTree>
    <p:extLst>
      <p:ext uri="{BB962C8B-B14F-4D97-AF65-F5344CB8AC3E}">
        <p14:creationId xmlns:p14="http://schemas.microsoft.com/office/powerpoint/2010/main" val="3516086563"/>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099733"/>
            <a:ext cx="8077200" cy="1481667"/>
          </a:xfrm>
          <a:noFill/>
          <a:ln>
            <a:noFill/>
          </a:ln>
        </p:spPr>
        <p:txBody>
          <a:bodyPr anchor="b"/>
          <a:lstStyle>
            <a:lvl1pPr marL="0" indent="0" algn="l">
              <a:defRPr sz="2600" b="1" cap="all">
                <a:solidFill>
                  <a:srgbClr val="DD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600" y="3632195"/>
            <a:ext cx="8077200" cy="2040471"/>
          </a:xfrm>
          <a:prstGeom prst="rect">
            <a:avLst/>
          </a:prstGeom>
        </p:spPr>
        <p:txBody>
          <a:bodyPr anchor="t">
            <a:normAutofit/>
          </a:bodyPr>
          <a:lstStyle>
            <a:lvl1pPr marL="0" indent="0">
              <a:buNone/>
              <a:defRPr sz="1600" b="0" cap="none">
                <a:solidFill>
                  <a:schemeClr val="tx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8" name="Picture 7" descr="CDW_boxtag.jpg"/>
          <p:cNvPicPr>
            <a:picLocks noChangeAspect="1"/>
          </p:cNvPicPr>
          <p:nvPr userDrawn="1"/>
        </p:nvPicPr>
        <p:blipFill>
          <a:blip r:embed="rId2"/>
          <a:stretch>
            <a:fillRect/>
          </a:stretch>
        </p:blipFill>
        <p:spPr>
          <a:xfrm>
            <a:off x="7086602" y="626538"/>
            <a:ext cx="1551976" cy="720255"/>
          </a:xfrm>
          <a:prstGeom prst="rect">
            <a:avLst/>
          </a:prstGeom>
        </p:spPr>
      </p:pic>
      <p:sp>
        <p:nvSpPr>
          <p:cNvPr id="9" name="Title 1"/>
          <p:cNvSpPr txBox="1">
            <a:spLocks/>
          </p:cNvSpPr>
          <p:nvPr userDrawn="1"/>
        </p:nvSpPr>
        <p:spPr>
          <a:xfrm>
            <a:off x="0" y="6578601"/>
            <a:ext cx="5638800" cy="286000"/>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
        <p:nvSpPr>
          <p:cNvPr id="10" name="Title 1"/>
          <p:cNvSpPr txBox="1">
            <a:spLocks/>
          </p:cNvSpPr>
          <p:nvPr userDrawn="1"/>
        </p:nvSpPr>
        <p:spPr>
          <a:xfrm>
            <a:off x="5715002" y="6570134"/>
            <a:ext cx="2937329" cy="29446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12" name="Picture 11" descr="CDW_boxtag.jpg"/>
          <p:cNvPicPr>
            <a:picLocks noChangeAspect="1"/>
          </p:cNvPicPr>
          <p:nvPr userDrawn="1"/>
        </p:nvPicPr>
        <p:blipFill>
          <a:blip r:embed="rId2"/>
          <a:stretch>
            <a:fillRect/>
          </a:stretch>
        </p:blipFill>
        <p:spPr>
          <a:xfrm>
            <a:off x="6070602" y="910761"/>
            <a:ext cx="2574544" cy="1194816"/>
          </a:xfrm>
          <a:prstGeom prst="rect">
            <a:avLst/>
          </a:prstGeom>
        </p:spPr>
      </p:pic>
      <p:grpSp>
        <p:nvGrpSpPr>
          <p:cNvPr id="7" name="Group 6"/>
          <p:cNvGrpSpPr/>
          <p:nvPr userDrawn="1"/>
        </p:nvGrpSpPr>
        <p:grpSpPr>
          <a:xfrm>
            <a:off x="-8467" y="4741364"/>
            <a:ext cx="8652331" cy="604105"/>
            <a:chOff x="0" y="4902238"/>
            <a:chExt cx="8652331" cy="604105"/>
          </a:xfrm>
        </p:grpSpPr>
        <p:sp>
          <p:nvSpPr>
            <p:cNvPr id="17" name="TextBox 16"/>
            <p:cNvSpPr txBox="1"/>
            <p:nvPr userDrawn="1"/>
          </p:nvSpPr>
          <p:spPr>
            <a:xfrm>
              <a:off x="778934" y="5198566"/>
              <a:ext cx="7551651" cy="307777"/>
            </a:xfrm>
            <a:prstGeom prst="rect">
              <a:avLst/>
            </a:prstGeom>
            <a:noFill/>
          </p:spPr>
          <p:txBody>
            <a:bodyPr wrap="square" rtlCol="0">
              <a:spAutoFit/>
            </a:bodyPr>
            <a:lstStyle/>
            <a:p>
              <a:r>
                <a:rPr lang="en-US" sz="1400" b="1" dirty="0" smtClean="0">
                  <a:solidFill>
                    <a:srgbClr val="DD0000"/>
                  </a:solidFill>
                </a:rPr>
                <a:t>800.800.4239 | </a:t>
              </a:r>
              <a:r>
                <a:rPr lang="en-US" sz="1400" b="1" dirty="0" err="1" smtClean="0">
                  <a:solidFill>
                    <a:srgbClr val="DD0000"/>
                  </a:solidFill>
                </a:rPr>
                <a:t>CDW.com/peoplewhogetit</a:t>
              </a:r>
              <a:endParaRPr lang="en-US" sz="1400" b="1" dirty="0">
                <a:solidFill>
                  <a:srgbClr val="DD0000"/>
                </a:solidFill>
              </a:endParaRPr>
            </a:p>
          </p:txBody>
        </p:sp>
        <p:grpSp>
          <p:nvGrpSpPr>
            <p:cNvPr id="6" name="Group 5"/>
            <p:cNvGrpSpPr/>
            <p:nvPr userDrawn="1"/>
          </p:nvGrpSpPr>
          <p:grpSpPr>
            <a:xfrm>
              <a:off x="0" y="4902238"/>
              <a:ext cx="8652331" cy="102908"/>
              <a:chOff x="0" y="4902238"/>
              <a:chExt cx="8652331" cy="102908"/>
            </a:xfrm>
          </p:grpSpPr>
          <p:sp>
            <p:nvSpPr>
              <p:cNvPr id="13" name="Title 1"/>
              <p:cNvSpPr txBox="1">
                <a:spLocks/>
              </p:cNvSpPr>
              <p:nvPr userDrawn="1"/>
            </p:nvSpPr>
            <p:spPr>
              <a:xfrm>
                <a:off x="0" y="4902238"/>
                <a:ext cx="5638800" cy="102908"/>
              </a:xfrm>
              <a:prstGeom prst="rect">
                <a:avLst/>
              </a:prstGeom>
              <a:solidFill>
                <a:srgbClr val="EA7125"/>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accent2"/>
                  </a:solidFill>
                  <a:effectLst/>
                  <a:uLnTx/>
                  <a:uFillTx/>
                  <a:latin typeface="Verdana"/>
                  <a:ea typeface="+mj-ea"/>
                  <a:cs typeface="Verdana"/>
                </a:endParaRPr>
              </a:p>
            </p:txBody>
          </p:sp>
          <p:sp>
            <p:nvSpPr>
              <p:cNvPr id="14" name="Title 1"/>
              <p:cNvSpPr txBox="1">
                <a:spLocks/>
              </p:cNvSpPr>
              <p:nvPr userDrawn="1"/>
            </p:nvSpPr>
            <p:spPr>
              <a:xfrm>
                <a:off x="5715002" y="4902238"/>
                <a:ext cx="2937329" cy="102908"/>
              </a:xfrm>
              <a:prstGeom prst="rect">
                <a:avLst/>
              </a:prstGeom>
              <a:solidFill>
                <a:srgbClr val="404040"/>
              </a:solidFill>
              <a:ln>
                <a:noFill/>
              </a:ln>
            </p:spPr>
            <p:txBody>
              <a:bodyPr vert="horz" lIns="91440" tIns="45720" rIns="91440" bIns="45720" rtlCol="0" anchor="ctr">
                <a:noAutofit/>
              </a:bodyPr>
              <a:lstStyle>
                <a:lvl1pPr>
                  <a:defRPr sz="2000">
                    <a:solidFill>
                      <a:schemeClr val="bg1"/>
                    </a:solidFill>
                  </a:defRPr>
                </a:lvl1pPr>
              </a:lstStyle>
              <a:p>
                <a:pPr marL="22860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1" i="0" u="none" strike="noStrike" kern="1200" cap="all" spc="0" normalizeH="0" baseline="0" noProof="0" dirty="0">
                  <a:ln>
                    <a:noFill/>
                  </a:ln>
                  <a:solidFill>
                    <a:schemeClr val="bg1"/>
                  </a:solidFill>
                  <a:effectLst/>
                  <a:uLnTx/>
                  <a:uFillTx/>
                  <a:latin typeface="Verdana"/>
                  <a:ea typeface="+mj-ea"/>
                  <a:cs typeface="Verdana"/>
                </a:endParaRPr>
              </a:p>
            </p:txBody>
          </p:sp>
        </p:grpSp>
      </p:grpSp>
      <p:sp>
        <p:nvSpPr>
          <p:cNvPr id="9" name="Text Placeholder 8"/>
          <p:cNvSpPr>
            <a:spLocks noGrp="1"/>
          </p:cNvSpPr>
          <p:nvPr>
            <p:ph type="body" sz="quarter" idx="10"/>
          </p:nvPr>
        </p:nvSpPr>
        <p:spPr>
          <a:xfrm>
            <a:off x="804864" y="2912533"/>
            <a:ext cx="7788804" cy="1608667"/>
          </a:xfrm>
        </p:spPr>
        <p:txBody>
          <a:bodyPr anchor="b">
            <a:normAutofit/>
          </a:bodyPr>
          <a:lstStyle>
            <a:lvl1pPr>
              <a:buNone/>
              <a:defRPr sz="2600" b="1" cap="all">
                <a:solidFill>
                  <a:srgbClr val="DE2125"/>
                </a:solidFill>
              </a:defRPr>
            </a:lvl1pPr>
          </a:lstStyle>
          <a:p>
            <a:pPr lvl="0"/>
            <a:r>
              <a:rPr lang="en-US" dirty="0" smtClean="0"/>
              <a:t>Click to edit Master text style</a:t>
            </a:r>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1489" y="334095"/>
            <a:ext cx="8375311" cy="530996"/>
          </a:xfrm>
          <a:prstGeom prst="rect">
            <a:avLst/>
          </a:prstGeom>
          <a:noFill/>
          <a:ln>
            <a:noFill/>
          </a:ln>
        </p:spPr>
        <p:txBody>
          <a:bodyPr vert="horz" lIns="91440" tIns="45720" rIns="91440" bIns="45720" rtlCol="0" anchor="ctr">
            <a:noAutofit/>
          </a:bodyPr>
          <a:lstStyle/>
          <a:p>
            <a:r>
              <a:rPr lang="en-US" dirty="0" smtClean="0"/>
              <a:t>Click to edit Master title style</a:t>
            </a:r>
            <a:endParaRPr lang="en-US" dirty="0"/>
          </a:p>
        </p:txBody>
      </p:sp>
      <p:sp>
        <p:nvSpPr>
          <p:cNvPr id="10" name="TextBox 9"/>
          <p:cNvSpPr txBox="1"/>
          <p:nvPr/>
        </p:nvSpPr>
        <p:spPr>
          <a:xfrm>
            <a:off x="8652932" y="6595531"/>
            <a:ext cx="355603" cy="338554"/>
          </a:xfrm>
          <a:prstGeom prst="rect">
            <a:avLst/>
          </a:prstGeom>
          <a:noFill/>
        </p:spPr>
        <p:txBody>
          <a:bodyPr wrap="square" rtlCol="0">
            <a:spAutoFit/>
          </a:bodyPr>
          <a:lstStyle/>
          <a:p>
            <a:pPr algn="r"/>
            <a:fld id="{63D6873E-ACBF-0942-B5C2-51F9A6E12C79}" type="slidenum">
              <a:rPr lang="en-US" sz="800" smtClean="0">
                <a:solidFill>
                  <a:schemeClr val="tx1"/>
                </a:solidFill>
                <a:latin typeface="Verdana"/>
                <a:cs typeface="Verdana"/>
              </a:rPr>
              <a:pPr algn="r"/>
              <a:t>‹#›</a:t>
            </a:fld>
            <a:endParaRPr lang="en-US" sz="800" dirty="0">
              <a:solidFill>
                <a:schemeClr val="tx1"/>
              </a:solidFill>
              <a:latin typeface="Verdana"/>
              <a:cs typeface="Verdana"/>
            </a:endParaRPr>
          </a:p>
        </p:txBody>
      </p:sp>
      <p:sp>
        <p:nvSpPr>
          <p:cNvPr id="8" name="Rectangle 7"/>
          <p:cNvSpPr/>
          <p:nvPr/>
        </p:nvSpPr>
        <p:spPr>
          <a:xfrm>
            <a:off x="3" y="6602568"/>
            <a:ext cx="9143999" cy="255432"/>
          </a:xfrm>
          <a:prstGeom prst="rect">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8356600" y="6602568"/>
            <a:ext cx="651934" cy="230832"/>
          </a:xfrm>
          <a:prstGeom prst="rect">
            <a:avLst/>
          </a:prstGeom>
          <a:noFill/>
        </p:spPr>
        <p:txBody>
          <a:bodyPr wrap="square" rtlCol="0" anchor="t">
            <a:spAutoFit/>
          </a:bodyPr>
          <a:lstStyle/>
          <a:p>
            <a:pPr algn="r"/>
            <a:fld id="{63D6873E-ACBF-0942-B5C2-51F9A6E12C79}" type="slidenum">
              <a:rPr lang="en-US" sz="900" b="0" smtClean="0">
                <a:solidFill>
                  <a:schemeClr val="tx2">
                    <a:lumMod val="75000"/>
                  </a:schemeClr>
                </a:solidFill>
                <a:latin typeface="Verdana"/>
                <a:cs typeface="Verdana"/>
              </a:rPr>
              <a:pPr algn="r"/>
              <a:t>‹#›</a:t>
            </a:fld>
            <a:endParaRPr lang="en-US" sz="900" b="0" dirty="0">
              <a:solidFill>
                <a:schemeClr val="tx2">
                  <a:lumMod val="75000"/>
                </a:schemeClr>
              </a:solidFill>
              <a:latin typeface="Verdana"/>
              <a:cs typeface="Verdana"/>
            </a:endParaRPr>
          </a:p>
        </p:txBody>
      </p:sp>
      <p:sp>
        <p:nvSpPr>
          <p:cNvPr id="12" name="Text Placeholder 2"/>
          <p:cNvSpPr>
            <a:spLocks noGrp="1"/>
          </p:cNvSpPr>
          <p:nvPr>
            <p:ph type="body" idx="1"/>
          </p:nvPr>
        </p:nvSpPr>
        <p:spPr>
          <a:xfrm>
            <a:off x="311489" y="1042403"/>
            <a:ext cx="8375311" cy="5379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81" r:id="rId4"/>
    <p:sldLayoutId id="2147483691" r:id="rId5"/>
    <p:sldLayoutId id="2147483682" r:id="rId6"/>
    <p:sldLayoutId id="2147483692" r:id="rId7"/>
    <p:sldLayoutId id="2147483684" r:id="rId8"/>
    <p:sldLayoutId id="2147483677" r:id="rId9"/>
    <p:sldLayoutId id="2147483674" r:id="rId10"/>
  </p:sldLayoutIdLst>
  <p:transition>
    <p:push dir="u"/>
  </p:transition>
  <p:timing>
    <p:tnLst>
      <p:par>
        <p:cTn id="1" dur="indefinite" restart="never" nodeType="tmRoot"/>
      </p:par>
    </p:tnLst>
  </p:timing>
  <p:txStyles>
    <p:titleStyle>
      <a:lvl1pPr marL="0" indent="0" algn="l" defTabSz="457200" rtl="0" eaLnBrk="1" latinLnBrk="0" hangingPunct="1">
        <a:spcBef>
          <a:spcPct val="0"/>
        </a:spcBef>
        <a:buNone/>
        <a:defRPr sz="2400" b="1" kern="1200" cap="all" baseline="0">
          <a:solidFill>
            <a:srgbClr val="0070C0"/>
          </a:solidFill>
          <a:latin typeface="Verdana"/>
          <a:ea typeface="+mj-ea"/>
          <a:cs typeface="Verdana"/>
        </a:defRPr>
      </a:lvl1pPr>
    </p:titleStyle>
    <p:bodyStyle>
      <a:lvl1pPr marL="237744" indent="-237744" algn="l" defTabSz="457200" rtl="0" eaLnBrk="1" latinLnBrk="0" hangingPunct="1">
        <a:spcBef>
          <a:spcPts val="672"/>
        </a:spcBef>
        <a:buClr>
          <a:srgbClr val="0070C0"/>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rgbClr val="0070C0"/>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rgbClr val="0070C0"/>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rgbClr val="0070C0"/>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rgbClr val="0070C0"/>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packetpushers.net/podcast/podcasts/show-315-future-networking-pradeep-sindhu/" TargetMode="Externa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Bv25Dwe84g0"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aosabook.org/en/500L/a-web-crawler-with-asyncio-coroutines.html" TargetMode="External"/><Relationship Id="rId5" Type="http://schemas.openxmlformats.org/officeDocument/2006/relationships/hyperlink" Target="https://www.youtube.com/watch?v=8aGhZQkoFbQ" TargetMode="External"/><Relationship Id="rId4" Type="http://schemas.openxmlformats.org/officeDocument/2006/relationships/hyperlink" Target="https://dl.dropboxusercontent.com/u/3967849/pyru/_build/html/intro.html"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hyperlink" Target="http://www.linkedin.com/in/jamesrsmal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hyperlink" Target="http://twitter.com/sockduct" TargetMode="External"/><Relationship Id="rId10" Type="http://schemas.openxmlformats.org/officeDocument/2006/relationships/hyperlink" Target="https://github.com/sockduct" TargetMode="External"/><Relationship Id="rId4" Type="http://schemas.openxmlformats.org/officeDocument/2006/relationships/hyperlink" Target="http://twitter.com/netsec14" TargetMode="External"/><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8" Type="http://schemas.openxmlformats.org/officeDocument/2006/relationships/hyperlink" Target="https://www.youtube.com/watch?v=9WV7juNmyE8" TargetMode="External"/><Relationship Id="rId13" Type="http://schemas.openxmlformats.org/officeDocument/2006/relationships/hyperlink" Target="https://www.safaribooksonline.com/library/view/windows-internals-sixth/9780735671294/ch05.html" TargetMode="External"/><Relationship Id="rId18" Type="http://schemas.openxmlformats.org/officeDocument/2006/relationships/hyperlink" Target="http://www.se-radio.net/" TargetMode="External"/><Relationship Id="rId3" Type="http://schemas.openxmlformats.org/officeDocument/2006/relationships/hyperlink" Target="https://www.youtube.com/watch?v=jq2IFUQRbGo" TargetMode="External"/><Relationship Id="rId21" Type="http://schemas.openxmlformats.org/officeDocument/2006/relationships/hyperlink" Target="http://www.se-radio.net/2006/09/episode-29-concurrency-pt-3/" TargetMode="External"/><Relationship Id="rId7" Type="http://schemas.openxmlformats.org/officeDocument/2006/relationships/hyperlink" Target="https://www.youtube.com/watch?v=aurOB4qYuFM" TargetMode="External"/><Relationship Id="rId12" Type="http://schemas.openxmlformats.org/officeDocument/2006/relationships/hyperlink" Target="https://www.safaribooksonline.com/library/view/understanding-the-linux/0596005652/ch03s01.html" TargetMode="External"/><Relationship Id="rId17" Type="http://schemas.openxmlformats.org/officeDocument/2006/relationships/hyperlink" Target="http://codepodcast.com/s0e3.html" TargetMode="External"/><Relationship Id="rId2" Type="http://schemas.openxmlformats.org/officeDocument/2006/relationships/notesSlide" Target="../notesSlides/notesSlide25.xml"/><Relationship Id="rId16" Type="http://schemas.openxmlformats.org/officeDocument/2006/relationships/hyperlink" Target="http://codepodcast.com/s0e2.html" TargetMode="External"/><Relationship Id="rId20" Type="http://schemas.openxmlformats.org/officeDocument/2006/relationships/hyperlink" Target="http://www.se-radio.net/2006/06/episode-19-concurrency-pt-2/" TargetMode="External"/><Relationship Id="rId1" Type="http://schemas.openxmlformats.org/officeDocument/2006/relationships/slideLayout" Target="../slideLayouts/slideLayout2.xml"/><Relationship Id="rId6" Type="http://schemas.openxmlformats.org/officeDocument/2006/relationships/hyperlink" Target="https://www.youtube.com/watch?v=1coLC-MUCJc" TargetMode="External"/><Relationship Id="rId11" Type="http://schemas.openxmlformats.org/officeDocument/2006/relationships/hyperlink" Target="https://www.youtube.com/watch?v=m28fiN9y_r8" TargetMode="External"/><Relationship Id="rId5" Type="http://schemas.openxmlformats.org/officeDocument/2006/relationships/hyperlink" Target="https://www.youtube.com/watch?v=B0Qfe3U_hKU" TargetMode="External"/><Relationship Id="rId15" Type="http://schemas.openxmlformats.org/officeDocument/2006/relationships/hyperlink" Target="http://codepodcast.com/s0e1.html" TargetMode="External"/><Relationship Id="rId10" Type="http://schemas.openxmlformats.org/officeDocument/2006/relationships/hyperlink" Target="https://www.youtube.com/watch?v=MCs5OvhV9S4" TargetMode="External"/><Relationship Id="rId19" Type="http://schemas.openxmlformats.org/officeDocument/2006/relationships/hyperlink" Target="http://www.se-radio.net/2006/04/episode-12-concurrency-pt-1/" TargetMode="External"/><Relationship Id="rId4" Type="http://schemas.openxmlformats.org/officeDocument/2006/relationships/hyperlink" Target="https://www.youtube.com/watch?v=Bm96RqNGbGo" TargetMode="External"/><Relationship Id="rId9" Type="http://schemas.openxmlformats.org/officeDocument/2006/relationships/hyperlink" Target="https://www.youtube.com/watch?v=ZzfHjytDceU" TargetMode="External"/><Relationship Id="rId14" Type="http://schemas.openxmlformats.org/officeDocument/2006/relationships/hyperlink" Target="http://codepodcas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Concurrent programming in python</a:t>
            </a:r>
            <a:endParaRPr lang="en-US" dirty="0"/>
          </a:p>
        </p:txBody>
      </p:sp>
      <p:sp>
        <p:nvSpPr>
          <p:cNvPr id="3" name="Subtitle 2"/>
          <p:cNvSpPr>
            <a:spLocks noGrp="1"/>
          </p:cNvSpPr>
          <p:nvPr>
            <p:ph type="subTitle" idx="1"/>
          </p:nvPr>
        </p:nvSpPr>
        <p:spPr/>
        <p:txBody>
          <a:bodyPr>
            <a:normAutofit/>
          </a:bodyPr>
          <a:lstStyle/>
          <a:p>
            <a:r>
              <a:rPr lang="en-US" dirty="0" smtClean="0"/>
              <a:t>An introduction to multi-threading, multi-processing and event loops</a:t>
            </a:r>
            <a:endParaRPr lang="en-US" dirty="0"/>
          </a:p>
        </p:txBody>
      </p:sp>
      <p:sp>
        <p:nvSpPr>
          <p:cNvPr id="4" name="Text Placeholder 3"/>
          <p:cNvSpPr>
            <a:spLocks noGrp="1"/>
          </p:cNvSpPr>
          <p:nvPr>
            <p:ph type="body" sz="quarter" idx="13"/>
          </p:nvPr>
        </p:nvSpPr>
        <p:spPr/>
        <p:txBody>
          <a:bodyPr/>
          <a:lstStyle/>
          <a:p>
            <a:r>
              <a:rPr lang="en-US" dirty="0" smtClean="0"/>
              <a:t>James R. Small</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990" y="5536276"/>
            <a:ext cx="5562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p:cNvPicPr>
          <p:nvPr/>
        </p:nvPicPr>
        <p:blipFill>
          <a:blip r:embed="rId4"/>
          <a:stretch>
            <a:fillRect/>
          </a:stretch>
        </p:blipFill>
        <p:spPr>
          <a:xfrm>
            <a:off x="6219340" y="152400"/>
            <a:ext cx="2762250" cy="781050"/>
          </a:xfrm>
          <a:prstGeom prst="rect">
            <a:avLst/>
          </a:prstGeom>
        </p:spPr>
      </p:pic>
      <p:pic>
        <p:nvPicPr>
          <p:cNvPr id="12" name="Picture 11"/>
          <p:cNvPicPr>
            <a:picLocks noChangeAspect="1"/>
          </p:cNvPicPr>
          <p:nvPr/>
        </p:nvPicPr>
        <p:blipFill>
          <a:blip r:embed="rId5"/>
          <a:stretch>
            <a:fillRect/>
          </a:stretch>
        </p:blipFill>
        <p:spPr>
          <a:xfrm>
            <a:off x="3935413" y="973667"/>
            <a:ext cx="1295400" cy="1704975"/>
          </a:xfrm>
          <a:prstGeom prst="rect">
            <a:avLst/>
          </a:prstGeom>
        </p:spPr>
      </p:pic>
    </p:spTree>
    <p:extLst>
      <p:ext uri="{BB962C8B-B14F-4D97-AF65-F5344CB8AC3E}">
        <p14:creationId xmlns:p14="http://schemas.microsoft.com/office/powerpoint/2010/main" val="167921452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In Python, which technique will be faster for (concurrently) solving a list of Fibonacci numbers?</a:t>
            </a:r>
          </a:p>
          <a:p>
            <a:pPr lvl="1"/>
            <a:endParaRPr lang="en-US" sz="3200" dirty="0" smtClean="0"/>
          </a:p>
          <a:p>
            <a:pPr lvl="1"/>
            <a:r>
              <a:rPr lang="en-US" sz="3200" dirty="0" smtClean="0"/>
              <a:t>Multi-threading</a:t>
            </a:r>
          </a:p>
          <a:p>
            <a:pPr lvl="1"/>
            <a:r>
              <a:rPr lang="en-US" sz="3200" dirty="0" smtClean="0"/>
              <a:t>Multi-processing</a:t>
            </a:r>
          </a:p>
          <a:p>
            <a:pPr marL="228600" lvl="1" indent="0">
              <a:buNone/>
            </a:pPr>
            <a:endParaRPr lang="en-US" sz="3200" dirty="0"/>
          </a:p>
          <a:p>
            <a:r>
              <a:rPr lang="en-US" sz="3200" dirty="0" smtClean="0"/>
              <a:t>Why?</a:t>
            </a:r>
          </a:p>
          <a:p>
            <a:pPr marL="0" indent="0">
              <a:buNone/>
            </a:pPr>
            <a:endParaRPr lang="en-US" sz="3200" dirty="0" smtClean="0"/>
          </a:p>
        </p:txBody>
      </p:sp>
      <p:sp>
        <p:nvSpPr>
          <p:cNvPr id="3" name="Title 2"/>
          <p:cNvSpPr>
            <a:spLocks noGrp="1"/>
          </p:cNvSpPr>
          <p:nvPr>
            <p:ph type="title"/>
          </p:nvPr>
        </p:nvSpPr>
        <p:spPr/>
        <p:txBody>
          <a:bodyPr/>
          <a:lstStyle/>
          <a:p>
            <a:r>
              <a:rPr lang="en-US" dirty="0" smtClean="0"/>
              <a:t>question – which will be faster?</a:t>
            </a:r>
            <a:endParaRPr lang="en-US" dirty="0"/>
          </a:p>
        </p:txBody>
      </p:sp>
      <p:pic>
        <p:nvPicPr>
          <p:cNvPr id="4" name="Picture 3"/>
          <p:cNvPicPr>
            <a:picLocks noChangeAspect="1"/>
          </p:cNvPicPr>
          <p:nvPr/>
        </p:nvPicPr>
        <p:blipFill>
          <a:blip r:embed="rId3"/>
          <a:stretch>
            <a:fillRect/>
          </a:stretch>
        </p:blipFill>
        <p:spPr>
          <a:xfrm>
            <a:off x="6116002" y="2962275"/>
            <a:ext cx="1971675" cy="2324100"/>
          </a:xfrm>
          <a:prstGeom prst="rect">
            <a:avLst/>
          </a:prstGeom>
        </p:spPr>
      </p:pic>
    </p:spTree>
    <p:extLst>
      <p:ext uri="{BB962C8B-B14F-4D97-AF65-F5344CB8AC3E}">
        <p14:creationId xmlns:p14="http://schemas.microsoft.com/office/powerpoint/2010/main" val="340849058"/>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Remaining examples will be I/O-Bound (network based)</a:t>
            </a:r>
          </a:p>
          <a:p>
            <a:r>
              <a:rPr lang="en-US" sz="2800" dirty="0" smtClean="0"/>
              <a:t>Will use simple echo server to demonstrate concurrency approaches</a:t>
            </a:r>
          </a:p>
        </p:txBody>
      </p:sp>
      <p:sp>
        <p:nvSpPr>
          <p:cNvPr id="3" name="Title 2"/>
          <p:cNvSpPr>
            <a:spLocks noGrp="1"/>
          </p:cNvSpPr>
          <p:nvPr>
            <p:ph type="title"/>
          </p:nvPr>
        </p:nvSpPr>
        <p:spPr/>
        <p:txBody>
          <a:bodyPr/>
          <a:lstStyle/>
          <a:p>
            <a:r>
              <a:rPr lang="en-US" dirty="0" smtClean="0"/>
              <a:t>building example server</a:t>
            </a:r>
            <a:endParaRPr lang="en-US" dirty="0"/>
          </a:p>
        </p:txBody>
      </p:sp>
      <p:pic>
        <p:nvPicPr>
          <p:cNvPr id="6" name="Picture 5"/>
          <p:cNvPicPr>
            <a:picLocks noChangeAspect="1"/>
          </p:cNvPicPr>
          <p:nvPr/>
        </p:nvPicPr>
        <p:blipFill>
          <a:blip r:embed="rId3"/>
          <a:stretch>
            <a:fillRect/>
          </a:stretch>
        </p:blipFill>
        <p:spPr>
          <a:xfrm>
            <a:off x="414337" y="3049684"/>
            <a:ext cx="4105275" cy="3409950"/>
          </a:xfrm>
          <a:prstGeom prst="rect">
            <a:avLst/>
          </a:prstGeom>
        </p:spPr>
      </p:pic>
      <p:pic>
        <p:nvPicPr>
          <p:cNvPr id="7" name="Picture 6"/>
          <p:cNvPicPr>
            <a:picLocks noChangeAspect="1"/>
          </p:cNvPicPr>
          <p:nvPr/>
        </p:nvPicPr>
        <p:blipFill>
          <a:blip r:embed="rId4"/>
          <a:stretch>
            <a:fillRect/>
          </a:stretch>
        </p:blipFill>
        <p:spPr>
          <a:xfrm>
            <a:off x="4672012" y="2943225"/>
            <a:ext cx="4276725" cy="3581400"/>
          </a:xfrm>
          <a:prstGeom prst="rect">
            <a:avLst/>
          </a:prstGeom>
        </p:spPr>
      </p:pic>
    </p:spTree>
    <p:extLst>
      <p:ext uri="{BB962C8B-B14F-4D97-AF65-F5344CB8AC3E}">
        <p14:creationId xmlns:p14="http://schemas.microsoft.com/office/powerpoint/2010/main" val="2320675386"/>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What’s wrong with this example echo server?</a:t>
            </a:r>
          </a:p>
          <a:p>
            <a:endParaRPr lang="en-US" sz="3200" dirty="0" smtClean="0"/>
          </a:p>
          <a:p>
            <a:r>
              <a:rPr lang="en-US" sz="3200" dirty="0" smtClean="0"/>
              <a:t>More definitions:</a:t>
            </a:r>
          </a:p>
          <a:p>
            <a:pPr lvl="1"/>
            <a:r>
              <a:rPr lang="en-US" sz="3200" dirty="0" smtClean="0"/>
              <a:t>Blocking – a call that doesn’t immediately return (you have to wait for it)</a:t>
            </a:r>
          </a:p>
          <a:p>
            <a:pPr lvl="1"/>
            <a:r>
              <a:rPr lang="en-US" sz="3200" dirty="0" smtClean="0"/>
              <a:t>Non-blocking – call immediately returns</a:t>
            </a:r>
          </a:p>
        </p:txBody>
      </p:sp>
      <p:sp>
        <p:nvSpPr>
          <p:cNvPr id="3" name="Title 2"/>
          <p:cNvSpPr>
            <a:spLocks noGrp="1"/>
          </p:cNvSpPr>
          <p:nvPr>
            <p:ph type="title"/>
          </p:nvPr>
        </p:nvSpPr>
        <p:spPr/>
        <p:txBody>
          <a:bodyPr/>
          <a:lstStyle/>
          <a:p>
            <a:r>
              <a:rPr lang="en-US" dirty="0" smtClean="0"/>
              <a:t>building example server</a:t>
            </a:r>
            <a:endParaRPr lang="en-US" dirty="0"/>
          </a:p>
        </p:txBody>
      </p:sp>
      <p:pic>
        <p:nvPicPr>
          <p:cNvPr id="8" name="Picture 7"/>
          <p:cNvPicPr>
            <a:picLocks noChangeAspect="1"/>
          </p:cNvPicPr>
          <p:nvPr/>
        </p:nvPicPr>
        <p:blipFill>
          <a:blip r:embed="rId3"/>
          <a:stretch>
            <a:fillRect/>
          </a:stretch>
        </p:blipFill>
        <p:spPr>
          <a:xfrm>
            <a:off x="3514195" y="2870835"/>
            <a:ext cx="1971675" cy="2324100"/>
          </a:xfrm>
          <a:prstGeom prst="rect">
            <a:avLst/>
          </a:prstGeom>
        </p:spPr>
      </p:pic>
    </p:spTree>
    <p:extLst>
      <p:ext uri="{BB962C8B-B14F-4D97-AF65-F5344CB8AC3E}">
        <p14:creationId xmlns:p14="http://schemas.microsoft.com/office/powerpoint/2010/main" val="82222096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When highlighted section of code runs, the server is “blocked” until the client (</a:t>
            </a:r>
            <a:r>
              <a:rPr lang="en-US" sz="2800" dirty="0" err="1" smtClean="0"/>
              <a:t>echo_handler</a:t>
            </a:r>
            <a:r>
              <a:rPr lang="en-US" sz="2800" dirty="0" smtClean="0"/>
              <a:t>) finishes:</a:t>
            </a:r>
          </a:p>
        </p:txBody>
      </p:sp>
      <p:sp>
        <p:nvSpPr>
          <p:cNvPr id="3" name="Title 2"/>
          <p:cNvSpPr>
            <a:spLocks noGrp="1"/>
          </p:cNvSpPr>
          <p:nvPr>
            <p:ph type="title"/>
          </p:nvPr>
        </p:nvSpPr>
        <p:spPr/>
        <p:txBody>
          <a:bodyPr/>
          <a:lstStyle/>
          <a:p>
            <a:r>
              <a:rPr lang="en-US" dirty="0" smtClean="0"/>
              <a:t>problem with example server</a:t>
            </a:r>
            <a:endParaRPr lang="en-US" dirty="0"/>
          </a:p>
        </p:txBody>
      </p:sp>
      <p:pic>
        <p:nvPicPr>
          <p:cNvPr id="7" name="Picture 6"/>
          <p:cNvPicPr>
            <a:picLocks noChangeAspect="1"/>
          </p:cNvPicPr>
          <p:nvPr/>
        </p:nvPicPr>
        <p:blipFill>
          <a:blip r:embed="rId3"/>
          <a:stretch>
            <a:fillRect/>
          </a:stretch>
        </p:blipFill>
        <p:spPr>
          <a:xfrm>
            <a:off x="4672012" y="2914650"/>
            <a:ext cx="4276725" cy="3581400"/>
          </a:xfrm>
          <a:prstGeom prst="rect">
            <a:avLst/>
          </a:prstGeom>
        </p:spPr>
      </p:pic>
      <p:pic>
        <p:nvPicPr>
          <p:cNvPr id="4" name="Picture 3"/>
          <p:cNvPicPr>
            <a:picLocks noChangeAspect="1"/>
          </p:cNvPicPr>
          <p:nvPr/>
        </p:nvPicPr>
        <p:blipFill>
          <a:blip r:embed="rId4"/>
          <a:stretch>
            <a:fillRect/>
          </a:stretch>
        </p:blipFill>
        <p:spPr>
          <a:xfrm>
            <a:off x="343462" y="2933700"/>
            <a:ext cx="4105848" cy="3410426"/>
          </a:xfrm>
          <a:prstGeom prst="rect">
            <a:avLst/>
          </a:prstGeom>
        </p:spPr>
      </p:pic>
      <p:pic>
        <p:nvPicPr>
          <p:cNvPr id="5" name="Picture 4"/>
          <p:cNvPicPr>
            <a:picLocks noChangeAspect="1"/>
          </p:cNvPicPr>
          <p:nvPr/>
        </p:nvPicPr>
        <p:blipFill>
          <a:blip r:embed="rId5"/>
          <a:stretch>
            <a:fillRect/>
          </a:stretch>
        </p:blipFill>
        <p:spPr>
          <a:xfrm>
            <a:off x="7399019" y="1684020"/>
            <a:ext cx="1238250" cy="1200150"/>
          </a:xfrm>
          <a:prstGeom prst="rect">
            <a:avLst/>
          </a:prstGeom>
        </p:spPr>
      </p:pic>
    </p:spTree>
    <p:extLst>
      <p:ext uri="{BB962C8B-B14F-4D97-AF65-F5344CB8AC3E}">
        <p14:creationId xmlns:p14="http://schemas.microsoft.com/office/powerpoint/2010/main" val="1180068709"/>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Use a new thread to service each incoming client.  Frees up server so it’s non-blocking:</a:t>
            </a:r>
          </a:p>
        </p:txBody>
      </p:sp>
      <p:sp>
        <p:nvSpPr>
          <p:cNvPr id="3" name="Title 2"/>
          <p:cNvSpPr>
            <a:spLocks noGrp="1"/>
          </p:cNvSpPr>
          <p:nvPr>
            <p:ph type="title"/>
          </p:nvPr>
        </p:nvSpPr>
        <p:spPr/>
        <p:txBody>
          <a:bodyPr/>
          <a:lstStyle/>
          <a:p>
            <a:r>
              <a:rPr lang="en-US" dirty="0" smtClean="0"/>
              <a:t>Option 1 – Use Multi-threading</a:t>
            </a:r>
            <a:endParaRPr lang="en-US" dirty="0"/>
          </a:p>
        </p:txBody>
      </p:sp>
      <p:pic>
        <p:nvPicPr>
          <p:cNvPr id="5" name="Picture 4"/>
          <p:cNvPicPr>
            <a:picLocks noChangeAspect="1"/>
          </p:cNvPicPr>
          <p:nvPr/>
        </p:nvPicPr>
        <p:blipFill>
          <a:blip r:embed="rId3"/>
          <a:stretch>
            <a:fillRect/>
          </a:stretch>
        </p:blipFill>
        <p:spPr>
          <a:xfrm>
            <a:off x="2496608" y="2371466"/>
            <a:ext cx="4115374" cy="3715268"/>
          </a:xfrm>
          <a:prstGeom prst="rect">
            <a:avLst/>
          </a:prstGeom>
        </p:spPr>
      </p:pic>
      <p:pic>
        <p:nvPicPr>
          <p:cNvPr id="6" name="Picture 5"/>
          <p:cNvPicPr>
            <a:picLocks noChangeAspect="1"/>
          </p:cNvPicPr>
          <p:nvPr/>
        </p:nvPicPr>
        <p:blipFill>
          <a:blip r:embed="rId4"/>
          <a:stretch>
            <a:fillRect/>
          </a:stretch>
        </p:blipFill>
        <p:spPr>
          <a:xfrm>
            <a:off x="7200838" y="2371466"/>
            <a:ext cx="1228725" cy="1219200"/>
          </a:xfrm>
          <a:prstGeom prst="rect">
            <a:avLst/>
          </a:prstGeom>
        </p:spPr>
      </p:pic>
      <p:sp>
        <p:nvSpPr>
          <p:cNvPr id="8" name="TextBox 7"/>
          <p:cNvSpPr txBox="1"/>
          <p:nvPr/>
        </p:nvSpPr>
        <p:spPr>
          <a:xfrm>
            <a:off x="289561" y="5318760"/>
            <a:ext cx="1615440" cy="1015663"/>
          </a:xfrm>
          <a:prstGeom prst="rect">
            <a:avLst/>
          </a:prstGeom>
          <a:noFill/>
        </p:spPr>
        <p:txBody>
          <a:bodyPr wrap="square" rtlCol="0">
            <a:spAutoFit/>
          </a:bodyPr>
          <a:lstStyle/>
          <a:p>
            <a:r>
              <a:rPr lang="en-US" sz="2000" i="1" dirty="0" smtClean="0"/>
              <a:t>Good for</a:t>
            </a:r>
          </a:p>
          <a:p>
            <a:r>
              <a:rPr lang="en-US" sz="2000" i="1" dirty="0" smtClean="0"/>
              <a:t>I/O-Bound</a:t>
            </a:r>
          </a:p>
          <a:p>
            <a:r>
              <a:rPr lang="en-US" sz="2000" i="1" dirty="0" smtClean="0"/>
              <a:t>Problems</a:t>
            </a:r>
            <a:endParaRPr lang="en-US" sz="2000" i="1" dirty="0"/>
          </a:p>
        </p:txBody>
      </p:sp>
    </p:spTree>
    <p:extLst>
      <p:ext uri="{BB962C8B-B14F-4D97-AF65-F5344CB8AC3E}">
        <p14:creationId xmlns:p14="http://schemas.microsoft.com/office/powerpoint/2010/main" val="994449941"/>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Use a new process to service each incoming client.  Frees up server so it’s non-blocking:</a:t>
            </a:r>
          </a:p>
        </p:txBody>
      </p:sp>
      <p:sp>
        <p:nvSpPr>
          <p:cNvPr id="3" name="Title 2"/>
          <p:cNvSpPr>
            <a:spLocks noGrp="1"/>
          </p:cNvSpPr>
          <p:nvPr>
            <p:ph type="title"/>
          </p:nvPr>
        </p:nvSpPr>
        <p:spPr/>
        <p:txBody>
          <a:bodyPr/>
          <a:lstStyle/>
          <a:p>
            <a:r>
              <a:rPr lang="en-US" dirty="0" smtClean="0"/>
              <a:t>Option 2 – Use Multi-processing</a:t>
            </a:r>
            <a:endParaRPr lang="en-US" dirty="0"/>
          </a:p>
        </p:txBody>
      </p:sp>
      <p:pic>
        <p:nvPicPr>
          <p:cNvPr id="7" name="Picture 6"/>
          <p:cNvPicPr>
            <a:picLocks noChangeAspect="1"/>
          </p:cNvPicPr>
          <p:nvPr/>
        </p:nvPicPr>
        <p:blipFill>
          <a:blip r:embed="rId3"/>
          <a:stretch>
            <a:fillRect/>
          </a:stretch>
        </p:blipFill>
        <p:spPr>
          <a:xfrm>
            <a:off x="695038" y="2323839"/>
            <a:ext cx="4115374" cy="3734321"/>
          </a:xfrm>
          <a:prstGeom prst="rect">
            <a:avLst/>
          </a:prstGeom>
        </p:spPr>
      </p:pic>
      <p:pic>
        <p:nvPicPr>
          <p:cNvPr id="8" name="Picture 7"/>
          <p:cNvPicPr>
            <a:picLocks noChangeAspect="1"/>
          </p:cNvPicPr>
          <p:nvPr/>
        </p:nvPicPr>
        <p:blipFill>
          <a:blip r:embed="rId4"/>
          <a:stretch>
            <a:fillRect/>
          </a:stretch>
        </p:blipFill>
        <p:spPr>
          <a:xfrm>
            <a:off x="5514920" y="3676607"/>
            <a:ext cx="2838846" cy="609685"/>
          </a:xfrm>
          <a:prstGeom prst="rect">
            <a:avLst/>
          </a:prstGeom>
        </p:spPr>
      </p:pic>
      <p:pic>
        <p:nvPicPr>
          <p:cNvPr id="9" name="Picture 8"/>
          <p:cNvPicPr>
            <a:picLocks noChangeAspect="1"/>
          </p:cNvPicPr>
          <p:nvPr/>
        </p:nvPicPr>
        <p:blipFill>
          <a:blip r:embed="rId5"/>
          <a:stretch>
            <a:fillRect/>
          </a:stretch>
        </p:blipFill>
        <p:spPr>
          <a:xfrm>
            <a:off x="5512223" y="2188845"/>
            <a:ext cx="2924175" cy="1200150"/>
          </a:xfrm>
          <a:prstGeom prst="rect">
            <a:avLst/>
          </a:prstGeom>
        </p:spPr>
      </p:pic>
      <p:sp>
        <p:nvSpPr>
          <p:cNvPr id="10" name="TextBox 9"/>
          <p:cNvSpPr txBox="1"/>
          <p:nvPr/>
        </p:nvSpPr>
        <p:spPr>
          <a:xfrm>
            <a:off x="7101840" y="5318760"/>
            <a:ext cx="1767841" cy="1015663"/>
          </a:xfrm>
          <a:prstGeom prst="rect">
            <a:avLst/>
          </a:prstGeom>
          <a:noFill/>
        </p:spPr>
        <p:txBody>
          <a:bodyPr wrap="square" rtlCol="0">
            <a:spAutoFit/>
          </a:bodyPr>
          <a:lstStyle/>
          <a:p>
            <a:r>
              <a:rPr lang="en-US" sz="2000" i="1" dirty="0" smtClean="0"/>
              <a:t>Good for</a:t>
            </a:r>
          </a:p>
          <a:p>
            <a:r>
              <a:rPr lang="en-US" sz="2000" i="1" dirty="0" smtClean="0"/>
              <a:t>CPU-Bound</a:t>
            </a:r>
          </a:p>
          <a:p>
            <a:r>
              <a:rPr lang="en-US" sz="2000" i="1" dirty="0" smtClean="0"/>
              <a:t>Problems</a:t>
            </a:r>
            <a:endParaRPr lang="en-US" sz="2000" i="1" dirty="0"/>
          </a:p>
        </p:txBody>
      </p:sp>
    </p:spTree>
    <p:extLst>
      <p:ext uri="{BB962C8B-B14F-4D97-AF65-F5344CB8AC3E}">
        <p14:creationId xmlns:p14="http://schemas.microsoft.com/office/powerpoint/2010/main" val="2053355735"/>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In addition to processes and threads, there’s another paradigm – an event loop.</a:t>
            </a:r>
          </a:p>
          <a:p>
            <a:endParaRPr lang="en-US" sz="2800" dirty="0" smtClean="0"/>
          </a:p>
          <a:p>
            <a:r>
              <a:rPr lang="en-US" sz="2800" dirty="0" smtClean="0"/>
              <a:t>Why not stick with processes/threads?</a:t>
            </a:r>
          </a:p>
          <a:p>
            <a:endParaRPr lang="en-US" sz="2800" dirty="0"/>
          </a:p>
          <a:p>
            <a:r>
              <a:rPr lang="en-US" sz="2800" dirty="0"/>
              <a:t>Scale – processes/threads good into thousands, what if tens of thousands (or more) of concurrent connections need to be serviced?</a:t>
            </a:r>
          </a:p>
        </p:txBody>
      </p:sp>
      <p:sp>
        <p:nvSpPr>
          <p:cNvPr id="3" name="Title 2"/>
          <p:cNvSpPr>
            <a:spLocks noGrp="1"/>
          </p:cNvSpPr>
          <p:nvPr>
            <p:ph type="title"/>
          </p:nvPr>
        </p:nvSpPr>
        <p:spPr/>
        <p:txBody>
          <a:bodyPr/>
          <a:lstStyle/>
          <a:p>
            <a:r>
              <a:rPr lang="en-US" dirty="0" smtClean="0"/>
              <a:t>Option 3 – Use an event loop</a:t>
            </a:r>
            <a:endParaRPr lang="en-US" dirty="0"/>
          </a:p>
        </p:txBody>
      </p:sp>
      <p:pic>
        <p:nvPicPr>
          <p:cNvPr id="4" name="Picture 3"/>
          <p:cNvPicPr>
            <a:picLocks noChangeAspect="1"/>
          </p:cNvPicPr>
          <p:nvPr/>
        </p:nvPicPr>
        <p:blipFill>
          <a:blip r:embed="rId3"/>
          <a:stretch>
            <a:fillRect/>
          </a:stretch>
        </p:blipFill>
        <p:spPr>
          <a:xfrm>
            <a:off x="3790490" y="4952999"/>
            <a:ext cx="1573219" cy="1539019"/>
          </a:xfrm>
          <a:prstGeom prst="rect">
            <a:avLst/>
          </a:prstGeom>
        </p:spPr>
      </p:pic>
    </p:spTree>
    <p:extLst>
      <p:ext uri="{BB962C8B-B14F-4D97-AF65-F5344CB8AC3E}">
        <p14:creationId xmlns:p14="http://schemas.microsoft.com/office/powerpoint/2010/main" val="2335006512"/>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 loops – based on select (example)</a:t>
            </a:r>
            <a:endParaRPr lang="en-US" dirty="0"/>
          </a:p>
        </p:txBody>
      </p:sp>
      <p:pic>
        <p:nvPicPr>
          <p:cNvPr id="7" name="Picture 6"/>
          <p:cNvPicPr>
            <a:picLocks noChangeAspect="1"/>
          </p:cNvPicPr>
          <p:nvPr/>
        </p:nvPicPr>
        <p:blipFill>
          <a:blip r:embed="rId3"/>
          <a:stretch>
            <a:fillRect/>
          </a:stretch>
        </p:blipFill>
        <p:spPr>
          <a:xfrm>
            <a:off x="271462" y="1138237"/>
            <a:ext cx="4333875" cy="5038725"/>
          </a:xfrm>
          <a:prstGeom prst="rect">
            <a:avLst/>
          </a:prstGeom>
        </p:spPr>
      </p:pic>
      <p:pic>
        <p:nvPicPr>
          <p:cNvPr id="8" name="Picture 7"/>
          <p:cNvPicPr>
            <a:picLocks noChangeAspect="1"/>
          </p:cNvPicPr>
          <p:nvPr/>
        </p:nvPicPr>
        <p:blipFill>
          <a:blip r:embed="rId4"/>
          <a:stretch>
            <a:fillRect/>
          </a:stretch>
        </p:blipFill>
        <p:spPr>
          <a:xfrm>
            <a:off x="5048250" y="1304925"/>
            <a:ext cx="3829050" cy="4914900"/>
          </a:xfrm>
          <a:prstGeom prst="rect">
            <a:avLst/>
          </a:prstGeom>
        </p:spPr>
      </p:pic>
    </p:spTree>
    <p:extLst>
      <p:ext uri="{BB962C8B-B14F-4D97-AF65-F5344CB8AC3E}">
        <p14:creationId xmlns:p14="http://schemas.microsoft.com/office/powerpoint/2010/main" val="3625517259"/>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Select scales to monitoring dozens of sockets (file descriptors, handles, ...)</a:t>
            </a:r>
          </a:p>
          <a:p>
            <a:endParaRPr lang="en-US" sz="2800" dirty="0" smtClean="0"/>
          </a:p>
          <a:p>
            <a:r>
              <a:rPr lang="en-US" sz="2800" dirty="0" smtClean="0"/>
              <a:t>For scalable implementation, it’s platform dependent:</a:t>
            </a:r>
          </a:p>
          <a:p>
            <a:pPr lvl="1"/>
            <a:r>
              <a:rPr lang="en-US" sz="2800" dirty="0" smtClean="0"/>
              <a:t>Linux – </a:t>
            </a:r>
            <a:r>
              <a:rPr lang="en-US" sz="2800" dirty="0" err="1" smtClean="0"/>
              <a:t>epoll</a:t>
            </a:r>
            <a:endParaRPr lang="en-US" sz="2800" dirty="0" smtClean="0"/>
          </a:p>
          <a:p>
            <a:pPr lvl="1"/>
            <a:r>
              <a:rPr lang="en-US" sz="2800" dirty="0" smtClean="0"/>
              <a:t>OS X/</a:t>
            </a:r>
            <a:r>
              <a:rPr lang="en-US" sz="2800" dirty="0" err="1" smtClean="0"/>
              <a:t>MacOS</a:t>
            </a:r>
            <a:r>
              <a:rPr lang="en-US" sz="2800" dirty="0" smtClean="0"/>
              <a:t>/BSD – </a:t>
            </a:r>
            <a:r>
              <a:rPr lang="en-US" sz="2800" dirty="0" err="1" smtClean="0"/>
              <a:t>kqueue</a:t>
            </a:r>
            <a:endParaRPr lang="en-US" sz="2800" dirty="0" smtClean="0"/>
          </a:p>
          <a:p>
            <a:pPr lvl="1"/>
            <a:r>
              <a:rPr lang="en-US" sz="2800" dirty="0" smtClean="0"/>
              <a:t>Windows – </a:t>
            </a:r>
            <a:r>
              <a:rPr lang="en-US" sz="2800" dirty="0" err="1" smtClean="0"/>
              <a:t>iocp</a:t>
            </a:r>
            <a:endParaRPr lang="en-US" sz="2800" dirty="0" smtClean="0"/>
          </a:p>
          <a:p>
            <a:endParaRPr lang="en-US" sz="2800" dirty="0"/>
          </a:p>
          <a:p>
            <a:r>
              <a:rPr lang="en-US" sz="2800" dirty="0" smtClean="0"/>
              <a:t>Painful – solution, Python’s </a:t>
            </a:r>
            <a:r>
              <a:rPr lang="en-US" sz="2800" dirty="0" err="1" smtClean="0"/>
              <a:t>asyncio</a:t>
            </a:r>
            <a:r>
              <a:rPr lang="en-US" sz="2800" dirty="0" smtClean="0"/>
              <a:t> abstracts all this away!</a:t>
            </a:r>
          </a:p>
        </p:txBody>
      </p:sp>
      <p:sp>
        <p:nvSpPr>
          <p:cNvPr id="3" name="Title 2"/>
          <p:cNvSpPr>
            <a:spLocks noGrp="1"/>
          </p:cNvSpPr>
          <p:nvPr>
            <p:ph type="title"/>
          </p:nvPr>
        </p:nvSpPr>
        <p:spPr/>
        <p:txBody>
          <a:bodyPr/>
          <a:lstStyle/>
          <a:p>
            <a:r>
              <a:rPr lang="en-US" dirty="0" smtClean="0"/>
              <a:t>select limitations</a:t>
            </a:r>
            <a:endParaRPr lang="en-US" dirty="0"/>
          </a:p>
        </p:txBody>
      </p:sp>
      <p:pic>
        <p:nvPicPr>
          <p:cNvPr id="4" name="Picture 3"/>
          <p:cNvPicPr>
            <a:picLocks noChangeAspect="1"/>
          </p:cNvPicPr>
          <p:nvPr/>
        </p:nvPicPr>
        <p:blipFill>
          <a:blip r:embed="rId3"/>
          <a:stretch>
            <a:fillRect/>
          </a:stretch>
        </p:blipFill>
        <p:spPr>
          <a:xfrm>
            <a:off x="6309360" y="3263265"/>
            <a:ext cx="2286000" cy="1885950"/>
          </a:xfrm>
          <a:prstGeom prst="rect">
            <a:avLst/>
          </a:prstGeom>
        </p:spPr>
      </p:pic>
    </p:spTree>
    <p:extLst>
      <p:ext uri="{BB962C8B-B14F-4D97-AF65-F5344CB8AC3E}">
        <p14:creationId xmlns:p14="http://schemas.microsoft.com/office/powerpoint/2010/main" val="3738444776"/>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Use a new process to service each incoming client.  Frees up server so it’s non-blocking:</a:t>
            </a:r>
          </a:p>
        </p:txBody>
      </p:sp>
      <p:sp>
        <p:nvSpPr>
          <p:cNvPr id="3" name="Title 2"/>
          <p:cNvSpPr>
            <a:spLocks noGrp="1"/>
          </p:cNvSpPr>
          <p:nvPr>
            <p:ph type="title"/>
          </p:nvPr>
        </p:nvSpPr>
        <p:spPr/>
        <p:txBody>
          <a:bodyPr/>
          <a:lstStyle/>
          <a:p>
            <a:r>
              <a:rPr lang="en-US" dirty="0" smtClean="0"/>
              <a:t>Option 3 – event loop using </a:t>
            </a:r>
            <a:r>
              <a:rPr lang="en-US" dirty="0" err="1" smtClean="0"/>
              <a:t>asyncio</a:t>
            </a:r>
            <a:endParaRPr lang="en-US" dirty="0"/>
          </a:p>
        </p:txBody>
      </p:sp>
      <p:pic>
        <p:nvPicPr>
          <p:cNvPr id="6" name="Picture 5"/>
          <p:cNvPicPr>
            <a:picLocks noChangeAspect="1"/>
          </p:cNvPicPr>
          <p:nvPr/>
        </p:nvPicPr>
        <p:blipFill>
          <a:blip r:embed="rId3"/>
          <a:stretch>
            <a:fillRect/>
          </a:stretch>
        </p:blipFill>
        <p:spPr>
          <a:xfrm>
            <a:off x="313267" y="2223807"/>
            <a:ext cx="4115374" cy="4010585"/>
          </a:xfrm>
          <a:prstGeom prst="rect">
            <a:avLst/>
          </a:prstGeom>
        </p:spPr>
      </p:pic>
      <p:pic>
        <p:nvPicPr>
          <p:cNvPr id="7" name="Picture 6"/>
          <p:cNvPicPr>
            <a:picLocks noChangeAspect="1"/>
          </p:cNvPicPr>
          <p:nvPr/>
        </p:nvPicPr>
        <p:blipFill>
          <a:blip r:embed="rId4"/>
          <a:stretch>
            <a:fillRect/>
          </a:stretch>
        </p:blipFill>
        <p:spPr>
          <a:xfrm>
            <a:off x="4633614" y="2376229"/>
            <a:ext cx="4277322" cy="3858163"/>
          </a:xfrm>
          <a:prstGeom prst="rect">
            <a:avLst/>
          </a:prstGeom>
        </p:spPr>
      </p:pic>
    </p:spTree>
    <p:extLst>
      <p:ext uri="{BB962C8B-B14F-4D97-AF65-F5344CB8AC3E}">
        <p14:creationId xmlns:p14="http://schemas.microsoft.com/office/powerpoint/2010/main" val="716652936"/>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endParaRPr lang="en-US" sz="3200" dirty="0" smtClean="0"/>
          </a:p>
          <a:p>
            <a:r>
              <a:rPr lang="en-US" sz="3200" dirty="0" smtClean="0"/>
              <a:t>Performance, Responsiveness</a:t>
            </a:r>
          </a:p>
          <a:p>
            <a:pPr marL="0" indent="0">
              <a:buNone/>
            </a:pPr>
            <a:endParaRPr lang="en-US" sz="3200" dirty="0" smtClean="0"/>
          </a:p>
          <a:p>
            <a:r>
              <a:rPr lang="en-US" sz="3200" dirty="0" smtClean="0"/>
              <a:t>Why not just a faster processor/ computer?</a:t>
            </a:r>
          </a:p>
          <a:p>
            <a:endParaRPr lang="en-US" sz="3200" dirty="0" smtClean="0"/>
          </a:p>
          <a:p>
            <a:r>
              <a:rPr lang="en-US" sz="3200" dirty="0" smtClean="0"/>
              <a:t>Moore’s Law</a:t>
            </a:r>
          </a:p>
          <a:p>
            <a:endParaRPr lang="en-US" sz="3200" dirty="0" smtClean="0"/>
          </a:p>
        </p:txBody>
      </p:sp>
      <p:sp>
        <p:nvSpPr>
          <p:cNvPr id="3" name="Title 2"/>
          <p:cNvSpPr>
            <a:spLocks noGrp="1"/>
          </p:cNvSpPr>
          <p:nvPr>
            <p:ph type="title"/>
          </p:nvPr>
        </p:nvSpPr>
        <p:spPr/>
        <p:txBody>
          <a:bodyPr/>
          <a:lstStyle/>
          <a:p>
            <a:r>
              <a:rPr lang="en-US" dirty="0" smtClean="0"/>
              <a:t>Why concurrency?</a:t>
            </a:r>
            <a:endParaRPr lang="en-US" dirty="0"/>
          </a:p>
        </p:txBody>
      </p:sp>
      <p:pic>
        <p:nvPicPr>
          <p:cNvPr id="4" name="Picture 3"/>
          <p:cNvPicPr>
            <a:picLocks noChangeAspect="1"/>
          </p:cNvPicPr>
          <p:nvPr/>
        </p:nvPicPr>
        <p:blipFill>
          <a:blip r:embed="rId3"/>
          <a:stretch>
            <a:fillRect/>
          </a:stretch>
        </p:blipFill>
        <p:spPr>
          <a:xfrm>
            <a:off x="4767737" y="3419475"/>
            <a:ext cx="3931520" cy="2619375"/>
          </a:xfrm>
          <a:prstGeom prst="rect">
            <a:avLst/>
          </a:prstGeom>
        </p:spPr>
      </p:pic>
      <p:pic>
        <p:nvPicPr>
          <p:cNvPr id="5" name="Picture 4"/>
          <p:cNvPicPr>
            <a:picLocks noChangeAspect="1"/>
          </p:cNvPicPr>
          <p:nvPr/>
        </p:nvPicPr>
        <p:blipFill>
          <a:blip r:embed="rId4"/>
          <a:stretch>
            <a:fillRect/>
          </a:stretch>
        </p:blipFill>
        <p:spPr>
          <a:xfrm>
            <a:off x="3409950" y="4219575"/>
            <a:ext cx="1028699" cy="1028699"/>
          </a:xfrm>
          <a:prstGeom prst="rect">
            <a:avLst/>
          </a:prstGeom>
        </p:spPr>
      </p:pic>
      <p:sp>
        <p:nvSpPr>
          <p:cNvPr id="6" name="TextBox 5"/>
          <p:cNvSpPr txBox="1"/>
          <p:nvPr/>
        </p:nvSpPr>
        <p:spPr>
          <a:xfrm>
            <a:off x="419100" y="6219825"/>
            <a:ext cx="8289682" cy="307777"/>
          </a:xfrm>
          <a:prstGeom prst="rect">
            <a:avLst/>
          </a:prstGeom>
          <a:noFill/>
        </p:spPr>
        <p:txBody>
          <a:bodyPr wrap="square" rtlCol="0">
            <a:spAutoFit/>
          </a:bodyPr>
          <a:lstStyle/>
          <a:p>
            <a:r>
              <a:rPr lang="en-US" sz="1400" dirty="0"/>
              <a:t>See:  </a:t>
            </a:r>
            <a:r>
              <a:rPr lang="en-US" sz="1400" dirty="0">
                <a:hlinkClick r:id="rId5"/>
              </a:rPr>
              <a:t>Packet Pushers Show 315: Future Of Networking – Pradeep </a:t>
            </a:r>
            <a:r>
              <a:rPr lang="en-US" sz="1400" dirty="0" smtClean="0">
                <a:hlinkClick r:id="rId5"/>
              </a:rPr>
              <a:t>Sindhu</a:t>
            </a:r>
            <a:endParaRPr lang="en-US" sz="1400" dirty="0"/>
          </a:p>
        </p:txBody>
      </p:sp>
    </p:spTree>
    <p:extLst>
      <p:ext uri="{BB962C8B-B14F-4D97-AF65-F5344CB8AC3E}">
        <p14:creationId xmlns:p14="http://schemas.microsoft.com/office/powerpoint/2010/main" val="91503837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Event Loops work well when waiting for lots of I/O</a:t>
            </a:r>
          </a:p>
          <a:p>
            <a:pPr lvl="1"/>
            <a:r>
              <a:rPr lang="en-US" sz="2800" dirty="0" smtClean="0"/>
              <a:t>networking</a:t>
            </a:r>
          </a:p>
          <a:p>
            <a:pPr lvl="1"/>
            <a:r>
              <a:rPr lang="en-US" sz="2800" dirty="0" smtClean="0"/>
              <a:t>GUI</a:t>
            </a:r>
          </a:p>
          <a:p>
            <a:pPr marL="228600" lvl="1" indent="0">
              <a:buNone/>
            </a:pPr>
            <a:endParaRPr lang="en-US" sz="2800" dirty="0" smtClean="0"/>
          </a:p>
          <a:p>
            <a:r>
              <a:rPr lang="en-US" sz="2800" dirty="0" smtClean="0"/>
              <a:t>Popular Uses:</a:t>
            </a:r>
          </a:p>
          <a:p>
            <a:pPr lvl="1"/>
            <a:r>
              <a:rPr lang="en-US" sz="2800" dirty="0" smtClean="0"/>
              <a:t>web browsers</a:t>
            </a:r>
          </a:p>
          <a:p>
            <a:pPr lvl="1"/>
            <a:r>
              <a:rPr lang="en-US" sz="2800" dirty="0" smtClean="0"/>
              <a:t>GUI/graphics toolkits</a:t>
            </a:r>
          </a:p>
          <a:p>
            <a:pPr lvl="1"/>
            <a:r>
              <a:rPr lang="en-US" sz="2800" dirty="0" smtClean="0"/>
              <a:t>highly scalable web servers (</a:t>
            </a:r>
            <a:r>
              <a:rPr lang="en-US" sz="2800" dirty="0" err="1" smtClean="0"/>
              <a:t>nginx</a:t>
            </a:r>
            <a:r>
              <a:rPr lang="en-US" sz="2800" dirty="0" smtClean="0"/>
              <a:t>)</a:t>
            </a:r>
          </a:p>
          <a:p>
            <a:pPr lvl="1"/>
            <a:r>
              <a:rPr lang="en-US" sz="2800" dirty="0" smtClean="0"/>
              <a:t>chat applications</a:t>
            </a:r>
          </a:p>
        </p:txBody>
      </p:sp>
      <p:sp>
        <p:nvSpPr>
          <p:cNvPr id="3" name="Title 2"/>
          <p:cNvSpPr>
            <a:spLocks noGrp="1"/>
          </p:cNvSpPr>
          <p:nvPr>
            <p:ph type="title"/>
          </p:nvPr>
        </p:nvSpPr>
        <p:spPr/>
        <p:txBody>
          <a:bodyPr/>
          <a:lstStyle/>
          <a:p>
            <a:r>
              <a:rPr lang="en-US" dirty="0" smtClean="0"/>
              <a:t>examining event loops and </a:t>
            </a:r>
            <a:r>
              <a:rPr lang="en-US" dirty="0" err="1" smtClean="0"/>
              <a:t>async</a:t>
            </a:r>
            <a:endParaRPr lang="en-US" dirty="0"/>
          </a:p>
        </p:txBody>
      </p:sp>
      <p:pic>
        <p:nvPicPr>
          <p:cNvPr id="4" name="Picture 3"/>
          <p:cNvPicPr>
            <a:picLocks noChangeAspect="1"/>
          </p:cNvPicPr>
          <p:nvPr/>
        </p:nvPicPr>
        <p:blipFill>
          <a:blip r:embed="rId3"/>
          <a:stretch>
            <a:fillRect/>
          </a:stretch>
        </p:blipFill>
        <p:spPr>
          <a:xfrm>
            <a:off x="5573569" y="2362194"/>
            <a:ext cx="1752600" cy="1714500"/>
          </a:xfrm>
          <a:prstGeom prst="rect">
            <a:avLst/>
          </a:prstGeom>
        </p:spPr>
      </p:pic>
    </p:spTree>
    <p:extLst>
      <p:ext uri="{BB962C8B-B14F-4D97-AF65-F5344CB8AC3E}">
        <p14:creationId xmlns:p14="http://schemas.microsoft.com/office/powerpoint/2010/main" val="4169703726"/>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Multi-Threading Caveats – What’s Wrong?</a:t>
            </a:r>
          </a:p>
          <a:p>
            <a:pPr marL="228600" lvl="1" indent="0">
              <a:buNone/>
            </a:pPr>
            <a:endParaRPr lang="en-US" sz="2800" dirty="0" smtClean="0"/>
          </a:p>
        </p:txBody>
      </p:sp>
      <p:sp>
        <p:nvSpPr>
          <p:cNvPr id="3" name="Title 2"/>
          <p:cNvSpPr>
            <a:spLocks noGrp="1"/>
          </p:cNvSpPr>
          <p:nvPr>
            <p:ph type="title"/>
          </p:nvPr>
        </p:nvSpPr>
        <p:spPr/>
        <p:txBody>
          <a:bodyPr/>
          <a:lstStyle/>
          <a:p>
            <a:r>
              <a:rPr lang="en-US" dirty="0" smtClean="0"/>
              <a:t>A few more words</a:t>
            </a:r>
            <a:endParaRPr lang="en-US" dirty="0"/>
          </a:p>
        </p:txBody>
      </p:sp>
      <p:pic>
        <p:nvPicPr>
          <p:cNvPr id="5" name="Picture 4"/>
          <p:cNvPicPr>
            <a:picLocks noChangeAspect="1"/>
          </p:cNvPicPr>
          <p:nvPr/>
        </p:nvPicPr>
        <p:blipFill>
          <a:blip r:embed="rId3"/>
          <a:stretch>
            <a:fillRect/>
          </a:stretch>
        </p:blipFill>
        <p:spPr>
          <a:xfrm>
            <a:off x="1661160" y="1842452"/>
            <a:ext cx="5760720" cy="4380548"/>
          </a:xfrm>
          <a:prstGeom prst="rect">
            <a:avLst/>
          </a:prstGeom>
        </p:spPr>
      </p:pic>
    </p:spTree>
    <p:extLst>
      <p:ext uri="{BB962C8B-B14F-4D97-AF65-F5344CB8AC3E}">
        <p14:creationId xmlns:p14="http://schemas.microsoft.com/office/powerpoint/2010/main" val="2063331749"/>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smtClean="0"/>
              <a:t>Multi-Threading Caveats – Fixed:</a:t>
            </a:r>
          </a:p>
          <a:p>
            <a:pPr marL="228600" lvl="1" indent="0">
              <a:buNone/>
            </a:pPr>
            <a:endParaRPr lang="en-US" sz="2800" dirty="0" smtClean="0"/>
          </a:p>
        </p:txBody>
      </p:sp>
      <p:sp>
        <p:nvSpPr>
          <p:cNvPr id="3" name="Title 2"/>
          <p:cNvSpPr>
            <a:spLocks noGrp="1"/>
          </p:cNvSpPr>
          <p:nvPr>
            <p:ph type="title"/>
          </p:nvPr>
        </p:nvSpPr>
        <p:spPr/>
        <p:txBody>
          <a:bodyPr/>
          <a:lstStyle/>
          <a:p>
            <a:r>
              <a:rPr lang="en-US" dirty="0" smtClean="0"/>
              <a:t>A few more words</a:t>
            </a:r>
            <a:endParaRPr lang="en-US" dirty="0"/>
          </a:p>
        </p:txBody>
      </p:sp>
      <p:pic>
        <p:nvPicPr>
          <p:cNvPr id="4" name="Picture 3"/>
          <p:cNvPicPr>
            <a:picLocks noChangeAspect="1"/>
          </p:cNvPicPr>
          <p:nvPr/>
        </p:nvPicPr>
        <p:blipFill>
          <a:blip r:embed="rId3"/>
          <a:stretch>
            <a:fillRect/>
          </a:stretch>
        </p:blipFill>
        <p:spPr>
          <a:xfrm>
            <a:off x="1972164" y="1736175"/>
            <a:ext cx="5206132" cy="4596038"/>
          </a:xfrm>
          <a:prstGeom prst="rect">
            <a:avLst/>
          </a:prstGeom>
        </p:spPr>
      </p:pic>
    </p:spTree>
    <p:extLst>
      <p:ext uri="{BB962C8B-B14F-4D97-AF65-F5344CB8AC3E}">
        <p14:creationId xmlns:p14="http://schemas.microsoft.com/office/powerpoint/2010/main" val="2955032385"/>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2800" dirty="0">
                <a:hlinkClick r:id="rId3"/>
              </a:rPr>
              <a:t>Raymond Hettinger's Thinking about Concurrency </a:t>
            </a:r>
            <a:r>
              <a:rPr lang="en-US" sz="2800" dirty="0" smtClean="0">
                <a:hlinkClick r:id="rId3"/>
              </a:rPr>
              <a:t>Talk</a:t>
            </a:r>
            <a:endParaRPr lang="en-US" sz="2800" dirty="0"/>
          </a:p>
          <a:p>
            <a:pPr lvl="1"/>
            <a:r>
              <a:rPr lang="en-US" sz="2800" dirty="0" smtClean="0"/>
              <a:t>Raymond is a core Python developer</a:t>
            </a:r>
          </a:p>
          <a:p>
            <a:pPr lvl="1"/>
            <a:r>
              <a:rPr lang="en-US" sz="2800" dirty="0" smtClean="0"/>
              <a:t>He wrote many of the standard libraries</a:t>
            </a:r>
          </a:p>
          <a:p>
            <a:pPr lvl="1"/>
            <a:r>
              <a:rPr lang="en-US" sz="2800" dirty="0" smtClean="0"/>
              <a:t>Learn from the master</a:t>
            </a:r>
          </a:p>
          <a:p>
            <a:pPr lvl="1"/>
            <a:r>
              <a:rPr lang="en-US" sz="2800" dirty="0" smtClean="0">
                <a:hlinkClick r:id="rId4"/>
              </a:rPr>
              <a:t>Notes from his talk</a:t>
            </a:r>
            <a:endParaRPr lang="en-US" sz="2800" dirty="0" smtClean="0"/>
          </a:p>
          <a:p>
            <a:r>
              <a:rPr lang="en-US" sz="2800" dirty="0">
                <a:hlinkClick r:id="rId5"/>
              </a:rPr>
              <a:t>Philip Roberts: What the heck is the event loop anyway? | </a:t>
            </a:r>
            <a:r>
              <a:rPr lang="en-US" sz="2800" dirty="0" err="1">
                <a:hlinkClick r:id="rId5"/>
              </a:rPr>
              <a:t>JSConf</a:t>
            </a:r>
            <a:r>
              <a:rPr lang="en-US" sz="2800" dirty="0">
                <a:hlinkClick r:id="rId5"/>
              </a:rPr>
              <a:t> EU 2014</a:t>
            </a:r>
            <a:endParaRPr lang="en-US" sz="2800" dirty="0"/>
          </a:p>
          <a:p>
            <a:r>
              <a:rPr lang="en-US" sz="2800" dirty="0">
                <a:hlinkClick r:id="rId6"/>
              </a:rPr>
              <a:t>A Web Crawler With </a:t>
            </a:r>
            <a:r>
              <a:rPr lang="en-US" sz="2800" dirty="0" err="1">
                <a:hlinkClick r:id="rId6"/>
              </a:rPr>
              <a:t>asyncio</a:t>
            </a:r>
            <a:r>
              <a:rPr lang="en-US" sz="2800" dirty="0">
                <a:hlinkClick r:id="rId6"/>
              </a:rPr>
              <a:t> </a:t>
            </a:r>
            <a:r>
              <a:rPr lang="en-US" sz="2800" dirty="0" err="1" smtClean="0">
                <a:hlinkClick r:id="rId6"/>
              </a:rPr>
              <a:t>Coroutines</a:t>
            </a:r>
            <a:r>
              <a:rPr lang="en-US" sz="2800" dirty="0" smtClean="0">
                <a:hlinkClick r:id="rId6"/>
              </a:rPr>
              <a:t> by A</a:t>
            </a:r>
            <a:r>
              <a:rPr lang="en-US" sz="2800" dirty="0">
                <a:hlinkClick r:id="rId6"/>
              </a:rPr>
              <a:t>. Jesse </a:t>
            </a:r>
            <a:r>
              <a:rPr lang="en-US" sz="2800" dirty="0" err="1">
                <a:hlinkClick r:id="rId6"/>
              </a:rPr>
              <a:t>Jiryu</a:t>
            </a:r>
            <a:r>
              <a:rPr lang="en-US" sz="2800" dirty="0">
                <a:hlinkClick r:id="rId6"/>
              </a:rPr>
              <a:t> Davis and Guido van Rossum</a:t>
            </a:r>
            <a:endParaRPr lang="en-US" sz="2800" dirty="0"/>
          </a:p>
        </p:txBody>
      </p:sp>
      <p:sp>
        <p:nvSpPr>
          <p:cNvPr id="3" name="Title 2"/>
          <p:cNvSpPr>
            <a:spLocks noGrp="1"/>
          </p:cNvSpPr>
          <p:nvPr>
            <p:ph type="title"/>
          </p:nvPr>
        </p:nvSpPr>
        <p:spPr/>
        <p:txBody>
          <a:bodyPr/>
          <a:lstStyle/>
          <a:p>
            <a:r>
              <a:rPr lang="en-US" dirty="0" smtClean="0"/>
              <a:t>Great resources</a:t>
            </a:r>
            <a:endParaRPr lang="en-US" dirty="0"/>
          </a:p>
        </p:txBody>
      </p:sp>
    </p:spTree>
    <p:extLst>
      <p:ext uri="{BB962C8B-B14F-4D97-AF65-F5344CB8AC3E}">
        <p14:creationId xmlns:p14="http://schemas.microsoft.com/office/powerpoint/2010/main" val="394801331"/>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2" y="1332713"/>
            <a:ext cx="6286500" cy="383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dirty="0" smtClean="0"/>
              <a:t>Questions</a:t>
            </a:r>
            <a:endParaRPr lang="en-US" dirty="0"/>
          </a:p>
        </p:txBody>
      </p:sp>
      <p:sp>
        <p:nvSpPr>
          <p:cNvPr id="3" name="Content Placeholder 2"/>
          <p:cNvSpPr>
            <a:spLocks noGrp="1"/>
          </p:cNvSpPr>
          <p:nvPr>
            <p:ph idx="4294967295"/>
          </p:nvPr>
        </p:nvSpPr>
        <p:spPr>
          <a:xfrm>
            <a:off x="457200" y="1332713"/>
            <a:ext cx="8229600" cy="1703999"/>
          </a:xfrm>
          <a:prstGeom prst="rect">
            <a:avLst/>
          </a:prstGeom>
        </p:spPr>
        <p:txBody>
          <a:bodyPr anchor="ctr">
            <a:noAutofit/>
          </a:bodyPr>
          <a:lstStyle/>
          <a:p>
            <a:pPr marL="0" indent="0" algn="ctr">
              <a:spcBef>
                <a:spcPts val="3000"/>
              </a:spcBef>
              <a:buNone/>
            </a:pPr>
            <a:r>
              <a:rPr lang="en-US" sz="13800" b="1" dirty="0" smtClean="0"/>
              <a:t>?</a:t>
            </a:r>
          </a:p>
        </p:txBody>
      </p:sp>
      <p:sp>
        <p:nvSpPr>
          <p:cNvPr id="5" name="Content Placeholder 2"/>
          <p:cNvSpPr txBox="1">
            <a:spLocks/>
          </p:cNvSpPr>
          <p:nvPr/>
        </p:nvSpPr>
        <p:spPr>
          <a:xfrm>
            <a:off x="988746" y="5692462"/>
            <a:ext cx="3323610" cy="730946"/>
          </a:xfrm>
          <a:prstGeom prst="rect">
            <a:avLst/>
          </a:prstGeom>
        </p:spPr>
        <p:txBody>
          <a:bodyPr vert="horz" lIns="91440" tIns="45720" rIns="91440" bIns="45720" rtlCol="0" anchor="ctr">
            <a:noAutofit/>
          </a:bodyPr>
          <a:lstStyle>
            <a:lvl1pPr marL="237744" indent="-237744" algn="l" defTabSz="457200" rtl="0" eaLnBrk="1" latinLnBrk="0" hangingPunct="1">
              <a:spcBef>
                <a:spcPts val="672"/>
              </a:spcBef>
              <a:buClr>
                <a:schemeClr val="accent1"/>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chemeClr val="accent1"/>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chemeClr val="accent1"/>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chemeClr val="accent1"/>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chemeClr val="accent1"/>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2400" b="1" dirty="0" smtClean="0">
                <a:hlinkClick r:id="rId4"/>
              </a:rPr>
              <a:t>@</a:t>
            </a:r>
            <a:r>
              <a:rPr lang="en-US" sz="2400" b="1" dirty="0" err="1" smtClean="0">
                <a:hlinkClick r:id="rId5"/>
              </a:rPr>
              <a:t>sockduct</a:t>
            </a:r>
            <a:endParaRPr lang="en-US" sz="2400" b="1" dirty="0" smtClean="0"/>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333" y="5530878"/>
            <a:ext cx="857413" cy="8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643" y="5517421"/>
            <a:ext cx="870983" cy="88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9"/>
          <a:stretch>
            <a:fillRect/>
          </a:stretch>
        </p:blipFill>
        <p:spPr>
          <a:xfrm>
            <a:off x="7964253" y="5530225"/>
            <a:ext cx="1010412" cy="861822"/>
          </a:xfrm>
          <a:prstGeom prst="rect">
            <a:avLst/>
          </a:prstGeom>
        </p:spPr>
      </p:pic>
      <p:sp>
        <p:nvSpPr>
          <p:cNvPr id="10" name="Content Placeholder 2"/>
          <p:cNvSpPr txBox="1">
            <a:spLocks/>
          </p:cNvSpPr>
          <p:nvPr/>
        </p:nvSpPr>
        <p:spPr>
          <a:xfrm>
            <a:off x="5676757" y="5594658"/>
            <a:ext cx="2425920" cy="730946"/>
          </a:xfrm>
          <a:prstGeom prst="rect">
            <a:avLst/>
          </a:prstGeom>
        </p:spPr>
        <p:txBody>
          <a:bodyPr vert="horz" lIns="91440" tIns="45720" rIns="91440" bIns="45720" rtlCol="0" anchor="ctr">
            <a:noAutofit/>
          </a:bodyPr>
          <a:lstStyle>
            <a:lvl1pPr marL="237744" indent="-237744" algn="l" defTabSz="457200" rtl="0" eaLnBrk="1" latinLnBrk="0" hangingPunct="1">
              <a:spcBef>
                <a:spcPts val="672"/>
              </a:spcBef>
              <a:buClr>
                <a:schemeClr val="accent1"/>
              </a:buClr>
              <a:buSzPct val="90000"/>
              <a:buFont typeface="Arial"/>
              <a:buChar char="•"/>
              <a:defRPr sz="2000" b="0" kern="1200" cap="none" baseline="0">
                <a:solidFill>
                  <a:srgbClr val="404040"/>
                </a:solidFill>
                <a:latin typeface="Verdana"/>
                <a:ea typeface="+mn-ea"/>
                <a:cs typeface="Verdana"/>
              </a:defRPr>
            </a:lvl1pPr>
            <a:lvl2pPr marL="452438" indent="-223838" algn="l" defTabSz="457200" rtl="0" eaLnBrk="1" latinLnBrk="0" hangingPunct="1">
              <a:spcBef>
                <a:spcPts val="400"/>
              </a:spcBef>
              <a:buClr>
                <a:schemeClr val="accent1"/>
              </a:buClr>
              <a:buSzPct val="90000"/>
              <a:buFont typeface="Lucida Grande"/>
              <a:buChar char="»"/>
              <a:defRPr sz="2000" b="0" kern="1200">
                <a:solidFill>
                  <a:srgbClr val="404040"/>
                </a:solidFill>
                <a:latin typeface="Verdana"/>
                <a:ea typeface="+mn-ea"/>
                <a:cs typeface="Verdana"/>
              </a:defRPr>
            </a:lvl2pPr>
            <a:lvl3pPr marL="630936" indent="-173736" algn="l" defTabSz="457200" rtl="0" eaLnBrk="1" latinLnBrk="0" hangingPunct="1">
              <a:spcBef>
                <a:spcPts val="400"/>
              </a:spcBef>
              <a:buClr>
                <a:schemeClr val="accent1"/>
              </a:buClr>
              <a:buSzPct val="90000"/>
              <a:buFont typeface="Lucida Grande"/>
              <a:buChar char="-"/>
              <a:defRPr sz="1800" kern="1200">
                <a:solidFill>
                  <a:srgbClr val="404040"/>
                </a:solidFill>
                <a:latin typeface="Verdana"/>
                <a:ea typeface="+mn-ea"/>
                <a:cs typeface="Verdana"/>
              </a:defRPr>
            </a:lvl3pPr>
            <a:lvl4pPr marL="803275" indent="-219075" algn="l" defTabSz="1311275" rtl="0" eaLnBrk="1" latinLnBrk="0" hangingPunct="1">
              <a:spcBef>
                <a:spcPts val="400"/>
              </a:spcBef>
              <a:buClr>
                <a:schemeClr val="accent1"/>
              </a:buClr>
              <a:buSzPct val="90000"/>
              <a:buFont typeface="Courier New"/>
              <a:buChar char="o"/>
              <a:defRPr sz="1600" kern="1200">
                <a:solidFill>
                  <a:srgbClr val="404040"/>
                </a:solidFill>
                <a:latin typeface="Verdana"/>
                <a:ea typeface="+mn-ea"/>
                <a:cs typeface="Verdana"/>
              </a:defRPr>
            </a:lvl4pPr>
            <a:lvl5pPr marL="1033463" indent="-219075" algn="l" defTabSz="457200" rtl="0" eaLnBrk="1" latinLnBrk="0" hangingPunct="1">
              <a:spcBef>
                <a:spcPts val="400"/>
              </a:spcBef>
              <a:buClr>
                <a:schemeClr val="accent1"/>
              </a:buClr>
              <a:buSzPct val="90000"/>
              <a:buFont typeface="Wingdings" pitchFamily="2" charset="2"/>
              <a:buChar char="§"/>
              <a:tabLst/>
              <a:defRPr sz="1400" kern="1200">
                <a:solidFill>
                  <a:srgbClr val="404040"/>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2400" b="1" dirty="0" smtClean="0">
                <a:hlinkClick r:id="rId10"/>
              </a:rPr>
              <a:t>github.com/</a:t>
            </a:r>
            <a:r>
              <a:rPr lang="en-US" sz="2400" b="1" dirty="0" err="1" smtClean="0">
                <a:hlinkClick r:id="rId10"/>
              </a:rPr>
              <a:t>sockduct</a:t>
            </a:r>
            <a:endParaRPr lang="en-US" sz="2400" b="1" dirty="0" smtClean="0"/>
          </a:p>
        </p:txBody>
      </p:sp>
    </p:spTree>
    <p:extLst>
      <p:ext uri="{BB962C8B-B14F-4D97-AF65-F5344CB8AC3E}">
        <p14:creationId xmlns:p14="http://schemas.microsoft.com/office/powerpoint/2010/main" val="4240734896"/>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fontScale="62500" lnSpcReduction="20000"/>
          </a:bodyPr>
          <a:lstStyle/>
          <a:p>
            <a:r>
              <a:rPr lang="en-US" sz="2800" dirty="0">
                <a:hlinkClick r:id="rId3"/>
              </a:rPr>
              <a:t>Common asynchronous patterns in Python - </a:t>
            </a:r>
            <a:r>
              <a:rPr lang="en-US" sz="2800" dirty="0" err="1">
                <a:hlinkClick r:id="rId3"/>
              </a:rPr>
              <a:t>PyOhion</a:t>
            </a:r>
            <a:r>
              <a:rPr lang="en-US" sz="2800" dirty="0">
                <a:hlinkClick r:id="rId3"/>
              </a:rPr>
              <a:t> 2016</a:t>
            </a:r>
            <a:endParaRPr lang="en-US" sz="2800" dirty="0"/>
          </a:p>
          <a:p>
            <a:r>
              <a:rPr lang="en-US" sz="2800" dirty="0">
                <a:hlinkClick r:id="rId4"/>
              </a:rPr>
              <a:t>Fear and Awaiting in </a:t>
            </a:r>
            <a:r>
              <a:rPr lang="en-US" sz="2800" dirty="0" err="1">
                <a:hlinkClick r:id="rId4"/>
              </a:rPr>
              <a:t>Async</a:t>
            </a:r>
            <a:r>
              <a:rPr lang="en-US" sz="2800" dirty="0">
                <a:hlinkClick r:id="rId4"/>
              </a:rPr>
              <a:t> - Beazley, </a:t>
            </a:r>
            <a:r>
              <a:rPr lang="en-US" sz="2800" dirty="0" err="1">
                <a:hlinkClick r:id="rId4"/>
              </a:rPr>
              <a:t>PyOhio</a:t>
            </a:r>
            <a:r>
              <a:rPr lang="en-US" sz="2800" dirty="0">
                <a:hlinkClick r:id="rId4"/>
              </a:rPr>
              <a:t> 2016 Keynote</a:t>
            </a:r>
            <a:endParaRPr lang="en-US" sz="2800" dirty="0"/>
          </a:p>
          <a:p>
            <a:r>
              <a:rPr lang="en-US" sz="2800" dirty="0" err="1">
                <a:hlinkClick r:id="rId5"/>
              </a:rPr>
              <a:t>Shahriar</a:t>
            </a:r>
            <a:r>
              <a:rPr lang="en-US" sz="2800" dirty="0">
                <a:hlinkClick r:id="rId5"/>
              </a:rPr>
              <a:t> </a:t>
            </a:r>
            <a:r>
              <a:rPr lang="en-US" sz="2800" dirty="0" err="1">
                <a:hlinkClick r:id="rId5"/>
              </a:rPr>
              <a:t>Tajbakhsh</a:t>
            </a:r>
            <a:r>
              <a:rPr lang="en-US" sz="2800" dirty="0">
                <a:hlinkClick r:id="rId5"/>
              </a:rPr>
              <a:t> - Parallelism Shootout: threads vs </a:t>
            </a:r>
            <a:r>
              <a:rPr lang="en-US" sz="2800" dirty="0" err="1">
                <a:hlinkClick r:id="rId5"/>
              </a:rPr>
              <a:t>asyncio</a:t>
            </a:r>
            <a:r>
              <a:rPr lang="en-US" sz="2800" dirty="0">
                <a:hlinkClick r:id="rId5"/>
              </a:rPr>
              <a:t> vs multiple processes</a:t>
            </a:r>
            <a:endParaRPr lang="en-US" sz="2800" dirty="0"/>
          </a:p>
          <a:p>
            <a:r>
              <a:rPr lang="en-US" sz="2800" dirty="0">
                <a:hlinkClick r:id="rId6"/>
              </a:rPr>
              <a:t>Tulip: </a:t>
            </a:r>
            <a:r>
              <a:rPr lang="en-US" sz="2800" dirty="0" err="1">
                <a:hlinkClick r:id="rId6"/>
              </a:rPr>
              <a:t>Async</a:t>
            </a:r>
            <a:r>
              <a:rPr lang="en-US" sz="2800" dirty="0">
                <a:hlinkClick r:id="rId6"/>
              </a:rPr>
              <a:t> I/O for Python 3 by Guido van Rossum at Twitter</a:t>
            </a:r>
            <a:endParaRPr lang="en-US" sz="2800" dirty="0"/>
          </a:p>
          <a:p>
            <a:r>
              <a:rPr lang="en-US" sz="2800" dirty="0">
                <a:hlinkClick r:id="rId7"/>
              </a:rPr>
              <a:t>Guido van Rossum on Tulip (January 2014)</a:t>
            </a:r>
            <a:endParaRPr lang="en-US" sz="2800" dirty="0"/>
          </a:p>
          <a:p>
            <a:r>
              <a:rPr lang="en-US" sz="2800" dirty="0">
                <a:hlinkClick r:id="rId8"/>
              </a:rPr>
              <a:t>A. Jesse </a:t>
            </a:r>
            <a:r>
              <a:rPr lang="en-US" sz="2800" dirty="0" err="1">
                <a:hlinkClick r:id="rId8"/>
              </a:rPr>
              <a:t>Jiryu</a:t>
            </a:r>
            <a:r>
              <a:rPr lang="en-US" sz="2800" dirty="0">
                <a:hlinkClick r:id="rId8"/>
              </a:rPr>
              <a:t> Davis: What Is </a:t>
            </a:r>
            <a:r>
              <a:rPr lang="en-US" sz="2800" dirty="0" err="1">
                <a:hlinkClick r:id="rId8"/>
              </a:rPr>
              <a:t>Async</a:t>
            </a:r>
            <a:r>
              <a:rPr lang="en-US" sz="2800" dirty="0">
                <a:hlinkClick r:id="rId8"/>
              </a:rPr>
              <a:t>, How Does It Work, And When Should I Use It? - </a:t>
            </a:r>
            <a:r>
              <a:rPr lang="en-US" sz="2800" dirty="0" err="1">
                <a:hlinkClick r:id="rId8"/>
              </a:rPr>
              <a:t>PyCon</a:t>
            </a:r>
            <a:r>
              <a:rPr lang="en-US" sz="2800" dirty="0">
                <a:hlinkClick r:id="rId8"/>
              </a:rPr>
              <a:t> 2014</a:t>
            </a:r>
            <a:endParaRPr lang="en-US" sz="2800" dirty="0"/>
          </a:p>
          <a:p>
            <a:r>
              <a:rPr lang="en-US" sz="2800" dirty="0">
                <a:hlinkClick r:id="rId9"/>
              </a:rPr>
              <a:t>Keynote David Beazley - Topics of Interest (Python </a:t>
            </a:r>
            <a:r>
              <a:rPr lang="en-US" sz="2800" dirty="0" err="1">
                <a:hlinkClick r:id="rId9"/>
              </a:rPr>
              <a:t>Asyncio</a:t>
            </a:r>
            <a:r>
              <a:rPr lang="en-US" sz="2800" dirty="0">
                <a:hlinkClick r:id="rId9"/>
              </a:rPr>
              <a:t>)</a:t>
            </a:r>
            <a:endParaRPr lang="en-US" sz="2800" dirty="0"/>
          </a:p>
          <a:p>
            <a:r>
              <a:rPr lang="en-US" sz="2800" dirty="0">
                <a:hlinkClick r:id="rId10"/>
              </a:rPr>
              <a:t>David Beazley - Python Concurrency From the Ground Up: LIVE! - </a:t>
            </a:r>
            <a:r>
              <a:rPr lang="en-US" sz="2800" dirty="0" err="1">
                <a:hlinkClick r:id="rId10"/>
              </a:rPr>
              <a:t>PyCon</a:t>
            </a:r>
            <a:r>
              <a:rPr lang="en-US" sz="2800" dirty="0">
                <a:hlinkClick r:id="rId10"/>
              </a:rPr>
              <a:t> 2015</a:t>
            </a:r>
            <a:endParaRPr lang="en-US" sz="2800" dirty="0"/>
          </a:p>
          <a:p>
            <a:r>
              <a:rPr lang="en-US" sz="2800" dirty="0" err="1">
                <a:hlinkClick r:id="rId11"/>
              </a:rPr>
              <a:t>Yury</a:t>
            </a:r>
            <a:r>
              <a:rPr lang="en-US" sz="2800" dirty="0">
                <a:hlinkClick r:id="rId11"/>
              </a:rPr>
              <a:t> </a:t>
            </a:r>
            <a:r>
              <a:rPr lang="en-US" sz="2800" dirty="0" err="1">
                <a:hlinkClick r:id="rId11"/>
              </a:rPr>
              <a:t>Selivanov</a:t>
            </a:r>
            <a:r>
              <a:rPr lang="en-US" sz="2800" dirty="0">
                <a:hlinkClick r:id="rId11"/>
              </a:rPr>
              <a:t> - </a:t>
            </a:r>
            <a:r>
              <a:rPr lang="en-US" sz="2800" dirty="0" err="1">
                <a:hlinkClick r:id="rId11"/>
              </a:rPr>
              <a:t>async</a:t>
            </a:r>
            <a:r>
              <a:rPr lang="en-US" sz="2800" dirty="0">
                <a:hlinkClick r:id="rId11"/>
              </a:rPr>
              <a:t>/await in Python 3.5 and why it is </a:t>
            </a:r>
            <a:r>
              <a:rPr lang="en-US" sz="2800" dirty="0" smtClean="0">
                <a:hlinkClick r:id="rId11"/>
              </a:rPr>
              <a:t>awesome</a:t>
            </a:r>
            <a:endParaRPr lang="en-US" sz="2800" dirty="0" smtClean="0"/>
          </a:p>
          <a:p>
            <a:pPr fontAlgn="ctr"/>
            <a:r>
              <a:rPr lang="en-US" sz="2900" dirty="0">
                <a:hlinkClick r:id="rId12"/>
              </a:rPr>
              <a:t>Understanding the Linux Kernel, 3rd Ed, Chapter 3 - Processes, Lightweight Processes and Threads</a:t>
            </a:r>
            <a:endParaRPr lang="en-US" sz="2900" dirty="0"/>
          </a:p>
          <a:p>
            <a:pPr fontAlgn="ctr"/>
            <a:r>
              <a:rPr lang="en-US" sz="2900" dirty="0">
                <a:hlinkClick r:id="rId13"/>
              </a:rPr>
              <a:t>Windows Internals, 6th Ed, Chapter 5 - Processes, Threads and Jobs</a:t>
            </a:r>
            <a:endParaRPr lang="en-US" sz="2900" dirty="0"/>
          </a:p>
          <a:p>
            <a:r>
              <a:rPr lang="en-US" sz="2800" dirty="0" smtClean="0">
                <a:hlinkClick r:id="rId14"/>
              </a:rPr>
              <a:t>Code Podcast</a:t>
            </a:r>
            <a:r>
              <a:rPr lang="en-US" sz="2800" dirty="0" smtClean="0"/>
              <a:t>, </a:t>
            </a:r>
            <a:r>
              <a:rPr lang="en-US" sz="2800" dirty="0" smtClean="0">
                <a:hlinkClick r:id="rId15"/>
              </a:rPr>
              <a:t>Episode 1 – Concurrency</a:t>
            </a:r>
            <a:r>
              <a:rPr lang="en-US" sz="2800" dirty="0" smtClean="0"/>
              <a:t>, </a:t>
            </a:r>
            <a:r>
              <a:rPr lang="en-US" sz="2800" dirty="0" smtClean="0">
                <a:hlinkClick r:id="rId16"/>
              </a:rPr>
              <a:t>Episode 2 – Concurrency – CSP &amp; Actors</a:t>
            </a:r>
            <a:r>
              <a:rPr lang="en-US" sz="2800" dirty="0" smtClean="0"/>
              <a:t>, </a:t>
            </a:r>
            <a:r>
              <a:rPr lang="en-US" sz="2800" dirty="0" smtClean="0">
                <a:hlinkClick r:id="rId17"/>
              </a:rPr>
              <a:t>Episode 3 – Concurrency – Event Loop &amp; </a:t>
            </a:r>
            <a:r>
              <a:rPr lang="en-US" sz="2800" dirty="0" err="1" smtClean="0">
                <a:hlinkClick r:id="rId17"/>
              </a:rPr>
              <a:t>Coroutines</a:t>
            </a:r>
            <a:endParaRPr lang="en-US" sz="2800" dirty="0" smtClean="0"/>
          </a:p>
          <a:p>
            <a:r>
              <a:rPr lang="en-US" sz="2800" dirty="0" smtClean="0">
                <a:hlinkClick r:id="rId18"/>
              </a:rPr>
              <a:t>Software Engineering Radio Podcast</a:t>
            </a:r>
            <a:r>
              <a:rPr lang="en-US" sz="2800" dirty="0" smtClean="0"/>
              <a:t>, </a:t>
            </a:r>
            <a:r>
              <a:rPr lang="en-US" sz="2800" dirty="0" smtClean="0">
                <a:hlinkClick r:id="rId19"/>
              </a:rPr>
              <a:t>Episode 12 – Concurrent Part 1</a:t>
            </a:r>
            <a:r>
              <a:rPr lang="en-US" sz="2800" dirty="0" smtClean="0"/>
              <a:t>, </a:t>
            </a:r>
            <a:r>
              <a:rPr lang="en-US" sz="2800" dirty="0" smtClean="0">
                <a:hlinkClick r:id="rId20"/>
              </a:rPr>
              <a:t>Episode 19 – Concurrency Part 2</a:t>
            </a:r>
            <a:r>
              <a:rPr lang="en-US" sz="2800" dirty="0" smtClean="0"/>
              <a:t>, </a:t>
            </a:r>
            <a:r>
              <a:rPr lang="en-US" sz="2800" dirty="0" smtClean="0">
                <a:hlinkClick r:id="rId21"/>
              </a:rPr>
              <a:t>Episode 29 – Concurrent Part 3</a:t>
            </a:r>
            <a:endParaRPr lang="en-US" sz="2800" dirty="0"/>
          </a:p>
        </p:txBody>
      </p:sp>
      <p:sp>
        <p:nvSpPr>
          <p:cNvPr id="3" name="Title 2"/>
          <p:cNvSpPr>
            <a:spLocks noGrp="1"/>
          </p:cNvSpPr>
          <p:nvPr>
            <p:ph type="title"/>
          </p:nvPr>
        </p:nvSpPr>
        <p:spPr/>
        <p:txBody>
          <a:bodyPr/>
          <a:lstStyle/>
          <a:p>
            <a:r>
              <a:rPr lang="en-US" dirty="0" smtClean="0"/>
              <a:t>Additional resources used</a:t>
            </a:r>
            <a:endParaRPr lang="en-US" dirty="0"/>
          </a:p>
        </p:txBody>
      </p:sp>
    </p:spTree>
    <p:extLst>
      <p:ext uri="{BB962C8B-B14F-4D97-AF65-F5344CB8AC3E}">
        <p14:creationId xmlns:p14="http://schemas.microsoft.com/office/powerpoint/2010/main" val="1319116394"/>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necessity of concurrency</a:t>
            </a:r>
            <a:endParaRPr lang="en-US" dirty="0"/>
          </a:p>
        </p:txBody>
      </p:sp>
      <p:pic>
        <p:nvPicPr>
          <p:cNvPr id="7" name="Picture 6"/>
          <p:cNvPicPr>
            <a:picLocks noChangeAspect="1"/>
          </p:cNvPicPr>
          <p:nvPr/>
        </p:nvPicPr>
        <p:blipFill>
          <a:blip r:embed="rId3"/>
          <a:stretch>
            <a:fillRect/>
          </a:stretch>
        </p:blipFill>
        <p:spPr>
          <a:xfrm>
            <a:off x="400180" y="933450"/>
            <a:ext cx="8393025" cy="5486400"/>
          </a:xfrm>
          <a:prstGeom prst="rect">
            <a:avLst/>
          </a:prstGeom>
        </p:spPr>
      </p:pic>
    </p:spTree>
    <p:extLst>
      <p:ext uri="{BB962C8B-B14F-4D97-AF65-F5344CB8AC3E}">
        <p14:creationId xmlns:p14="http://schemas.microsoft.com/office/powerpoint/2010/main" val="1286162832"/>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fontScale="92500" lnSpcReduction="20000"/>
          </a:bodyPr>
          <a:lstStyle/>
          <a:p>
            <a:r>
              <a:rPr lang="en-US" sz="3200" dirty="0" smtClean="0"/>
              <a:t>Process – essentially a container which hosts an executing binary or program</a:t>
            </a:r>
          </a:p>
          <a:p>
            <a:pPr marL="0" indent="0">
              <a:buNone/>
            </a:pPr>
            <a:endParaRPr lang="en-US" sz="3200" dirty="0" smtClean="0"/>
          </a:p>
          <a:p>
            <a:pPr marL="0" indent="0">
              <a:buNone/>
            </a:pPr>
            <a:endParaRPr lang="en-US" sz="3200" dirty="0"/>
          </a:p>
          <a:p>
            <a:pPr marL="0" indent="0">
              <a:buNone/>
            </a:pPr>
            <a:endParaRPr lang="en-US" sz="3200" dirty="0" smtClean="0"/>
          </a:p>
          <a:p>
            <a:pPr marL="0" indent="0">
              <a:buNone/>
            </a:pPr>
            <a:endParaRPr lang="en-US" sz="3200" dirty="0" smtClean="0"/>
          </a:p>
          <a:p>
            <a:pPr marL="0" indent="0">
              <a:buNone/>
            </a:pPr>
            <a:endParaRPr lang="en-US" sz="3200" dirty="0" smtClean="0"/>
          </a:p>
          <a:p>
            <a:pPr marL="0" indent="0">
              <a:buNone/>
            </a:pPr>
            <a:endParaRPr lang="en-US" sz="3200" dirty="0"/>
          </a:p>
          <a:p>
            <a:r>
              <a:rPr lang="en-US" sz="3200" dirty="0" smtClean="0"/>
              <a:t>Thread – what actually runs (the) code within a process, all processes have at least one thread; each thread is a separate “flow” of execution</a:t>
            </a:r>
          </a:p>
        </p:txBody>
      </p:sp>
      <p:sp>
        <p:nvSpPr>
          <p:cNvPr id="3" name="Title 2"/>
          <p:cNvSpPr>
            <a:spLocks noGrp="1"/>
          </p:cNvSpPr>
          <p:nvPr>
            <p:ph type="title"/>
          </p:nvPr>
        </p:nvSpPr>
        <p:spPr/>
        <p:txBody>
          <a:bodyPr/>
          <a:lstStyle/>
          <a:p>
            <a:r>
              <a:rPr lang="en-US" dirty="0" smtClean="0"/>
              <a:t>Basics – Running a Program</a:t>
            </a:r>
            <a:endParaRPr lang="en-US" dirty="0"/>
          </a:p>
        </p:txBody>
      </p:sp>
      <p:pic>
        <p:nvPicPr>
          <p:cNvPr id="4" name="Picture 3"/>
          <p:cNvPicPr>
            <a:picLocks noChangeAspect="1"/>
          </p:cNvPicPr>
          <p:nvPr/>
        </p:nvPicPr>
        <p:blipFill>
          <a:blip r:embed="rId3"/>
          <a:stretch>
            <a:fillRect/>
          </a:stretch>
        </p:blipFill>
        <p:spPr>
          <a:xfrm>
            <a:off x="2305051" y="2054992"/>
            <a:ext cx="4067174" cy="2345557"/>
          </a:xfrm>
          <a:prstGeom prst="rect">
            <a:avLst/>
          </a:prstGeom>
        </p:spPr>
      </p:pic>
    </p:spTree>
    <p:extLst>
      <p:ext uri="{BB962C8B-B14F-4D97-AF65-F5344CB8AC3E}">
        <p14:creationId xmlns:p14="http://schemas.microsoft.com/office/powerpoint/2010/main" val="1019402481"/>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fontScale="92500" lnSpcReduction="20000"/>
          </a:bodyPr>
          <a:lstStyle/>
          <a:p>
            <a:r>
              <a:rPr lang="en-US" sz="3200" dirty="0" smtClean="0"/>
              <a:t>Should I always try to leverage multiple cores?</a:t>
            </a:r>
          </a:p>
          <a:p>
            <a:pPr marL="0" indent="0">
              <a:buNone/>
            </a:pPr>
            <a:endParaRPr lang="en-US" sz="3200" dirty="0" smtClean="0"/>
          </a:p>
          <a:p>
            <a:pPr marL="0" indent="0">
              <a:buNone/>
            </a:pPr>
            <a:endParaRPr lang="en-US" sz="3200" dirty="0"/>
          </a:p>
          <a:p>
            <a:pPr marL="0" indent="0">
              <a:buNone/>
            </a:pPr>
            <a:endParaRPr lang="en-US" sz="3200" dirty="0" smtClean="0"/>
          </a:p>
          <a:p>
            <a:r>
              <a:rPr lang="en-US" sz="3200" dirty="0" smtClean="0"/>
              <a:t>Problem Type</a:t>
            </a:r>
          </a:p>
          <a:p>
            <a:pPr lvl="1"/>
            <a:r>
              <a:rPr lang="en-US" sz="3200" dirty="0" smtClean="0"/>
              <a:t>CPU-Bound – Program completion determined by speed of the central processor</a:t>
            </a:r>
          </a:p>
          <a:p>
            <a:pPr lvl="1"/>
            <a:r>
              <a:rPr lang="en-US" sz="3200" dirty="0" smtClean="0"/>
              <a:t>I/O-Bound – Program completion determined by time spent waiting for (external) input/output operations to finish</a:t>
            </a:r>
            <a:endParaRPr lang="en-US" sz="3200" dirty="0"/>
          </a:p>
        </p:txBody>
      </p:sp>
      <p:sp>
        <p:nvSpPr>
          <p:cNvPr id="3" name="Title 2"/>
          <p:cNvSpPr>
            <a:spLocks noGrp="1"/>
          </p:cNvSpPr>
          <p:nvPr>
            <p:ph type="title"/>
          </p:nvPr>
        </p:nvSpPr>
        <p:spPr/>
        <p:txBody>
          <a:bodyPr/>
          <a:lstStyle/>
          <a:p>
            <a:r>
              <a:rPr lang="en-US" dirty="0" smtClean="0"/>
              <a:t>Basics – Scaling Performance, limiters</a:t>
            </a:r>
            <a:endParaRPr lang="en-US" dirty="0"/>
          </a:p>
        </p:txBody>
      </p:sp>
      <p:pic>
        <p:nvPicPr>
          <p:cNvPr id="4" name="Picture 3"/>
          <p:cNvPicPr>
            <a:picLocks noChangeAspect="1"/>
          </p:cNvPicPr>
          <p:nvPr/>
        </p:nvPicPr>
        <p:blipFill>
          <a:blip r:embed="rId3"/>
          <a:stretch>
            <a:fillRect/>
          </a:stretch>
        </p:blipFill>
        <p:spPr>
          <a:xfrm>
            <a:off x="4071937" y="1671637"/>
            <a:ext cx="2619375" cy="1743075"/>
          </a:xfrm>
          <a:prstGeom prst="rect">
            <a:avLst/>
          </a:prstGeom>
        </p:spPr>
      </p:pic>
    </p:spTree>
    <p:extLst>
      <p:ext uri="{BB962C8B-B14F-4D97-AF65-F5344CB8AC3E}">
        <p14:creationId xmlns:p14="http://schemas.microsoft.com/office/powerpoint/2010/main" val="44215694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lnSpcReduction="10000"/>
          </a:bodyPr>
          <a:lstStyle/>
          <a:p>
            <a:r>
              <a:rPr lang="en-US" sz="3200" dirty="0" smtClean="0"/>
              <a:t>Concurrency </a:t>
            </a:r>
            <a:r>
              <a:rPr lang="en-US" sz="3200" dirty="0"/>
              <a:t>– when two or more tasks can start, run, and complete in overlapping time periods. It doesn't necessarily mean they'll ever both be running at the same instant. E.g., multitasking on a single-core machine. (</a:t>
            </a:r>
            <a:r>
              <a:rPr lang="en-US" sz="3200" dirty="0" err="1"/>
              <a:t>StackOverflow</a:t>
            </a:r>
            <a:r>
              <a:rPr lang="en-US" sz="3200" dirty="0"/>
              <a:t>)</a:t>
            </a:r>
          </a:p>
          <a:p>
            <a:pPr marL="0" indent="0">
              <a:buNone/>
            </a:pPr>
            <a:endParaRPr lang="en-US" sz="3200" dirty="0"/>
          </a:p>
          <a:p>
            <a:r>
              <a:rPr lang="en-US" sz="3200" dirty="0"/>
              <a:t>Parallelization – when tasks literally run at the same time, e.g., on a multi-core machine. (</a:t>
            </a:r>
            <a:r>
              <a:rPr lang="en-US" sz="3200" dirty="0" err="1"/>
              <a:t>StackOverflow</a:t>
            </a:r>
            <a:r>
              <a:rPr lang="en-US" sz="3200" dirty="0"/>
              <a:t>)</a:t>
            </a:r>
          </a:p>
        </p:txBody>
      </p:sp>
      <p:sp>
        <p:nvSpPr>
          <p:cNvPr id="3" name="Title 2"/>
          <p:cNvSpPr>
            <a:spLocks noGrp="1"/>
          </p:cNvSpPr>
          <p:nvPr>
            <p:ph type="title"/>
          </p:nvPr>
        </p:nvSpPr>
        <p:spPr/>
        <p:txBody>
          <a:bodyPr/>
          <a:lstStyle/>
          <a:p>
            <a:r>
              <a:rPr lang="en-US" dirty="0" smtClean="0"/>
              <a:t>Basics – Scaling Performance, Terms</a:t>
            </a:r>
            <a:endParaRPr lang="en-US" dirty="0"/>
          </a:p>
        </p:txBody>
      </p:sp>
      <p:pic>
        <p:nvPicPr>
          <p:cNvPr id="1026" name="Picture 2" descr="https://qph.ec.quoracdn.net/main-qimg-3e40131243d6320d821236726754ac83-c?convert_to_webp=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700" y="1517332"/>
            <a:ext cx="5448300" cy="408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43680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sz="3200" dirty="0" smtClean="0"/>
              <a:t>CPU-Bound Problem</a:t>
            </a:r>
          </a:p>
          <a:p>
            <a:endParaRPr lang="en-US" sz="3200" dirty="0" smtClean="0"/>
          </a:p>
          <a:p>
            <a:endParaRPr lang="en-US" sz="3200" dirty="0" smtClean="0"/>
          </a:p>
          <a:p>
            <a:r>
              <a:rPr lang="en-US" sz="3200" dirty="0" smtClean="0"/>
              <a:t>Example Implementation:</a:t>
            </a:r>
            <a:endParaRPr lang="en-US" sz="3200" dirty="0"/>
          </a:p>
        </p:txBody>
      </p:sp>
      <p:sp>
        <p:nvSpPr>
          <p:cNvPr id="3" name="Title 2"/>
          <p:cNvSpPr>
            <a:spLocks noGrp="1"/>
          </p:cNvSpPr>
          <p:nvPr>
            <p:ph type="title"/>
          </p:nvPr>
        </p:nvSpPr>
        <p:spPr/>
        <p:txBody>
          <a:bodyPr/>
          <a:lstStyle/>
          <a:p>
            <a:r>
              <a:rPr lang="en-US" dirty="0" smtClean="0"/>
              <a:t>Example – Calculate Fibonacci number</a:t>
            </a:r>
            <a:endParaRPr lang="en-US" dirty="0"/>
          </a:p>
        </p:txBody>
      </p:sp>
      <p:pic>
        <p:nvPicPr>
          <p:cNvPr id="5" name="Picture 4"/>
          <p:cNvPicPr>
            <a:picLocks noChangeAspect="1"/>
          </p:cNvPicPr>
          <p:nvPr/>
        </p:nvPicPr>
        <p:blipFill>
          <a:blip r:embed="rId3"/>
          <a:stretch>
            <a:fillRect/>
          </a:stretch>
        </p:blipFill>
        <p:spPr>
          <a:xfrm>
            <a:off x="271462" y="3539490"/>
            <a:ext cx="8601075" cy="2324100"/>
          </a:xfrm>
          <a:prstGeom prst="rect">
            <a:avLst/>
          </a:prstGeom>
        </p:spPr>
      </p:pic>
      <p:pic>
        <p:nvPicPr>
          <p:cNvPr id="7" name="Picture 6"/>
          <p:cNvPicPr>
            <a:picLocks noChangeAspect="1"/>
          </p:cNvPicPr>
          <p:nvPr/>
        </p:nvPicPr>
        <p:blipFill>
          <a:blip r:embed="rId4"/>
          <a:stretch>
            <a:fillRect/>
          </a:stretch>
        </p:blipFill>
        <p:spPr>
          <a:xfrm>
            <a:off x="6351746" y="1178479"/>
            <a:ext cx="2228374" cy="1987851"/>
          </a:xfrm>
          <a:prstGeom prst="rect">
            <a:avLst/>
          </a:prstGeom>
        </p:spPr>
      </p:pic>
    </p:spTree>
    <p:extLst>
      <p:ext uri="{BB962C8B-B14F-4D97-AF65-F5344CB8AC3E}">
        <p14:creationId xmlns:p14="http://schemas.microsoft.com/office/powerpoint/2010/main" val="1822387856"/>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fontScale="92500" lnSpcReduction="20000"/>
          </a:bodyPr>
          <a:lstStyle/>
          <a:p>
            <a:r>
              <a:rPr lang="en-US" sz="3200" dirty="0" smtClean="0"/>
              <a:t>Process – has its own address space (not shared with other processes)</a:t>
            </a:r>
          </a:p>
          <a:p>
            <a:pPr lvl="1"/>
            <a:r>
              <a:rPr lang="en-US" sz="3200" dirty="0" smtClean="0"/>
              <a:t>Heavier weight, slower to instantiate</a:t>
            </a:r>
          </a:p>
          <a:p>
            <a:pPr lvl="1"/>
            <a:r>
              <a:rPr lang="en-US" sz="3200" dirty="0" smtClean="0"/>
              <a:t>Independent state (safer)</a:t>
            </a:r>
          </a:p>
          <a:p>
            <a:pPr lvl="1"/>
            <a:r>
              <a:rPr lang="en-US" sz="3200" dirty="0" smtClean="0"/>
              <a:t>Collaboration requires IPC</a:t>
            </a:r>
          </a:p>
          <a:p>
            <a:endParaRPr lang="en-US" sz="3200" dirty="0"/>
          </a:p>
          <a:p>
            <a:r>
              <a:rPr lang="en-US" sz="3200" dirty="0"/>
              <a:t>Thread </a:t>
            </a:r>
            <a:r>
              <a:rPr lang="en-US" sz="3200" dirty="0" smtClean="0"/>
              <a:t>– shared </a:t>
            </a:r>
            <a:r>
              <a:rPr lang="en-US" sz="3200" dirty="0"/>
              <a:t>address </a:t>
            </a:r>
            <a:r>
              <a:rPr lang="en-US" sz="3200" dirty="0" smtClean="0"/>
              <a:t>space with hosting process</a:t>
            </a:r>
          </a:p>
          <a:p>
            <a:pPr lvl="1"/>
            <a:r>
              <a:rPr lang="en-US" sz="3200" dirty="0" smtClean="0"/>
              <a:t>Lighter weight, faster to instantiate</a:t>
            </a:r>
          </a:p>
          <a:p>
            <a:pPr lvl="1"/>
            <a:r>
              <a:rPr lang="en-US" sz="3200" dirty="0" smtClean="0"/>
              <a:t>Shared state (must protect against corruption)</a:t>
            </a:r>
          </a:p>
          <a:p>
            <a:pPr lvl="1"/>
            <a:r>
              <a:rPr lang="en-US" sz="3200" dirty="0" smtClean="0"/>
              <a:t>Native collaboration (shared state)</a:t>
            </a:r>
            <a:endParaRPr lang="en-US" sz="3200" dirty="0"/>
          </a:p>
        </p:txBody>
      </p:sp>
      <p:sp>
        <p:nvSpPr>
          <p:cNvPr id="3" name="Title 2"/>
          <p:cNvSpPr>
            <a:spLocks noGrp="1"/>
          </p:cNvSpPr>
          <p:nvPr>
            <p:ph type="title"/>
          </p:nvPr>
        </p:nvSpPr>
        <p:spPr/>
        <p:txBody>
          <a:bodyPr/>
          <a:lstStyle/>
          <a:p>
            <a:r>
              <a:rPr lang="en-US" dirty="0" smtClean="0"/>
              <a:t>Basics – Differences</a:t>
            </a:r>
            <a:endParaRPr lang="en-US" dirty="0"/>
          </a:p>
        </p:txBody>
      </p:sp>
    </p:spTree>
    <p:extLst>
      <p:ext uri="{BB962C8B-B14F-4D97-AF65-F5344CB8AC3E}">
        <p14:creationId xmlns:p14="http://schemas.microsoft.com/office/powerpoint/2010/main" val="1236544956"/>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respect for concurrent programming</a:t>
            </a:r>
            <a:endParaRPr lang="en-US" dirty="0"/>
          </a:p>
        </p:txBody>
      </p:sp>
      <p:pic>
        <p:nvPicPr>
          <p:cNvPr id="5" name="Picture 4"/>
          <p:cNvPicPr>
            <a:picLocks noChangeAspect="1"/>
          </p:cNvPicPr>
          <p:nvPr/>
        </p:nvPicPr>
        <p:blipFill>
          <a:blip r:embed="rId3"/>
          <a:stretch>
            <a:fillRect/>
          </a:stretch>
        </p:blipFill>
        <p:spPr>
          <a:xfrm>
            <a:off x="2527979" y="865090"/>
            <a:ext cx="4060441" cy="5646655"/>
          </a:xfrm>
          <a:prstGeom prst="rect">
            <a:avLst/>
          </a:prstGeom>
        </p:spPr>
      </p:pic>
      <p:pic>
        <p:nvPicPr>
          <p:cNvPr id="6" name="Picture 5"/>
          <p:cNvPicPr>
            <a:picLocks noChangeAspect="1"/>
          </p:cNvPicPr>
          <p:nvPr/>
        </p:nvPicPr>
        <p:blipFill>
          <a:blip r:embed="rId4"/>
          <a:stretch>
            <a:fillRect/>
          </a:stretch>
        </p:blipFill>
        <p:spPr>
          <a:xfrm>
            <a:off x="346710" y="2572702"/>
            <a:ext cx="2628900" cy="1743075"/>
          </a:xfrm>
          <a:prstGeom prst="rect">
            <a:avLst/>
          </a:prstGeom>
        </p:spPr>
      </p:pic>
    </p:spTree>
    <p:extLst>
      <p:ext uri="{BB962C8B-B14F-4D97-AF65-F5344CB8AC3E}">
        <p14:creationId xmlns:p14="http://schemas.microsoft.com/office/powerpoint/2010/main" val="2664551231"/>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CDW 2011">
  <a:themeElements>
    <a:clrScheme name="CDW">
      <a:dk1>
        <a:sysClr val="windowText" lastClr="000000"/>
      </a:dk1>
      <a:lt1>
        <a:sysClr val="window" lastClr="FFFFFF"/>
      </a:lt1>
      <a:dk2>
        <a:srgbClr val="484E53"/>
      </a:dk2>
      <a:lt2>
        <a:srgbClr val="D6D6D4"/>
      </a:lt2>
      <a:accent1>
        <a:srgbClr val="E31837"/>
      </a:accent1>
      <a:accent2>
        <a:srgbClr val="D06F1A"/>
      </a:accent2>
      <a:accent3>
        <a:srgbClr val="8B0E04"/>
      </a:accent3>
      <a:accent4>
        <a:srgbClr val="0073AE"/>
      </a:accent4>
      <a:accent5>
        <a:srgbClr val="8D8B00"/>
      </a:accent5>
      <a:accent6>
        <a:srgbClr val="C79316"/>
      </a:accent6>
      <a:hlink>
        <a:srgbClr val="E31837"/>
      </a:hlink>
      <a:folHlink>
        <a:srgbClr val="D06F1A"/>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CDW 2011.potx</Template>
  <TotalTime>11410</TotalTime>
  <Words>1856</Words>
  <Application>Microsoft Office PowerPoint</Application>
  <PresentationFormat>On-screen Show (4:3)</PresentationFormat>
  <Paragraphs>222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Lucida Grande</vt:lpstr>
      <vt:lpstr>Verdana</vt:lpstr>
      <vt:lpstr>Wingdings</vt:lpstr>
      <vt:lpstr>CDW 2011</vt:lpstr>
      <vt:lpstr>Concurrent programming in python</vt:lpstr>
      <vt:lpstr>Why concurrency?</vt:lpstr>
      <vt:lpstr>necessity of concurrency</vt:lpstr>
      <vt:lpstr>Basics – Running a Program</vt:lpstr>
      <vt:lpstr>Basics – Scaling Performance, limiters</vt:lpstr>
      <vt:lpstr>Basics – Scaling Performance, Terms</vt:lpstr>
      <vt:lpstr>Example – Calculate Fibonacci number</vt:lpstr>
      <vt:lpstr>Basics – Differences</vt:lpstr>
      <vt:lpstr>respect for concurrent programming</vt:lpstr>
      <vt:lpstr>question – which will be faster?</vt:lpstr>
      <vt:lpstr>building example server</vt:lpstr>
      <vt:lpstr>building example server</vt:lpstr>
      <vt:lpstr>problem with example server</vt:lpstr>
      <vt:lpstr>Option 1 – Use Multi-threading</vt:lpstr>
      <vt:lpstr>Option 2 – Use Multi-processing</vt:lpstr>
      <vt:lpstr>Option 3 – Use an event loop</vt:lpstr>
      <vt:lpstr>event loops – based on select (example)</vt:lpstr>
      <vt:lpstr>select limitations</vt:lpstr>
      <vt:lpstr>Option 3 – event loop using asyncio</vt:lpstr>
      <vt:lpstr>examining event loops and async</vt:lpstr>
      <vt:lpstr>A few more words</vt:lpstr>
      <vt:lpstr>A few more words</vt:lpstr>
      <vt:lpstr>Great resources</vt:lpstr>
      <vt:lpstr>Questions</vt:lpstr>
      <vt:lpstr>Additional resources used</vt:lpstr>
    </vt:vector>
  </TitlesOfParts>
  <Company>AT&amp;T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js646y@att.com</dc:creator>
  <cp:lastModifiedBy>SMALL, JAMES R</cp:lastModifiedBy>
  <cp:revision>303</cp:revision>
  <dcterms:created xsi:type="dcterms:W3CDTF">2011-03-28T14:15:26Z</dcterms:created>
  <dcterms:modified xsi:type="dcterms:W3CDTF">2017-01-11T21:27:57Z</dcterms:modified>
</cp:coreProperties>
</file>