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2"/>
  </p:notesMasterIdLst>
  <p:handoutMasterIdLst>
    <p:handoutMasterId r:id="rId43"/>
  </p:handoutMasterIdLst>
  <p:sldIdLst>
    <p:sldId id="475" r:id="rId2"/>
    <p:sldId id="539" r:id="rId3"/>
    <p:sldId id="540" r:id="rId4"/>
    <p:sldId id="543" r:id="rId5"/>
    <p:sldId id="541" r:id="rId6"/>
    <p:sldId id="547" r:id="rId7"/>
    <p:sldId id="542" r:id="rId8"/>
    <p:sldId id="545" r:id="rId9"/>
    <p:sldId id="558" r:id="rId10"/>
    <p:sldId id="546" r:id="rId11"/>
    <p:sldId id="565" r:id="rId12"/>
    <p:sldId id="549" r:id="rId13"/>
    <p:sldId id="551" r:id="rId14"/>
    <p:sldId id="552" r:id="rId15"/>
    <p:sldId id="550" r:id="rId16"/>
    <p:sldId id="553" r:id="rId17"/>
    <p:sldId id="556" r:id="rId18"/>
    <p:sldId id="557" r:id="rId19"/>
    <p:sldId id="536" r:id="rId20"/>
    <p:sldId id="561" r:id="rId21"/>
    <p:sldId id="567" r:id="rId22"/>
    <p:sldId id="559" r:id="rId23"/>
    <p:sldId id="569" r:id="rId24"/>
    <p:sldId id="570" r:id="rId25"/>
    <p:sldId id="563" r:id="rId26"/>
    <p:sldId id="560" r:id="rId27"/>
    <p:sldId id="568" r:id="rId28"/>
    <p:sldId id="571" r:id="rId29"/>
    <p:sldId id="573" r:id="rId30"/>
    <p:sldId id="572" r:id="rId31"/>
    <p:sldId id="575" r:id="rId32"/>
    <p:sldId id="574" r:id="rId33"/>
    <p:sldId id="576" r:id="rId34"/>
    <p:sldId id="537" r:id="rId35"/>
    <p:sldId id="548" r:id="rId36"/>
    <p:sldId id="538" r:id="rId37"/>
    <p:sldId id="566" r:id="rId38"/>
    <p:sldId id="577" r:id="rId39"/>
    <p:sldId id="578" r:id="rId40"/>
    <p:sldId id="579"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7125"/>
    <a:srgbClr val="404040"/>
    <a:srgbClr val="CC0000"/>
    <a:srgbClr val="4573AF"/>
    <a:srgbClr val="3176FF"/>
    <a:srgbClr val="D70C3B"/>
    <a:srgbClr val="DE2125"/>
    <a:srgbClr val="CC0033"/>
    <a:srgbClr val="E31837"/>
    <a:srgbClr val="D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049" autoAdjust="0"/>
  </p:normalViewPr>
  <p:slideViewPr>
    <p:cSldViewPr snapToGrid="0">
      <p:cViewPr varScale="1">
        <p:scale>
          <a:sx n="98" d="100"/>
          <a:sy n="98" d="100"/>
        </p:scale>
        <p:origin x="1956" y="7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86" d="100"/>
          <a:sy n="86" d="100"/>
        </p:scale>
        <p:origin x="-37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615267" cy="457200"/>
          </a:xfrm>
          <a:prstGeom prst="rect">
            <a:avLst/>
          </a:prstGeom>
        </p:spPr>
        <p:txBody>
          <a:bodyPr vert="horz" lIns="91440" tIns="45720" rIns="91440" bIns="45720" rtlCol="0"/>
          <a:lstStyle>
            <a:lvl1pPr algn="l">
              <a:defRPr sz="1200"/>
            </a:lvl1pPr>
          </a:lstStyle>
          <a:p>
            <a:endParaRPr lang="en-US" sz="1000" dirty="0">
              <a:solidFill>
                <a:schemeClr val="tx1">
                  <a:lumMod val="75000"/>
                  <a:lumOff val="25000"/>
                </a:schemeClr>
              </a:solidFill>
              <a:latin typeface="Verdana"/>
              <a:cs typeface="Verdana"/>
            </a:endParaRPr>
          </a:p>
        </p:txBody>
      </p:sp>
      <p:sp>
        <p:nvSpPr>
          <p:cNvPr id="3" name="Date Placeholder 2"/>
          <p:cNvSpPr>
            <a:spLocks noGrp="1"/>
          </p:cNvSpPr>
          <p:nvPr>
            <p:ph type="dt" sz="quarter" idx="1"/>
          </p:nvPr>
        </p:nvSpPr>
        <p:spPr>
          <a:xfrm>
            <a:off x="3884613" y="0"/>
            <a:ext cx="1212320" cy="457200"/>
          </a:xfrm>
          <a:prstGeom prst="rect">
            <a:avLst/>
          </a:prstGeom>
        </p:spPr>
        <p:txBody>
          <a:bodyPr vert="horz" lIns="91440" tIns="45720" rIns="91440" bIns="45720" rtlCol="0"/>
          <a:lstStyle>
            <a:lvl1pPr algn="r">
              <a:defRPr sz="1200"/>
            </a:lvl1pPr>
          </a:lstStyle>
          <a:p>
            <a:fld id="{ACB51A8A-6FA7-3B48-8F58-FA694E7E6611}" type="datetimeFigureOut">
              <a:rPr lang="en-US" sz="1000" smtClean="0">
                <a:solidFill>
                  <a:schemeClr val="tx1">
                    <a:lumMod val="75000"/>
                    <a:lumOff val="25000"/>
                  </a:schemeClr>
                </a:solidFill>
                <a:latin typeface="Verdana"/>
                <a:cs typeface="Verdana"/>
              </a:rPr>
              <a:t>8/9/2017</a:t>
            </a:fld>
            <a:endParaRPr lang="en-US" sz="1000">
              <a:solidFill>
                <a:schemeClr val="tx1">
                  <a:lumMod val="75000"/>
                  <a:lumOff val="25000"/>
                </a:schemeClr>
              </a:solidFill>
              <a:latin typeface="Verdana"/>
              <a:cs typeface="Verdana"/>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sz="1000">
              <a:solidFill>
                <a:schemeClr val="tx1">
                  <a:lumMod val="75000"/>
                  <a:lumOff val="25000"/>
                </a:schemeClr>
              </a:solidFill>
              <a:latin typeface="Verdana"/>
              <a:cs typeface="Verdana"/>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DB41D29-567D-BF45-BF6D-2E236A246DBF}" type="slidenum">
              <a:rPr lang="en-US" sz="1000" smtClean="0">
                <a:solidFill>
                  <a:schemeClr val="tx1">
                    <a:lumMod val="75000"/>
                    <a:lumOff val="25000"/>
                  </a:schemeClr>
                </a:solidFill>
                <a:latin typeface="Verdana"/>
                <a:cs typeface="Verdana"/>
              </a:rPr>
              <a:t>‹#›</a:t>
            </a:fld>
            <a:endParaRPr lang="en-US" sz="1000">
              <a:solidFill>
                <a:schemeClr val="tx1">
                  <a:lumMod val="75000"/>
                  <a:lumOff val="25000"/>
                </a:schemeClr>
              </a:solidFill>
              <a:latin typeface="Verdana"/>
              <a:cs typeface="Verdana"/>
            </a:endParaRPr>
          </a:p>
        </p:txBody>
      </p:sp>
      <p:pic>
        <p:nvPicPr>
          <p:cNvPr id="6" name="Picture 5" descr="cdwboxlogo-weboptimized.jpg"/>
          <p:cNvPicPr>
            <a:picLocks noChangeAspect="1"/>
          </p:cNvPicPr>
          <p:nvPr/>
        </p:nvPicPr>
        <p:blipFill>
          <a:blip r:embed="rId2"/>
          <a:stretch>
            <a:fillRect/>
          </a:stretch>
        </p:blipFill>
        <p:spPr>
          <a:xfrm>
            <a:off x="6208191" y="135467"/>
            <a:ext cx="470662" cy="427483"/>
          </a:xfrm>
          <a:prstGeom prst="rect">
            <a:avLst/>
          </a:prstGeom>
        </p:spPr>
      </p:pic>
    </p:spTree>
    <p:extLst>
      <p:ext uri="{BB962C8B-B14F-4D97-AF65-F5344CB8AC3E}">
        <p14:creationId xmlns:p14="http://schemas.microsoft.com/office/powerpoint/2010/main" val="14215897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706469" cy="457200"/>
          </a:xfrm>
          <a:prstGeom prst="rect">
            <a:avLst/>
          </a:prstGeom>
        </p:spPr>
        <p:txBody>
          <a:bodyPr vert="horz" lIns="91440" tIns="45720" rIns="91440" bIns="45720" rtlCol="0"/>
          <a:lstStyle>
            <a:lvl1pPr algn="l">
              <a:defRPr sz="1000">
                <a:solidFill>
                  <a:schemeClr val="tx1">
                    <a:lumMod val="75000"/>
                    <a:lumOff val="25000"/>
                  </a:schemeClr>
                </a:solidFill>
                <a:latin typeface="Verdana"/>
                <a:cs typeface="Verdana"/>
              </a:defRPr>
            </a:lvl1pPr>
          </a:lstStyle>
          <a:p>
            <a:endParaRPr lang="en-US" dirty="0"/>
          </a:p>
        </p:txBody>
      </p:sp>
      <p:sp>
        <p:nvSpPr>
          <p:cNvPr id="3" name="Date Placeholder 2"/>
          <p:cNvSpPr>
            <a:spLocks noGrp="1"/>
          </p:cNvSpPr>
          <p:nvPr>
            <p:ph type="dt" idx="1"/>
          </p:nvPr>
        </p:nvSpPr>
        <p:spPr>
          <a:xfrm>
            <a:off x="3884613" y="0"/>
            <a:ext cx="1577008" cy="457200"/>
          </a:xfrm>
          <a:prstGeom prst="rect">
            <a:avLst/>
          </a:prstGeom>
        </p:spPr>
        <p:txBody>
          <a:bodyPr vert="horz" lIns="91440" tIns="45720" rIns="91440" bIns="45720" rtlCol="0"/>
          <a:lstStyle>
            <a:lvl1pPr algn="r">
              <a:defRPr sz="1000">
                <a:solidFill>
                  <a:schemeClr val="tx1">
                    <a:lumMod val="75000"/>
                    <a:lumOff val="25000"/>
                  </a:schemeClr>
                </a:solidFill>
                <a:latin typeface="Verdana"/>
                <a:cs typeface="Verdana"/>
              </a:defRPr>
            </a:lvl1pPr>
          </a:lstStyle>
          <a:p>
            <a:fld id="{CEF54D8A-FDDC-6B4F-9095-48FCDE9F026B}" type="datetimeFigureOut">
              <a:rPr lang="en-US" smtClean="0"/>
              <a:pPr/>
              <a:t>8/9/2017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000">
                <a:solidFill>
                  <a:schemeClr val="tx1">
                    <a:lumMod val="75000"/>
                    <a:lumOff val="25000"/>
                  </a:schemeClr>
                </a:solidFill>
                <a:latin typeface="Verdana"/>
                <a:cs typeface="Verdana"/>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000">
                <a:solidFill>
                  <a:schemeClr val="tx1">
                    <a:lumMod val="75000"/>
                    <a:lumOff val="25000"/>
                  </a:schemeClr>
                </a:solidFill>
                <a:latin typeface="Verdana"/>
                <a:cs typeface="Verdana"/>
              </a:defRPr>
            </a:lvl1pPr>
          </a:lstStyle>
          <a:p>
            <a:fld id="{26FD9FA7-1FF6-FB47-9F1D-8FA9B12D5173}" type="slidenum">
              <a:rPr lang="en-US" smtClean="0"/>
              <a:pPr/>
              <a:t>‹#›</a:t>
            </a:fld>
            <a:endParaRPr lang="en-US"/>
          </a:p>
        </p:txBody>
      </p:sp>
      <p:pic>
        <p:nvPicPr>
          <p:cNvPr id="8" name="Picture 7" descr="cdwboxlogo-weboptimized.jpg"/>
          <p:cNvPicPr>
            <a:picLocks noChangeAspect="1"/>
          </p:cNvPicPr>
          <p:nvPr/>
        </p:nvPicPr>
        <p:blipFill>
          <a:blip r:embed="rId2"/>
          <a:stretch>
            <a:fillRect/>
          </a:stretch>
        </p:blipFill>
        <p:spPr>
          <a:xfrm>
            <a:off x="6208191" y="135467"/>
            <a:ext cx="470662" cy="427483"/>
          </a:xfrm>
          <a:prstGeom prst="rect">
            <a:avLst/>
          </a:prstGeom>
        </p:spPr>
      </p:pic>
    </p:spTree>
    <p:extLst>
      <p:ext uri="{BB962C8B-B14F-4D97-AF65-F5344CB8AC3E}">
        <p14:creationId xmlns:p14="http://schemas.microsoft.com/office/powerpoint/2010/main" val="841816843"/>
      </p:ext>
    </p:extLst>
  </p:cSld>
  <p:clrMap bg1="lt1" tx1="dk1" bg2="lt2" tx2="dk2" accent1="accent1" accent2="accent2" accent3="accent3" accent4="accent4" accent5="accent5" accent6="accent6" hlink="hlink" folHlink="folHlink"/>
  <p:notesStyle>
    <a:lvl1pPr marL="0" algn="l" defTabSz="457200" rtl="0" eaLnBrk="1" latinLnBrk="0" hangingPunct="1">
      <a:defRPr sz="1000" kern="1200">
        <a:solidFill>
          <a:schemeClr val="tx1">
            <a:lumMod val="75000"/>
            <a:lumOff val="25000"/>
          </a:schemeClr>
        </a:solidFill>
        <a:latin typeface="Verdana"/>
        <a:ea typeface="+mn-ea"/>
        <a:cs typeface="Verdana"/>
      </a:defRPr>
    </a:lvl1pPr>
    <a:lvl2pPr marL="457200" algn="l" defTabSz="457200" rtl="0" eaLnBrk="1" latinLnBrk="0" hangingPunct="1">
      <a:defRPr sz="1000" kern="1200">
        <a:solidFill>
          <a:schemeClr val="tx1">
            <a:lumMod val="75000"/>
            <a:lumOff val="25000"/>
          </a:schemeClr>
        </a:solidFill>
        <a:latin typeface="+mn-lt"/>
        <a:ea typeface="+mn-ea"/>
        <a:cs typeface="+mn-cs"/>
      </a:defRPr>
    </a:lvl2pPr>
    <a:lvl3pPr marL="914400" algn="l" defTabSz="457200" rtl="0" eaLnBrk="1" latinLnBrk="0" hangingPunct="1">
      <a:defRPr sz="1000" kern="1200">
        <a:solidFill>
          <a:schemeClr val="tx1">
            <a:lumMod val="75000"/>
            <a:lumOff val="25000"/>
          </a:schemeClr>
        </a:solidFill>
        <a:latin typeface="+mn-lt"/>
        <a:ea typeface="+mn-ea"/>
        <a:cs typeface="+mn-cs"/>
      </a:defRPr>
    </a:lvl3pPr>
    <a:lvl4pPr marL="1371600" algn="l" defTabSz="457200" rtl="0" eaLnBrk="1" latinLnBrk="0" hangingPunct="1">
      <a:defRPr sz="1000" kern="1200">
        <a:solidFill>
          <a:schemeClr val="tx1">
            <a:lumMod val="75000"/>
            <a:lumOff val="25000"/>
          </a:schemeClr>
        </a:solidFill>
        <a:latin typeface="+mn-lt"/>
        <a:ea typeface="+mn-ea"/>
        <a:cs typeface="+mn-cs"/>
      </a:defRPr>
    </a:lvl4pPr>
    <a:lvl5pPr marL="1828800" algn="l" defTabSz="457200" rtl="0" eaLnBrk="1" latinLnBrk="0" hangingPunct="1">
      <a:defRPr sz="1000" kern="1200">
        <a:solidFill>
          <a:schemeClr val="tx1">
            <a:lumMod val="75000"/>
            <a:lumOff val="25000"/>
          </a:schemeClr>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brief background on me</a:t>
            </a:r>
          </a:p>
          <a:p>
            <a:r>
              <a:rPr lang="en-US" dirty="0" smtClean="0"/>
              <a:t>A brief background on why I care about Unicode</a:t>
            </a:r>
            <a:r>
              <a:rPr lang="en-US" baseline="0" dirty="0" smtClean="0"/>
              <a:t> and what precipitated this talk</a:t>
            </a:r>
          </a:p>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a:t>
            </a:fld>
            <a:endParaRPr lang="en-US"/>
          </a:p>
        </p:txBody>
      </p:sp>
    </p:spTree>
    <p:extLst>
      <p:ext uri="{BB962C8B-B14F-4D97-AF65-F5344CB8AC3E}">
        <p14:creationId xmlns:p14="http://schemas.microsoft.com/office/powerpoint/2010/main" val="3667504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 Why</a:t>
            </a:r>
          </a:p>
          <a:p>
            <a:pPr marL="628650" lvl="1" indent="-171450">
              <a:buFont typeface="Arial" panose="020B0604020202020204" pitchFamily="34" charset="0"/>
              <a:buChar char="•"/>
            </a:pPr>
            <a:r>
              <a:rPr lang="en-US" dirty="0" smtClean="0"/>
              <a:t>Why is character encoding so complex and why is serialization worth knowing?</a:t>
            </a:r>
          </a:p>
          <a:p>
            <a:pPr marL="628650" lvl="1" indent="-171450">
              <a:buFont typeface="Arial" panose="020B0604020202020204" pitchFamily="34" charset="0"/>
              <a:buChar char="•"/>
            </a:pPr>
            <a:r>
              <a:rPr lang="en-US" dirty="0" smtClean="0"/>
              <a:t>To answer those questions we need to look</a:t>
            </a:r>
            <a:r>
              <a:rPr lang="en-US" baseline="0" dirty="0" smtClean="0"/>
              <a:t> at how applications communicate or share, store, and retrieve data</a:t>
            </a:r>
            <a:endParaRPr lang="en-US" dirty="0" smtClean="0"/>
          </a:p>
          <a:p>
            <a:pPr marL="171450" indent="-171450">
              <a:buFont typeface="Arial" panose="020B0604020202020204" pitchFamily="34" charset="0"/>
              <a:buChar char="•"/>
            </a:pPr>
            <a:r>
              <a:rPr lang="en-US" dirty="0" smtClean="0"/>
              <a:t>When you use an application or tool,</a:t>
            </a:r>
            <a:r>
              <a:rPr lang="en-US" baseline="0" dirty="0" smtClean="0"/>
              <a:t> it’s made up of one or more processes.</a:t>
            </a:r>
          </a:p>
          <a:p>
            <a:pPr marL="628650" lvl="1" indent="-171450">
              <a:buFont typeface="Arial" panose="020B0604020202020204" pitchFamily="34" charset="0"/>
              <a:buChar char="•"/>
            </a:pPr>
            <a:r>
              <a:rPr lang="en-US" baseline="0" dirty="0" smtClean="0"/>
              <a:t>The application or tool may be multi-threaded – but threads are really sub-processes and thus a low level detail not relevant to this talk.</a:t>
            </a:r>
          </a:p>
          <a:p>
            <a:pPr marL="171450" indent="-171450">
              <a:buFont typeface="Arial" panose="020B0604020202020204" pitchFamily="34" charset="0"/>
              <a:buChar char="•"/>
            </a:pPr>
            <a:r>
              <a:rPr lang="en-US" baseline="0" dirty="0" smtClean="0"/>
              <a:t>Each process has its own protected memory space which can’t be accessed by other processes</a:t>
            </a:r>
          </a:p>
          <a:p>
            <a:pPr marL="171450" indent="-171450">
              <a:buFont typeface="Arial" panose="020B0604020202020204" pitchFamily="34" charset="0"/>
              <a:buChar char="•"/>
            </a:pPr>
            <a:r>
              <a:rPr lang="en-US" baseline="0" dirty="0" smtClean="0"/>
              <a:t>In order for processes to communicate or import/export data, they must use serialization</a:t>
            </a:r>
          </a:p>
          <a:p>
            <a:pPr marL="171450" indent="-171450">
              <a:buFont typeface="Arial" panose="020B0604020202020204" pitchFamily="34" charset="0"/>
              <a:buChar char="•"/>
            </a:pPr>
            <a:r>
              <a:rPr lang="en-US" baseline="0" dirty="0" smtClean="0"/>
              <a:t>Serialization is the process of taking data internal to the process/app and transforming it into a stream of bytes</a:t>
            </a:r>
          </a:p>
          <a:p>
            <a:pPr marL="628650" lvl="1" indent="-171450">
              <a:buFont typeface="Arial" panose="020B0604020202020204" pitchFamily="34" charset="0"/>
              <a:buChar char="•"/>
            </a:pPr>
            <a:r>
              <a:rPr lang="en-US" baseline="0" dirty="0" smtClean="0"/>
              <a:t>This byte stream carries not just the data but also information about how the data is organized</a:t>
            </a:r>
          </a:p>
          <a:p>
            <a:pPr marL="628650" lvl="1" indent="-171450">
              <a:buFont typeface="Arial" panose="020B0604020202020204" pitchFamily="34" charset="0"/>
              <a:buChar char="•"/>
            </a:pPr>
            <a:r>
              <a:rPr lang="en-US" baseline="0" dirty="0" smtClean="0"/>
              <a:t>This organization metadata is used by the receiver to correctly interpret the contents of the byte stream</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10</a:t>
            </a:fld>
            <a:endParaRPr lang="en-US"/>
          </a:p>
        </p:txBody>
      </p:sp>
    </p:spTree>
    <p:extLst>
      <p:ext uri="{BB962C8B-B14F-4D97-AF65-F5344CB8AC3E}">
        <p14:creationId xmlns:p14="http://schemas.microsoft.com/office/powerpoint/2010/main" val="3233119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smtClean="0"/>
              <a:t>Because serialization has to work between different computers and systems, it has to deal with many complications such as byte order</a:t>
            </a:r>
          </a:p>
          <a:p>
            <a:pPr marL="171450" lvl="0" indent="-171450">
              <a:buFont typeface="Arial" panose="020B0604020202020204" pitchFamily="34" charset="0"/>
              <a:buChar char="•"/>
            </a:pPr>
            <a:r>
              <a:rPr lang="en-US" dirty="0" smtClean="0"/>
              <a:t>MSB</a:t>
            </a:r>
            <a:r>
              <a:rPr lang="en-US" baseline="0" dirty="0" smtClean="0"/>
              <a:t> – Most significant byte</a:t>
            </a:r>
          </a:p>
          <a:p>
            <a:pPr marL="171450" lvl="0" indent="-171450">
              <a:buFont typeface="Arial" panose="020B0604020202020204" pitchFamily="34" charset="0"/>
              <a:buChar char="•"/>
            </a:pPr>
            <a:r>
              <a:rPr lang="en-US" baseline="0" dirty="0" smtClean="0"/>
              <a:t>LSB – Least significant byte</a:t>
            </a:r>
          </a:p>
          <a:p>
            <a:pPr marL="171450" lvl="0" indent="-171450">
              <a:buFont typeface="Arial" panose="020B0604020202020204" pitchFamily="34" charset="0"/>
              <a:buChar char="•"/>
            </a:pPr>
            <a:r>
              <a:rPr lang="en-US" baseline="0" dirty="0" err="1" smtClean="0"/>
              <a:t>Endianness</a:t>
            </a:r>
            <a:r>
              <a:rPr lang="en-US" baseline="0" dirty="0" smtClean="0"/>
              <a:t> comes from Jonathan Swift’s Gulliver’s Travels in which Civil War erupts over </a:t>
            </a:r>
            <a:r>
              <a:rPr lang="en-US" sz="1000" b="0" i="0" kern="1200" dirty="0" smtClean="0">
                <a:solidFill>
                  <a:schemeClr val="tx1">
                    <a:lumMod val="75000"/>
                    <a:lumOff val="25000"/>
                  </a:schemeClr>
                </a:solidFill>
                <a:effectLst/>
                <a:latin typeface="Verdana"/>
                <a:ea typeface="+mn-ea"/>
                <a:cs typeface="Verdana"/>
              </a:rPr>
              <a:t>whether the big end or the little end of a boiled egg is the proper end to crack open</a:t>
            </a:r>
            <a:endParaRPr lang="en-US" baseline="0" dirty="0" smtClean="0"/>
          </a:p>
          <a:p>
            <a:pPr marL="0" lvl="0" indent="0">
              <a:buFont typeface="Arial" panose="020B0604020202020204" pitchFamily="34" charset="0"/>
              <a:buNone/>
            </a:pPr>
            <a:endParaRPr lang="en-US" dirty="0" smtClean="0"/>
          </a:p>
        </p:txBody>
      </p:sp>
      <p:sp>
        <p:nvSpPr>
          <p:cNvPr id="4" name="Slide Number Placeholder 3"/>
          <p:cNvSpPr>
            <a:spLocks noGrp="1"/>
          </p:cNvSpPr>
          <p:nvPr>
            <p:ph type="sldNum" sz="quarter" idx="10"/>
          </p:nvPr>
        </p:nvSpPr>
        <p:spPr/>
        <p:txBody>
          <a:bodyPr/>
          <a:lstStyle/>
          <a:p>
            <a:fld id="{26FD9FA7-1FF6-FB47-9F1D-8FA9B12D5173}" type="slidenum">
              <a:rPr lang="en-US" smtClean="0"/>
              <a:pPr/>
              <a:t>11</a:t>
            </a:fld>
            <a:endParaRPr lang="en-US"/>
          </a:p>
        </p:txBody>
      </p:sp>
    </p:spTree>
    <p:extLst>
      <p:ext uri="{BB962C8B-B14F-4D97-AF65-F5344CB8AC3E}">
        <p14:creationId xmlns:p14="http://schemas.microsoft.com/office/powerpoint/2010/main" val="2056091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When applications</a:t>
            </a:r>
            <a:r>
              <a:rPr lang="en-US" baseline="0" dirty="0" smtClean="0"/>
              <a:t> serialize data, they use a format – these are some common ones</a:t>
            </a:r>
          </a:p>
          <a:p>
            <a:pPr marL="628650" lvl="1" indent="-171450">
              <a:buFont typeface="Arial" panose="020B0604020202020204" pitchFamily="34" charset="0"/>
              <a:buChar char="•"/>
            </a:pPr>
            <a:r>
              <a:rPr lang="en-US" baseline="0" dirty="0" smtClean="0"/>
              <a:t>Human readable formats are fairly easy to look at – remember though, they are primarily designed for apps and not for you!</a:t>
            </a:r>
          </a:p>
          <a:p>
            <a:pPr marL="628650" lvl="1" indent="-171450">
              <a:buFont typeface="Arial" panose="020B0604020202020204" pitchFamily="34" charset="0"/>
              <a:buChar char="•"/>
            </a:pPr>
            <a:r>
              <a:rPr lang="en-US" baseline="0" dirty="0" smtClean="0"/>
              <a:t>JSON is from JavaScript but has become very popular as a serialization format as is frequently used by </a:t>
            </a:r>
            <a:r>
              <a:rPr lang="en-US" baseline="0" dirty="0" err="1" smtClean="0"/>
              <a:t>RESTful</a:t>
            </a:r>
            <a:r>
              <a:rPr lang="en-US" baseline="0" dirty="0" smtClean="0"/>
              <a:t> applications</a:t>
            </a:r>
          </a:p>
          <a:p>
            <a:pPr marL="628650" lvl="1" indent="-171450">
              <a:buFont typeface="Arial" panose="020B0604020202020204" pitchFamily="34" charset="0"/>
              <a:buChar char="•"/>
            </a:pPr>
            <a:r>
              <a:rPr lang="en-US" baseline="0" dirty="0" smtClean="0"/>
              <a:t>XML is the other widely used format and is leveraged by many protocols including SOAP</a:t>
            </a:r>
          </a:p>
          <a:p>
            <a:pPr marL="628650" lvl="1" indent="-171450">
              <a:buFont typeface="Arial" panose="020B0604020202020204" pitchFamily="34" charset="0"/>
              <a:buChar char="•"/>
            </a:pPr>
            <a:r>
              <a:rPr lang="en-US" baseline="0" dirty="0" smtClean="0"/>
              <a:t>YAML is fairly popular for things like configuration management</a:t>
            </a:r>
            <a:endParaRPr lang="en-US" dirty="0" smtClean="0"/>
          </a:p>
          <a:p>
            <a:pPr marL="171450" indent="-171450">
              <a:buFont typeface="Arial" panose="020B0604020202020204" pitchFamily="34" charset="0"/>
              <a:buChar char="•"/>
            </a:pPr>
            <a:r>
              <a:rPr lang="en-US" dirty="0" smtClean="0"/>
              <a:t>Binary</a:t>
            </a:r>
            <a:r>
              <a:rPr lang="en-US" baseline="0" dirty="0" smtClean="0"/>
              <a:t> formats are more efficient than human readable ones but can be harder to troubleshoot</a:t>
            </a:r>
            <a:endParaRPr lang="en-US" dirty="0" smtClean="0"/>
          </a:p>
          <a:p>
            <a:pPr marL="171450" indent="-171450">
              <a:buFont typeface="Arial" panose="020B0604020202020204" pitchFamily="34" charset="0"/>
              <a:buChar char="•"/>
            </a:pPr>
            <a:r>
              <a:rPr lang="en-US" dirty="0" smtClean="0"/>
              <a:t>IDL</a:t>
            </a:r>
            <a:r>
              <a:rPr lang="en-US" baseline="0" dirty="0" smtClean="0"/>
              <a:t> or Interface Description or Definition Language – language independent API specification, allows different programming languages to communicate</a:t>
            </a:r>
          </a:p>
          <a:p>
            <a:pPr marL="171450" indent="-171450">
              <a:buFont typeface="Arial" panose="020B0604020202020204" pitchFamily="34" charset="0"/>
              <a:buChar char="•"/>
            </a:pPr>
            <a:r>
              <a:rPr lang="en-US" baseline="0" dirty="0" smtClean="0"/>
              <a:t>These are just some of the popular serialization formats – there are many more</a:t>
            </a:r>
          </a:p>
          <a:p>
            <a:pPr marL="171450" indent="-171450">
              <a:buFont typeface="Arial" panose="020B0604020202020204" pitchFamily="34" charset="0"/>
              <a:buChar char="•"/>
            </a:pPr>
            <a:r>
              <a:rPr lang="en-US" baseline="0" dirty="0" smtClean="0"/>
              <a:t>Again, serialization formats are a way to represent digital objects or data structures</a:t>
            </a:r>
          </a:p>
          <a:p>
            <a:pPr marL="628650" lvl="1" indent="-171450">
              <a:buFont typeface="Arial" panose="020B0604020202020204" pitchFamily="34" charset="0"/>
              <a:buChar char="•"/>
            </a:pPr>
            <a:r>
              <a:rPr lang="en-US" baseline="0" dirty="0" smtClean="0"/>
              <a:t>Either to facilitate inter-process or network communication</a:t>
            </a:r>
          </a:p>
          <a:p>
            <a:pPr marL="628650" lvl="1" indent="-171450">
              <a:buFont typeface="Arial" panose="020B0604020202020204" pitchFamily="34" charset="0"/>
              <a:buChar char="•"/>
            </a:pPr>
            <a:r>
              <a:rPr lang="en-US" baseline="0" dirty="0" smtClean="0"/>
              <a:t>Or to allow storage such as in a file or database</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12</a:t>
            </a:fld>
            <a:endParaRPr lang="en-US"/>
          </a:p>
        </p:txBody>
      </p:sp>
    </p:spTree>
    <p:extLst>
      <p:ext uri="{BB962C8B-B14F-4D97-AF65-F5344CB8AC3E}">
        <p14:creationId xmlns:p14="http://schemas.microsoft.com/office/powerpoint/2010/main" val="11308197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C26FFD-CC54-4190-A48C-F33F4E8157B1}" type="slidenum">
              <a:rPr lang="en-US" smtClean="0"/>
              <a:t>13</a:t>
            </a:fld>
            <a:endParaRPr lang="en-US"/>
          </a:p>
        </p:txBody>
      </p:sp>
    </p:spTree>
    <p:extLst>
      <p:ext uri="{BB962C8B-B14F-4D97-AF65-F5344CB8AC3E}">
        <p14:creationId xmlns:p14="http://schemas.microsoft.com/office/powerpoint/2010/main" val="3078830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The Why</a:t>
            </a:r>
          </a:p>
          <a:p>
            <a:pPr marL="628650" lvl="1" indent="-171450">
              <a:buFont typeface="Arial" panose="020B0604020202020204" pitchFamily="34" charset="0"/>
              <a:buChar char="•"/>
            </a:pPr>
            <a:r>
              <a:rPr lang="en-US" baseline="0" dirty="0" smtClean="0"/>
              <a:t>Character encoding methods such as ASCII, The ISO-8859 family, and Unicode are ways to digitally represent characters and symbols used in languages and various disciplines such as math, science, music, and iconography (in the sense of capturing popular pictographic icons)</a:t>
            </a:r>
          </a:p>
          <a:p>
            <a:pPr marL="628650" lvl="1" indent="-171450">
              <a:buFont typeface="Arial" panose="020B0604020202020204" pitchFamily="34" charset="0"/>
              <a:buChar char="•"/>
            </a:pPr>
            <a:r>
              <a:rPr lang="en-US" baseline="0" dirty="0" smtClean="0"/>
              <a:t>This is important because in order to communicate, two apps or systems must agree on some kind of character encoding</a:t>
            </a:r>
          </a:p>
          <a:p>
            <a:pPr marL="628650" lvl="1" indent="-171450">
              <a:buFont typeface="Arial" panose="020B0604020202020204" pitchFamily="34" charset="0"/>
              <a:buChar char="•"/>
            </a:pPr>
            <a:r>
              <a:rPr lang="en-US" baseline="0" dirty="0" smtClean="0"/>
              <a:t>The character encoding must handle various details including</a:t>
            </a:r>
          </a:p>
          <a:p>
            <a:pPr marL="1085850" lvl="2" indent="-171450">
              <a:buFont typeface="Arial" panose="020B0604020202020204" pitchFamily="34" charset="0"/>
              <a:buChar char="•"/>
            </a:pPr>
            <a:r>
              <a:rPr lang="en-US" baseline="0" dirty="0" smtClean="0"/>
              <a:t>How to uniquely identify and represent characters</a:t>
            </a:r>
          </a:p>
          <a:p>
            <a:pPr marL="1085850" lvl="2" indent="-171450">
              <a:buFont typeface="Arial" panose="020B0604020202020204" pitchFamily="34" charset="0"/>
              <a:buChar char="•"/>
            </a:pPr>
            <a:r>
              <a:rPr lang="en-US" baseline="0" dirty="0" smtClean="0"/>
              <a:t>How to group characters, especially if it can’t represent them all at once</a:t>
            </a:r>
          </a:p>
          <a:p>
            <a:pPr marL="1085850" lvl="2" indent="-171450">
              <a:buFont typeface="Arial" panose="020B0604020202020204" pitchFamily="34" charset="0"/>
              <a:buChar char="•"/>
            </a:pPr>
            <a:r>
              <a:rPr lang="en-US" baseline="0" dirty="0" smtClean="0"/>
              <a:t>How to serialize characters</a:t>
            </a:r>
          </a:p>
          <a:p>
            <a:pPr marL="0" lvl="0" indent="0">
              <a:buFont typeface="Arial" panose="020B0604020202020204"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26FD9FA7-1FF6-FB47-9F1D-8FA9B12D5173}" type="slidenum">
              <a:rPr lang="en-US" smtClean="0"/>
              <a:pPr/>
              <a:t>14</a:t>
            </a:fld>
            <a:endParaRPr lang="en-US"/>
          </a:p>
        </p:txBody>
      </p:sp>
    </p:spTree>
    <p:extLst>
      <p:ext uri="{BB962C8B-B14F-4D97-AF65-F5344CB8AC3E}">
        <p14:creationId xmlns:p14="http://schemas.microsoft.com/office/powerpoint/2010/main" val="2813625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Character encoding has a long history starting with IBM’s BCD and EBCDIC</a:t>
            </a:r>
          </a:p>
          <a:p>
            <a:pPr marL="628650" lvl="1" indent="-171450">
              <a:buFont typeface="Arial" panose="020B0604020202020204" pitchFamily="34" charset="0"/>
              <a:buChar char="•"/>
            </a:pPr>
            <a:r>
              <a:rPr lang="en-US" dirty="0" smtClean="0"/>
              <a:t>EBCDIC – EBS-EH-DICK</a:t>
            </a:r>
          </a:p>
          <a:p>
            <a:pPr marL="171450" lvl="0" indent="-171450">
              <a:buFont typeface="Arial" panose="020B0604020202020204" pitchFamily="34" charset="0"/>
              <a:buChar char="•"/>
            </a:pPr>
            <a:r>
              <a:rPr lang="en-US" dirty="0" smtClean="0"/>
              <a:t>Even though IBM had its own formats </a:t>
            </a:r>
            <a:r>
              <a:rPr lang="en-US" baseline="0" dirty="0" smtClean="0"/>
              <a:t>it worked with other vendors to come up with a standard which resulted in ASCII</a:t>
            </a:r>
            <a:endParaRPr lang="en-US" dirty="0" smtClean="0"/>
          </a:p>
          <a:p>
            <a:pPr marL="628650" lvl="1" indent="-171450">
              <a:buFont typeface="Arial" panose="020B0604020202020204" pitchFamily="34" charset="0"/>
              <a:buChar char="•"/>
            </a:pPr>
            <a:r>
              <a:rPr lang="en-US" dirty="0" smtClean="0"/>
              <a:t>ASCII was a good start – a combination of 128</a:t>
            </a:r>
            <a:r>
              <a:rPr lang="en-US" baseline="0" dirty="0" smtClean="0"/>
              <a:t> upper and lower case American alphabetic characters, numbers, basic punctuation symbols, control codes, and the space</a:t>
            </a:r>
            <a:endParaRPr lang="en-US" dirty="0" smtClean="0"/>
          </a:p>
          <a:p>
            <a:pPr marL="628650" lvl="1" indent="-171450">
              <a:buFont typeface="Arial" panose="020B0604020202020204" pitchFamily="34" charset="0"/>
              <a:buChar char="•"/>
            </a:pPr>
            <a:r>
              <a:rPr lang="en-US" dirty="0" smtClean="0"/>
              <a:t>The problem</a:t>
            </a:r>
            <a:r>
              <a:rPr lang="en-US" baseline="0" dirty="0" smtClean="0"/>
              <a:t> with ASCII though is it was only designed for US English</a:t>
            </a:r>
          </a:p>
          <a:p>
            <a:pPr marL="628650" lvl="1" indent="-171450">
              <a:buFont typeface="Arial" panose="020B0604020202020204" pitchFamily="34" charset="0"/>
              <a:buChar char="•"/>
            </a:pPr>
            <a:r>
              <a:rPr lang="en-US" baseline="0" dirty="0" smtClean="0"/>
              <a:t>Even for that limited target it was insufficient – even representing </a:t>
            </a:r>
            <a:r>
              <a:rPr lang="en-US" baseline="0" dirty="0" err="1" smtClean="0"/>
              <a:t>latin</a:t>
            </a:r>
            <a:r>
              <a:rPr lang="en-US" baseline="0" dirty="0" smtClean="0"/>
              <a:t>-alphabet-based foreign words and names required more characters</a:t>
            </a:r>
          </a:p>
          <a:p>
            <a:pPr marL="171450" lvl="0" indent="-171450">
              <a:buFont typeface="Arial" panose="020B0604020202020204" pitchFamily="34" charset="0"/>
              <a:buChar char="•"/>
            </a:pPr>
            <a:r>
              <a:rPr lang="en-US" baseline="0" dirty="0" smtClean="0"/>
              <a:t>As the Internet grew in popularity, ASCII was extended to support other Latin-based alphabets and character sets</a:t>
            </a:r>
          </a:p>
        </p:txBody>
      </p:sp>
      <p:sp>
        <p:nvSpPr>
          <p:cNvPr id="4" name="Slide Number Placeholder 3"/>
          <p:cNvSpPr>
            <a:spLocks noGrp="1"/>
          </p:cNvSpPr>
          <p:nvPr>
            <p:ph type="sldNum" sz="quarter" idx="10"/>
          </p:nvPr>
        </p:nvSpPr>
        <p:spPr/>
        <p:txBody>
          <a:bodyPr/>
          <a:lstStyle/>
          <a:p>
            <a:fld id="{26FD9FA7-1FF6-FB47-9F1D-8FA9B12D5173}" type="slidenum">
              <a:rPr lang="en-US" smtClean="0"/>
              <a:pPr/>
              <a:t>15</a:t>
            </a:fld>
            <a:endParaRPr lang="en-US"/>
          </a:p>
        </p:txBody>
      </p:sp>
    </p:spTree>
    <p:extLst>
      <p:ext uri="{BB962C8B-B14F-4D97-AF65-F5344CB8AC3E}">
        <p14:creationId xmlns:p14="http://schemas.microsoft.com/office/powerpoint/2010/main" val="31997238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To deal with ASCII’s limitations, many proprietary</a:t>
            </a:r>
            <a:r>
              <a:rPr lang="en-US" baseline="0" dirty="0" smtClean="0"/>
              <a:t> extensions were developed which transformed 7-bit ASCII into an 8-bit form adding another 128 characters</a:t>
            </a:r>
          </a:p>
          <a:p>
            <a:pPr marL="628650" lvl="1" indent="-171450">
              <a:buFont typeface="Arial" panose="020B0604020202020204" pitchFamily="34" charset="0"/>
              <a:buChar char="•"/>
            </a:pPr>
            <a:r>
              <a:rPr lang="en-US" baseline="0" dirty="0" smtClean="0"/>
              <a:t>These extensions added other </a:t>
            </a:r>
            <a:r>
              <a:rPr lang="en-US" baseline="0" dirty="0" err="1" smtClean="0"/>
              <a:t>latin-based</a:t>
            </a:r>
            <a:r>
              <a:rPr lang="en-US" baseline="0" dirty="0" smtClean="0"/>
              <a:t> characters and other alphabets such as Cyrillic, Greek, and Arabic</a:t>
            </a:r>
          </a:p>
          <a:p>
            <a:pPr marL="171450" lvl="0" indent="-171450">
              <a:buFont typeface="Arial" panose="020B0604020202020204" pitchFamily="34" charset="0"/>
              <a:buChar char="•"/>
            </a:pPr>
            <a:r>
              <a:rPr lang="en-US" baseline="0" dirty="0" smtClean="0"/>
              <a:t>An ISO standard came out to help with interoperability – 8859</a:t>
            </a:r>
          </a:p>
          <a:p>
            <a:pPr marL="628650" lvl="1" indent="-171450">
              <a:buFont typeface="Arial" panose="020B0604020202020204" pitchFamily="34" charset="0"/>
              <a:buChar char="•"/>
            </a:pPr>
            <a:r>
              <a:rPr lang="en-US" baseline="0" dirty="0" smtClean="0"/>
              <a:t>It has 16 parts which are referred to by adding the part number to the standard</a:t>
            </a:r>
          </a:p>
          <a:p>
            <a:pPr marL="628650" lvl="1" indent="-171450">
              <a:buFont typeface="Arial" panose="020B0604020202020204" pitchFamily="34" charset="0"/>
              <a:buChar char="•"/>
            </a:pPr>
            <a:r>
              <a:rPr lang="en-US" dirty="0" smtClean="0"/>
              <a:t>For example, the most</a:t>
            </a:r>
            <a:r>
              <a:rPr lang="en-US" baseline="0" dirty="0" smtClean="0"/>
              <a:t> common one is part 1 or ISO-8859-1, also known as “Latin-1”</a:t>
            </a:r>
          </a:p>
          <a:p>
            <a:pPr marL="171450" lvl="0" indent="-171450">
              <a:buFont typeface="Arial" panose="020B0604020202020204" pitchFamily="34" charset="0"/>
              <a:buChar char="•"/>
            </a:pPr>
            <a:r>
              <a:rPr lang="en-US" baseline="0" dirty="0" smtClean="0"/>
              <a:t>Even with this standard, many vendors would alter or “enhance” it with their own format</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16</a:t>
            </a:fld>
            <a:endParaRPr lang="en-US"/>
          </a:p>
        </p:txBody>
      </p:sp>
    </p:spTree>
    <p:extLst>
      <p:ext uri="{BB962C8B-B14F-4D97-AF65-F5344CB8AC3E}">
        <p14:creationId xmlns:p14="http://schemas.microsoft.com/office/powerpoint/2010/main" val="25102336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t>Vendors such as IBM, Microsoft, Apple, Xerox,</a:t>
            </a:r>
            <a:r>
              <a:rPr lang="en-US" sz="1000" baseline="0" dirty="0" smtClean="0"/>
              <a:t> Adobe and others </a:t>
            </a:r>
            <a:r>
              <a:rPr lang="en-US" sz="1000" dirty="0" smtClean="0"/>
              <a:t>mapped extended</a:t>
            </a:r>
            <a:r>
              <a:rPr lang="en-US" sz="1000" baseline="0" dirty="0" smtClean="0"/>
              <a:t> ASCII and other character sets to code pages or character maps</a:t>
            </a:r>
            <a:endParaRPr lang="en-US" sz="1000" dirty="0" smtClean="0"/>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t>Each vendor had their own code pages</a:t>
            </a:r>
            <a:endParaRPr lang="en-US" dirty="0" smtClean="0"/>
          </a:p>
          <a:p>
            <a:pPr marL="628650" lvl="1" indent="-171450">
              <a:buFont typeface="Arial" panose="020B0604020202020204" pitchFamily="34" charset="0"/>
              <a:buChar char="•"/>
            </a:pPr>
            <a:r>
              <a:rPr lang="en-US" dirty="0" smtClean="0"/>
              <a:t>Depending on the language you needed to support,  you’d pick the appropriate code page or character</a:t>
            </a:r>
            <a:r>
              <a:rPr lang="en-US" baseline="0" dirty="0" smtClean="0"/>
              <a:t> map</a:t>
            </a:r>
            <a:endParaRPr lang="en-US" dirty="0" smtClean="0"/>
          </a:p>
          <a:p>
            <a:pPr marL="171450" indent="-171450">
              <a:buFont typeface="Arial" panose="020B0604020202020204" pitchFamily="34" charset="0"/>
              <a:buChar char="•"/>
            </a:pPr>
            <a:r>
              <a:rPr lang="en-US" dirty="0" smtClean="0"/>
              <a:t>Here is a sample of just</a:t>
            </a:r>
            <a:r>
              <a:rPr lang="en-US" baseline="0" dirty="0" smtClean="0"/>
              <a:t> some of Microsoft’s Window’s code pages</a:t>
            </a:r>
          </a:p>
          <a:p>
            <a:pPr marL="171450" indent="-171450">
              <a:buFont typeface="Arial" panose="020B0604020202020204" pitchFamily="34" charset="0"/>
              <a:buChar char="•"/>
            </a:pPr>
            <a:r>
              <a:rPr lang="en-US" baseline="0" dirty="0" smtClean="0"/>
              <a:t>These code pages or character maps not only vary by vendor but even by vendor application or operating system</a:t>
            </a:r>
          </a:p>
          <a:p>
            <a:pPr marL="628650" lvl="1" indent="-171450">
              <a:buFont typeface="Arial" panose="020B0604020202020204" pitchFamily="34" charset="0"/>
              <a:buChar char="•"/>
            </a:pPr>
            <a:r>
              <a:rPr lang="en-US" baseline="0" dirty="0" smtClean="0"/>
              <a:t>As an example, IBM has one list of EBCDIC code pages for mainframes, another set of code pages for AIX, and many others</a:t>
            </a:r>
          </a:p>
          <a:p>
            <a:pPr marL="171450" lvl="0" indent="-171450">
              <a:buFont typeface="Arial" panose="020B0604020202020204" pitchFamily="34" charset="0"/>
              <a:buChar char="•"/>
            </a:pPr>
            <a:r>
              <a:rPr lang="en-US" baseline="0" dirty="0" smtClean="0"/>
              <a:t>Code pages make consistent digital representation of various character sets quite complex, especially when interacting with different operating systems/vendors</a:t>
            </a:r>
          </a:p>
          <a:p>
            <a:pPr marL="171450" lvl="0" indent="-171450">
              <a:buFont typeface="Arial" panose="020B0604020202020204" pitchFamily="34" charset="0"/>
              <a:buChar char="•"/>
            </a:pPr>
            <a:r>
              <a:rPr lang="en-US" baseline="0" dirty="0" smtClean="0"/>
              <a:t>Even before the web came to the Internet, it was clear to many that code pages weren’t cutting it and some kind of universal character system was needed</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17</a:t>
            </a:fld>
            <a:endParaRPr lang="en-US"/>
          </a:p>
        </p:txBody>
      </p:sp>
    </p:spTree>
    <p:extLst>
      <p:ext uri="{BB962C8B-B14F-4D97-AF65-F5344CB8AC3E}">
        <p14:creationId xmlns:p14="http://schemas.microsoft.com/office/powerpoint/2010/main" val="103318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We start with pangrams – a sentence containing all letters of the alphabet – to showcase various languages.</a:t>
            </a:r>
          </a:p>
          <a:p>
            <a:pPr marL="171450" indent="-171450">
              <a:buFont typeface="Arial" panose="020B0604020202020204" pitchFamily="34" charset="0"/>
              <a:buChar char="•"/>
            </a:pPr>
            <a:r>
              <a:rPr lang="en-US" dirty="0" smtClean="0"/>
              <a:t>As </a:t>
            </a:r>
            <a:r>
              <a:rPr lang="en-US" dirty="0" smtClean="0"/>
              <a:t>previously mentioned, before Unicode, each language</a:t>
            </a:r>
            <a:r>
              <a:rPr lang="en-US" baseline="0" dirty="0" smtClean="0"/>
              <a:t> might need it’s own code </a:t>
            </a:r>
            <a:r>
              <a:rPr lang="en-US" baseline="0" dirty="0" smtClean="0"/>
              <a:t>page – so each pangram would somehow have to be linked to its own code page!</a:t>
            </a:r>
            <a:endParaRPr lang="en-US" baseline="0" dirty="0" smtClean="0"/>
          </a:p>
          <a:p>
            <a:pPr marL="171450" indent="-171450">
              <a:buFont typeface="Arial" panose="020B0604020202020204" pitchFamily="34" charset="0"/>
              <a:buChar char="•"/>
            </a:pPr>
            <a:r>
              <a:rPr lang="en-US" baseline="0" dirty="0" smtClean="0"/>
              <a:t>This is painful on many fronts</a:t>
            </a:r>
          </a:p>
          <a:p>
            <a:pPr marL="628650" lvl="1" indent="-171450">
              <a:buFont typeface="Arial" panose="020B0604020202020204" pitchFamily="34" charset="0"/>
              <a:buChar char="•"/>
            </a:pPr>
            <a:r>
              <a:rPr lang="en-US" baseline="0" dirty="0" smtClean="0"/>
              <a:t>For example, how do you mark or associate text with its correct code page?</a:t>
            </a:r>
          </a:p>
          <a:p>
            <a:pPr marL="628650" lvl="1" indent="-171450">
              <a:buFont typeface="Arial" panose="020B0604020202020204" pitchFamily="34" charset="0"/>
              <a:buChar char="•"/>
            </a:pPr>
            <a:r>
              <a:rPr lang="en-US" baseline="0" dirty="0" smtClean="0"/>
              <a:t>How do you achieve consistent and reliable communication between different systems using different language families?</a:t>
            </a:r>
          </a:p>
          <a:p>
            <a:pPr marL="171450" indent="-171450">
              <a:buFont typeface="Arial" panose="020B0604020202020204" pitchFamily="34" charset="0"/>
              <a:buChar char="•"/>
            </a:pPr>
            <a:r>
              <a:rPr lang="en-US" baseline="0" dirty="0" smtClean="0"/>
              <a:t>In addition, while Latin-based languages or other relatively small alphabets may fit into an eight-bit encoding, this doesn’t work for other language types such as Chinese which is logographic.  Depending on the Chinese dictionary selected, there are thousands to tens of thousands of (</a:t>
            </a:r>
            <a:r>
              <a:rPr lang="en-US" baseline="0" dirty="0" err="1" smtClean="0"/>
              <a:t>han</a:t>
            </a:r>
            <a:r>
              <a:rPr lang="en-US" baseline="0" dirty="0" smtClean="0"/>
              <a:t>) characters.  Japanese and Korean languages  have similar numbers of characters.  Sometimes these are referred to as CJK characters and they do not fit within an 8 bit representation format.</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18</a:t>
            </a:fld>
            <a:endParaRPr lang="en-US"/>
          </a:p>
        </p:txBody>
      </p:sp>
    </p:spTree>
    <p:extLst>
      <p:ext uri="{BB962C8B-B14F-4D97-AF65-F5344CB8AC3E}">
        <p14:creationId xmlns:p14="http://schemas.microsoft.com/office/powerpoint/2010/main" val="40140721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C26FFD-CC54-4190-A48C-F33F4E8157B1}" type="slidenum">
              <a:rPr lang="en-US" smtClean="0"/>
              <a:t>19</a:t>
            </a:fld>
            <a:endParaRPr lang="en-US"/>
          </a:p>
        </p:txBody>
      </p:sp>
    </p:spTree>
    <p:extLst>
      <p:ext uri="{BB962C8B-B14F-4D97-AF65-F5344CB8AC3E}">
        <p14:creationId xmlns:p14="http://schemas.microsoft.com/office/powerpoint/2010/main" val="394891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other symbols including popular icons such as the “hamburger” menu icon</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2</a:t>
            </a:fld>
            <a:endParaRPr lang="en-US"/>
          </a:p>
        </p:txBody>
      </p:sp>
    </p:spTree>
    <p:extLst>
      <p:ext uri="{BB962C8B-B14F-4D97-AF65-F5344CB8AC3E}">
        <p14:creationId xmlns:p14="http://schemas.microsoft.com/office/powerpoint/2010/main" val="6662377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dirty="0" smtClean="0"/>
              <a:t>Originally created by a group of vendors to encode all the world’s “living” languages</a:t>
            </a:r>
          </a:p>
          <a:p>
            <a:pPr marL="628650" lvl="1" indent="-171450">
              <a:buFont typeface="Arial" panose="020B0604020202020204" pitchFamily="34" charset="0"/>
              <a:buChar char="•"/>
            </a:pPr>
            <a:r>
              <a:rPr lang="en-US" sz="1000" dirty="0" smtClean="0"/>
              <a:t>At the time, it was thought 65k code points would be plenty</a:t>
            </a:r>
          </a:p>
          <a:p>
            <a:pPr marL="628650" lvl="1" indent="-171450">
              <a:buFont typeface="Arial" panose="020B0604020202020204" pitchFamily="34" charset="0"/>
              <a:buChar char="•"/>
            </a:pPr>
            <a:r>
              <a:rPr lang="en-US" sz="1000" dirty="0" smtClean="0"/>
              <a:t>However, with the inclusion of CJK characters</a:t>
            </a:r>
            <a:r>
              <a:rPr lang="en-US" sz="1000" baseline="0" dirty="0" smtClean="0"/>
              <a:t> or symbols, it became clear that this was insufficient</a:t>
            </a:r>
          </a:p>
          <a:p>
            <a:pPr marL="628650" lvl="1" indent="-171450">
              <a:buFont typeface="Arial" panose="020B0604020202020204" pitchFamily="34" charset="0"/>
              <a:buChar char="•"/>
            </a:pPr>
            <a:r>
              <a:rPr lang="en-US" sz="1000" baseline="0" dirty="0" smtClean="0"/>
              <a:t>The revised standard supports 17 planes of 65k characters or 1.1 million code points</a:t>
            </a:r>
          </a:p>
          <a:p>
            <a:pPr marL="628650" lvl="1" indent="-171450">
              <a:buFont typeface="Arial" panose="020B0604020202020204" pitchFamily="34" charset="0"/>
              <a:buChar char="•"/>
            </a:pPr>
            <a:r>
              <a:rPr lang="en-US" sz="1000" baseline="0" dirty="0" smtClean="0"/>
              <a:t>This is worth noting because the original and now obsoleted UCS-2 encoding only supports 65k characters and is still used by some systems</a:t>
            </a:r>
            <a:endParaRPr lang="en-US" sz="1000" dirty="0" smtClean="0"/>
          </a:p>
          <a:p>
            <a:pPr marL="171450" indent="-171450">
              <a:buFont typeface="Arial" panose="020B0604020202020204" pitchFamily="34" charset="0"/>
              <a:buChar char="•"/>
            </a:pPr>
            <a:r>
              <a:rPr lang="en-US" sz="1000" dirty="0" smtClean="0"/>
              <a:t>The ISO standard was rejected</a:t>
            </a:r>
            <a:r>
              <a:rPr lang="en-US" sz="1000" baseline="0" dirty="0" smtClean="0"/>
              <a:t> by vendors as too big and wasteful</a:t>
            </a:r>
          </a:p>
          <a:p>
            <a:pPr marL="628650" lvl="1" indent="-171450">
              <a:buFont typeface="Arial" panose="020B0604020202020204" pitchFamily="34" charset="0"/>
              <a:buChar char="•"/>
            </a:pPr>
            <a:r>
              <a:rPr lang="en-US" sz="1000" dirty="0" smtClean="0"/>
              <a:t>However, its</a:t>
            </a:r>
            <a:r>
              <a:rPr lang="en-US" sz="1000" baseline="0" dirty="0" smtClean="0"/>
              <a:t> spirit of </a:t>
            </a:r>
            <a:r>
              <a:rPr lang="en-US" sz="1000" dirty="0" smtClean="0"/>
              <a:t>being able to capture all languages including historic and rarely used ones was retained</a:t>
            </a:r>
          </a:p>
          <a:p>
            <a:pPr marL="628650" lvl="1" indent="-171450">
              <a:buFont typeface="Arial" panose="020B0604020202020204" pitchFamily="34" charset="0"/>
              <a:buChar char="•"/>
            </a:pPr>
            <a:r>
              <a:rPr lang="en-US" sz="1000" dirty="0" smtClean="0"/>
              <a:t>Because the original ISO standard specified 31 bits, UCS-4 made sense</a:t>
            </a:r>
          </a:p>
          <a:p>
            <a:pPr marL="628650" lvl="1" indent="-171450">
              <a:buFont typeface="Arial" panose="020B0604020202020204" pitchFamily="34" charset="0"/>
              <a:buChar char="•"/>
            </a:pPr>
            <a:r>
              <a:rPr lang="en-US" sz="1000" dirty="0" smtClean="0"/>
              <a:t>With the revision of only 21 bits, UCS-4</a:t>
            </a:r>
            <a:r>
              <a:rPr lang="en-US" sz="1000" baseline="0" dirty="0" smtClean="0"/>
              <a:t> is seldom used for encoding because of all the wasted space (11 bits)</a:t>
            </a:r>
          </a:p>
          <a:p>
            <a:pPr marL="628650" lvl="1" indent="-171450">
              <a:buFont typeface="Arial" panose="020B0604020202020204" pitchFamily="34" charset="0"/>
              <a:buChar char="•"/>
            </a:pPr>
            <a:r>
              <a:rPr lang="en-US" sz="1000" baseline="0" dirty="0" smtClean="0"/>
              <a:t>However, it does see some use internally where the unused bits are used for other house keeping</a:t>
            </a:r>
          </a:p>
          <a:p>
            <a:pPr marL="0" lvl="0" indent="0">
              <a:buFont typeface="Arial" panose="020B0604020202020204" pitchFamily="34" charset="0"/>
              <a:buNone/>
            </a:pPr>
            <a:endParaRPr lang="en-US" sz="1000" baseline="0" dirty="0" smtClean="0"/>
          </a:p>
        </p:txBody>
      </p:sp>
      <p:sp>
        <p:nvSpPr>
          <p:cNvPr id="4" name="Slide Number Placeholder 3"/>
          <p:cNvSpPr>
            <a:spLocks noGrp="1"/>
          </p:cNvSpPr>
          <p:nvPr>
            <p:ph type="sldNum" sz="quarter" idx="10"/>
          </p:nvPr>
        </p:nvSpPr>
        <p:spPr/>
        <p:txBody>
          <a:bodyPr/>
          <a:lstStyle/>
          <a:p>
            <a:fld id="{26FD9FA7-1FF6-FB47-9F1D-8FA9B12D5173}" type="slidenum">
              <a:rPr lang="en-US" smtClean="0"/>
              <a:pPr/>
              <a:t>20</a:t>
            </a:fld>
            <a:endParaRPr lang="en-US"/>
          </a:p>
        </p:txBody>
      </p:sp>
    </p:spTree>
    <p:extLst>
      <p:ext uri="{BB962C8B-B14F-4D97-AF65-F5344CB8AC3E}">
        <p14:creationId xmlns:p14="http://schemas.microsoft.com/office/powerpoint/2010/main" val="283520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Note that Unicode and UCS or ISO 10646 are not the same thing</a:t>
            </a:r>
          </a:p>
          <a:p>
            <a:pPr marL="628650" lvl="1" indent="-171450">
              <a:buFont typeface="Arial" panose="020B0604020202020204" pitchFamily="34" charset="0"/>
              <a:buChar char="•"/>
            </a:pPr>
            <a:r>
              <a:rPr lang="en-US" baseline="0" dirty="0" smtClean="0"/>
              <a:t>UCS is a standard set of characters with unique names and code points which is harmonized with Unicode and maintained by an ISO working group</a:t>
            </a:r>
          </a:p>
          <a:p>
            <a:pPr marL="1085850" lvl="2" indent="-171450">
              <a:buFont typeface="Arial" panose="020B0604020202020204" pitchFamily="34" charset="0"/>
              <a:buChar char="•"/>
            </a:pPr>
            <a:r>
              <a:rPr lang="en-US" baseline="0" dirty="0" smtClean="0"/>
              <a:t>It is essentially an extension of standards like ISO 8859 discussed previously – a literal unified set of characters or code pages</a:t>
            </a:r>
          </a:p>
          <a:p>
            <a:pPr marL="628650" lvl="1" indent="-171450">
              <a:buFont typeface="Arial" panose="020B0604020202020204" pitchFamily="34" charset="0"/>
              <a:buChar char="•"/>
            </a:pPr>
            <a:r>
              <a:rPr lang="en-US" baseline="0" dirty="0" smtClean="0"/>
              <a:t>Unicode is a distinct standard, a superset of UCS maintained by the Unicode Consortium, a group of vendors</a:t>
            </a:r>
          </a:p>
          <a:p>
            <a:pPr marL="1085850" lvl="2" indent="-171450">
              <a:buFont typeface="Arial" panose="020B0604020202020204" pitchFamily="34" charset="0"/>
              <a:buChar char="•"/>
            </a:pPr>
            <a:r>
              <a:rPr lang="en-US" baseline="0" dirty="0" smtClean="0"/>
              <a:t>Unicode releases new versions and adds new characters more often</a:t>
            </a:r>
          </a:p>
          <a:p>
            <a:pPr marL="1085850" lvl="2" indent="-171450">
              <a:buFont typeface="Arial" panose="020B0604020202020204" pitchFamily="34" charset="0"/>
              <a:buChar char="•"/>
            </a:pPr>
            <a:r>
              <a:rPr lang="en-US" baseline="0" dirty="0" smtClean="0"/>
              <a:t>Unicode adds rules for collation, normalization of forms, and the bidirectional algorithm for right-to-left scripts such as Arabic and Hebrew</a:t>
            </a:r>
          </a:p>
          <a:p>
            <a:pPr marL="1085850" lvl="2" indent="-171450">
              <a:buFont typeface="Arial" panose="020B0604020202020204" pitchFamily="34" charset="0"/>
              <a:buChar char="•"/>
            </a:pPr>
            <a:r>
              <a:rPr lang="en-US" baseline="0" dirty="0" smtClean="0"/>
              <a:t>For interoperability between platforms, especially if bidirectional scripts are used, it is not enough to support ISO 10646; Unicode must be implemented.</a:t>
            </a:r>
          </a:p>
          <a:p>
            <a:pPr marL="628650" lvl="1" indent="-171450">
              <a:buFont typeface="Arial" panose="020B0604020202020204" pitchFamily="34" charset="0"/>
              <a:buChar char="•"/>
            </a:pPr>
            <a:r>
              <a:rPr lang="en-US" baseline="0" dirty="0" smtClean="0"/>
              <a:t>UTF-8 is the most popular Unicode encoding scheme with UTF-16 also widely used</a:t>
            </a:r>
          </a:p>
          <a:p>
            <a:pPr marL="628650" lvl="1" indent="-171450">
              <a:buFont typeface="Arial" panose="020B0604020202020204" pitchFamily="34" charset="0"/>
              <a:buChar char="•"/>
            </a:pPr>
            <a:r>
              <a:rPr lang="en-US" baseline="0" dirty="0" smtClean="0"/>
              <a:t>UCS-2 is obsolete – it can only support 65 thousand characters or the first Unicode plane, it was replaced by UTF-16</a:t>
            </a:r>
          </a:p>
          <a:p>
            <a:pPr marL="0" lvl="0" indent="0">
              <a:buFont typeface="Arial" panose="020B0604020202020204"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26FD9FA7-1FF6-FB47-9F1D-8FA9B12D5173}" type="slidenum">
              <a:rPr lang="en-US" smtClean="0"/>
              <a:pPr/>
              <a:t>21</a:t>
            </a:fld>
            <a:endParaRPr lang="en-US"/>
          </a:p>
        </p:txBody>
      </p:sp>
    </p:spTree>
    <p:extLst>
      <p:ext uri="{BB962C8B-B14F-4D97-AF65-F5344CB8AC3E}">
        <p14:creationId xmlns:p14="http://schemas.microsoft.com/office/powerpoint/2010/main" val="28172196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C26FFD-CC54-4190-A48C-F33F4E8157B1}" type="slidenum">
              <a:rPr lang="en-US" smtClean="0"/>
              <a:t>22</a:t>
            </a:fld>
            <a:endParaRPr lang="en-US"/>
          </a:p>
        </p:txBody>
      </p:sp>
    </p:spTree>
    <p:extLst>
      <p:ext uri="{BB962C8B-B14F-4D97-AF65-F5344CB8AC3E}">
        <p14:creationId xmlns:p14="http://schemas.microsoft.com/office/powerpoint/2010/main" val="4271391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30000" dirty="0" smtClean="0"/>
              <a:t>1</a:t>
            </a:r>
            <a:r>
              <a:rPr lang="en-US" dirty="0" smtClean="0"/>
              <a:t>This</a:t>
            </a:r>
            <a:r>
              <a:rPr lang="en-US" baseline="0" dirty="0" smtClean="0"/>
              <a:t> table is showing Big Endian byte ordering, but keep in mind that the x86 platform uses Little Endian byte ordering</a:t>
            </a:r>
            <a:endParaRPr lang="en-US" dirty="0" smtClean="0"/>
          </a:p>
          <a:p>
            <a:pPr marL="171450" indent="-171450">
              <a:buFont typeface="Arial" panose="020B0604020202020204" pitchFamily="34" charset="0"/>
              <a:buChar char="•"/>
            </a:pPr>
            <a:r>
              <a:rPr lang="en-US" baseline="30000" dirty="0" smtClean="0"/>
              <a:t>2</a:t>
            </a:r>
            <a:r>
              <a:rPr lang="en-US" dirty="0" smtClean="0"/>
              <a:t>UCS-2 only supports 65 thousand characters or the first Unicode plane of characters and is therefore obsolete</a:t>
            </a:r>
          </a:p>
          <a:p>
            <a:pPr marL="171450" indent="-171450">
              <a:buFont typeface="Arial" panose="020B0604020202020204" pitchFamily="34" charset="0"/>
              <a:buChar char="•"/>
            </a:pPr>
            <a:r>
              <a:rPr lang="en-US" dirty="0" smtClean="0"/>
              <a:t>UTF-16,</a:t>
            </a:r>
            <a:r>
              <a:rPr lang="en-US" baseline="0" dirty="0" smtClean="0"/>
              <a:t> the UCS-2 replacement uses surrogate pairs to encode characters outside the first plane of 65 thousand characters</a:t>
            </a:r>
          </a:p>
          <a:p>
            <a:pPr marL="628650" lvl="1" indent="-171450">
              <a:buFont typeface="Arial" panose="020B0604020202020204" pitchFamily="34" charset="0"/>
              <a:buChar char="•"/>
            </a:pPr>
            <a:r>
              <a:rPr lang="en-US" baseline="0" dirty="0" smtClean="0"/>
              <a:t>Characters outside of the first Unicode plane take two code units or 4 bytes to represent</a:t>
            </a:r>
            <a:endParaRPr lang="en-US" dirty="0" smtClean="0"/>
          </a:p>
          <a:p>
            <a:pPr marL="171450" indent="-171450">
              <a:buFont typeface="Arial" panose="020B0604020202020204" pitchFamily="34" charset="0"/>
              <a:buChar char="•"/>
            </a:pPr>
            <a:r>
              <a:rPr lang="en-US" dirty="0" smtClean="0"/>
              <a:t>The</a:t>
            </a:r>
            <a:r>
              <a:rPr lang="en-US" baseline="0" dirty="0" smtClean="0"/>
              <a:t> sole advantage of UCS-4/UTF-32 (effectively the same) is that all code points can be represented without resorting to a special technique or a variable number of bytes</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25</a:t>
            </a:fld>
            <a:endParaRPr lang="en-US"/>
          </a:p>
        </p:txBody>
      </p:sp>
    </p:spTree>
    <p:extLst>
      <p:ext uri="{BB962C8B-B14F-4D97-AF65-F5344CB8AC3E}">
        <p14:creationId xmlns:p14="http://schemas.microsoft.com/office/powerpoint/2010/main" val="32546542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C26FFD-CC54-4190-A48C-F33F4E8157B1}" type="slidenum">
              <a:rPr lang="en-US" smtClean="0"/>
              <a:t>26</a:t>
            </a:fld>
            <a:endParaRPr lang="en-US"/>
          </a:p>
        </p:txBody>
      </p:sp>
    </p:spTree>
    <p:extLst>
      <p:ext uri="{BB962C8B-B14F-4D97-AF65-F5344CB8AC3E}">
        <p14:creationId xmlns:p14="http://schemas.microsoft.com/office/powerpoint/2010/main" val="1089251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 the app</a:t>
            </a:r>
            <a:r>
              <a:rPr lang="en-US" baseline="0" dirty="0" smtClean="0"/>
              <a:t> is incorrectly interpreting Unicode as two extended-ASCII characters</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27</a:t>
            </a:fld>
            <a:endParaRPr lang="en-US"/>
          </a:p>
        </p:txBody>
      </p:sp>
    </p:spTree>
    <p:extLst>
      <p:ext uri="{BB962C8B-B14F-4D97-AF65-F5344CB8AC3E}">
        <p14:creationId xmlns:p14="http://schemas.microsoft.com/office/powerpoint/2010/main" val="9468478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28</a:t>
            </a:fld>
            <a:endParaRPr lang="en-US"/>
          </a:p>
        </p:txBody>
      </p:sp>
    </p:spTree>
    <p:extLst>
      <p:ext uri="{BB962C8B-B14F-4D97-AF65-F5344CB8AC3E}">
        <p14:creationId xmlns:p14="http://schemas.microsoft.com/office/powerpoint/2010/main" val="36332589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29</a:t>
            </a:fld>
            <a:endParaRPr lang="en-US"/>
          </a:p>
        </p:txBody>
      </p:sp>
    </p:spTree>
    <p:extLst>
      <p:ext uri="{BB962C8B-B14F-4D97-AF65-F5344CB8AC3E}">
        <p14:creationId xmlns:p14="http://schemas.microsoft.com/office/powerpoint/2010/main" val="18309871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30</a:t>
            </a:fld>
            <a:endParaRPr lang="en-US"/>
          </a:p>
        </p:txBody>
      </p:sp>
    </p:spTree>
    <p:extLst>
      <p:ext uri="{BB962C8B-B14F-4D97-AF65-F5344CB8AC3E}">
        <p14:creationId xmlns:p14="http://schemas.microsoft.com/office/powerpoint/2010/main" val="37820502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31</a:t>
            </a:fld>
            <a:endParaRPr lang="en-US"/>
          </a:p>
        </p:txBody>
      </p:sp>
    </p:spTree>
    <p:extLst>
      <p:ext uri="{BB962C8B-B14F-4D97-AF65-F5344CB8AC3E}">
        <p14:creationId xmlns:p14="http://schemas.microsoft.com/office/powerpoint/2010/main" val="2759628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UTF-8 is a Unicode </a:t>
            </a:r>
            <a:r>
              <a:rPr lang="en-US" smtClean="0"/>
              <a:t>format – more to come</a:t>
            </a:r>
          </a:p>
          <a:p>
            <a:r>
              <a:rPr lang="en-US" dirty="0" smtClean="0"/>
              <a:t>As ranked by w3techs.com</a:t>
            </a:r>
          </a:p>
          <a:p>
            <a:r>
              <a:rPr lang="en-US" dirty="0" smtClean="0"/>
              <a:t>They use top 10 million sites from Alexa</a:t>
            </a:r>
            <a:r>
              <a:rPr lang="en-US" baseline="0" dirty="0" smtClean="0"/>
              <a:t> – good representative sampling</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3</a:t>
            </a:fld>
            <a:endParaRPr lang="en-US"/>
          </a:p>
        </p:txBody>
      </p:sp>
    </p:spTree>
    <p:extLst>
      <p:ext uri="{BB962C8B-B14F-4D97-AF65-F5344CB8AC3E}">
        <p14:creationId xmlns:p14="http://schemas.microsoft.com/office/powerpoint/2010/main" val="2338868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32</a:t>
            </a:fld>
            <a:endParaRPr lang="en-US"/>
          </a:p>
        </p:txBody>
      </p:sp>
    </p:spTree>
    <p:extLst>
      <p:ext uri="{BB962C8B-B14F-4D97-AF65-F5344CB8AC3E}">
        <p14:creationId xmlns:p14="http://schemas.microsoft.com/office/powerpoint/2010/main" val="34373470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33</a:t>
            </a:fld>
            <a:endParaRPr lang="en-US"/>
          </a:p>
        </p:txBody>
      </p:sp>
    </p:spTree>
    <p:extLst>
      <p:ext uri="{BB962C8B-B14F-4D97-AF65-F5344CB8AC3E}">
        <p14:creationId xmlns:p14="http://schemas.microsoft.com/office/powerpoint/2010/main" val="28912745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C26FFD-CC54-4190-A48C-F33F4E8157B1}" type="slidenum">
              <a:rPr lang="en-US" smtClean="0"/>
              <a:t>34</a:t>
            </a:fld>
            <a:endParaRPr lang="en-US"/>
          </a:p>
        </p:txBody>
      </p:sp>
    </p:spTree>
    <p:extLst>
      <p:ext uri="{BB962C8B-B14F-4D97-AF65-F5344CB8AC3E}">
        <p14:creationId xmlns:p14="http://schemas.microsoft.com/office/powerpoint/2010/main" val="16654615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C26FFD-CC54-4190-A48C-F33F4E8157B1}" type="slidenum">
              <a:rPr lang="en-US" smtClean="0"/>
              <a:t>35</a:t>
            </a:fld>
            <a:endParaRPr lang="en-US"/>
          </a:p>
        </p:txBody>
      </p:sp>
    </p:spTree>
    <p:extLst>
      <p:ext uri="{BB962C8B-B14F-4D97-AF65-F5344CB8AC3E}">
        <p14:creationId xmlns:p14="http://schemas.microsoft.com/office/powerpoint/2010/main" val="736811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4</a:t>
            </a:fld>
            <a:endParaRPr lang="en-US"/>
          </a:p>
        </p:txBody>
      </p:sp>
    </p:spTree>
    <p:extLst>
      <p:ext uri="{BB962C8B-B14F-4D97-AF65-F5344CB8AC3E}">
        <p14:creationId xmlns:p14="http://schemas.microsoft.com/office/powerpoint/2010/main" val="2986531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providers such as Google, Microsoft, and Yahoo natively support Unicode E-mail</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5</a:t>
            </a:fld>
            <a:endParaRPr lang="en-US"/>
          </a:p>
        </p:txBody>
      </p:sp>
    </p:spTree>
    <p:extLst>
      <p:ext uri="{BB962C8B-B14F-4D97-AF65-F5344CB8AC3E}">
        <p14:creationId xmlns:p14="http://schemas.microsoft.com/office/powerpoint/2010/main" val="1087414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exceptions</a:t>
            </a:r>
            <a:r>
              <a:rPr lang="en-US" baseline="0" dirty="0" smtClean="0"/>
              <a:t> – e.g., UTF-8 is </a:t>
            </a:r>
            <a:r>
              <a:rPr lang="en-US" baseline="0" dirty="0" smtClean="0"/>
              <a:t>identical </a:t>
            </a:r>
            <a:r>
              <a:rPr lang="en-US" baseline="0" dirty="0" smtClean="0"/>
              <a:t>to ASCII if only the first </a:t>
            </a:r>
            <a:r>
              <a:rPr lang="en-US" baseline="0" dirty="0" smtClean="0"/>
              <a:t>128 </a:t>
            </a:r>
            <a:r>
              <a:rPr lang="en-US" baseline="0" dirty="0" smtClean="0"/>
              <a:t>characters </a:t>
            </a:r>
            <a:r>
              <a:rPr lang="en-US" baseline="0" dirty="0" smtClean="0"/>
              <a:t>(code points) are </a:t>
            </a:r>
            <a:r>
              <a:rPr lang="en-US" baseline="0" dirty="0" smtClean="0"/>
              <a:t>used</a:t>
            </a:r>
          </a:p>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6</a:t>
            </a:fld>
            <a:endParaRPr lang="en-US"/>
          </a:p>
        </p:txBody>
      </p:sp>
    </p:spTree>
    <p:extLst>
      <p:ext uri="{BB962C8B-B14F-4D97-AF65-F5344CB8AC3E}">
        <p14:creationId xmlns:p14="http://schemas.microsoft.com/office/powerpoint/2010/main" val="1030045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smtClean="0"/>
              <a:t>Not understanding character encodings will result in expletives and keyboard smashing</a:t>
            </a:r>
          </a:p>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7</a:t>
            </a:fld>
            <a:endParaRPr lang="en-US"/>
          </a:p>
        </p:txBody>
      </p:sp>
    </p:spTree>
    <p:extLst>
      <p:ext uri="{BB962C8B-B14F-4D97-AF65-F5344CB8AC3E}">
        <p14:creationId xmlns:p14="http://schemas.microsoft.com/office/powerpoint/2010/main" val="3933304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discussing Unicode, a little background is first</a:t>
            </a:r>
            <a:r>
              <a:rPr lang="en-US" baseline="0" dirty="0" smtClean="0"/>
              <a:t> necessary</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8</a:t>
            </a:fld>
            <a:endParaRPr lang="en-US"/>
          </a:p>
        </p:txBody>
      </p:sp>
    </p:spTree>
    <p:extLst>
      <p:ext uri="{BB962C8B-B14F-4D97-AF65-F5344CB8AC3E}">
        <p14:creationId xmlns:p14="http://schemas.microsoft.com/office/powerpoint/2010/main" val="3298050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Serialization,</a:t>
            </a:r>
            <a:r>
              <a:rPr lang="en-US" baseline="0" dirty="0" smtClean="0"/>
              <a:t> also referred to as marshalling</a:t>
            </a:r>
            <a:endParaRPr lang="en-US" dirty="0" smtClean="0"/>
          </a:p>
        </p:txBody>
      </p:sp>
      <p:sp>
        <p:nvSpPr>
          <p:cNvPr id="4" name="Slide Number Placeholder 3"/>
          <p:cNvSpPr>
            <a:spLocks noGrp="1"/>
          </p:cNvSpPr>
          <p:nvPr>
            <p:ph type="sldNum" sz="quarter" idx="10"/>
          </p:nvPr>
        </p:nvSpPr>
        <p:spPr/>
        <p:txBody>
          <a:bodyPr/>
          <a:lstStyle/>
          <a:p>
            <a:fld id="{70C26FFD-CC54-4190-A48C-F33F4E8157B1}" type="slidenum">
              <a:rPr lang="en-US" smtClean="0"/>
              <a:t>9</a:t>
            </a:fld>
            <a:endParaRPr lang="en-US"/>
          </a:p>
        </p:txBody>
      </p:sp>
    </p:spTree>
    <p:extLst>
      <p:ext uri="{BB962C8B-B14F-4D97-AF65-F5344CB8AC3E}">
        <p14:creationId xmlns:p14="http://schemas.microsoft.com/office/powerpoint/2010/main" val="2205726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52133"/>
            <a:ext cx="8254999" cy="1450291"/>
          </a:xfrm>
          <a:noFill/>
          <a:ln>
            <a:noFill/>
          </a:ln>
        </p:spPr>
        <p:txBody>
          <a:bodyPr anchor="b"/>
          <a:lstStyle>
            <a:lvl1pPr marL="0" indent="0">
              <a:defRPr sz="2600" baseline="0">
                <a:solidFill>
                  <a:srgbClr val="0070C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81001" y="4267200"/>
            <a:ext cx="8271329" cy="381000"/>
          </a:xfrm>
          <a:prstGeom prst="rect">
            <a:avLst/>
          </a:prstGeom>
          <a:noFill/>
        </p:spPr>
        <p:txBody>
          <a:bodyPr anchor="t">
            <a:normAutofit/>
          </a:bodyPr>
          <a:lstStyle>
            <a:lvl1pPr marL="0" indent="0" algn="l">
              <a:buNone/>
              <a:defRPr sz="1600" b="1" cap="none">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txBox="1">
            <a:spLocks/>
          </p:cNvSpPr>
          <p:nvPr userDrawn="1"/>
        </p:nvSpPr>
        <p:spPr>
          <a:xfrm>
            <a:off x="0" y="3962401"/>
            <a:ext cx="5638800" cy="102908"/>
          </a:xfrm>
          <a:prstGeom prst="rect">
            <a:avLst/>
          </a:prstGeom>
          <a:solidFill>
            <a:srgbClr val="0070C0"/>
          </a:solidFill>
          <a:ln>
            <a:noFill/>
          </a:ln>
        </p:spPr>
        <p:txBody>
          <a:bodyPr vert="horz" lIns="91440" tIns="45720" rIns="91440" bIns="45720" rtlCol="0" anchor="ctr">
            <a:noAutofit/>
          </a:bodyPr>
          <a:lstStyle>
            <a:lvl1pPr>
              <a:defRPr sz="2000">
                <a:solidFill>
                  <a:schemeClr val="bg1"/>
                </a:solidFill>
              </a:defRPr>
            </a:lvl1pPr>
          </a:lstStyle>
          <a:p>
            <a:pPr marL="228600" marR="0" lvl="0" indent="0" algn="l" defTabSz="457200" rtl="0" eaLnBrk="1" fontAlgn="auto" latinLnBrk="0" hangingPunct="1">
              <a:lnSpc>
                <a:spcPct val="100000"/>
              </a:lnSpc>
              <a:spcBef>
                <a:spcPct val="0"/>
              </a:spcBef>
              <a:spcAft>
                <a:spcPts val="0"/>
              </a:spcAft>
              <a:buClrTx/>
              <a:buSzTx/>
              <a:buFontTx/>
              <a:buNone/>
              <a:tabLst/>
              <a:defRPr/>
            </a:pPr>
            <a:endParaRPr kumimoji="0" lang="en-US" sz="2000" b="1" i="0" u="none" strike="noStrike" kern="1200" cap="all" spc="0" normalizeH="0" baseline="0" noProof="0" dirty="0">
              <a:ln>
                <a:noFill/>
              </a:ln>
              <a:solidFill>
                <a:schemeClr val="accent2"/>
              </a:solidFill>
              <a:effectLst/>
              <a:uLnTx/>
              <a:uFillTx/>
              <a:latin typeface="Verdana"/>
              <a:ea typeface="+mj-ea"/>
              <a:cs typeface="Verdana"/>
            </a:endParaRPr>
          </a:p>
        </p:txBody>
      </p:sp>
      <p:sp>
        <p:nvSpPr>
          <p:cNvPr id="12" name="Title 1"/>
          <p:cNvSpPr txBox="1">
            <a:spLocks/>
          </p:cNvSpPr>
          <p:nvPr userDrawn="1"/>
        </p:nvSpPr>
        <p:spPr>
          <a:xfrm>
            <a:off x="5715002" y="3962401"/>
            <a:ext cx="2937329" cy="102908"/>
          </a:xfrm>
          <a:prstGeom prst="rect">
            <a:avLst/>
          </a:prstGeom>
          <a:solidFill>
            <a:srgbClr val="404040"/>
          </a:solidFill>
          <a:ln>
            <a:noFill/>
          </a:ln>
        </p:spPr>
        <p:txBody>
          <a:bodyPr vert="horz" lIns="91440" tIns="45720" rIns="91440" bIns="45720" rtlCol="0" anchor="ctr">
            <a:noAutofit/>
          </a:bodyPr>
          <a:lstStyle>
            <a:lvl1pPr>
              <a:defRPr sz="2000">
                <a:solidFill>
                  <a:schemeClr val="bg1"/>
                </a:solidFill>
              </a:defRPr>
            </a:lvl1pPr>
          </a:lstStyle>
          <a:p>
            <a:pPr marL="228600" marR="0" lvl="0" indent="0" algn="l" defTabSz="457200" rtl="0" eaLnBrk="1" fontAlgn="auto" latinLnBrk="0" hangingPunct="1">
              <a:lnSpc>
                <a:spcPct val="100000"/>
              </a:lnSpc>
              <a:spcBef>
                <a:spcPct val="0"/>
              </a:spcBef>
              <a:spcAft>
                <a:spcPts val="0"/>
              </a:spcAft>
              <a:buClrTx/>
              <a:buSzTx/>
              <a:buFontTx/>
              <a:buNone/>
              <a:tabLst/>
              <a:defRPr/>
            </a:pPr>
            <a:endParaRPr kumimoji="0" lang="en-US" sz="2000" b="1" i="0" u="none" strike="noStrike" kern="1200" cap="all" spc="0" normalizeH="0" baseline="0" noProof="0" dirty="0">
              <a:ln>
                <a:noFill/>
              </a:ln>
              <a:solidFill>
                <a:schemeClr val="bg1"/>
              </a:solidFill>
              <a:effectLst/>
              <a:uLnTx/>
              <a:uFillTx/>
              <a:latin typeface="Verdana"/>
              <a:ea typeface="+mj-ea"/>
              <a:cs typeface="Verdana"/>
            </a:endParaRPr>
          </a:p>
        </p:txBody>
      </p:sp>
      <p:sp>
        <p:nvSpPr>
          <p:cNvPr id="19" name="Text Placeholder 18"/>
          <p:cNvSpPr>
            <a:spLocks noGrp="1"/>
          </p:cNvSpPr>
          <p:nvPr>
            <p:ph type="body" sz="quarter" idx="13"/>
          </p:nvPr>
        </p:nvSpPr>
        <p:spPr>
          <a:xfrm>
            <a:off x="381001" y="4614331"/>
            <a:ext cx="8270875" cy="1532469"/>
          </a:xfrm>
          <a:prstGeom prst="rect">
            <a:avLst/>
          </a:prstGeom>
        </p:spPr>
        <p:txBody>
          <a:bodyPr anchor="t">
            <a:normAutofit/>
          </a:bodyPr>
          <a:lstStyle>
            <a:lvl1pPr marL="0" indent="0">
              <a:buNone/>
              <a:defRPr sz="1400" b="0" cap="none">
                <a:solidFill>
                  <a:srgbClr val="4D4D4D"/>
                </a:solidFill>
              </a:defRPr>
            </a:lvl1pPr>
          </a:lstStyle>
          <a:p>
            <a:pPr lvl="0"/>
            <a:r>
              <a:rPr lang="en-US" dirty="0" smtClean="0"/>
              <a:t>Click to edit Master text styles</a:t>
            </a:r>
            <a:endParaRPr lang="en-US" dirty="0"/>
          </a:p>
        </p:txBody>
      </p:sp>
    </p:spTree>
  </p:cSld>
  <p:clrMapOvr>
    <a:masterClrMapping/>
  </p:clrMapOvr>
  <p:transition>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Picture">
    <p:spTree>
      <p:nvGrpSpPr>
        <p:cNvPr id="1" name=""/>
        <p:cNvGrpSpPr/>
        <p:nvPr/>
      </p:nvGrpSpPr>
      <p:grpSpPr>
        <a:xfrm>
          <a:off x="0" y="0"/>
          <a:ext cx="0" cy="0"/>
          <a:chOff x="0" y="0"/>
          <a:chExt cx="0" cy="0"/>
        </a:xfrm>
      </p:grpSpPr>
      <p:sp>
        <p:nvSpPr>
          <p:cNvPr id="8" name="Picture Placeholder 7"/>
          <p:cNvSpPr>
            <a:spLocks noGrp="1"/>
          </p:cNvSpPr>
          <p:nvPr>
            <p:ph type="pic" sz="quarter" idx="14" hasCustomPrompt="1"/>
          </p:nvPr>
        </p:nvSpPr>
        <p:spPr>
          <a:xfrm>
            <a:off x="1" y="1612900"/>
            <a:ext cx="9144000" cy="4052888"/>
          </a:xfrm>
        </p:spPr>
        <p:txBody>
          <a:bodyPr>
            <a:normAutofit/>
          </a:bodyPr>
          <a:lstStyle>
            <a:lvl1pPr marL="0" indent="0">
              <a:buNone/>
              <a:defRPr sz="1800" baseline="0"/>
            </a:lvl1pPr>
          </a:lstStyle>
          <a:p>
            <a:r>
              <a:rPr lang="en-US" dirty="0" smtClean="0"/>
              <a:t>Click to insert Picture</a:t>
            </a:r>
            <a:endParaRPr lang="en-US" dirty="0"/>
          </a:p>
        </p:txBody>
      </p:sp>
      <p:sp>
        <p:nvSpPr>
          <p:cNvPr id="2" name="Title 1"/>
          <p:cNvSpPr>
            <a:spLocks noGrp="1"/>
          </p:cNvSpPr>
          <p:nvPr>
            <p:ph type="ctrTitle"/>
          </p:nvPr>
        </p:nvSpPr>
        <p:spPr>
          <a:xfrm>
            <a:off x="-1" y="2252156"/>
            <a:ext cx="6993467" cy="358216"/>
          </a:xfrm>
          <a:solidFill>
            <a:srgbClr val="DD0000"/>
          </a:solidFill>
          <a:ln>
            <a:solidFill>
              <a:srgbClr val="DD0000"/>
            </a:solidFill>
          </a:ln>
        </p:spPr>
        <p:txBody>
          <a:bodyPr/>
          <a:lstStyle>
            <a:lvl1pPr marL="228600" indent="0">
              <a:tabLst/>
              <a:defRPr sz="2600" spc="-100">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42047" y="5926661"/>
            <a:ext cx="5028453" cy="741031"/>
          </a:xfrm>
          <a:prstGeom prst="rect">
            <a:avLst/>
          </a:prstGeom>
        </p:spPr>
        <p:txBody>
          <a:bodyPr anchor="t">
            <a:normAutofit/>
          </a:bodyPr>
          <a:lstStyle>
            <a:lvl1pPr marL="0" indent="0" algn="l">
              <a:buNone/>
              <a:defRPr sz="1300" b="1" cap="none">
                <a:solidFill>
                  <a:srgbClr val="40404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1" name="Text Placeholder 20"/>
          <p:cNvSpPr>
            <a:spLocks noGrp="1"/>
          </p:cNvSpPr>
          <p:nvPr>
            <p:ph type="body" sz="quarter" idx="13"/>
          </p:nvPr>
        </p:nvSpPr>
        <p:spPr>
          <a:xfrm>
            <a:off x="0" y="2703486"/>
            <a:ext cx="6993467" cy="330201"/>
          </a:xfrm>
          <a:prstGeom prst="rect">
            <a:avLst/>
          </a:prstGeom>
          <a:solidFill>
            <a:srgbClr val="DD0000"/>
          </a:solidFill>
          <a:ln>
            <a:solidFill>
              <a:srgbClr val="DD0000"/>
            </a:solidFill>
          </a:ln>
        </p:spPr>
        <p:txBody>
          <a:bodyPr anchor="ctr">
            <a:noAutofit/>
          </a:bodyPr>
          <a:lstStyle>
            <a:lvl1pPr marL="231775" indent="0">
              <a:buNone/>
              <a:defRPr sz="2600" b="1" cap="all" spc="-100">
                <a:solidFill>
                  <a:schemeClr val="bg1"/>
                </a:solidFill>
              </a:defRPr>
            </a:lvl1pPr>
          </a:lstStyle>
          <a:p>
            <a:pPr lvl="0"/>
            <a:r>
              <a:rPr lang="en-US" dirty="0" smtClean="0"/>
              <a:t>Click to edit Master text styles</a:t>
            </a:r>
          </a:p>
        </p:txBody>
      </p:sp>
      <p:sp>
        <p:nvSpPr>
          <p:cNvPr id="16" name="Title 1"/>
          <p:cNvSpPr txBox="1">
            <a:spLocks/>
          </p:cNvSpPr>
          <p:nvPr userDrawn="1"/>
        </p:nvSpPr>
        <p:spPr>
          <a:xfrm>
            <a:off x="0" y="5791201"/>
            <a:ext cx="5638800" cy="102908"/>
          </a:xfrm>
          <a:prstGeom prst="rect">
            <a:avLst/>
          </a:prstGeom>
          <a:solidFill>
            <a:srgbClr val="EA7125"/>
          </a:solidFill>
          <a:ln>
            <a:noFill/>
          </a:ln>
        </p:spPr>
        <p:txBody>
          <a:bodyPr vert="horz" lIns="91440" tIns="45720" rIns="91440" bIns="45720" rtlCol="0" anchor="ctr">
            <a:noAutofit/>
          </a:bodyPr>
          <a:lstStyle>
            <a:lvl1pPr>
              <a:defRPr sz="2000">
                <a:solidFill>
                  <a:schemeClr val="bg1"/>
                </a:solidFill>
              </a:defRPr>
            </a:lvl1pPr>
          </a:lstStyle>
          <a:p>
            <a:pPr marL="228600" marR="0" lvl="0" indent="0" algn="l" defTabSz="457200" rtl="0" eaLnBrk="1" fontAlgn="auto" latinLnBrk="0" hangingPunct="1">
              <a:lnSpc>
                <a:spcPct val="100000"/>
              </a:lnSpc>
              <a:spcBef>
                <a:spcPct val="0"/>
              </a:spcBef>
              <a:spcAft>
                <a:spcPts val="0"/>
              </a:spcAft>
              <a:buClrTx/>
              <a:buSzTx/>
              <a:buFontTx/>
              <a:buNone/>
              <a:tabLst/>
              <a:defRPr/>
            </a:pPr>
            <a:endParaRPr kumimoji="0" lang="en-US" sz="2000" b="1" i="0" u="none" strike="noStrike" kern="1200" cap="all" spc="0" normalizeH="0" baseline="0" noProof="0" dirty="0">
              <a:ln>
                <a:noFill/>
              </a:ln>
              <a:solidFill>
                <a:schemeClr val="bg1"/>
              </a:solidFill>
              <a:effectLst/>
              <a:uLnTx/>
              <a:uFillTx/>
              <a:latin typeface="Verdana"/>
              <a:ea typeface="+mj-ea"/>
              <a:cs typeface="Verdana"/>
            </a:endParaRPr>
          </a:p>
        </p:txBody>
      </p:sp>
      <p:sp>
        <p:nvSpPr>
          <p:cNvPr id="17" name="Title 1"/>
          <p:cNvSpPr txBox="1">
            <a:spLocks/>
          </p:cNvSpPr>
          <p:nvPr userDrawn="1"/>
        </p:nvSpPr>
        <p:spPr>
          <a:xfrm>
            <a:off x="5715000" y="5791201"/>
            <a:ext cx="3429000" cy="102908"/>
          </a:xfrm>
          <a:prstGeom prst="rect">
            <a:avLst/>
          </a:prstGeom>
          <a:solidFill>
            <a:srgbClr val="404040"/>
          </a:solidFill>
          <a:ln>
            <a:noFill/>
          </a:ln>
        </p:spPr>
        <p:txBody>
          <a:bodyPr vert="horz" lIns="91440" tIns="45720" rIns="91440" bIns="45720" rtlCol="0" anchor="ctr">
            <a:noAutofit/>
          </a:bodyPr>
          <a:lstStyle>
            <a:lvl1pPr>
              <a:defRPr sz="2000">
                <a:solidFill>
                  <a:schemeClr val="bg1"/>
                </a:solidFill>
              </a:defRPr>
            </a:lvl1pPr>
          </a:lstStyle>
          <a:p>
            <a:pPr marL="228600" marR="0" lvl="0" indent="0" algn="l" defTabSz="457200" rtl="0" eaLnBrk="1" fontAlgn="auto" latinLnBrk="0" hangingPunct="1">
              <a:lnSpc>
                <a:spcPct val="100000"/>
              </a:lnSpc>
              <a:spcBef>
                <a:spcPct val="0"/>
              </a:spcBef>
              <a:spcAft>
                <a:spcPts val="0"/>
              </a:spcAft>
              <a:buClrTx/>
              <a:buSzTx/>
              <a:buFontTx/>
              <a:buNone/>
              <a:tabLst/>
              <a:defRPr/>
            </a:pPr>
            <a:endParaRPr kumimoji="0" lang="en-US" sz="2000" b="1" i="0" u="none" strike="noStrike" kern="1200" cap="all" spc="0" normalizeH="0" baseline="0" noProof="0" dirty="0">
              <a:ln>
                <a:noFill/>
              </a:ln>
              <a:solidFill>
                <a:schemeClr val="bg1"/>
              </a:solidFill>
              <a:effectLst/>
              <a:uLnTx/>
              <a:uFillTx/>
              <a:latin typeface="Verdana"/>
              <a:ea typeface="+mj-ea"/>
              <a:cs typeface="Verdana"/>
            </a:endParaRPr>
          </a:p>
        </p:txBody>
      </p:sp>
      <p:sp>
        <p:nvSpPr>
          <p:cNvPr id="13" name="TextBox 12"/>
          <p:cNvSpPr txBox="1"/>
          <p:nvPr userDrawn="1"/>
        </p:nvSpPr>
        <p:spPr>
          <a:xfrm>
            <a:off x="5384802" y="6319529"/>
            <a:ext cx="3395133" cy="246221"/>
          </a:xfrm>
          <a:prstGeom prst="rect">
            <a:avLst/>
          </a:prstGeom>
          <a:noFill/>
        </p:spPr>
        <p:txBody>
          <a:bodyPr wrap="square" rtlCol="0">
            <a:spAutoFit/>
          </a:bodyPr>
          <a:lstStyle/>
          <a:p>
            <a:pPr algn="r"/>
            <a:r>
              <a:rPr lang="en-US" sz="1000" b="1" dirty="0" smtClean="0">
                <a:solidFill>
                  <a:srgbClr val="DD0000"/>
                </a:solidFill>
              </a:rPr>
              <a:t>800.800.4239 | </a:t>
            </a:r>
            <a:r>
              <a:rPr lang="en-US" sz="1000" b="1" dirty="0" err="1" smtClean="0">
                <a:solidFill>
                  <a:srgbClr val="DD0000"/>
                </a:solidFill>
              </a:rPr>
              <a:t>CDW.com/peoplewhogetit</a:t>
            </a:r>
            <a:endParaRPr lang="en-US" sz="1000" b="1" dirty="0">
              <a:solidFill>
                <a:srgbClr val="DD0000"/>
              </a:solidFill>
            </a:endParaRPr>
          </a:p>
        </p:txBody>
      </p:sp>
      <p:pic>
        <p:nvPicPr>
          <p:cNvPr id="10" name="Picture 9" descr="CDW_boxtag.jpg"/>
          <p:cNvPicPr>
            <a:picLocks noChangeAspect="1"/>
          </p:cNvPicPr>
          <p:nvPr userDrawn="1"/>
        </p:nvPicPr>
        <p:blipFill>
          <a:blip r:embed="rId2"/>
          <a:stretch>
            <a:fillRect/>
          </a:stretch>
        </p:blipFill>
        <p:spPr>
          <a:xfrm>
            <a:off x="6950317" y="388250"/>
            <a:ext cx="1821359" cy="845272"/>
          </a:xfrm>
          <a:prstGeom prst="rect">
            <a:avLst/>
          </a:prstGeom>
        </p:spPr>
      </p:pic>
    </p:spTree>
  </p:cSld>
  <p:clrMapOvr>
    <a:masterClrMapping/>
  </p:clrMapOvr>
  <p:transition>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Rectangle 10"/>
          <p:cNvSpPr/>
          <p:nvPr userDrawn="1"/>
        </p:nvSpPr>
        <p:spPr>
          <a:xfrm>
            <a:off x="0" y="1"/>
            <a:ext cx="5334000" cy="190500"/>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solidFill>
            </a:endParaRPr>
          </a:p>
        </p:txBody>
      </p:sp>
      <p:sp>
        <p:nvSpPr>
          <p:cNvPr id="4" name="Text Placeholder 3"/>
          <p:cNvSpPr>
            <a:spLocks noGrp="1"/>
          </p:cNvSpPr>
          <p:nvPr>
            <p:ph type="body" sz="quarter" idx="12"/>
          </p:nvPr>
        </p:nvSpPr>
        <p:spPr>
          <a:xfrm>
            <a:off x="313267" y="1038225"/>
            <a:ext cx="8373533" cy="53721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a:xfrm>
            <a:off x="296333" y="334095"/>
            <a:ext cx="8382154" cy="530996"/>
          </a:xfrm>
        </p:spPr>
        <p:txBody>
          <a:bodyPr/>
          <a:lstStyle/>
          <a:p>
            <a:r>
              <a:rPr lang="en-US" dirty="0" smtClean="0"/>
              <a:t>Click to edit Master title style</a:t>
            </a:r>
            <a:endParaRPr lang="en-US" dirty="0"/>
          </a:p>
        </p:txBody>
      </p:sp>
      <p:sp>
        <p:nvSpPr>
          <p:cNvPr id="2" name="Rectangle 1"/>
          <p:cNvSpPr/>
          <p:nvPr userDrawn="1"/>
        </p:nvSpPr>
        <p:spPr>
          <a:xfrm>
            <a:off x="5432114" y="1"/>
            <a:ext cx="3720353" cy="190500"/>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4686887"/>
      </p:ext>
    </p:extLst>
  </p:cSld>
  <p:clrMapOvr>
    <a:masterClrMapping/>
  </p:clrMapOvr>
  <p:transition>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SH">
    <p:spTree>
      <p:nvGrpSpPr>
        <p:cNvPr id="1" name=""/>
        <p:cNvGrpSpPr/>
        <p:nvPr/>
      </p:nvGrpSpPr>
      <p:grpSpPr>
        <a:xfrm>
          <a:off x="0" y="0"/>
          <a:ext cx="0" cy="0"/>
          <a:chOff x="0" y="0"/>
          <a:chExt cx="0" cy="0"/>
        </a:xfrm>
      </p:grpSpPr>
      <p:pic>
        <p:nvPicPr>
          <p:cNvPr id="3" name="Picture 2" descr="cdwboxlogo-weboptimized.jpg"/>
          <p:cNvPicPr>
            <a:picLocks noChangeAspect="1"/>
          </p:cNvPicPr>
          <p:nvPr userDrawn="1"/>
        </p:nvPicPr>
        <p:blipFill>
          <a:blip r:embed="rId2"/>
          <a:stretch>
            <a:fillRect/>
          </a:stretch>
        </p:blipFill>
        <p:spPr>
          <a:xfrm>
            <a:off x="8477258" y="381001"/>
            <a:ext cx="470662" cy="427483"/>
          </a:xfrm>
          <a:prstGeom prst="rect">
            <a:avLst/>
          </a:prstGeom>
        </p:spPr>
      </p:pic>
      <p:sp>
        <p:nvSpPr>
          <p:cNvPr id="9" name="Text Placeholder 8"/>
          <p:cNvSpPr>
            <a:spLocks noGrp="1"/>
          </p:cNvSpPr>
          <p:nvPr>
            <p:ph type="body" sz="quarter" idx="11"/>
          </p:nvPr>
        </p:nvSpPr>
        <p:spPr>
          <a:xfrm>
            <a:off x="5418667" y="1"/>
            <a:ext cx="3733800" cy="190500"/>
          </a:xfrm>
          <a:prstGeom prst="rect">
            <a:avLst/>
          </a:prstGeom>
          <a:solidFill>
            <a:srgbClr val="404040"/>
          </a:solidFill>
          <a:ln>
            <a:noFill/>
          </a:ln>
          <a:effectLst/>
        </p:spPr>
        <p:txBody>
          <a:bodyPr anchor="ctr">
            <a:noAutofit/>
          </a:bodyPr>
          <a:lstStyle>
            <a:lvl1pPr marL="0" indent="0">
              <a:buNone/>
              <a:defRPr sz="900" b="1" cap="all">
                <a:solidFill>
                  <a:schemeClr val="bg1"/>
                </a:solidFill>
              </a:defRPr>
            </a:lvl1pPr>
          </a:lstStyle>
          <a:p>
            <a:pPr lvl="0"/>
            <a:r>
              <a:rPr lang="en-US" dirty="0" smtClean="0"/>
              <a:t>Click to edit Master text styles</a:t>
            </a:r>
          </a:p>
        </p:txBody>
      </p:sp>
      <p:sp>
        <p:nvSpPr>
          <p:cNvPr id="11" name="Rectangle 10"/>
          <p:cNvSpPr/>
          <p:nvPr userDrawn="1"/>
        </p:nvSpPr>
        <p:spPr>
          <a:xfrm>
            <a:off x="0" y="1"/>
            <a:ext cx="5334000" cy="190500"/>
          </a:xfrm>
          <a:prstGeom prst="rect">
            <a:avLst/>
          </a:prstGeom>
          <a:solidFill>
            <a:srgbClr val="EA71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solidFill>
            </a:endParaRPr>
          </a:p>
        </p:txBody>
      </p:sp>
      <p:sp>
        <p:nvSpPr>
          <p:cNvPr id="4" name="Text Placeholder 3"/>
          <p:cNvSpPr>
            <a:spLocks noGrp="1"/>
          </p:cNvSpPr>
          <p:nvPr>
            <p:ph type="body" sz="quarter" idx="12"/>
          </p:nvPr>
        </p:nvSpPr>
        <p:spPr>
          <a:xfrm>
            <a:off x="330200" y="1038225"/>
            <a:ext cx="8356600" cy="53721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a:xfrm>
            <a:off x="330200" y="334095"/>
            <a:ext cx="8070850" cy="530996"/>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565933686"/>
      </p:ext>
    </p:extLst>
  </p:cSld>
  <p:clrMapOvr>
    <a:masterClrMapping/>
  </p:clrMapOvr>
  <p:transition>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Rectangle 13"/>
          <p:cNvSpPr/>
          <p:nvPr userDrawn="1"/>
        </p:nvSpPr>
        <p:spPr>
          <a:xfrm>
            <a:off x="0" y="1"/>
            <a:ext cx="5334000" cy="190500"/>
          </a:xfrm>
          <a:prstGeom prst="rect">
            <a:avLst/>
          </a:prstGeom>
          <a:solidFill>
            <a:srgbClr val="EA71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solidFill>
            </a:endParaRPr>
          </a:p>
        </p:txBody>
      </p:sp>
      <p:pic>
        <p:nvPicPr>
          <p:cNvPr id="15" name="Picture 14" descr="cdwboxlogo-weboptimized.jpg"/>
          <p:cNvPicPr>
            <a:picLocks noChangeAspect="1"/>
          </p:cNvPicPr>
          <p:nvPr userDrawn="1"/>
        </p:nvPicPr>
        <p:blipFill>
          <a:blip r:embed="rId2"/>
          <a:stretch>
            <a:fillRect/>
          </a:stretch>
        </p:blipFill>
        <p:spPr>
          <a:xfrm>
            <a:off x="8477258" y="381001"/>
            <a:ext cx="470662" cy="427483"/>
          </a:xfrm>
          <a:prstGeom prst="rect">
            <a:avLst/>
          </a:prstGeom>
        </p:spPr>
      </p:pic>
      <p:sp>
        <p:nvSpPr>
          <p:cNvPr id="2" name="Title 1"/>
          <p:cNvSpPr>
            <a:spLocks noGrp="1"/>
          </p:cNvSpPr>
          <p:nvPr>
            <p:ph type="title"/>
          </p:nvPr>
        </p:nvSpPr>
        <p:spPr>
          <a:xfrm>
            <a:off x="313267" y="334095"/>
            <a:ext cx="8068733" cy="530996"/>
          </a:xfrm>
        </p:spPr>
        <p:txBody>
          <a:bodyPr/>
          <a:lstStyle>
            <a:lvl1pPr>
              <a:defRPr>
                <a:solidFill>
                  <a:schemeClr val="accent1"/>
                </a:solidFill>
              </a:defRPr>
            </a:lvl1pPr>
          </a:lstStyle>
          <a:p>
            <a:r>
              <a:rPr lang="en-US" dirty="0" smtClean="0"/>
              <a:t>Click to edit Master title style</a:t>
            </a:r>
            <a:endParaRPr lang="en-US" dirty="0"/>
          </a:p>
        </p:txBody>
      </p:sp>
      <p:sp>
        <p:nvSpPr>
          <p:cNvPr id="5" name="Text Placeholder 4"/>
          <p:cNvSpPr>
            <a:spLocks noGrp="1"/>
          </p:cNvSpPr>
          <p:nvPr>
            <p:ph type="body" sz="quarter" idx="15"/>
          </p:nvPr>
        </p:nvSpPr>
        <p:spPr>
          <a:xfrm>
            <a:off x="338667" y="1100138"/>
            <a:ext cx="4134721" cy="5334000"/>
          </a:xfrm>
        </p:spPr>
        <p:txBody>
          <a:bodyPr>
            <a:normAutofit/>
          </a:bodyPr>
          <a:lstStyle>
            <a:lvl1pPr>
              <a:defRPr sz="2000"/>
            </a:lvl1pPr>
            <a:lvl2pPr>
              <a:defRPr sz="2000"/>
            </a:lvl2pPr>
            <a:lvl3pPr>
              <a:defRPr sz="1800"/>
            </a:lvl3pPr>
            <a:lvl4pP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4"/>
          <p:cNvSpPr>
            <a:spLocks noGrp="1"/>
          </p:cNvSpPr>
          <p:nvPr>
            <p:ph type="body" sz="quarter" idx="16"/>
          </p:nvPr>
        </p:nvSpPr>
        <p:spPr>
          <a:xfrm>
            <a:off x="4670611" y="1100138"/>
            <a:ext cx="4134721" cy="5334000"/>
          </a:xfrm>
        </p:spPr>
        <p:txBody>
          <a:bodyPr>
            <a:normAutofit/>
          </a:bodyPr>
          <a:lstStyle>
            <a:lvl1pPr>
              <a:defRPr sz="2000"/>
            </a:lvl1pPr>
            <a:lvl2pPr>
              <a:defRPr sz="2000"/>
            </a:lvl2pPr>
            <a:lvl3pPr>
              <a:defRPr sz="1800"/>
            </a:lvl3pPr>
            <a:lvl4pPr>
              <a:defRPr sz="16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8" name="Rectangle 17"/>
          <p:cNvSpPr/>
          <p:nvPr userDrawn="1"/>
        </p:nvSpPr>
        <p:spPr>
          <a:xfrm>
            <a:off x="5432114" y="1"/>
            <a:ext cx="3720353" cy="190500"/>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SH">
    <p:spTree>
      <p:nvGrpSpPr>
        <p:cNvPr id="1" name=""/>
        <p:cNvGrpSpPr/>
        <p:nvPr/>
      </p:nvGrpSpPr>
      <p:grpSpPr>
        <a:xfrm>
          <a:off x="0" y="0"/>
          <a:ext cx="0" cy="0"/>
          <a:chOff x="0" y="0"/>
          <a:chExt cx="0" cy="0"/>
        </a:xfrm>
      </p:grpSpPr>
      <p:sp>
        <p:nvSpPr>
          <p:cNvPr id="13" name="Text Placeholder 8"/>
          <p:cNvSpPr>
            <a:spLocks noGrp="1"/>
          </p:cNvSpPr>
          <p:nvPr>
            <p:ph type="body" sz="quarter" idx="11"/>
          </p:nvPr>
        </p:nvSpPr>
        <p:spPr>
          <a:xfrm>
            <a:off x="5418667" y="1"/>
            <a:ext cx="3733800" cy="190500"/>
          </a:xfrm>
          <a:prstGeom prst="rect">
            <a:avLst/>
          </a:prstGeom>
          <a:solidFill>
            <a:srgbClr val="404040"/>
          </a:solidFill>
          <a:ln>
            <a:noFill/>
          </a:ln>
          <a:effectLst/>
        </p:spPr>
        <p:txBody>
          <a:bodyPr anchor="ctr">
            <a:noAutofit/>
          </a:bodyPr>
          <a:lstStyle>
            <a:lvl1pPr marL="0" indent="0">
              <a:buNone/>
              <a:defRPr sz="900" b="1" cap="all">
                <a:solidFill>
                  <a:schemeClr val="bg1"/>
                </a:solidFill>
              </a:defRPr>
            </a:lvl1pPr>
          </a:lstStyle>
          <a:p>
            <a:pPr lvl="0"/>
            <a:r>
              <a:rPr lang="en-US" dirty="0" smtClean="0"/>
              <a:t>Click to edit Master text styles</a:t>
            </a:r>
          </a:p>
        </p:txBody>
      </p:sp>
      <p:sp>
        <p:nvSpPr>
          <p:cNvPr id="14" name="Rectangle 13"/>
          <p:cNvSpPr/>
          <p:nvPr userDrawn="1"/>
        </p:nvSpPr>
        <p:spPr>
          <a:xfrm>
            <a:off x="0" y="1"/>
            <a:ext cx="5334000" cy="190500"/>
          </a:xfrm>
          <a:prstGeom prst="rect">
            <a:avLst/>
          </a:prstGeom>
          <a:solidFill>
            <a:srgbClr val="EA71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solidFill>
            </a:endParaRPr>
          </a:p>
        </p:txBody>
      </p:sp>
      <p:pic>
        <p:nvPicPr>
          <p:cNvPr id="15" name="Picture 14" descr="cdwboxlogo-weboptimized.jpg"/>
          <p:cNvPicPr>
            <a:picLocks noChangeAspect="1"/>
          </p:cNvPicPr>
          <p:nvPr userDrawn="1"/>
        </p:nvPicPr>
        <p:blipFill>
          <a:blip r:embed="rId2"/>
          <a:stretch>
            <a:fillRect/>
          </a:stretch>
        </p:blipFill>
        <p:spPr>
          <a:xfrm>
            <a:off x="8477258" y="381001"/>
            <a:ext cx="470662" cy="427483"/>
          </a:xfrm>
          <a:prstGeom prst="rect">
            <a:avLst/>
          </a:prstGeom>
        </p:spPr>
      </p:pic>
      <p:sp>
        <p:nvSpPr>
          <p:cNvPr id="2" name="Title 1"/>
          <p:cNvSpPr>
            <a:spLocks noGrp="1"/>
          </p:cNvSpPr>
          <p:nvPr>
            <p:ph type="title"/>
          </p:nvPr>
        </p:nvSpPr>
        <p:spPr>
          <a:xfrm>
            <a:off x="304800" y="334095"/>
            <a:ext cx="8077200" cy="530996"/>
          </a:xfrm>
        </p:spPr>
        <p:txBody>
          <a:bodyPr/>
          <a:lstStyle>
            <a:lvl1pPr>
              <a:defRPr>
                <a:solidFill>
                  <a:schemeClr val="accent1"/>
                </a:solidFill>
              </a:defRPr>
            </a:lvl1pPr>
          </a:lstStyle>
          <a:p>
            <a:r>
              <a:rPr lang="en-US" dirty="0" smtClean="0"/>
              <a:t>Click to edit Master title style</a:t>
            </a:r>
            <a:endParaRPr lang="en-US" dirty="0"/>
          </a:p>
        </p:txBody>
      </p:sp>
      <p:sp>
        <p:nvSpPr>
          <p:cNvPr id="5" name="Text Placeholder 4"/>
          <p:cNvSpPr>
            <a:spLocks noGrp="1"/>
          </p:cNvSpPr>
          <p:nvPr>
            <p:ph type="body" sz="quarter" idx="15"/>
          </p:nvPr>
        </p:nvSpPr>
        <p:spPr>
          <a:xfrm>
            <a:off x="321733" y="1100138"/>
            <a:ext cx="4151655" cy="5334000"/>
          </a:xfrm>
        </p:spPr>
        <p:txBody>
          <a:bodyPr>
            <a:normAutofit/>
          </a:bodyPr>
          <a:lstStyle>
            <a:lvl1pPr>
              <a:defRPr sz="2000"/>
            </a:lvl1pPr>
            <a:lvl2pPr>
              <a:defRPr sz="2000"/>
            </a:lvl2pPr>
            <a:lvl3pPr>
              <a:defRPr sz="1800"/>
            </a:lvl3pPr>
            <a:lvl4pP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4"/>
          <p:cNvSpPr>
            <a:spLocks noGrp="1"/>
          </p:cNvSpPr>
          <p:nvPr>
            <p:ph type="body" sz="quarter" idx="16"/>
          </p:nvPr>
        </p:nvSpPr>
        <p:spPr>
          <a:xfrm>
            <a:off x="4670612" y="1100138"/>
            <a:ext cx="4016188" cy="5334000"/>
          </a:xfrm>
        </p:spPr>
        <p:txBody>
          <a:bodyPr>
            <a:normAutofit/>
          </a:bodyPr>
          <a:lstStyle>
            <a:lvl1pPr>
              <a:defRPr sz="2000"/>
            </a:lvl1pPr>
            <a:lvl2pPr>
              <a:defRPr sz="2000"/>
            </a:lvl2pPr>
            <a:lvl3pPr>
              <a:defRPr sz="1800"/>
            </a:lvl3pPr>
            <a:lvl4pPr>
              <a:defRPr sz="16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47639183"/>
      </p:ext>
    </p:extLst>
  </p:cSld>
  <p:clrMapOvr>
    <a:masterClrMapping/>
  </p:clrMapOvr>
  <p:transition>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Rectangle 3"/>
          <p:cNvSpPr/>
          <p:nvPr userDrawn="1"/>
        </p:nvSpPr>
        <p:spPr>
          <a:xfrm>
            <a:off x="0" y="1"/>
            <a:ext cx="5334000" cy="190500"/>
          </a:xfrm>
          <a:prstGeom prst="rect">
            <a:avLst/>
          </a:prstGeom>
          <a:solidFill>
            <a:srgbClr val="EA71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cdwboxlogo-weboptimized.jpg"/>
          <p:cNvPicPr>
            <a:picLocks noChangeAspect="1"/>
          </p:cNvPicPr>
          <p:nvPr userDrawn="1"/>
        </p:nvPicPr>
        <p:blipFill>
          <a:blip r:embed="rId2"/>
          <a:stretch>
            <a:fillRect/>
          </a:stretch>
        </p:blipFill>
        <p:spPr>
          <a:xfrm>
            <a:off x="8477258" y="381001"/>
            <a:ext cx="470662" cy="427483"/>
          </a:xfrm>
          <a:prstGeom prst="rect">
            <a:avLst/>
          </a:prstGeom>
        </p:spPr>
      </p:pic>
      <p:sp>
        <p:nvSpPr>
          <p:cNvPr id="6" name="Rectangle 5"/>
          <p:cNvSpPr/>
          <p:nvPr userDrawn="1"/>
        </p:nvSpPr>
        <p:spPr>
          <a:xfrm>
            <a:off x="5432114" y="1"/>
            <a:ext cx="3720353" cy="190500"/>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H">
    <p:spTree>
      <p:nvGrpSpPr>
        <p:cNvPr id="1" name=""/>
        <p:cNvGrpSpPr/>
        <p:nvPr/>
      </p:nvGrpSpPr>
      <p:grpSpPr>
        <a:xfrm>
          <a:off x="0" y="0"/>
          <a:ext cx="0" cy="0"/>
          <a:chOff x="0" y="0"/>
          <a:chExt cx="0" cy="0"/>
        </a:xfrm>
      </p:grpSpPr>
      <p:sp>
        <p:nvSpPr>
          <p:cNvPr id="3" name="Text Placeholder 8"/>
          <p:cNvSpPr>
            <a:spLocks noGrp="1"/>
          </p:cNvSpPr>
          <p:nvPr>
            <p:ph type="body" sz="quarter" idx="11"/>
          </p:nvPr>
        </p:nvSpPr>
        <p:spPr>
          <a:xfrm>
            <a:off x="5418667" y="1"/>
            <a:ext cx="3733800" cy="190500"/>
          </a:xfrm>
          <a:prstGeom prst="rect">
            <a:avLst/>
          </a:prstGeom>
          <a:solidFill>
            <a:srgbClr val="404040"/>
          </a:solidFill>
          <a:ln>
            <a:noFill/>
          </a:ln>
          <a:effectLst/>
        </p:spPr>
        <p:txBody>
          <a:bodyPr anchor="ctr">
            <a:noAutofit/>
          </a:bodyPr>
          <a:lstStyle>
            <a:lvl1pPr marL="0" indent="0">
              <a:buNone/>
              <a:defRPr sz="900" b="1" cap="all">
                <a:solidFill>
                  <a:schemeClr val="bg1"/>
                </a:solidFill>
              </a:defRPr>
            </a:lvl1pPr>
          </a:lstStyle>
          <a:p>
            <a:pPr lvl="0"/>
            <a:r>
              <a:rPr lang="en-US" dirty="0" smtClean="0"/>
              <a:t>Click to edit Master text styles</a:t>
            </a:r>
          </a:p>
        </p:txBody>
      </p:sp>
      <p:sp>
        <p:nvSpPr>
          <p:cNvPr id="4" name="Rectangle 3"/>
          <p:cNvSpPr/>
          <p:nvPr userDrawn="1"/>
        </p:nvSpPr>
        <p:spPr>
          <a:xfrm>
            <a:off x="0" y="1"/>
            <a:ext cx="5334000" cy="190500"/>
          </a:xfrm>
          <a:prstGeom prst="rect">
            <a:avLst/>
          </a:prstGeom>
          <a:solidFill>
            <a:srgbClr val="EA71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cdwboxlogo-weboptimized.jpg"/>
          <p:cNvPicPr>
            <a:picLocks noChangeAspect="1"/>
          </p:cNvPicPr>
          <p:nvPr userDrawn="1"/>
        </p:nvPicPr>
        <p:blipFill>
          <a:blip r:embed="rId2"/>
          <a:stretch>
            <a:fillRect/>
          </a:stretch>
        </p:blipFill>
        <p:spPr>
          <a:xfrm>
            <a:off x="8477258" y="381001"/>
            <a:ext cx="470662" cy="427483"/>
          </a:xfrm>
          <a:prstGeom prst="rect">
            <a:avLst/>
          </a:prstGeom>
        </p:spPr>
      </p:pic>
    </p:spTree>
    <p:extLst>
      <p:ext uri="{BB962C8B-B14F-4D97-AF65-F5344CB8AC3E}">
        <p14:creationId xmlns:p14="http://schemas.microsoft.com/office/powerpoint/2010/main" val="3516086563"/>
      </p:ext>
    </p:extLst>
  </p:cSld>
  <p:clrMapOvr>
    <a:masterClrMapping/>
  </p:clrMapOvr>
  <p:transition>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2099733"/>
            <a:ext cx="8077200" cy="1481667"/>
          </a:xfrm>
          <a:noFill/>
          <a:ln>
            <a:noFill/>
          </a:ln>
        </p:spPr>
        <p:txBody>
          <a:bodyPr anchor="b"/>
          <a:lstStyle>
            <a:lvl1pPr marL="0" indent="0" algn="l">
              <a:defRPr sz="2600" b="1" cap="all">
                <a:solidFill>
                  <a:srgbClr val="DD000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09600" y="3632195"/>
            <a:ext cx="8077200" cy="2040471"/>
          </a:xfrm>
          <a:prstGeom prst="rect">
            <a:avLst/>
          </a:prstGeom>
        </p:spPr>
        <p:txBody>
          <a:bodyPr anchor="t">
            <a:normAutofit/>
          </a:bodyPr>
          <a:lstStyle>
            <a:lvl1pPr marL="0" indent="0">
              <a:buNone/>
              <a:defRPr sz="1600" b="0" cap="none">
                <a:solidFill>
                  <a:schemeClr val="tx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pic>
        <p:nvPicPr>
          <p:cNvPr id="8" name="Picture 7" descr="CDW_boxtag.jpg"/>
          <p:cNvPicPr>
            <a:picLocks noChangeAspect="1"/>
          </p:cNvPicPr>
          <p:nvPr userDrawn="1"/>
        </p:nvPicPr>
        <p:blipFill>
          <a:blip r:embed="rId2"/>
          <a:stretch>
            <a:fillRect/>
          </a:stretch>
        </p:blipFill>
        <p:spPr>
          <a:xfrm>
            <a:off x="7086602" y="626538"/>
            <a:ext cx="1551976" cy="720255"/>
          </a:xfrm>
          <a:prstGeom prst="rect">
            <a:avLst/>
          </a:prstGeom>
        </p:spPr>
      </p:pic>
      <p:sp>
        <p:nvSpPr>
          <p:cNvPr id="9" name="Title 1"/>
          <p:cNvSpPr txBox="1">
            <a:spLocks/>
          </p:cNvSpPr>
          <p:nvPr userDrawn="1"/>
        </p:nvSpPr>
        <p:spPr>
          <a:xfrm>
            <a:off x="0" y="6578601"/>
            <a:ext cx="5638800" cy="286000"/>
          </a:xfrm>
          <a:prstGeom prst="rect">
            <a:avLst/>
          </a:prstGeom>
          <a:solidFill>
            <a:srgbClr val="EA7125"/>
          </a:solidFill>
          <a:ln>
            <a:noFill/>
          </a:ln>
        </p:spPr>
        <p:txBody>
          <a:bodyPr vert="horz" lIns="91440" tIns="45720" rIns="91440" bIns="45720" rtlCol="0" anchor="ctr">
            <a:noAutofit/>
          </a:bodyPr>
          <a:lstStyle>
            <a:lvl1pPr>
              <a:defRPr sz="2000">
                <a:solidFill>
                  <a:schemeClr val="bg1"/>
                </a:solidFill>
              </a:defRPr>
            </a:lvl1pPr>
          </a:lstStyle>
          <a:p>
            <a:pPr marL="228600" marR="0" lvl="0" indent="0" algn="l" defTabSz="457200" rtl="0" eaLnBrk="1" fontAlgn="auto" latinLnBrk="0" hangingPunct="1">
              <a:lnSpc>
                <a:spcPct val="100000"/>
              </a:lnSpc>
              <a:spcBef>
                <a:spcPct val="0"/>
              </a:spcBef>
              <a:spcAft>
                <a:spcPts val="0"/>
              </a:spcAft>
              <a:buClrTx/>
              <a:buSzTx/>
              <a:buFontTx/>
              <a:buNone/>
              <a:tabLst/>
              <a:defRPr/>
            </a:pPr>
            <a:endParaRPr kumimoji="0" lang="en-US" sz="2000" b="1" i="0" u="none" strike="noStrike" kern="1200" cap="all" spc="0" normalizeH="0" baseline="0" noProof="0" dirty="0">
              <a:ln>
                <a:noFill/>
              </a:ln>
              <a:solidFill>
                <a:schemeClr val="bg1"/>
              </a:solidFill>
              <a:effectLst/>
              <a:uLnTx/>
              <a:uFillTx/>
              <a:latin typeface="Verdana"/>
              <a:ea typeface="+mj-ea"/>
              <a:cs typeface="Verdana"/>
            </a:endParaRPr>
          </a:p>
        </p:txBody>
      </p:sp>
      <p:sp>
        <p:nvSpPr>
          <p:cNvPr id="10" name="Title 1"/>
          <p:cNvSpPr txBox="1">
            <a:spLocks/>
          </p:cNvSpPr>
          <p:nvPr userDrawn="1"/>
        </p:nvSpPr>
        <p:spPr>
          <a:xfrm>
            <a:off x="5715002" y="6570134"/>
            <a:ext cx="2937329" cy="294468"/>
          </a:xfrm>
          <a:prstGeom prst="rect">
            <a:avLst/>
          </a:prstGeom>
          <a:solidFill>
            <a:srgbClr val="404040"/>
          </a:solidFill>
          <a:ln>
            <a:noFill/>
          </a:ln>
        </p:spPr>
        <p:txBody>
          <a:bodyPr vert="horz" lIns="91440" tIns="45720" rIns="91440" bIns="45720" rtlCol="0" anchor="ctr">
            <a:noAutofit/>
          </a:bodyPr>
          <a:lstStyle>
            <a:lvl1pPr>
              <a:defRPr sz="2000">
                <a:solidFill>
                  <a:schemeClr val="bg1"/>
                </a:solidFill>
              </a:defRPr>
            </a:lvl1pPr>
          </a:lstStyle>
          <a:p>
            <a:pPr marL="228600" marR="0" lvl="0" indent="0" algn="l" defTabSz="457200" rtl="0" eaLnBrk="1" fontAlgn="auto" latinLnBrk="0" hangingPunct="1">
              <a:lnSpc>
                <a:spcPct val="100000"/>
              </a:lnSpc>
              <a:spcBef>
                <a:spcPct val="0"/>
              </a:spcBef>
              <a:spcAft>
                <a:spcPts val="0"/>
              </a:spcAft>
              <a:buClrTx/>
              <a:buSzTx/>
              <a:buFontTx/>
              <a:buNone/>
              <a:tabLst/>
              <a:defRPr/>
            </a:pPr>
            <a:endParaRPr kumimoji="0" lang="en-US" sz="2000" b="1" i="0" u="none" strike="noStrike" kern="1200" cap="all" spc="0" normalizeH="0" baseline="0" noProof="0" dirty="0">
              <a:ln>
                <a:noFill/>
              </a:ln>
              <a:solidFill>
                <a:schemeClr val="bg1"/>
              </a:solidFill>
              <a:effectLst/>
              <a:uLnTx/>
              <a:uFillTx/>
              <a:latin typeface="Verdana"/>
              <a:ea typeface="+mj-ea"/>
              <a:cs typeface="Verdana"/>
            </a:endParaRPr>
          </a:p>
        </p:txBody>
      </p:sp>
    </p:spTree>
  </p:cSld>
  <p:clrMapOvr>
    <a:masterClrMapping/>
  </p:clrMapOvr>
  <p:transition>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pic>
        <p:nvPicPr>
          <p:cNvPr id="12" name="Picture 11" descr="CDW_boxtag.jpg"/>
          <p:cNvPicPr>
            <a:picLocks noChangeAspect="1"/>
          </p:cNvPicPr>
          <p:nvPr userDrawn="1"/>
        </p:nvPicPr>
        <p:blipFill>
          <a:blip r:embed="rId2"/>
          <a:stretch>
            <a:fillRect/>
          </a:stretch>
        </p:blipFill>
        <p:spPr>
          <a:xfrm>
            <a:off x="6070602" y="910761"/>
            <a:ext cx="2574544" cy="1194816"/>
          </a:xfrm>
          <a:prstGeom prst="rect">
            <a:avLst/>
          </a:prstGeom>
        </p:spPr>
      </p:pic>
      <p:grpSp>
        <p:nvGrpSpPr>
          <p:cNvPr id="7" name="Group 6"/>
          <p:cNvGrpSpPr/>
          <p:nvPr userDrawn="1"/>
        </p:nvGrpSpPr>
        <p:grpSpPr>
          <a:xfrm>
            <a:off x="-8467" y="4741364"/>
            <a:ext cx="8652331" cy="604105"/>
            <a:chOff x="0" y="4902238"/>
            <a:chExt cx="8652331" cy="604105"/>
          </a:xfrm>
        </p:grpSpPr>
        <p:sp>
          <p:nvSpPr>
            <p:cNvPr id="17" name="TextBox 16"/>
            <p:cNvSpPr txBox="1"/>
            <p:nvPr userDrawn="1"/>
          </p:nvSpPr>
          <p:spPr>
            <a:xfrm>
              <a:off x="778934" y="5198566"/>
              <a:ext cx="7551651" cy="307777"/>
            </a:xfrm>
            <a:prstGeom prst="rect">
              <a:avLst/>
            </a:prstGeom>
            <a:noFill/>
          </p:spPr>
          <p:txBody>
            <a:bodyPr wrap="square" rtlCol="0">
              <a:spAutoFit/>
            </a:bodyPr>
            <a:lstStyle/>
            <a:p>
              <a:r>
                <a:rPr lang="en-US" sz="1400" b="1" dirty="0" smtClean="0">
                  <a:solidFill>
                    <a:srgbClr val="DD0000"/>
                  </a:solidFill>
                </a:rPr>
                <a:t>800.800.4239 | </a:t>
              </a:r>
              <a:r>
                <a:rPr lang="en-US" sz="1400" b="1" dirty="0" err="1" smtClean="0">
                  <a:solidFill>
                    <a:srgbClr val="DD0000"/>
                  </a:solidFill>
                </a:rPr>
                <a:t>CDW.com/peoplewhogetit</a:t>
              </a:r>
              <a:endParaRPr lang="en-US" sz="1400" b="1" dirty="0">
                <a:solidFill>
                  <a:srgbClr val="DD0000"/>
                </a:solidFill>
              </a:endParaRPr>
            </a:p>
          </p:txBody>
        </p:sp>
        <p:grpSp>
          <p:nvGrpSpPr>
            <p:cNvPr id="6" name="Group 5"/>
            <p:cNvGrpSpPr/>
            <p:nvPr userDrawn="1"/>
          </p:nvGrpSpPr>
          <p:grpSpPr>
            <a:xfrm>
              <a:off x="0" y="4902238"/>
              <a:ext cx="8652331" cy="102908"/>
              <a:chOff x="0" y="4902238"/>
              <a:chExt cx="8652331" cy="102908"/>
            </a:xfrm>
          </p:grpSpPr>
          <p:sp>
            <p:nvSpPr>
              <p:cNvPr id="13" name="Title 1"/>
              <p:cNvSpPr txBox="1">
                <a:spLocks/>
              </p:cNvSpPr>
              <p:nvPr userDrawn="1"/>
            </p:nvSpPr>
            <p:spPr>
              <a:xfrm>
                <a:off x="0" y="4902238"/>
                <a:ext cx="5638800" cy="102908"/>
              </a:xfrm>
              <a:prstGeom prst="rect">
                <a:avLst/>
              </a:prstGeom>
              <a:solidFill>
                <a:srgbClr val="EA7125"/>
              </a:solidFill>
              <a:ln>
                <a:noFill/>
              </a:ln>
            </p:spPr>
            <p:txBody>
              <a:bodyPr vert="horz" lIns="91440" tIns="45720" rIns="91440" bIns="45720" rtlCol="0" anchor="ctr">
                <a:noAutofit/>
              </a:bodyPr>
              <a:lstStyle>
                <a:lvl1pPr>
                  <a:defRPr sz="2000">
                    <a:solidFill>
                      <a:schemeClr val="bg1"/>
                    </a:solidFill>
                  </a:defRPr>
                </a:lvl1pPr>
              </a:lstStyle>
              <a:p>
                <a:pPr marL="228600" marR="0" lvl="0" indent="0" algn="l" defTabSz="457200" rtl="0" eaLnBrk="1" fontAlgn="auto" latinLnBrk="0" hangingPunct="1">
                  <a:lnSpc>
                    <a:spcPct val="100000"/>
                  </a:lnSpc>
                  <a:spcBef>
                    <a:spcPct val="0"/>
                  </a:spcBef>
                  <a:spcAft>
                    <a:spcPts val="0"/>
                  </a:spcAft>
                  <a:buClrTx/>
                  <a:buSzTx/>
                  <a:buFontTx/>
                  <a:buNone/>
                  <a:tabLst/>
                  <a:defRPr/>
                </a:pPr>
                <a:endParaRPr kumimoji="0" lang="en-US" sz="2000" b="1" i="0" u="none" strike="noStrike" kern="1200" cap="all" spc="0" normalizeH="0" baseline="0" noProof="0" dirty="0">
                  <a:ln>
                    <a:noFill/>
                  </a:ln>
                  <a:solidFill>
                    <a:schemeClr val="accent2"/>
                  </a:solidFill>
                  <a:effectLst/>
                  <a:uLnTx/>
                  <a:uFillTx/>
                  <a:latin typeface="Verdana"/>
                  <a:ea typeface="+mj-ea"/>
                  <a:cs typeface="Verdana"/>
                </a:endParaRPr>
              </a:p>
            </p:txBody>
          </p:sp>
          <p:sp>
            <p:nvSpPr>
              <p:cNvPr id="14" name="Title 1"/>
              <p:cNvSpPr txBox="1">
                <a:spLocks/>
              </p:cNvSpPr>
              <p:nvPr userDrawn="1"/>
            </p:nvSpPr>
            <p:spPr>
              <a:xfrm>
                <a:off x="5715002" y="4902238"/>
                <a:ext cx="2937329" cy="102908"/>
              </a:xfrm>
              <a:prstGeom prst="rect">
                <a:avLst/>
              </a:prstGeom>
              <a:solidFill>
                <a:srgbClr val="404040"/>
              </a:solidFill>
              <a:ln>
                <a:noFill/>
              </a:ln>
            </p:spPr>
            <p:txBody>
              <a:bodyPr vert="horz" lIns="91440" tIns="45720" rIns="91440" bIns="45720" rtlCol="0" anchor="ctr">
                <a:noAutofit/>
              </a:bodyPr>
              <a:lstStyle>
                <a:lvl1pPr>
                  <a:defRPr sz="2000">
                    <a:solidFill>
                      <a:schemeClr val="bg1"/>
                    </a:solidFill>
                  </a:defRPr>
                </a:lvl1pPr>
              </a:lstStyle>
              <a:p>
                <a:pPr marL="228600" marR="0" lvl="0" indent="0" algn="l" defTabSz="457200" rtl="0" eaLnBrk="1" fontAlgn="auto" latinLnBrk="0" hangingPunct="1">
                  <a:lnSpc>
                    <a:spcPct val="100000"/>
                  </a:lnSpc>
                  <a:spcBef>
                    <a:spcPct val="0"/>
                  </a:spcBef>
                  <a:spcAft>
                    <a:spcPts val="0"/>
                  </a:spcAft>
                  <a:buClrTx/>
                  <a:buSzTx/>
                  <a:buFontTx/>
                  <a:buNone/>
                  <a:tabLst/>
                  <a:defRPr/>
                </a:pPr>
                <a:endParaRPr kumimoji="0" lang="en-US" sz="2000" b="1" i="0" u="none" strike="noStrike" kern="1200" cap="all" spc="0" normalizeH="0" baseline="0" noProof="0" dirty="0">
                  <a:ln>
                    <a:noFill/>
                  </a:ln>
                  <a:solidFill>
                    <a:schemeClr val="bg1"/>
                  </a:solidFill>
                  <a:effectLst/>
                  <a:uLnTx/>
                  <a:uFillTx/>
                  <a:latin typeface="Verdana"/>
                  <a:ea typeface="+mj-ea"/>
                  <a:cs typeface="Verdana"/>
                </a:endParaRPr>
              </a:p>
            </p:txBody>
          </p:sp>
        </p:grpSp>
      </p:grpSp>
      <p:sp>
        <p:nvSpPr>
          <p:cNvPr id="9" name="Text Placeholder 8"/>
          <p:cNvSpPr>
            <a:spLocks noGrp="1"/>
          </p:cNvSpPr>
          <p:nvPr>
            <p:ph type="body" sz="quarter" idx="10"/>
          </p:nvPr>
        </p:nvSpPr>
        <p:spPr>
          <a:xfrm>
            <a:off x="804864" y="2912533"/>
            <a:ext cx="7788804" cy="1608667"/>
          </a:xfrm>
        </p:spPr>
        <p:txBody>
          <a:bodyPr anchor="b">
            <a:normAutofit/>
          </a:bodyPr>
          <a:lstStyle>
            <a:lvl1pPr>
              <a:buNone/>
              <a:defRPr sz="2600" b="1" cap="all">
                <a:solidFill>
                  <a:srgbClr val="DE2125"/>
                </a:solidFill>
              </a:defRPr>
            </a:lvl1pPr>
          </a:lstStyle>
          <a:p>
            <a:pPr lvl="0"/>
            <a:r>
              <a:rPr lang="en-US" dirty="0" smtClean="0"/>
              <a:t>Click to edit Master text style</a:t>
            </a:r>
          </a:p>
        </p:txBody>
      </p:sp>
    </p:spTree>
  </p:cSld>
  <p:clrMapOvr>
    <a:masterClrMapping/>
  </p:clrMapOvr>
  <p:transition>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1489" y="334095"/>
            <a:ext cx="8375311" cy="530996"/>
          </a:xfrm>
          <a:prstGeom prst="rect">
            <a:avLst/>
          </a:prstGeom>
          <a:noFill/>
          <a:ln>
            <a:noFill/>
          </a:ln>
        </p:spPr>
        <p:txBody>
          <a:bodyPr vert="horz" lIns="91440" tIns="45720" rIns="91440" bIns="45720" rtlCol="0" anchor="ctr">
            <a:noAutofit/>
          </a:bodyPr>
          <a:lstStyle/>
          <a:p>
            <a:r>
              <a:rPr lang="en-US" dirty="0" smtClean="0"/>
              <a:t>Click to edit Master title style</a:t>
            </a:r>
            <a:endParaRPr lang="en-US" dirty="0"/>
          </a:p>
        </p:txBody>
      </p:sp>
      <p:sp>
        <p:nvSpPr>
          <p:cNvPr id="10" name="TextBox 9"/>
          <p:cNvSpPr txBox="1"/>
          <p:nvPr/>
        </p:nvSpPr>
        <p:spPr>
          <a:xfrm>
            <a:off x="8652932" y="6595531"/>
            <a:ext cx="355603" cy="338554"/>
          </a:xfrm>
          <a:prstGeom prst="rect">
            <a:avLst/>
          </a:prstGeom>
          <a:noFill/>
        </p:spPr>
        <p:txBody>
          <a:bodyPr wrap="square" rtlCol="0">
            <a:spAutoFit/>
          </a:bodyPr>
          <a:lstStyle/>
          <a:p>
            <a:pPr algn="r"/>
            <a:fld id="{63D6873E-ACBF-0942-B5C2-51F9A6E12C79}" type="slidenum">
              <a:rPr lang="en-US" sz="800" smtClean="0">
                <a:solidFill>
                  <a:schemeClr val="tx1"/>
                </a:solidFill>
                <a:latin typeface="Verdana"/>
                <a:cs typeface="Verdana"/>
              </a:rPr>
              <a:pPr algn="r"/>
              <a:t>‹#›</a:t>
            </a:fld>
            <a:endParaRPr lang="en-US" sz="800" dirty="0">
              <a:solidFill>
                <a:schemeClr val="tx1"/>
              </a:solidFill>
              <a:latin typeface="Verdana"/>
              <a:cs typeface="Verdana"/>
            </a:endParaRPr>
          </a:p>
        </p:txBody>
      </p:sp>
      <p:sp>
        <p:nvSpPr>
          <p:cNvPr id="8" name="Rectangle 7"/>
          <p:cNvSpPr/>
          <p:nvPr/>
        </p:nvSpPr>
        <p:spPr>
          <a:xfrm>
            <a:off x="3" y="6602568"/>
            <a:ext cx="9143999" cy="255432"/>
          </a:xfrm>
          <a:prstGeom prst="rect">
            <a:avLst/>
          </a:prstGeom>
          <a:solidFill>
            <a:schemeClr val="bg2">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p:nvSpPr>
        <p:spPr>
          <a:xfrm>
            <a:off x="8356600" y="6602568"/>
            <a:ext cx="651934" cy="230832"/>
          </a:xfrm>
          <a:prstGeom prst="rect">
            <a:avLst/>
          </a:prstGeom>
          <a:noFill/>
        </p:spPr>
        <p:txBody>
          <a:bodyPr wrap="square" rtlCol="0" anchor="t">
            <a:spAutoFit/>
          </a:bodyPr>
          <a:lstStyle/>
          <a:p>
            <a:pPr algn="r"/>
            <a:fld id="{63D6873E-ACBF-0942-B5C2-51F9A6E12C79}" type="slidenum">
              <a:rPr lang="en-US" sz="900" b="0" smtClean="0">
                <a:solidFill>
                  <a:schemeClr val="tx2">
                    <a:lumMod val="75000"/>
                  </a:schemeClr>
                </a:solidFill>
                <a:latin typeface="Verdana"/>
                <a:cs typeface="Verdana"/>
              </a:rPr>
              <a:pPr algn="r"/>
              <a:t>‹#›</a:t>
            </a:fld>
            <a:endParaRPr lang="en-US" sz="900" b="0" dirty="0">
              <a:solidFill>
                <a:schemeClr val="tx2">
                  <a:lumMod val="75000"/>
                </a:schemeClr>
              </a:solidFill>
              <a:latin typeface="Verdana"/>
              <a:cs typeface="Verdana"/>
            </a:endParaRPr>
          </a:p>
        </p:txBody>
      </p:sp>
      <p:sp>
        <p:nvSpPr>
          <p:cNvPr id="12" name="Text Placeholder 2"/>
          <p:cNvSpPr>
            <a:spLocks noGrp="1"/>
          </p:cNvSpPr>
          <p:nvPr>
            <p:ph type="body" idx="1"/>
          </p:nvPr>
        </p:nvSpPr>
        <p:spPr>
          <a:xfrm>
            <a:off x="311489" y="1042403"/>
            <a:ext cx="8375311" cy="53797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81" r:id="rId4"/>
    <p:sldLayoutId id="2147483691" r:id="rId5"/>
    <p:sldLayoutId id="2147483682" r:id="rId6"/>
    <p:sldLayoutId id="2147483692" r:id="rId7"/>
    <p:sldLayoutId id="2147483684" r:id="rId8"/>
    <p:sldLayoutId id="2147483677" r:id="rId9"/>
    <p:sldLayoutId id="2147483674" r:id="rId10"/>
  </p:sldLayoutIdLst>
  <p:transition>
    <p:push dir="u"/>
  </p:transition>
  <p:timing>
    <p:tnLst>
      <p:par>
        <p:cTn id="1" dur="indefinite" restart="never" nodeType="tmRoot"/>
      </p:par>
    </p:tnLst>
  </p:timing>
  <p:txStyles>
    <p:titleStyle>
      <a:lvl1pPr marL="0" indent="0" algn="l" defTabSz="457200" rtl="0" eaLnBrk="1" latinLnBrk="0" hangingPunct="1">
        <a:spcBef>
          <a:spcPct val="0"/>
        </a:spcBef>
        <a:buNone/>
        <a:defRPr sz="2400" b="1" kern="1200" cap="all" baseline="0">
          <a:solidFill>
            <a:srgbClr val="0070C0"/>
          </a:solidFill>
          <a:latin typeface="Verdana"/>
          <a:ea typeface="+mj-ea"/>
          <a:cs typeface="Verdana"/>
        </a:defRPr>
      </a:lvl1pPr>
    </p:titleStyle>
    <p:bodyStyle>
      <a:lvl1pPr marL="237744" indent="-237744" algn="l" defTabSz="457200" rtl="0" eaLnBrk="1" latinLnBrk="0" hangingPunct="1">
        <a:spcBef>
          <a:spcPts val="672"/>
        </a:spcBef>
        <a:buClr>
          <a:srgbClr val="0070C0"/>
        </a:buClr>
        <a:buSzPct val="90000"/>
        <a:buFont typeface="Arial"/>
        <a:buChar char="•"/>
        <a:defRPr sz="2000" b="0" kern="1200" cap="none" baseline="0">
          <a:solidFill>
            <a:srgbClr val="404040"/>
          </a:solidFill>
          <a:latin typeface="Verdana"/>
          <a:ea typeface="+mn-ea"/>
          <a:cs typeface="Verdana"/>
        </a:defRPr>
      </a:lvl1pPr>
      <a:lvl2pPr marL="452438" indent="-223838" algn="l" defTabSz="457200" rtl="0" eaLnBrk="1" latinLnBrk="0" hangingPunct="1">
        <a:spcBef>
          <a:spcPts val="400"/>
        </a:spcBef>
        <a:buClr>
          <a:srgbClr val="0070C0"/>
        </a:buClr>
        <a:buSzPct val="90000"/>
        <a:buFont typeface="Lucida Grande"/>
        <a:buChar char="»"/>
        <a:defRPr sz="2000" b="0" kern="1200">
          <a:solidFill>
            <a:srgbClr val="404040"/>
          </a:solidFill>
          <a:latin typeface="Verdana"/>
          <a:ea typeface="+mn-ea"/>
          <a:cs typeface="Verdana"/>
        </a:defRPr>
      </a:lvl2pPr>
      <a:lvl3pPr marL="630936" indent="-173736" algn="l" defTabSz="457200" rtl="0" eaLnBrk="1" latinLnBrk="0" hangingPunct="1">
        <a:spcBef>
          <a:spcPts val="400"/>
        </a:spcBef>
        <a:buClr>
          <a:srgbClr val="0070C0"/>
        </a:buClr>
        <a:buSzPct val="90000"/>
        <a:buFont typeface="Lucida Grande"/>
        <a:buChar char="-"/>
        <a:defRPr sz="1800" kern="1200">
          <a:solidFill>
            <a:srgbClr val="404040"/>
          </a:solidFill>
          <a:latin typeface="Verdana"/>
          <a:ea typeface="+mn-ea"/>
          <a:cs typeface="Verdana"/>
        </a:defRPr>
      </a:lvl3pPr>
      <a:lvl4pPr marL="803275" indent="-219075" algn="l" defTabSz="1311275" rtl="0" eaLnBrk="1" latinLnBrk="0" hangingPunct="1">
        <a:spcBef>
          <a:spcPts val="400"/>
        </a:spcBef>
        <a:buClr>
          <a:srgbClr val="0070C0"/>
        </a:buClr>
        <a:buSzPct val="90000"/>
        <a:buFont typeface="Courier New"/>
        <a:buChar char="o"/>
        <a:defRPr sz="1600" kern="1200">
          <a:solidFill>
            <a:srgbClr val="404040"/>
          </a:solidFill>
          <a:latin typeface="Verdana"/>
          <a:ea typeface="+mn-ea"/>
          <a:cs typeface="Verdana"/>
        </a:defRPr>
      </a:lvl4pPr>
      <a:lvl5pPr marL="1033463" indent="-219075" algn="l" defTabSz="457200" rtl="0" eaLnBrk="1" latinLnBrk="0" hangingPunct="1">
        <a:spcBef>
          <a:spcPts val="400"/>
        </a:spcBef>
        <a:buClr>
          <a:srgbClr val="0070C0"/>
        </a:buClr>
        <a:buSzPct val="90000"/>
        <a:buFont typeface="Wingdings" pitchFamily="2" charset="2"/>
        <a:buChar char="§"/>
        <a:tabLst/>
        <a:defRPr sz="1400" kern="1200">
          <a:solidFill>
            <a:srgbClr val="404040"/>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0.jpeg"/><Relationship Id="rId7"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7.jpe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16.xml.rels><?xml version="1.0" encoding="UTF-8" standalone="yes"?>
<Relationships xmlns="http://schemas.openxmlformats.org/package/2006/relationships"><Relationship Id="rId8" Type="http://schemas.openxmlformats.org/officeDocument/2006/relationships/hyperlink" Target="https://en.wikipedia.org/wiki/ISO/IEC_8859-6" TargetMode="External"/><Relationship Id="rId13" Type="http://schemas.openxmlformats.org/officeDocument/2006/relationships/hyperlink" Target="https://en.wikipedia.org/wiki/ISO/IEC_8859-11" TargetMode="External"/><Relationship Id="rId18" Type="http://schemas.openxmlformats.org/officeDocument/2006/relationships/hyperlink" Target="https://en.wikipedia.org/wiki/ISO/IEC_8859-16" TargetMode="External"/><Relationship Id="rId3" Type="http://schemas.openxmlformats.org/officeDocument/2006/relationships/hyperlink" Target="https://en.wikipedia.org/wiki/ISO/IEC_8859-1" TargetMode="External"/><Relationship Id="rId7" Type="http://schemas.openxmlformats.org/officeDocument/2006/relationships/hyperlink" Target="https://en.wikipedia.org/wiki/ISO/IEC_8859-5" TargetMode="External"/><Relationship Id="rId12" Type="http://schemas.openxmlformats.org/officeDocument/2006/relationships/hyperlink" Target="https://en.wikipedia.org/wiki/ISO/IEC_8859-10" TargetMode="External"/><Relationship Id="rId17" Type="http://schemas.openxmlformats.org/officeDocument/2006/relationships/hyperlink" Target="https://en.wikipedia.org/wiki/ISO/IEC_8859-15" TargetMode="External"/><Relationship Id="rId2" Type="http://schemas.openxmlformats.org/officeDocument/2006/relationships/notesSlide" Target="../notesSlides/notesSlide16.xml"/><Relationship Id="rId16" Type="http://schemas.openxmlformats.org/officeDocument/2006/relationships/hyperlink" Target="https://en.wikipedia.org/wiki/ISO/IEC_8859-14" TargetMode="External"/><Relationship Id="rId1" Type="http://schemas.openxmlformats.org/officeDocument/2006/relationships/slideLayout" Target="../slideLayouts/slideLayout2.xml"/><Relationship Id="rId6" Type="http://schemas.openxmlformats.org/officeDocument/2006/relationships/hyperlink" Target="https://en.wikipedia.org/wiki/ISO/IEC_8859-4" TargetMode="External"/><Relationship Id="rId11" Type="http://schemas.openxmlformats.org/officeDocument/2006/relationships/hyperlink" Target="https://en.wikipedia.org/wiki/ISO/IEC_8859-9" TargetMode="External"/><Relationship Id="rId5" Type="http://schemas.openxmlformats.org/officeDocument/2006/relationships/hyperlink" Target="https://en.wikipedia.org/wiki/ISO/IEC_8859-3" TargetMode="External"/><Relationship Id="rId15" Type="http://schemas.openxmlformats.org/officeDocument/2006/relationships/hyperlink" Target="https://en.wikipedia.org/wiki/ISO/IEC_8859-13" TargetMode="External"/><Relationship Id="rId10" Type="http://schemas.openxmlformats.org/officeDocument/2006/relationships/hyperlink" Target="https://en.wikipedia.org/wiki/ISO/IEC_8859-8" TargetMode="External"/><Relationship Id="rId4" Type="http://schemas.openxmlformats.org/officeDocument/2006/relationships/hyperlink" Target="https://en.wikipedia.org/wiki/ISO/IEC_8859-2" TargetMode="External"/><Relationship Id="rId9" Type="http://schemas.openxmlformats.org/officeDocument/2006/relationships/hyperlink" Target="https://en.wikipedia.org/wiki/ISO/IEC_8859-7" TargetMode="External"/><Relationship Id="rId14" Type="http://schemas.openxmlformats.org/officeDocument/2006/relationships/hyperlink" Target="https://en.wikipedia.org/wiki/ISO/IEC_8859-12"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Code_page_1251" TargetMode="External"/><Relationship Id="rId13" Type="http://schemas.openxmlformats.org/officeDocument/2006/relationships/hyperlink" Target="https://en.wikipedia.org/wiki/Greek_alphabet" TargetMode="External"/><Relationship Id="rId18" Type="http://schemas.openxmlformats.org/officeDocument/2006/relationships/hyperlink" Target="https://en.wikipedia.org/wiki/Code_page_1256" TargetMode="External"/><Relationship Id="rId3" Type="http://schemas.openxmlformats.org/officeDocument/2006/relationships/hyperlink" Target="https://en.wikipedia.org/wiki/Code_page_37" TargetMode="External"/><Relationship Id="rId21" Type="http://schemas.openxmlformats.org/officeDocument/2006/relationships/hyperlink" Target="https://en.wikipedia.org/wiki/Baltic_languages" TargetMode="External"/><Relationship Id="rId7" Type="http://schemas.openxmlformats.org/officeDocument/2006/relationships/hyperlink" Target="https://en.wikipedia.org/wiki/Central_Europe" TargetMode="External"/><Relationship Id="rId12" Type="http://schemas.openxmlformats.org/officeDocument/2006/relationships/hyperlink" Target="https://en.wikipedia.org/wiki/Code_page_1253" TargetMode="External"/><Relationship Id="rId17" Type="http://schemas.openxmlformats.org/officeDocument/2006/relationships/hyperlink" Target="https://en.wikipedia.org/wiki/Hebrew_alphabet" TargetMode="External"/><Relationship Id="rId2" Type="http://schemas.openxmlformats.org/officeDocument/2006/relationships/notesSlide" Target="../notesSlides/notesSlide17.xml"/><Relationship Id="rId16" Type="http://schemas.openxmlformats.org/officeDocument/2006/relationships/hyperlink" Target="https://en.wikipedia.org/wiki/Code_page_1255" TargetMode="External"/><Relationship Id="rId20" Type="http://schemas.openxmlformats.org/officeDocument/2006/relationships/hyperlink" Target="https://en.wikipedia.org/wiki/Code_page_1257" TargetMode="External"/><Relationship Id="rId1" Type="http://schemas.openxmlformats.org/officeDocument/2006/relationships/slideLayout" Target="../slideLayouts/slideLayout2.xml"/><Relationship Id="rId6" Type="http://schemas.openxmlformats.org/officeDocument/2006/relationships/hyperlink" Target="https://en.wikipedia.org/wiki/Latin_script" TargetMode="External"/><Relationship Id="rId11" Type="http://schemas.openxmlformats.org/officeDocument/2006/relationships/hyperlink" Target="https://en.wikipedia.org/wiki/Western_Europe" TargetMode="External"/><Relationship Id="rId5" Type="http://schemas.openxmlformats.org/officeDocument/2006/relationships/hyperlink" Target="https://en.wikipedia.org/wiki/Code_page_1250" TargetMode="External"/><Relationship Id="rId15" Type="http://schemas.openxmlformats.org/officeDocument/2006/relationships/hyperlink" Target="https://en.wikipedia.org/wiki/Turkish_alphabet" TargetMode="External"/><Relationship Id="rId23" Type="http://schemas.openxmlformats.org/officeDocument/2006/relationships/hyperlink" Target="https://en.wikipedia.org/wiki/Vietnamese_alphabet" TargetMode="External"/><Relationship Id="rId10" Type="http://schemas.openxmlformats.org/officeDocument/2006/relationships/hyperlink" Target="https://en.wikipedia.org/wiki/Code_page_1252" TargetMode="External"/><Relationship Id="rId19" Type="http://schemas.openxmlformats.org/officeDocument/2006/relationships/hyperlink" Target="https://en.wikipedia.org/wiki/Arabic_alphabet" TargetMode="External"/><Relationship Id="rId4" Type="http://schemas.openxmlformats.org/officeDocument/2006/relationships/hyperlink" Target="https://en.wikipedia.org/wiki/Code_page_437" TargetMode="External"/><Relationship Id="rId9" Type="http://schemas.openxmlformats.org/officeDocument/2006/relationships/hyperlink" Target="https://en.wikipedia.org/wiki/Cyrillic_script" TargetMode="External"/><Relationship Id="rId14" Type="http://schemas.openxmlformats.org/officeDocument/2006/relationships/hyperlink" Target="https://en.wikipedia.org/wiki/Code_page_1254" TargetMode="External"/><Relationship Id="rId22" Type="http://schemas.openxmlformats.org/officeDocument/2006/relationships/hyperlink" Target="https://en.wikipedia.org/wiki/Code_page_1258"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55.jpeg"/><Relationship Id="rId4" Type="http://schemas.openxmlformats.org/officeDocument/2006/relationships/image" Target="../media/image5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2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2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3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www.linkedin.com/in/jamesrsmall" TargetMode="External"/><Relationship Id="rId3" Type="http://schemas.openxmlformats.org/officeDocument/2006/relationships/image" Target="../media/image70.png"/><Relationship Id="rId7" Type="http://schemas.openxmlformats.org/officeDocument/2006/relationships/image" Target="../media/image71.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hyperlink" Target="https://github.com/sockduct/" TargetMode="External"/><Relationship Id="rId5" Type="http://schemas.openxmlformats.org/officeDocument/2006/relationships/hyperlink" Target="http://twitter.com/sockduct" TargetMode="External"/><Relationship Id="rId10" Type="http://schemas.openxmlformats.org/officeDocument/2006/relationships/image" Target="../media/image73.png"/><Relationship Id="rId4" Type="http://schemas.openxmlformats.org/officeDocument/2006/relationships/hyperlink" Target="http://twitter.com/netsec14" TargetMode="External"/><Relationship Id="rId9" Type="http://schemas.openxmlformats.org/officeDocument/2006/relationships/image" Target="../media/image7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en.wikipedia.org/wiki/Unicode" TargetMode="External"/><Relationship Id="rId13" Type="http://schemas.openxmlformats.org/officeDocument/2006/relationships/hyperlink" Target="https://en.wikipedia.org/wiki/Character_encoding" TargetMode="External"/><Relationship Id="rId3" Type="http://schemas.openxmlformats.org/officeDocument/2006/relationships/hyperlink" Target="https://w3techs.com/technologies/overview/character_encoding/all" TargetMode="External"/><Relationship Id="rId7" Type="http://schemas.openxmlformats.org/officeDocument/2006/relationships/hyperlink" Target="https://tools.ietf.org/html/rfc6532" TargetMode="External"/><Relationship Id="rId12" Type="http://schemas.openxmlformats.org/officeDocument/2006/relationships/hyperlink" Target="https://en.wikipedia.org/wiki/Endianness" TargetMode="External"/><Relationship Id="rId2" Type="http://schemas.openxmlformats.org/officeDocument/2006/relationships/hyperlink" Target="http://unicode.org/" TargetMode="External"/><Relationship Id="rId1" Type="http://schemas.openxmlformats.org/officeDocument/2006/relationships/slideLayout" Target="../slideLayouts/slideLayout2.xml"/><Relationship Id="rId6" Type="http://schemas.openxmlformats.org/officeDocument/2006/relationships/hyperlink" Target="https://tools.ietf.org/html/rfc6531" TargetMode="External"/><Relationship Id="rId11" Type="http://schemas.openxmlformats.org/officeDocument/2006/relationships/hyperlink" Target="https://en.wikipedia.org/wiki/Interface_description_language" TargetMode="External"/><Relationship Id="rId5" Type="http://schemas.openxmlformats.org/officeDocument/2006/relationships/hyperlink" Target="https://en.wikipedia.org/wiki/MIME" TargetMode="External"/><Relationship Id="rId10" Type="http://schemas.openxmlformats.org/officeDocument/2006/relationships/hyperlink" Target="https://en.wikipedia.org/wiki/Comparison_of_data_serialization_formats" TargetMode="External"/><Relationship Id="rId4" Type="http://schemas.openxmlformats.org/officeDocument/2006/relationships/hyperlink" Target="https://en.wikipedia.org/wiki/Unicode_and_email" TargetMode="External"/><Relationship Id="rId9" Type="http://schemas.openxmlformats.org/officeDocument/2006/relationships/hyperlink" Target="https://en.wikipedia.org/wiki/Serialization" TargetMode="External"/><Relationship Id="rId14" Type="http://schemas.openxmlformats.org/officeDocument/2006/relationships/hyperlink" Target="https://en.wikipedia.org/wiki/Code_page"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s://en.wikipedia.org/wiki/Universal_Character_Set_characters" TargetMode="External"/><Relationship Id="rId13" Type="http://schemas.openxmlformats.org/officeDocument/2006/relationships/hyperlink" Target="https://en.wikipedia.org/wiki/UTF-32" TargetMode="External"/><Relationship Id="rId3" Type="http://schemas.openxmlformats.org/officeDocument/2006/relationships/hyperlink" Target="https://en.wikipedia.org/wiki/Windows_code_page" TargetMode="External"/><Relationship Id="rId7" Type="http://schemas.openxmlformats.org/officeDocument/2006/relationships/hyperlink" Target="https://en.wikipedia.org/wiki/Universal_Coded_Character_Set" TargetMode="External"/><Relationship Id="rId12" Type="http://schemas.openxmlformats.org/officeDocument/2006/relationships/hyperlink" Target="https://en.wikipedia.org/wiki/UTF-16" TargetMode="External"/><Relationship Id="rId2" Type="http://schemas.openxmlformats.org/officeDocument/2006/relationships/hyperlink" Target="https://en.wikipedia.org/wiki/C0_and_C1_control_codes" TargetMode="External"/><Relationship Id="rId1" Type="http://schemas.openxmlformats.org/officeDocument/2006/relationships/slideLayout" Target="../slideLayouts/slideLayout2.xml"/><Relationship Id="rId6" Type="http://schemas.openxmlformats.org/officeDocument/2006/relationships/hyperlink" Target="https://en.wikipedia.org/wiki/Comparison_of_Unicode_encodings" TargetMode="External"/><Relationship Id="rId11" Type="http://schemas.openxmlformats.org/officeDocument/2006/relationships/hyperlink" Target="https://en.wikipedia.org/wiki/UTF-8" TargetMode="External"/><Relationship Id="rId5" Type="http://schemas.openxmlformats.org/officeDocument/2006/relationships/hyperlink" Target="http://kermitproject.org/utf8.html" TargetMode="External"/><Relationship Id="rId10" Type="http://schemas.openxmlformats.org/officeDocument/2006/relationships/hyperlink" Target="https://unicode-table.com/en/" TargetMode="External"/><Relationship Id="rId4" Type="http://schemas.openxmlformats.org/officeDocument/2006/relationships/hyperlink" Target="https://en.wikipedia.org/wiki/ASCII" TargetMode="External"/><Relationship Id="rId9" Type="http://schemas.openxmlformats.org/officeDocument/2006/relationships/hyperlink" Target="https://en.wikipedia.org/wiki/Plane_(Unicode)" TargetMode="External"/></Relationships>
</file>

<file path=ppt/slides/_rels/slide38.xml.rels><?xml version="1.0" encoding="UTF-8" standalone="yes"?>
<Relationships xmlns="http://schemas.openxmlformats.org/package/2006/relationships"><Relationship Id="rId8" Type="http://schemas.openxmlformats.org/officeDocument/2006/relationships/hyperlink" Target="http://www.unicode.org/standard/principles.html" TargetMode="External"/><Relationship Id="rId3" Type="http://schemas.openxmlformats.org/officeDocument/2006/relationships/hyperlink" Target="https://tools.ietf.org/html/rfc2781" TargetMode="External"/><Relationship Id="rId7" Type="http://schemas.openxmlformats.org/officeDocument/2006/relationships/hyperlink" Target="http://www.unicode.org/versions/Unicode10.0.0/" TargetMode="External"/><Relationship Id="rId2" Type="http://schemas.openxmlformats.org/officeDocument/2006/relationships/hyperlink" Target="https://tools.ietf.org/html/rfc3629" TargetMode="External"/><Relationship Id="rId1" Type="http://schemas.openxmlformats.org/officeDocument/2006/relationships/slideLayout" Target="../slideLayouts/slideLayout2.xml"/><Relationship Id="rId6" Type="http://schemas.openxmlformats.org/officeDocument/2006/relationships/hyperlink" Target="https://chardet.readthedocs.io/en/latest/" TargetMode="External"/><Relationship Id="rId11" Type="http://schemas.openxmlformats.org/officeDocument/2006/relationships/hyperlink" Target="https://en.wikipedia.org/wiki/List_of_XML_and_HTML_character_entity_references" TargetMode="External"/><Relationship Id="rId5" Type="http://schemas.openxmlformats.org/officeDocument/2006/relationships/hyperlink" Target="https://en.wikipedia.org/wiki/Iconv" TargetMode="External"/><Relationship Id="rId10" Type="http://schemas.openxmlformats.org/officeDocument/2006/relationships/hyperlink" Target="http://www.unicode.org/notes/tn28/UTN28-PlainTextMath-v3.1.pdf" TargetMode="External"/><Relationship Id="rId4" Type="http://schemas.openxmlformats.org/officeDocument/2006/relationships/hyperlink" Target="https://tools.ietf.org/html/rfc5198" TargetMode="External"/><Relationship Id="rId9" Type="http://schemas.openxmlformats.org/officeDocument/2006/relationships/hyperlink" Target="http://www.unicode.org/notes/tn23/Muller-Slides+Narr.pdf" TargetMode="External"/></Relationships>
</file>

<file path=ppt/slides/_rels/slide39.xml.rels><?xml version="1.0" encoding="UTF-8" standalone="yes"?>
<Relationships xmlns="http://schemas.openxmlformats.org/package/2006/relationships"><Relationship Id="rId8" Type="http://schemas.openxmlformats.org/officeDocument/2006/relationships/hyperlink" Target="https://en.wikipedia.org/wiki/Unicode_font" TargetMode="External"/><Relationship Id="rId3" Type="http://schemas.openxmlformats.org/officeDocument/2006/relationships/hyperlink" Target="https://en.wikipedia.org/wiki/Specials_(Unicode_block)" TargetMode="External"/><Relationship Id="rId7" Type="http://schemas.openxmlformats.org/officeDocument/2006/relationships/hyperlink" Target="https://en.wikipedia.org/wiki/Locale_(computer_software)" TargetMode="External"/><Relationship Id="rId2" Type="http://schemas.openxmlformats.org/officeDocument/2006/relationships/hyperlink" Target="https://en.wikipedia.org/wiki/Mojibake" TargetMode="External"/><Relationship Id="rId1" Type="http://schemas.openxmlformats.org/officeDocument/2006/relationships/slideLayout" Target="../slideLayouts/slideLayout2.xml"/><Relationship Id="rId6" Type="http://schemas.openxmlformats.org/officeDocument/2006/relationships/hyperlink" Target="https://en.wikipedia.org/wiki/Punycode" TargetMode="External"/><Relationship Id="rId5" Type="http://schemas.openxmlformats.org/officeDocument/2006/relationships/hyperlink" Target="https://en.wikipedia.org/wiki/8-bit_clean" TargetMode="External"/><Relationship Id="rId10" Type="http://schemas.openxmlformats.org/officeDocument/2006/relationships/hyperlink" Target="https://en.wikipedia.org/wiki/Binary-to-text_encoding" TargetMode="External"/><Relationship Id="rId4" Type="http://schemas.openxmlformats.org/officeDocument/2006/relationships/hyperlink" Target="https://danielmiessler.com/study/encoding/#gs.qzvHynI" TargetMode="External"/><Relationship Id="rId9" Type="http://schemas.openxmlformats.org/officeDocument/2006/relationships/hyperlink" Target="https://gist.github.com/zommarin/1480974"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0.xml.rels><?xml version="1.0" encoding="UTF-8" standalone="yes"?>
<Relationships xmlns="http://schemas.openxmlformats.org/package/2006/relationships"><Relationship Id="rId3" Type="http://schemas.openxmlformats.org/officeDocument/2006/relationships/hyperlink" Target="http://kunststube.net/encoding/" TargetMode="External"/><Relationship Id="rId2" Type="http://schemas.openxmlformats.org/officeDocument/2006/relationships/hyperlink" Target="https://en.wikipedia.org/wiki/Internationalized_domain_name" TargetMode="External"/><Relationship Id="rId1" Type="http://schemas.openxmlformats.org/officeDocument/2006/relationships/slideLayout" Target="../slideLayouts/slideLayout2.xml"/><Relationship Id="rId6" Type="http://schemas.openxmlformats.org/officeDocument/2006/relationships/hyperlink" Target="https://en.wikipedia.org/wiki/Marshalling_(computer_science)" TargetMode="External"/><Relationship Id="rId5" Type="http://schemas.openxmlformats.org/officeDocument/2006/relationships/hyperlink" Target="http://lucumr.pocoo.org/2014/1/9/ucs-vs-utf8/" TargetMode="External"/><Relationship Id="rId4" Type="http://schemas.openxmlformats.org/officeDocument/2006/relationships/hyperlink" Target="http://unicodebook.readthedocs.io/index.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Unicode and why do i care?</a:t>
            </a:r>
            <a:endParaRPr lang="en-US" dirty="0"/>
          </a:p>
        </p:txBody>
      </p:sp>
      <p:sp>
        <p:nvSpPr>
          <p:cNvPr id="3" name="Subtitle 2"/>
          <p:cNvSpPr>
            <a:spLocks noGrp="1"/>
          </p:cNvSpPr>
          <p:nvPr>
            <p:ph type="subTitle" idx="1"/>
          </p:nvPr>
        </p:nvSpPr>
        <p:spPr/>
        <p:txBody>
          <a:bodyPr>
            <a:normAutofit/>
          </a:bodyPr>
          <a:lstStyle/>
          <a:p>
            <a:r>
              <a:rPr lang="en-US" dirty="0" smtClean="0"/>
              <a:t>An overview of character encoding</a:t>
            </a:r>
            <a:endParaRPr lang="en-US" dirty="0"/>
          </a:p>
        </p:txBody>
      </p:sp>
      <p:sp>
        <p:nvSpPr>
          <p:cNvPr id="4" name="Text Placeholder 3"/>
          <p:cNvSpPr>
            <a:spLocks noGrp="1"/>
          </p:cNvSpPr>
          <p:nvPr>
            <p:ph type="body" sz="quarter" idx="13"/>
          </p:nvPr>
        </p:nvSpPr>
        <p:spPr/>
        <p:txBody>
          <a:bodyPr/>
          <a:lstStyle/>
          <a:p>
            <a:r>
              <a:rPr lang="en-US" dirty="0" smtClean="0"/>
              <a:t>James R. </a:t>
            </a:r>
            <a:r>
              <a:rPr lang="en-US" dirty="0" err="1" smtClean="0"/>
              <a:t>Small,</a:t>
            </a:r>
            <a:r>
              <a:rPr lang="en-US" dirty="0" smtClean="0"/>
              <a:t> Principal Architect</a:t>
            </a: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8990" y="5536276"/>
            <a:ext cx="55626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Image result for unicod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882" y="-6547"/>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unicod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968" y="168896"/>
            <a:ext cx="5781675" cy="2524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214522"/>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pPr>
              <a:spcAft>
                <a:spcPts val="1800"/>
              </a:spcAft>
            </a:pPr>
            <a:r>
              <a:rPr lang="en-US" sz="3200" dirty="0" smtClean="0"/>
              <a:t>Using applications/tools</a:t>
            </a:r>
          </a:p>
          <a:p>
            <a:pPr marL="0" indent="0">
              <a:spcAft>
                <a:spcPts val="1800"/>
              </a:spcAft>
              <a:buNone/>
            </a:pPr>
            <a:endParaRPr lang="en-US" sz="1200" dirty="0" smtClean="0"/>
          </a:p>
          <a:p>
            <a:pPr lvl="1">
              <a:spcAft>
                <a:spcPts val="1800"/>
              </a:spcAft>
            </a:pPr>
            <a:r>
              <a:rPr lang="en-US" sz="3200" dirty="0" smtClean="0"/>
              <a:t>Copy some text from 							my web browser to my email client</a:t>
            </a:r>
          </a:p>
          <a:p>
            <a:pPr lvl="1">
              <a:spcAft>
                <a:spcPts val="1800"/>
              </a:spcAft>
            </a:pPr>
            <a:r>
              <a:rPr lang="en-US" sz="3200" dirty="0" smtClean="0"/>
              <a:t>Save a bookmark to a file</a:t>
            </a:r>
          </a:p>
          <a:p>
            <a:pPr lvl="1">
              <a:spcAft>
                <a:spcPts val="1800"/>
              </a:spcAft>
            </a:pPr>
            <a:r>
              <a:rPr lang="en-US" sz="3200" dirty="0" smtClean="0"/>
              <a:t>Make a query to a database</a:t>
            </a:r>
          </a:p>
          <a:p>
            <a:pPr lvl="1">
              <a:spcAft>
                <a:spcPts val="1800"/>
              </a:spcAft>
            </a:pPr>
            <a:r>
              <a:rPr lang="en-US" sz="3200" dirty="0" smtClean="0"/>
              <a:t>Instant message 						someone</a:t>
            </a:r>
            <a:endParaRPr lang="en-US" sz="3200" dirty="0"/>
          </a:p>
        </p:txBody>
      </p:sp>
      <p:sp>
        <p:nvSpPr>
          <p:cNvPr id="3" name="Title 2"/>
          <p:cNvSpPr>
            <a:spLocks noGrp="1"/>
          </p:cNvSpPr>
          <p:nvPr>
            <p:ph type="title"/>
          </p:nvPr>
        </p:nvSpPr>
        <p:spPr/>
        <p:txBody>
          <a:bodyPr/>
          <a:lstStyle/>
          <a:p>
            <a:r>
              <a:rPr lang="en-US" sz="2800" dirty="0" smtClean="0"/>
              <a:t>How do Apps Communicate?</a:t>
            </a:r>
            <a:endParaRPr lang="en-US" sz="2800" dirty="0"/>
          </a:p>
        </p:txBody>
      </p:sp>
      <p:pic>
        <p:nvPicPr>
          <p:cNvPr id="11266" name="Picture 2" descr="Image result for peer to peer commun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1525" y="1074642"/>
            <a:ext cx="2933700" cy="15525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6919505" y="3574368"/>
            <a:ext cx="1209675" cy="1076325"/>
          </a:xfrm>
          <a:prstGeom prst="rect">
            <a:avLst/>
          </a:prstGeom>
        </p:spPr>
      </p:pic>
      <p:pic>
        <p:nvPicPr>
          <p:cNvPr id="7" name="Picture 6"/>
          <p:cNvPicPr>
            <a:picLocks noChangeAspect="1"/>
          </p:cNvPicPr>
          <p:nvPr/>
        </p:nvPicPr>
        <p:blipFill>
          <a:blip r:embed="rId5"/>
          <a:stretch>
            <a:fillRect/>
          </a:stretch>
        </p:blipFill>
        <p:spPr>
          <a:xfrm>
            <a:off x="1514510" y="1716889"/>
            <a:ext cx="560070" cy="545783"/>
          </a:xfrm>
          <a:prstGeom prst="rect">
            <a:avLst/>
          </a:prstGeom>
        </p:spPr>
      </p:pic>
      <p:pic>
        <p:nvPicPr>
          <p:cNvPr id="10" name="Picture 9"/>
          <p:cNvPicPr>
            <a:picLocks noChangeAspect="1"/>
          </p:cNvPicPr>
          <p:nvPr/>
        </p:nvPicPr>
        <p:blipFill>
          <a:blip r:embed="rId5"/>
          <a:stretch>
            <a:fillRect/>
          </a:stretch>
        </p:blipFill>
        <p:spPr>
          <a:xfrm>
            <a:off x="3792820" y="1704975"/>
            <a:ext cx="560070" cy="545783"/>
          </a:xfrm>
          <a:prstGeom prst="rect">
            <a:avLst/>
          </a:prstGeom>
        </p:spPr>
      </p:pic>
      <p:pic>
        <p:nvPicPr>
          <p:cNvPr id="8" name="Picture 7"/>
          <p:cNvPicPr>
            <a:picLocks noChangeAspect="1"/>
          </p:cNvPicPr>
          <p:nvPr/>
        </p:nvPicPr>
        <p:blipFill>
          <a:blip r:embed="rId6"/>
          <a:stretch>
            <a:fillRect/>
          </a:stretch>
        </p:blipFill>
        <p:spPr>
          <a:xfrm>
            <a:off x="2349055" y="1700410"/>
            <a:ext cx="1169289" cy="578739"/>
          </a:xfrm>
          <a:prstGeom prst="rect">
            <a:avLst/>
          </a:prstGeom>
        </p:spPr>
      </p:pic>
      <p:pic>
        <p:nvPicPr>
          <p:cNvPr id="11" name="Picture 10"/>
          <p:cNvPicPr>
            <a:picLocks noChangeAspect="1"/>
          </p:cNvPicPr>
          <p:nvPr/>
        </p:nvPicPr>
        <p:blipFill>
          <a:blip r:embed="rId7"/>
          <a:stretch>
            <a:fillRect/>
          </a:stretch>
        </p:blipFill>
        <p:spPr>
          <a:xfrm>
            <a:off x="5851525" y="5019897"/>
            <a:ext cx="1566863" cy="1426845"/>
          </a:xfrm>
          <a:prstGeom prst="rect">
            <a:avLst/>
          </a:prstGeom>
        </p:spPr>
      </p:pic>
    </p:spTree>
    <p:extLst>
      <p:ext uri="{BB962C8B-B14F-4D97-AF65-F5344CB8AC3E}">
        <p14:creationId xmlns:p14="http://schemas.microsoft.com/office/powerpoint/2010/main" val="1637872177"/>
      </p:ext>
    </p:extLst>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3200" dirty="0" smtClean="0"/>
              <a:t>Byte Order or “</a:t>
            </a:r>
            <a:r>
              <a:rPr lang="en-US" sz="3200" dirty="0" err="1" smtClean="0"/>
              <a:t>Endianness</a:t>
            </a:r>
            <a:r>
              <a:rPr lang="en-US" sz="3200" dirty="0" smtClean="0"/>
              <a:t>”</a:t>
            </a:r>
          </a:p>
          <a:p>
            <a:pPr lvl="1"/>
            <a:r>
              <a:rPr lang="en-US" sz="3200" dirty="0" smtClean="0"/>
              <a:t>Big-Endian – MSB sent first</a:t>
            </a:r>
          </a:p>
          <a:p>
            <a:pPr marL="228600" lvl="1" indent="0">
              <a:buNone/>
            </a:pPr>
            <a:endParaRPr lang="en-US" sz="3200" dirty="0"/>
          </a:p>
          <a:p>
            <a:pPr marL="228600" lvl="1" indent="0">
              <a:buNone/>
            </a:pPr>
            <a:endParaRPr lang="en-US" sz="3200" dirty="0" smtClean="0"/>
          </a:p>
          <a:p>
            <a:pPr marL="228600" lvl="1" indent="0">
              <a:buNone/>
            </a:pPr>
            <a:endParaRPr lang="en-US" sz="3200" dirty="0" smtClean="0"/>
          </a:p>
          <a:p>
            <a:pPr marL="228600" lvl="1" indent="0">
              <a:buNone/>
            </a:pPr>
            <a:endParaRPr lang="en-US" sz="1600" dirty="0" smtClean="0"/>
          </a:p>
          <a:p>
            <a:pPr lvl="1"/>
            <a:r>
              <a:rPr lang="en-US" sz="3200" dirty="0" smtClean="0"/>
              <a:t>Little-Endian – LSB sent first</a:t>
            </a:r>
          </a:p>
        </p:txBody>
      </p:sp>
      <p:sp>
        <p:nvSpPr>
          <p:cNvPr id="3" name="Title 2"/>
          <p:cNvSpPr>
            <a:spLocks noGrp="1"/>
          </p:cNvSpPr>
          <p:nvPr>
            <p:ph type="title"/>
          </p:nvPr>
        </p:nvSpPr>
        <p:spPr/>
        <p:txBody>
          <a:bodyPr/>
          <a:lstStyle/>
          <a:p>
            <a:r>
              <a:rPr lang="en-US" sz="2800" dirty="0" smtClean="0"/>
              <a:t>serialization Complications</a:t>
            </a:r>
            <a:endParaRPr lang="en-US" sz="2800" dirty="0"/>
          </a:p>
        </p:txBody>
      </p:sp>
      <p:pic>
        <p:nvPicPr>
          <p:cNvPr id="5122" name="Picture 2" descr="Big-Endi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2954" y="2230372"/>
            <a:ext cx="1905000" cy="170497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Little-Endi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2954" y="4705349"/>
            <a:ext cx="1905000" cy="170497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upload.wikimedia.org/wikipedia/commons/6/6b/Gulliver%27s_Travel.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3785" y="1038225"/>
            <a:ext cx="2085975" cy="2926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111493"/>
      </p:ext>
    </p:extLst>
  </p:cSld>
  <p:clrMapOvr>
    <a:masterClrMapping/>
  </p:clrMapOvr>
  <p:transition>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3200" dirty="0" smtClean="0"/>
              <a:t>Human Readable</a:t>
            </a:r>
          </a:p>
          <a:p>
            <a:pPr lvl="1"/>
            <a:r>
              <a:rPr lang="en-US" sz="2800" dirty="0" smtClean="0"/>
              <a:t>JSON</a:t>
            </a:r>
          </a:p>
          <a:p>
            <a:pPr lvl="1"/>
            <a:r>
              <a:rPr lang="en-US" sz="2800" dirty="0" smtClean="0"/>
              <a:t>XML</a:t>
            </a:r>
          </a:p>
          <a:p>
            <a:pPr lvl="1"/>
            <a:r>
              <a:rPr lang="en-US" sz="2800" dirty="0" smtClean="0"/>
              <a:t>YAML</a:t>
            </a:r>
            <a:endParaRPr lang="en-US" sz="3200" dirty="0" smtClean="0"/>
          </a:p>
          <a:p>
            <a:r>
              <a:rPr lang="en-US" sz="3200" dirty="0" smtClean="0"/>
              <a:t>Binary</a:t>
            </a:r>
          </a:p>
          <a:p>
            <a:pPr lvl="1"/>
            <a:r>
              <a:rPr lang="en-US" sz="2800" dirty="0" smtClean="0"/>
              <a:t>ASN.1/BER</a:t>
            </a:r>
          </a:p>
          <a:p>
            <a:pPr lvl="1"/>
            <a:r>
              <a:rPr lang="en-US" sz="2800" dirty="0" smtClean="0"/>
              <a:t>BSON</a:t>
            </a:r>
          </a:p>
          <a:p>
            <a:r>
              <a:rPr lang="en-US" sz="3200" dirty="0" smtClean="0"/>
              <a:t>IDLs</a:t>
            </a:r>
          </a:p>
          <a:p>
            <a:pPr lvl="1"/>
            <a:r>
              <a:rPr lang="en-US" sz="2800" dirty="0"/>
              <a:t>Apache Thrift</a:t>
            </a:r>
          </a:p>
          <a:p>
            <a:pPr lvl="1"/>
            <a:r>
              <a:rPr lang="en-US" sz="2800" dirty="0" smtClean="0"/>
              <a:t>Google Protocol Buffers</a:t>
            </a:r>
          </a:p>
        </p:txBody>
      </p:sp>
      <p:sp>
        <p:nvSpPr>
          <p:cNvPr id="3" name="Title 2"/>
          <p:cNvSpPr>
            <a:spLocks noGrp="1"/>
          </p:cNvSpPr>
          <p:nvPr>
            <p:ph type="title"/>
          </p:nvPr>
        </p:nvSpPr>
        <p:spPr/>
        <p:txBody>
          <a:bodyPr/>
          <a:lstStyle/>
          <a:p>
            <a:r>
              <a:rPr lang="en-US" sz="2800" dirty="0" smtClean="0"/>
              <a:t>serialization formats</a:t>
            </a:r>
            <a:endParaRPr lang="en-US" sz="2800" dirty="0"/>
          </a:p>
        </p:txBody>
      </p:sp>
      <p:pic>
        <p:nvPicPr>
          <p:cNvPr id="5" name="Picture 4"/>
          <p:cNvPicPr>
            <a:picLocks noChangeAspect="1"/>
          </p:cNvPicPr>
          <p:nvPr/>
        </p:nvPicPr>
        <p:blipFill>
          <a:blip r:embed="rId3"/>
          <a:stretch>
            <a:fillRect/>
          </a:stretch>
        </p:blipFill>
        <p:spPr>
          <a:xfrm>
            <a:off x="5653091" y="1105712"/>
            <a:ext cx="2820353" cy="1311593"/>
          </a:xfrm>
          <a:prstGeom prst="rect">
            <a:avLst/>
          </a:prstGeom>
        </p:spPr>
      </p:pic>
      <p:pic>
        <p:nvPicPr>
          <p:cNvPr id="6" name="Picture 5"/>
          <p:cNvPicPr>
            <a:picLocks noChangeAspect="1"/>
          </p:cNvPicPr>
          <p:nvPr/>
        </p:nvPicPr>
        <p:blipFill>
          <a:blip r:embed="rId4"/>
          <a:stretch>
            <a:fillRect/>
          </a:stretch>
        </p:blipFill>
        <p:spPr>
          <a:xfrm>
            <a:off x="5558794" y="2724152"/>
            <a:ext cx="2914650" cy="1577340"/>
          </a:xfrm>
          <a:prstGeom prst="rect">
            <a:avLst/>
          </a:prstGeom>
        </p:spPr>
      </p:pic>
      <p:pic>
        <p:nvPicPr>
          <p:cNvPr id="8" name="Picture 7"/>
          <p:cNvPicPr>
            <a:picLocks noChangeAspect="1"/>
          </p:cNvPicPr>
          <p:nvPr/>
        </p:nvPicPr>
        <p:blipFill>
          <a:blip r:embed="rId5"/>
          <a:stretch>
            <a:fillRect/>
          </a:stretch>
        </p:blipFill>
        <p:spPr>
          <a:xfrm>
            <a:off x="5730244" y="4580355"/>
            <a:ext cx="2743200" cy="1666875"/>
          </a:xfrm>
          <a:prstGeom prst="rect">
            <a:avLst/>
          </a:prstGeom>
        </p:spPr>
      </p:pic>
    </p:spTree>
    <p:extLst>
      <p:ext uri="{BB962C8B-B14F-4D97-AF65-F5344CB8AC3E}">
        <p14:creationId xmlns:p14="http://schemas.microsoft.com/office/powerpoint/2010/main" val="3553002638"/>
      </p:ext>
    </p:extLst>
  </p:cSld>
  <p:clrMapOvr>
    <a:masterClrMapping/>
  </p:clrMapOvr>
  <p:transition>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592854"/>
            <a:ext cx="8229600" cy="5533310"/>
          </a:xfrm>
          <a:prstGeom prst="rect">
            <a:avLst/>
          </a:prstGeom>
        </p:spPr>
        <p:txBody>
          <a:bodyPr anchor="ctr">
            <a:normAutofit/>
          </a:bodyPr>
          <a:lstStyle/>
          <a:p>
            <a:pPr marL="0" indent="0" algn="ctr">
              <a:buNone/>
            </a:pPr>
            <a:r>
              <a:rPr lang="en-US" sz="4000" b="1" dirty="0" smtClean="0"/>
              <a:t>Character Encoding</a:t>
            </a:r>
            <a:endParaRPr lang="en-US" sz="4000" b="1" dirty="0"/>
          </a:p>
        </p:txBody>
      </p:sp>
      <p:pic>
        <p:nvPicPr>
          <p:cNvPr id="4" name="Picture 3"/>
          <p:cNvPicPr>
            <a:picLocks noChangeAspect="1"/>
          </p:cNvPicPr>
          <p:nvPr/>
        </p:nvPicPr>
        <p:blipFill>
          <a:blip r:embed="rId3"/>
          <a:stretch>
            <a:fillRect/>
          </a:stretch>
        </p:blipFill>
        <p:spPr>
          <a:xfrm>
            <a:off x="2990850" y="904875"/>
            <a:ext cx="3162300" cy="1447800"/>
          </a:xfrm>
          <a:prstGeom prst="rect">
            <a:avLst/>
          </a:prstGeom>
        </p:spPr>
      </p:pic>
      <p:pic>
        <p:nvPicPr>
          <p:cNvPr id="5" name="Picture 4"/>
          <p:cNvPicPr>
            <a:picLocks noChangeAspect="1"/>
          </p:cNvPicPr>
          <p:nvPr/>
        </p:nvPicPr>
        <p:blipFill>
          <a:blip r:embed="rId4"/>
          <a:stretch>
            <a:fillRect/>
          </a:stretch>
        </p:blipFill>
        <p:spPr>
          <a:xfrm>
            <a:off x="3128962" y="4343400"/>
            <a:ext cx="2886075" cy="1581150"/>
          </a:xfrm>
          <a:prstGeom prst="rect">
            <a:avLst/>
          </a:prstGeom>
        </p:spPr>
      </p:pic>
    </p:spTree>
    <p:extLst>
      <p:ext uri="{BB962C8B-B14F-4D97-AF65-F5344CB8AC3E}">
        <p14:creationId xmlns:p14="http://schemas.microsoft.com/office/powerpoint/2010/main" val="3185745221"/>
      </p:ext>
    </p:extLst>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Character encoding – Terminology</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1075353692"/>
              </p:ext>
            </p:extLst>
          </p:nvPr>
        </p:nvGraphicFramePr>
        <p:xfrm>
          <a:off x="296334" y="1002889"/>
          <a:ext cx="8537950" cy="5485830"/>
        </p:xfrm>
        <a:graphic>
          <a:graphicData uri="http://schemas.openxmlformats.org/drawingml/2006/table">
            <a:tbl>
              <a:tblPr firstRow="1" bandRow="1">
                <a:tableStyleId>{ED083AE6-46FA-4A59-8FB0-9F97EB10719F}</a:tableStyleId>
              </a:tblPr>
              <a:tblGrid>
                <a:gridCol w="2476363"/>
                <a:gridCol w="6061587"/>
              </a:tblGrid>
              <a:tr h="731406">
                <a:tc>
                  <a:txBody>
                    <a:bodyPr/>
                    <a:lstStyle/>
                    <a:p>
                      <a:r>
                        <a:rPr lang="en-US" b="0" dirty="0" smtClean="0"/>
                        <a:t>Character</a:t>
                      </a:r>
                      <a:r>
                        <a:rPr lang="en-US" b="0" baseline="0" dirty="0" smtClean="0"/>
                        <a:t> Encoding</a:t>
                      </a:r>
                      <a:endParaRPr lang="en-US" b="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dirty="0" smtClean="0"/>
                        <a:t>Means to digitally represent discrete characters</a:t>
                      </a:r>
                    </a:p>
                  </a:txBody>
                  <a:tcPr/>
                </a:tc>
              </a:tr>
              <a:tr h="731406">
                <a:tc>
                  <a:txBody>
                    <a:bodyPr/>
                    <a:lstStyle/>
                    <a:p>
                      <a:r>
                        <a:rPr lang="en-US" b="0" dirty="0" smtClean="0"/>
                        <a:t>Character</a:t>
                      </a:r>
                      <a:endParaRPr lang="en-US" b="0" dirty="0"/>
                    </a:p>
                  </a:txBody>
                  <a:tcPr/>
                </a:tc>
                <a:tc>
                  <a:txBody>
                    <a:bodyPr/>
                    <a:lstStyle/>
                    <a:p>
                      <a:r>
                        <a:rPr lang="en-US" b="0" dirty="0" smtClean="0"/>
                        <a:t>Grapheme or </a:t>
                      </a:r>
                      <a:r>
                        <a:rPr lang="en-US" sz="1800" dirty="0" smtClean="0"/>
                        <a:t>atomic unit of a written language/discipline</a:t>
                      </a:r>
                      <a:endParaRPr lang="en-US" b="0" dirty="0"/>
                    </a:p>
                  </a:txBody>
                  <a:tcPr/>
                </a:tc>
              </a:tr>
              <a:tr h="731406">
                <a:tc>
                  <a:txBody>
                    <a:bodyPr/>
                    <a:lstStyle/>
                    <a:p>
                      <a:r>
                        <a:rPr lang="en-US" b="0" dirty="0" smtClean="0"/>
                        <a:t>(Coded) Character Set</a:t>
                      </a:r>
                    </a:p>
                  </a:txBody>
                  <a:tcPr/>
                </a:tc>
                <a:tc>
                  <a:txBody>
                    <a:bodyPr/>
                    <a:lstStyle/>
                    <a:p>
                      <a:r>
                        <a:rPr lang="en-US" b="0" dirty="0" smtClean="0"/>
                        <a:t>Collection of characters used by one or more languages (each assigned unique name &amp; number)</a:t>
                      </a:r>
                    </a:p>
                  </a:txBody>
                  <a:tcPr/>
                </a:tc>
              </a:tr>
              <a:tr h="731406">
                <a:tc>
                  <a:txBody>
                    <a:bodyPr/>
                    <a:lstStyle/>
                    <a:p>
                      <a:r>
                        <a:rPr lang="en-US" b="0" dirty="0" smtClean="0"/>
                        <a:t>Code Point</a:t>
                      </a:r>
                      <a:endParaRPr lang="en-US" b="0" dirty="0"/>
                    </a:p>
                  </a:txBody>
                  <a:tcPr/>
                </a:tc>
                <a:tc>
                  <a:txBody>
                    <a:bodyPr/>
                    <a:lstStyle/>
                    <a:p>
                      <a:r>
                        <a:rPr lang="en-US" b="0" dirty="0" smtClean="0"/>
                        <a:t>The unique number assigned to a particular character within a character set</a:t>
                      </a:r>
                      <a:endParaRPr lang="en-US" b="0" dirty="0"/>
                    </a:p>
                  </a:txBody>
                  <a:tcPr/>
                </a:tc>
              </a:tr>
              <a:tr h="885189">
                <a:tc>
                  <a:txBody>
                    <a:bodyPr/>
                    <a:lstStyle/>
                    <a:p>
                      <a:r>
                        <a:rPr lang="en-US" b="0" dirty="0" smtClean="0"/>
                        <a:t>Code Unit</a:t>
                      </a:r>
                      <a:endParaRPr lang="en-US" b="0" dirty="0"/>
                    </a:p>
                  </a:txBody>
                  <a:tcPr/>
                </a:tc>
                <a:tc>
                  <a:txBody>
                    <a:bodyPr/>
                    <a:lstStyle/>
                    <a:p>
                      <a:r>
                        <a:rPr lang="en-US" b="0" dirty="0" smtClean="0"/>
                        <a:t>The bit sequence used to encode a character or code point, e.g., 7 bits</a:t>
                      </a:r>
                      <a:r>
                        <a:rPr lang="en-US" b="0" baseline="0" dirty="0" smtClean="0"/>
                        <a:t> for ASCII, 8 bits for ISO-8859-1, 16 bits for UTF-16, 32 bits for UCS-4</a:t>
                      </a:r>
                      <a:endParaRPr lang="en-US" b="0" dirty="0"/>
                    </a:p>
                  </a:txBody>
                  <a:tcPr/>
                </a:tc>
              </a:tr>
              <a:tr h="731406">
                <a:tc>
                  <a:txBody>
                    <a:bodyPr/>
                    <a:lstStyle/>
                    <a:p>
                      <a:r>
                        <a:rPr lang="en-US" b="0" dirty="0" smtClean="0"/>
                        <a:t>Character Map or Code Map</a:t>
                      </a:r>
                      <a:endParaRPr lang="en-US" b="0" dirty="0"/>
                    </a:p>
                  </a:txBody>
                  <a:tcPr/>
                </a:tc>
                <a:tc>
                  <a:txBody>
                    <a:bodyPr/>
                    <a:lstStyle/>
                    <a:p>
                      <a:r>
                        <a:rPr lang="en-US" b="0" dirty="0" smtClean="0"/>
                        <a:t>Legacy systems (pre-Unicode) which directly assign a sequence of characters to a sequence of bytes</a:t>
                      </a:r>
                      <a:endParaRPr lang="en-US" b="0" dirty="0"/>
                    </a:p>
                  </a:txBody>
                  <a:tcPr/>
                </a:tc>
              </a:tr>
              <a:tr h="731406">
                <a:tc>
                  <a:txBody>
                    <a:bodyPr/>
                    <a:lstStyle/>
                    <a:p>
                      <a:r>
                        <a:rPr lang="en-US" b="0" dirty="0" smtClean="0"/>
                        <a:t>Character Encoding Scheme</a:t>
                      </a:r>
                      <a:endParaRPr lang="en-US" b="0" dirty="0"/>
                    </a:p>
                  </a:txBody>
                  <a:tcPr/>
                </a:tc>
                <a:tc>
                  <a:txBody>
                    <a:bodyPr/>
                    <a:lstStyle/>
                    <a:p>
                      <a:r>
                        <a:rPr lang="en-US" b="0" dirty="0" smtClean="0"/>
                        <a:t>Mapping of code units</a:t>
                      </a:r>
                      <a:r>
                        <a:rPr lang="en-US" b="0" baseline="0" dirty="0" smtClean="0"/>
                        <a:t> to a sequence of bytes/octets, e.g., UTF-8, UTF-16, UTF-32/UCS-4</a:t>
                      </a:r>
                      <a:endParaRPr lang="en-US" b="0" dirty="0"/>
                    </a:p>
                  </a:txBody>
                  <a:tcPr/>
                </a:tc>
              </a:tr>
            </a:tbl>
          </a:graphicData>
        </a:graphic>
      </p:graphicFrame>
    </p:spTree>
    <p:extLst>
      <p:ext uri="{BB962C8B-B14F-4D97-AF65-F5344CB8AC3E}">
        <p14:creationId xmlns:p14="http://schemas.microsoft.com/office/powerpoint/2010/main" val="788091690"/>
      </p:ext>
    </p:extLst>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2800" dirty="0" smtClean="0"/>
              <a:t>IBM’s Binary Coded Decimal (BCD) – 1959</a:t>
            </a:r>
          </a:p>
          <a:p>
            <a:r>
              <a:rPr lang="en-US" sz="2800" dirty="0" smtClean="0"/>
              <a:t>IBM’s Extended BCD Interchange Code (EBCDIC) – 1963</a:t>
            </a:r>
          </a:p>
          <a:p>
            <a:r>
              <a:rPr lang="en-US" sz="2800" dirty="0" smtClean="0"/>
              <a:t>ASCII – 1963</a:t>
            </a:r>
          </a:p>
          <a:p>
            <a:pPr lvl="1"/>
            <a:r>
              <a:rPr lang="en-US" sz="2800" dirty="0" smtClean="0"/>
              <a:t>Only Characters 0-127 are part of the standard!  (7-bit encoding)</a:t>
            </a:r>
          </a:p>
        </p:txBody>
      </p:sp>
      <p:sp>
        <p:nvSpPr>
          <p:cNvPr id="3" name="Title 2"/>
          <p:cNvSpPr>
            <a:spLocks noGrp="1"/>
          </p:cNvSpPr>
          <p:nvPr>
            <p:ph type="title"/>
          </p:nvPr>
        </p:nvSpPr>
        <p:spPr/>
        <p:txBody>
          <a:bodyPr/>
          <a:lstStyle/>
          <a:p>
            <a:r>
              <a:rPr lang="en-US" sz="2800" dirty="0" smtClean="0"/>
              <a:t>Character encodings</a:t>
            </a:r>
            <a:endParaRPr lang="en-US" sz="2800" dirty="0"/>
          </a:p>
        </p:txBody>
      </p:sp>
      <p:pic>
        <p:nvPicPr>
          <p:cNvPr id="8" name="Picture 7"/>
          <p:cNvPicPr>
            <a:picLocks noChangeAspect="1"/>
          </p:cNvPicPr>
          <p:nvPr/>
        </p:nvPicPr>
        <p:blipFill>
          <a:blip r:embed="rId3"/>
          <a:stretch>
            <a:fillRect/>
          </a:stretch>
        </p:blipFill>
        <p:spPr>
          <a:xfrm>
            <a:off x="1299547" y="5491322"/>
            <a:ext cx="6810375" cy="962025"/>
          </a:xfrm>
          <a:prstGeom prst="rect">
            <a:avLst/>
          </a:prstGeom>
        </p:spPr>
      </p:pic>
      <p:pic>
        <p:nvPicPr>
          <p:cNvPr id="10" name="Picture 9"/>
          <p:cNvPicPr>
            <a:picLocks noChangeAspect="1"/>
          </p:cNvPicPr>
          <p:nvPr/>
        </p:nvPicPr>
        <p:blipFill>
          <a:blip r:embed="rId4"/>
          <a:stretch>
            <a:fillRect/>
          </a:stretch>
        </p:blipFill>
        <p:spPr>
          <a:xfrm>
            <a:off x="1299547" y="4036840"/>
            <a:ext cx="6810375" cy="1143000"/>
          </a:xfrm>
          <a:prstGeom prst="rect">
            <a:avLst/>
          </a:prstGeom>
        </p:spPr>
      </p:pic>
      <p:pic>
        <p:nvPicPr>
          <p:cNvPr id="11" name="Picture 10"/>
          <p:cNvPicPr>
            <a:picLocks noChangeAspect="1"/>
          </p:cNvPicPr>
          <p:nvPr/>
        </p:nvPicPr>
        <p:blipFill>
          <a:blip r:embed="rId5"/>
          <a:stretch>
            <a:fillRect/>
          </a:stretch>
        </p:blipFill>
        <p:spPr>
          <a:xfrm>
            <a:off x="4121158" y="5180603"/>
            <a:ext cx="381000" cy="285750"/>
          </a:xfrm>
          <a:prstGeom prst="rect">
            <a:avLst/>
          </a:prstGeom>
        </p:spPr>
      </p:pic>
    </p:spTree>
    <p:extLst>
      <p:ext uri="{BB962C8B-B14F-4D97-AF65-F5344CB8AC3E}">
        <p14:creationId xmlns:p14="http://schemas.microsoft.com/office/powerpoint/2010/main" val="2947186486"/>
      </p:ext>
    </p:extLst>
  </p:cSld>
  <p:clrMapOvr>
    <a:masterClrMapping/>
  </p:clrMapOvr>
  <p:transition>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13268" y="1038225"/>
            <a:ext cx="5305866" cy="5372100"/>
          </a:xfrm>
        </p:spPr>
        <p:txBody>
          <a:bodyPr>
            <a:normAutofit/>
          </a:bodyPr>
          <a:lstStyle/>
          <a:p>
            <a:pPr>
              <a:spcAft>
                <a:spcPts val="600"/>
              </a:spcAft>
            </a:pPr>
            <a:r>
              <a:rPr lang="en-US" sz="2800" dirty="0" smtClean="0"/>
              <a:t>ISO/IEC 8859</a:t>
            </a:r>
          </a:p>
          <a:p>
            <a:pPr lvl="1">
              <a:spcAft>
                <a:spcPts val="600"/>
              </a:spcAft>
            </a:pPr>
            <a:r>
              <a:rPr lang="en-US" sz="2400" dirty="0" smtClean="0"/>
              <a:t>Standardized “extended” ASCII</a:t>
            </a:r>
          </a:p>
          <a:p>
            <a:pPr lvl="1">
              <a:spcAft>
                <a:spcPts val="600"/>
              </a:spcAft>
            </a:pPr>
            <a:r>
              <a:rPr lang="en-US" sz="2400" dirty="0" smtClean="0"/>
              <a:t>8-bit encoding</a:t>
            </a:r>
          </a:p>
          <a:p>
            <a:pPr lvl="1">
              <a:spcAft>
                <a:spcPts val="600"/>
              </a:spcAft>
            </a:pPr>
            <a:r>
              <a:rPr lang="en-US" sz="2400" dirty="0" smtClean="0"/>
              <a:t>Requires out-of-band method to signal which encoding to use</a:t>
            </a:r>
          </a:p>
          <a:p>
            <a:pPr marL="228600" lvl="1" indent="0">
              <a:spcAft>
                <a:spcPts val="600"/>
              </a:spcAft>
              <a:buNone/>
            </a:pPr>
            <a:endParaRPr lang="en-US" sz="1200" dirty="0" smtClean="0"/>
          </a:p>
          <a:p>
            <a:pPr>
              <a:spcAft>
                <a:spcPts val="600"/>
              </a:spcAft>
            </a:pPr>
            <a:r>
              <a:rPr lang="en-US" sz="2800" dirty="0" smtClean="0"/>
              <a:t>Windows-1252 or CP-1252</a:t>
            </a:r>
          </a:p>
          <a:p>
            <a:pPr lvl="1">
              <a:spcAft>
                <a:spcPts val="600"/>
              </a:spcAft>
            </a:pPr>
            <a:r>
              <a:rPr lang="en-US" sz="2400" dirty="0" smtClean="0"/>
              <a:t>Like ISO-8859-1 but replaces control characters with display characters</a:t>
            </a:r>
          </a:p>
        </p:txBody>
      </p:sp>
      <p:sp>
        <p:nvSpPr>
          <p:cNvPr id="3" name="Title 2"/>
          <p:cNvSpPr>
            <a:spLocks noGrp="1"/>
          </p:cNvSpPr>
          <p:nvPr>
            <p:ph type="title"/>
          </p:nvPr>
        </p:nvSpPr>
        <p:spPr/>
        <p:txBody>
          <a:bodyPr/>
          <a:lstStyle/>
          <a:p>
            <a:r>
              <a:rPr lang="en-US" sz="2800" dirty="0" smtClean="0"/>
              <a:t>“Extended” ASCII</a:t>
            </a:r>
            <a:endParaRPr lang="en-US" sz="2800" dirty="0"/>
          </a:p>
        </p:txBody>
      </p:sp>
      <p:graphicFrame>
        <p:nvGraphicFramePr>
          <p:cNvPr id="11" name="Table 10"/>
          <p:cNvGraphicFramePr>
            <a:graphicFrameLocks noGrp="1"/>
          </p:cNvGraphicFramePr>
          <p:nvPr>
            <p:extLst>
              <p:ext uri="{D42A27DB-BD31-4B8C-83A1-F6EECF244321}">
                <p14:modId xmlns:p14="http://schemas.microsoft.com/office/powerpoint/2010/main" val="2099168544"/>
              </p:ext>
            </p:extLst>
          </p:nvPr>
        </p:nvGraphicFramePr>
        <p:xfrm>
          <a:off x="5619134" y="1112507"/>
          <a:ext cx="3392127" cy="5415280"/>
        </p:xfrm>
        <a:graphic>
          <a:graphicData uri="http://schemas.openxmlformats.org/drawingml/2006/table">
            <a:tbl>
              <a:tblPr/>
              <a:tblGrid>
                <a:gridCol w="779921"/>
                <a:gridCol w="2612206"/>
              </a:tblGrid>
              <a:tr h="0">
                <a:tc>
                  <a:txBody>
                    <a:bodyPr/>
                    <a:lstStyle/>
                    <a:p>
                      <a:pPr marL="0" marR="0" algn="ctr" fontAlgn="t">
                        <a:spcBef>
                          <a:spcPts val="0"/>
                        </a:spcBef>
                        <a:spcAft>
                          <a:spcPts val="0"/>
                        </a:spcAft>
                      </a:pPr>
                      <a:r>
                        <a:rPr lang="en-US" sz="1800" b="1" dirty="0">
                          <a:solidFill>
                            <a:srgbClr val="000000"/>
                          </a:solidFill>
                          <a:effectLst/>
                          <a:latin typeface="Calibri" panose="020F0502020204030204" pitchFamily="34" charset="0"/>
                        </a:rPr>
                        <a:t>Part</a:t>
                      </a:r>
                      <a:endParaRPr lang="en-US" sz="1800" dirty="0">
                        <a:solidFill>
                          <a:srgbClr val="000000"/>
                        </a:solidFill>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EAECF0"/>
                    </a:solidFill>
                  </a:tcPr>
                </a:tc>
                <a:tc>
                  <a:txBody>
                    <a:bodyPr/>
                    <a:lstStyle/>
                    <a:p>
                      <a:pPr marL="0" marR="0" algn="ctr" fontAlgn="t">
                        <a:spcBef>
                          <a:spcPts val="0"/>
                        </a:spcBef>
                        <a:spcAft>
                          <a:spcPts val="0"/>
                        </a:spcAft>
                      </a:pPr>
                      <a:r>
                        <a:rPr lang="en-US" sz="1800" b="1" dirty="0">
                          <a:solidFill>
                            <a:srgbClr val="000000"/>
                          </a:solidFill>
                          <a:effectLst/>
                          <a:latin typeface="Calibri" panose="020F0502020204030204" pitchFamily="34" charset="0"/>
                        </a:rPr>
                        <a:t>Name</a:t>
                      </a:r>
                      <a:endParaRPr lang="en-US" sz="1800" dirty="0">
                        <a:solidFill>
                          <a:srgbClr val="000000"/>
                        </a:solidFill>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EAECF0"/>
                    </a:solidFill>
                  </a:tcPr>
                </a:tc>
              </a:tr>
              <a:tr h="0">
                <a:tc>
                  <a:txBody>
                    <a:bodyPr/>
                    <a:lstStyle/>
                    <a:p>
                      <a:pPr marL="0" marR="0" algn="ctr" fontAlgn="t">
                        <a:spcBef>
                          <a:spcPts val="0"/>
                        </a:spcBef>
                        <a:spcAft>
                          <a:spcPts val="0"/>
                        </a:spcAft>
                      </a:pPr>
                      <a:r>
                        <a:rPr lang="en-US" sz="1400" b="1" dirty="0">
                          <a:effectLst/>
                          <a:latin typeface="Calibri" panose="020F0502020204030204" pitchFamily="34" charset="0"/>
                          <a:hlinkClick r:id="rId3"/>
                        </a:rPr>
                        <a:t>Part 1</a:t>
                      </a:r>
                      <a:endParaRPr lang="en-US" sz="14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EAECF0"/>
                    </a:solidFill>
                  </a:tcPr>
                </a:tc>
                <a:tc>
                  <a:txBody>
                    <a:bodyPr/>
                    <a:lstStyle/>
                    <a:p>
                      <a:pPr marL="0" marR="0" fontAlgn="t">
                        <a:spcBef>
                          <a:spcPts val="0"/>
                        </a:spcBef>
                        <a:spcAft>
                          <a:spcPts val="0"/>
                        </a:spcAft>
                      </a:pPr>
                      <a:r>
                        <a:rPr lang="en-US" sz="1400" i="1">
                          <a:solidFill>
                            <a:srgbClr val="000000"/>
                          </a:solidFill>
                          <a:effectLst/>
                          <a:latin typeface="Calibri" panose="020F0502020204030204" pitchFamily="34" charset="0"/>
                        </a:rPr>
                        <a:t>Latin-1, Western European</a:t>
                      </a:r>
                      <a:endParaRPr lang="en-US" sz="1400">
                        <a:solidFill>
                          <a:srgbClr val="000000"/>
                        </a:solidFill>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r>
              <a:tr h="0">
                <a:tc>
                  <a:txBody>
                    <a:bodyPr/>
                    <a:lstStyle/>
                    <a:p>
                      <a:pPr marL="0" marR="0" algn="ctr" fontAlgn="t">
                        <a:spcBef>
                          <a:spcPts val="0"/>
                        </a:spcBef>
                        <a:spcAft>
                          <a:spcPts val="0"/>
                        </a:spcAft>
                      </a:pPr>
                      <a:r>
                        <a:rPr lang="en-US" sz="1400" b="1" dirty="0">
                          <a:effectLst/>
                          <a:latin typeface="Calibri" panose="020F0502020204030204" pitchFamily="34" charset="0"/>
                          <a:hlinkClick r:id="rId4"/>
                        </a:rPr>
                        <a:t>Part 2</a:t>
                      </a:r>
                      <a:endParaRPr lang="en-US" sz="14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EAECF0"/>
                    </a:solidFill>
                  </a:tcPr>
                </a:tc>
                <a:tc>
                  <a:txBody>
                    <a:bodyPr/>
                    <a:lstStyle/>
                    <a:p>
                      <a:pPr marL="0" marR="0" fontAlgn="t">
                        <a:spcBef>
                          <a:spcPts val="0"/>
                        </a:spcBef>
                        <a:spcAft>
                          <a:spcPts val="0"/>
                        </a:spcAft>
                      </a:pPr>
                      <a:r>
                        <a:rPr lang="en-US" sz="1400" i="1" dirty="0">
                          <a:solidFill>
                            <a:srgbClr val="000000"/>
                          </a:solidFill>
                          <a:effectLst/>
                          <a:latin typeface="Calibri" panose="020F0502020204030204" pitchFamily="34" charset="0"/>
                        </a:rPr>
                        <a:t>Latin-2, Central European</a:t>
                      </a:r>
                      <a:endParaRPr lang="en-US" sz="1400" dirty="0">
                        <a:solidFill>
                          <a:srgbClr val="000000"/>
                        </a:solidFill>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r>
              <a:tr h="0">
                <a:tc>
                  <a:txBody>
                    <a:bodyPr/>
                    <a:lstStyle/>
                    <a:p>
                      <a:pPr marL="0" marR="0" algn="ctr" fontAlgn="t">
                        <a:spcBef>
                          <a:spcPts val="0"/>
                        </a:spcBef>
                        <a:spcAft>
                          <a:spcPts val="0"/>
                        </a:spcAft>
                      </a:pPr>
                      <a:r>
                        <a:rPr lang="en-US" sz="1400" b="1" dirty="0">
                          <a:effectLst/>
                          <a:latin typeface="Calibri" panose="020F0502020204030204" pitchFamily="34" charset="0"/>
                          <a:hlinkClick r:id="rId5"/>
                        </a:rPr>
                        <a:t>Part 3</a:t>
                      </a:r>
                      <a:endParaRPr lang="en-US" sz="14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EAECF0"/>
                    </a:solidFill>
                  </a:tcPr>
                </a:tc>
                <a:tc>
                  <a:txBody>
                    <a:bodyPr/>
                    <a:lstStyle/>
                    <a:p>
                      <a:pPr marL="0" marR="0" fontAlgn="t">
                        <a:spcBef>
                          <a:spcPts val="0"/>
                        </a:spcBef>
                        <a:spcAft>
                          <a:spcPts val="0"/>
                        </a:spcAft>
                      </a:pPr>
                      <a:r>
                        <a:rPr lang="en-US" sz="1400" i="1" dirty="0">
                          <a:solidFill>
                            <a:srgbClr val="000000"/>
                          </a:solidFill>
                          <a:effectLst/>
                          <a:latin typeface="Calibri" panose="020F0502020204030204" pitchFamily="34" charset="0"/>
                        </a:rPr>
                        <a:t>Latin-3, South European</a:t>
                      </a:r>
                      <a:endParaRPr lang="en-US" sz="1400" dirty="0">
                        <a:solidFill>
                          <a:srgbClr val="000000"/>
                        </a:solidFill>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r>
              <a:tr h="0">
                <a:tc>
                  <a:txBody>
                    <a:bodyPr/>
                    <a:lstStyle/>
                    <a:p>
                      <a:pPr marL="0" marR="0" algn="ctr" fontAlgn="t">
                        <a:spcBef>
                          <a:spcPts val="0"/>
                        </a:spcBef>
                        <a:spcAft>
                          <a:spcPts val="0"/>
                        </a:spcAft>
                      </a:pPr>
                      <a:r>
                        <a:rPr lang="en-US" sz="1400" b="1" dirty="0">
                          <a:effectLst/>
                          <a:latin typeface="Calibri" panose="020F0502020204030204" pitchFamily="34" charset="0"/>
                          <a:hlinkClick r:id="rId6"/>
                        </a:rPr>
                        <a:t>Part 4</a:t>
                      </a:r>
                      <a:endParaRPr lang="en-US" sz="14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EAECF0"/>
                    </a:solidFill>
                  </a:tcPr>
                </a:tc>
                <a:tc>
                  <a:txBody>
                    <a:bodyPr/>
                    <a:lstStyle/>
                    <a:p>
                      <a:pPr marL="0" marR="0" fontAlgn="t">
                        <a:spcBef>
                          <a:spcPts val="0"/>
                        </a:spcBef>
                        <a:spcAft>
                          <a:spcPts val="0"/>
                        </a:spcAft>
                      </a:pPr>
                      <a:r>
                        <a:rPr lang="en-US" sz="1400" i="1" dirty="0">
                          <a:solidFill>
                            <a:srgbClr val="000000"/>
                          </a:solidFill>
                          <a:effectLst/>
                          <a:latin typeface="Calibri" panose="020F0502020204030204" pitchFamily="34" charset="0"/>
                        </a:rPr>
                        <a:t>Latin-4, North European</a:t>
                      </a:r>
                      <a:endParaRPr lang="en-US" sz="1400" dirty="0">
                        <a:solidFill>
                          <a:srgbClr val="000000"/>
                        </a:solidFill>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r>
              <a:tr h="0">
                <a:tc>
                  <a:txBody>
                    <a:bodyPr/>
                    <a:lstStyle/>
                    <a:p>
                      <a:pPr marL="0" marR="0" algn="ctr" fontAlgn="t">
                        <a:spcBef>
                          <a:spcPts val="0"/>
                        </a:spcBef>
                        <a:spcAft>
                          <a:spcPts val="0"/>
                        </a:spcAft>
                      </a:pPr>
                      <a:r>
                        <a:rPr lang="en-US" sz="1400" b="1" dirty="0">
                          <a:effectLst/>
                          <a:latin typeface="Calibri" panose="020F0502020204030204" pitchFamily="34" charset="0"/>
                          <a:hlinkClick r:id="rId7"/>
                        </a:rPr>
                        <a:t>Part 5</a:t>
                      </a:r>
                      <a:endParaRPr lang="en-US" sz="14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EAECF0"/>
                    </a:solidFill>
                  </a:tcPr>
                </a:tc>
                <a:tc>
                  <a:txBody>
                    <a:bodyPr/>
                    <a:lstStyle/>
                    <a:p>
                      <a:pPr marL="0" marR="0" fontAlgn="t">
                        <a:spcBef>
                          <a:spcPts val="0"/>
                        </a:spcBef>
                        <a:spcAft>
                          <a:spcPts val="0"/>
                        </a:spcAft>
                      </a:pPr>
                      <a:r>
                        <a:rPr lang="en-US" sz="1400" i="1" dirty="0">
                          <a:solidFill>
                            <a:srgbClr val="000000"/>
                          </a:solidFill>
                          <a:effectLst/>
                          <a:latin typeface="Calibri" panose="020F0502020204030204" pitchFamily="34" charset="0"/>
                        </a:rPr>
                        <a:t>Latin/Cyrillic</a:t>
                      </a:r>
                      <a:endParaRPr lang="en-US" sz="1400" dirty="0">
                        <a:solidFill>
                          <a:srgbClr val="000000"/>
                        </a:solidFill>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r>
              <a:tr h="0">
                <a:tc>
                  <a:txBody>
                    <a:bodyPr/>
                    <a:lstStyle/>
                    <a:p>
                      <a:pPr marL="0" marR="0" algn="ctr" fontAlgn="t">
                        <a:spcBef>
                          <a:spcPts val="0"/>
                        </a:spcBef>
                        <a:spcAft>
                          <a:spcPts val="0"/>
                        </a:spcAft>
                      </a:pPr>
                      <a:r>
                        <a:rPr lang="en-US" sz="1400" b="1" dirty="0">
                          <a:effectLst/>
                          <a:latin typeface="Calibri" panose="020F0502020204030204" pitchFamily="34" charset="0"/>
                          <a:hlinkClick r:id="rId8"/>
                        </a:rPr>
                        <a:t>Part 6</a:t>
                      </a:r>
                      <a:endParaRPr lang="en-US" sz="14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EAECF0"/>
                    </a:solidFill>
                  </a:tcPr>
                </a:tc>
                <a:tc>
                  <a:txBody>
                    <a:bodyPr/>
                    <a:lstStyle/>
                    <a:p>
                      <a:pPr marL="0" marR="0" fontAlgn="t">
                        <a:spcBef>
                          <a:spcPts val="0"/>
                        </a:spcBef>
                        <a:spcAft>
                          <a:spcPts val="0"/>
                        </a:spcAft>
                      </a:pPr>
                      <a:r>
                        <a:rPr lang="en-US" sz="1400" i="1" dirty="0">
                          <a:solidFill>
                            <a:srgbClr val="000000"/>
                          </a:solidFill>
                          <a:effectLst/>
                          <a:latin typeface="Calibri" panose="020F0502020204030204" pitchFamily="34" charset="0"/>
                        </a:rPr>
                        <a:t>Latin/Arabic</a:t>
                      </a:r>
                      <a:endParaRPr lang="en-US" sz="1400" dirty="0">
                        <a:solidFill>
                          <a:srgbClr val="000000"/>
                        </a:solidFill>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r>
              <a:tr h="0">
                <a:tc>
                  <a:txBody>
                    <a:bodyPr/>
                    <a:lstStyle/>
                    <a:p>
                      <a:pPr marL="0" marR="0" algn="ctr" fontAlgn="t">
                        <a:spcBef>
                          <a:spcPts val="0"/>
                        </a:spcBef>
                        <a:spcAft>
                          <a:spcPts val="0"/>
                        </a:spcAft>
                      </a:pPr>
                      <a:r>
                        <a:rPr lang="en-US" sz="1400" b="1" dirty="0">
                          <a:effectLst/>
                          <a:latin typeface="Calibri" panose="020F0502020204030204" pitchFamily="34" charset="0"/>
                          <a:hlinkClick r:id="rId9"/>
                        </a:rPr>
                        <a:t>Part 7</a:t>
                      </a:r>
                      <a:endParaRPr lang="en-US" sz="14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EAECF0"/>
                    </a:solidFill>
                  </a:tcPr>
                </a:tc>
                <a:tc>
                  <a:txBody>
                    <a:bodyPr/>
                    <a:lstStyle/>
                    <a:p>
                      <a:pPr marL="0" marR="0" fontAlgn="t">
                        <a:spcBef>
                          <a:spcPts val="0"/>
                        </a:spcBef>
                        <a:spcAft>
                          <a:spcPts val="0"/>
                        </a:spcAft>
                      </a:pPr>
                      <a:r>
                        <a:rPr lang="en-US" sz="1400" i="1" dirty="0">
                          <a:solidFill>
                            <a:srgbClr val="000000"/>
                          </a:solidFill>
                          <a:effectLst/>
                          <a:latin typeface="Calibri" panose="020F0502020204030204" pitchFamily="34" charset="0"/>
                        </a:rPr>
                        <a:t>Latin/Greek</a:t>
                      </a:r>
                      <a:endParaRPr lang="en-US" sz="1400" dirty="0">
                        <a:solidFill>
                          <a:srgbClr val="000000"/>
                        </a:solidFill>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r>
              <a:tr h="0">
                <a:tc>
                  <a:txBody>
                    <a:bodyPr/>
                    <a:lstStyle/>
                    <a:p>
                      <a:pPr marL="0" marR="0" algn="ctr" fontAlgn="t">
                        <a:spcBef>
                          <a:spcPts val="0"/>
                        </a:spcBef>
                        <a:spcAft>
                          <a:spcPts val="0"/>
                        </a:spcAft>
                      </a:pPr>
                      <a:r>
                        <a:rPr lang="en-US" sz="1400" b="1">
                          <a:effectLst/>
                          <a:latin typeface="Calibri" panose="020F0502020204030204" pitchFamily="34" charset="0"/>
                          <a:hlinkClick r:id="rId10"/>
                        </a:rPr>
                        <a:t>Part 8</a:t>
                      </a:r>
                      <a:endParaRPr lang="en-US" sz="140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EAECF0"/>
                    </a:solidFill>
                  </a:tcPr>
                </a:tc>
                <a:tc>
                  <a:txBody>
                    <a:bodyPr/>
                    <a:lstStyle/>
                    <a:p>
                      <a:pPr marL="0" marR="0" fontAlgn="t">
                        <a:spcBef>
                          <a:spcPts val="0"/>
                        </a:spcBef>
                        <a:spcAft>
                          <a:spcPts val="0"/>
                        </a:spcAft>
                      </a:pPr>
                      <a:r>
                        <a:rPr lang="en-US" sz="1400" i="1" dirty="0">
                          <a:solidFill>
                            <a:srgbClr val="000000"/>
                          </a:solidFill>
                          <a:effectLst/>
                          <a:latin typeface="Calibri" panose="020F0502020204030204" pitchFamily="34" charset="0"/>
                        </a:rPr>
                        <a:t>Latin/Hebrew</a:t>
                      </a:r>
                      <a:endParaRPr lang="en-US" sz="1400" dirty="0">
                        <a:solidFill>
                          <a:srgbClr val="000000"/>
                        </a:solidFill>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r>
              <a:tr h="0">
                <a:tc>
                  <a:txBody>
                    <a:bodyPr/>
                    <a:lstStyle/>
                    <a:p>
                      <a:pPr marL="0" marR="0" algn="ctr" fontAlgn="t">
                        <a:spcBef>
                          <a:spcPts val="0"/>
                        </a:spcBef>
                        <a:spcAft>
                          <a:spcPts val="0"/>
                        </a:spcAft>
                      </a:pPr>
                      <a:r>
                        <a:rPr lang="en-US" sz="1400" b="1">
                          <a:effectLst/>
                          <a:latin typeface="Calibri" panose="020F0502020204030204" pitchFamily="34" charset="0"/>
                          <a:hlinkClick r:id="rId11"/>
                        </a:rPr>
                        <a:t>Part 9</a:t>
                      </a:r>
                      <a:endParaRPr lang="en-US" sz="140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EAECF0"/>
                    </a:solidFill>
                  </a:tcPr>
                </a:tc>
                <a:tc>
                  <a:txBody>
                    <a:bodyPr/>
                    <a:lstStyle/>
                    <a:p>
                      <a:pPr marL="0" marR="0" fontAlgn="t">
                        <a:spcBef>
                          <a:spcPts val="0"/>
                        </a:spcBef>
                        <a:spcAft>
                          <a:spcPts val="0"/>
                        </a:spcAft>
                      </a:pPr>
                      <a:r>
                        <a:rPr lang="en-US" sz="1400" i="1" dirty="0">
                          <a:solidFill>
                            <a:srgbClr val="000000"/>
                          </a:solidFill>
                          <a:effectLst/>
                          <a:latin typeface="Calibri" panose="020F0502020204030204" pitchFamily="34" charset="0"/>
                        </a:rPr>
                        <a:t>Latin-5, Turkish</a:t>
                      </a:r>
                      <a:endParaRPr lang="en-US" sz="1400" dirty="0">
                        <a:solidFill>
                          <a:srgbClr val="000000"/>
                        </a:solidFill>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r>
              <a:tr h="0">
                <a:tc>
                  <a:txBody>
                    <a:bodyPr/>
                    <a:lstStyle/>
                    <a:p>
                      <a:pPr marL="0" marR="0" algn="ctr" fontAlgn="t">
                        <a:spcBef>
                          <a:spcPts val="0"/>
                        </a:spcBef>
                        <a:spcAft>
                          <a:spcPts val="0"/>
                        </a:spcAft>
                      </a:pPr>
                      <a:r>
                        <a:rPr lang="en-US" sz="1400" b="1" dirty="0">
                          <a:effectLst/>
                          <a:latin typeface="Calibri" panose="020F0502020204030204" pitchFamily="34" charset="0"/>
                          <a:hlinkClick r:id="rId12"/>
                        </a:rPr>
                        <a:t>Part 10</a:t>
                      </a:r>
                      <a:endParaRPr lang="en-US" sz="14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EAECF0"/>
                    </a:solidFill>
                  </a:tcPr>
                </a:tc>
                <a:tc>
                  <a:txBody>
                    <a:bodyPr/>
                    <a:lstStyle/>
                    <a:p>
                      <a:pPr marL="0" marR="0" fontAlgn="t">
                        <a:spcBef>
                          <a:spcPts val="0"/>
                        </a:spcBef>
                        <a:spcAft>
                          <a:spcPts val="0"/>
                        </a:spcAft>
                      </a:pPr>
                      <a:r>
                        <a:rPr lang="en-US" sz="1400" i="1" dirty="0">
                          <a:solidFill>
                            <a:srgbClr val="000000"/>
                          </a:solidFill>
                          <a:effectLst/>
                          <a:latin typeface="Calibri" panose="020F0502020204030204" pitchFamily="34" charset="0"/>
                        </a:rPr>
                        <a:t>Latin-6, Nordic</a:t>
                      </a:r>
                      <a:endParaRPr lang="en-US" sz="1400" dirty="0">
                        <a:solidFill>
                          <a:srgbClr val="000000"/>
                        </a:solidFill>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r>
              <a:tr h="0">
                <a:tc>
                  <a:txBody>
                    <a:bodyPr/>
                    <a:lstStyle/>
                    <a:p>
                      <a:pPr marL="0" marR="0" algn="ctr" fontAlgn="t">
                        <a:spcBef>
                          <a:spcPts val="0"/>
                        </a:spcBef>
                        <a:spcAft>
                          <a:spcPts val="0"/>
                        </a:spcAft>
                      </a:pPr>
                      <a:r>
                        <a:rPr lang="en-US" sz="1400" b="1" dirty="0">
                          <a:effectLst/>
                          <a:latin typeface="Calibri" panose="020F0502020204030204" pitchFamily="34" charset="0"/>
                          <a:hlinkClick r:id="rId13"/>
                        </a:rPr>
                        <a:t>Part 11</a:t>
                      </a:r>
                      <a:endParaRPr lang="en-US" sz="14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EAECF0"/>
                    </a:solidFill>
                  </a:tcPr>
                </a:tc>
                <a:tc>
                  <a:txBody>
                    <a:bodyPr/>
                    <a:lstStyle/>
                    <a:p>
                      <a:pPr marL="0" marR="0" fontAlgn="t">
                        <a:spcBef>
                          <a:spcPts val="0"/>
                        </a:spcBef>
                        <a:spcAft>
                          <a:spcPts val="0"/>
                        </a:spcAft>
                      </a:pPr>
                      <a:r>
                        <a:rPr lang="en-US" sz="1400" i="1" dirty="0">
                          <a:solidFill>
                            <a:srgbClr val="000000"/>
                          </a:solidFill>
                          <a:effectLst/>
                          <a:latin typeface="Calibri" panose="020F0502020204030204" pitchFamily="34" charset="0"/>
                        </a:rPr>
                        <a:t>Latin/Thai</a:t>
                      </a:r>
                      <a:endParaRPr lang="en-US" sz="1400" dirty="0">
                        <a:solidFill>
                          <a:srgbClr val="000000"/>
                        </a:solidFill>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r>
              <a:tr h="0">
                <a:tc>
                  <a:txBody>
                    <a:bodyPr/>
                    <a:lstStyle/>
                    <a:p>
                      <a:pPr marL="0" marR="0" algn="ctr" fontAlgn="t">
                        <a:spcBef>
                          <a:spcPts val="0"/>
                        </a:spcBef>
                        <a:spcAft>
                          <a:spcPts val="0"/>
                        </a:spcAft>
                      </a:pPr>
                      <a:r>
                        <a:rPr lang="en-US" sz="1400" b="1" strike="sngStrike" dirty="0">
                          <a:effectLst/>
                          <a:latin typeface="Calibri" panose="020F0502020204030204" pitchFamily="34" charset="0"/>
                          <a:hlinkClick r:id="rId14"/>
                        </a:rPr>
                        <a:t>Part 12</a:t>
                      </a:r>
                      <a:endParaRPr lang="en-US" sz="14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EAECF0"/>
                    </a:solidFill>
                  </a:tcPr>
                </a:tc>
                <a:tc>
                  <a:txBody>
                    <a:bodyPr/>
                    <a:lstStyle/>
                    <a:p>
                      <a:pPr marL="0" marR="0" fontAlgn="t">
                        <a:spcBef>
                          <a:spcPts val="0"/>
                        </a:spcBef>
                        <a:spcAft>
                          <a:spcPts val="0"/>
                        </a:spcAft>
                      </a:pPr>
                      <a:r>
                        <a:rPr lang="en-US" sz="1400" i="1" strike="sngStrike" dirty="0">
                          <a:solidFill>
                            <a:srgbClr val="000000"/>
                          </a:solidFill>
                          <a:effectLst/>
                          <a:latin typeface="Calibri" panose="020F0502020204030204" pitchFamily="34" charset="0"/>
                        </a:rPr>
                        <a:t>Latin/Devanagari</a:t>
                      </a:r>
                      <a:r>
                        <a:rPr lang="en-US" sz="1400" i="1" dirty="0">
                          <a:solidFill>
                            <a:srgbClr val="000000"/>
                          </a:solidFill>
                          <a:effectLst/>
                          <a:latin typeface="Calibri" panose="020F0502020204030204" pitchFamily="34" charset="0"/>
                        </a:rPr>
                        <a:t> (Abandoned)</a:t>
                      </a:r>
                      <a:endParaRPr lang="en-US" sz="1400" dirty="0">
                        <a:solidFill>
                          <a:srgbClr val="000000"/>
                        </a:solidFill>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r>
              <a:tr h="0">
                <a:tc>
                  <a:txBody>
                    <a:bodyPr/>
                    <a:lstStyle/>
                    <a:p>
                      <a:pPr marL="0" marR="0" algn="ctr" fontAlgn="t">
                        <a:spcBef>
                          <a:spcPts val="0"/>
                        </a:spcBef>
                        <a:spcAft>
                          <a:spcPts val="0"/>
                        </a:spcAft>
                      </a:pPr>
                      <a:r>
                        <a:rPr lang="en-US" sz="1400" b="1" dirty="0">
                          <a:effectLst/>
                          <a:latin typeface="Calibri" panose="020F0502020204030204" pitchFamily="34" charset="0"/>
                          <a:hlinkClick r:id="rId15"/>
                        </a:rPr>
                        <a:t>Part 13</a:t>
                      </a:r>
                      <a:endParaRPr lang="en-US" sz="14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EAECF0"/>
                    </a:solidFill>
                  </a:tcPr>
                </a:tc>
                <a:tc>
                  <a:txBody>
                    <a:bodyPr/>
                    <a:lstStyle/>
                    <a:p>
                      <a:pPr marL="0" marR="0" fontAlgn="t">
                        <a:spcBef>
                          <a:spcPts val="0"/>
                        </a:spcBef>
                        <a:spcAft>
                          <a:spcPts val="0"/>
                        </a:spcAft>
                      </a:pPr>
                      <a:r>
                        <a:rPr lang="en-US" sz="1400" i="1" dirty="0">
                          <a:solidFill>
                            <a:srgbClr val="000000"/>
                          </a:solidFill>
                          <a:effectLst/>
                          <a:latin typeface="Calibri" panose="020F0502020204030204" pitchFamily="34" charset="0"/>
                        </a:rPr>
                        <a:t>Latin-7, Baltic Rim</a:t>
                      </a:r>
                      <a:endParaRPr lang="en-US" sz="1400" dirty="0">
                        <a:solidFill>
                          <a:srgbClr val="000000"/>
                        </a:solidFill>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r>
              <a:tr h="0">
                <a:tc>
                  <a:txBody>
                    <a:bodyPr/>
                    <a:lstStyle/>
                    <a:p>
                      <a:pPr marL="0" marR="0" algn="ctr" fontAlgn="t">
                        <a:spcBef>
                          <a:spcPts val="0"/>
                        </a:spcBef>
                        <a:spcAft>
                          <a:spcPts val="0"/>
                        </a:spcAft>
                      </a:pPr>
                      <a:r>
                        <a:rPr lang="en-US" sz="1400" b="1" dirty="0">
                          <a:effectLst/>
                          <a:latin typeface="Calibri" panose="020F0502020204030204" pitchFamily="34" charset="0"/>
                          <a:hlinkClick r:id="rId16"/>
                        </a:rPr>
                        <a:t>Part 14</a:t>
                      </a:r>
                      <a:endParaRPr lang="en-US" sz="14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EAECF0"/>
                    </a:solidFill>
                  </a:tcPr>
                </a:tc>
                <a:tc>
                  <a:txBody>
                    <a:bodyPr/>
                    <a:lstStyle/>
                    <a:p>
                      <a:pPr marL="0" marR="0" fontAlgn="t">
                        <a:spcBef>
                          <a:spcPts val="0"/>
                        </a:spcBef>
                        <a:spcAft>
                          <a:spcPts val="0"/>
                        </a:spcAft>
                      </a:pPr>
                      <a:r>
                        <a:rPr lang="en-US" sz="1400" i="1" dirty="0">
                          <a:solidFill>
                            <a:srgbClr val="000000"/>
                          </a:solidFill>
                          <a:effectLst/>
                          <a:latin typeface="Calibri" panose="020F0502020204030204" pitchFamily="34" charset="0"/>
                        </a:rPr>
                        <a:t>Latin-8, Celtic</a:t>
                      </a:r>
                      <a:endParaRPr lang="en-US" sz="1400" dirty="0">
                        <a:solidFill>
                          <a:srgbClr val="000000"/>
                        </a:solidFill>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r>
              <a:tr h="0">
                <a:tc>
                  <a:txBody>
                    <a:bodyPr/>
                    <a:lstStyle/>
                    <a:p>
                      <a:pPr marL="0" marR="0" algn="ctr" fontAlgn="t">
                        <a:spcBef>
                          <a:spcPts val="0"/>
                        </a:spcBef>
                        <a:spcAft>
                          <a:spcPts val="0"/>
                        </a:spcAft>
                      </a:pPr>
                      <a:r>
                        <a:rPr lang="en-US" sz="1400" b="1" dirty="0">
                          <a:effectLst/>
                          <a:latin typeface="Calibri" panose="020F0502020204030204" pitchFamily="34" charset="0"/>
                          <a:hlinkClick r:id="rId17"/>
                        </a:rPr>
                        <a:t>Part 15</a:t>
                      </a:r>
                      <a:endParaRPr lang="en-US" sz="14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EAECF0"/>
                    </a:solidFill>
                  </a:tcPr>
                </a:tc>
                <a:tc>
                  <a:txBody>
                    <a:bodyPr/>
                    <a:lstStyle/>
                    <a:p>
                      <a:pPr marL="0" marR="0" fontAlgn="t">
                        <a:spcBef>
                          <a:spcPts val="0"/>
                        </a:spcBef>
                        <a:spcAft>
                          <a:spcPts val="0"/>
                        </a:spcAft>
                      </a:pPr>
                      <a:r>
                        <a:rPr lang="en-US" sz="1400" i="1" dirty="0">
                          <a:solidFill>
                            <a:srgbClr val="000000"/>
                          </a:solidFill>
                          <a:effectLst/>
                          <a:latin typeface="Calibri" panose="020F0502020204030204" pitchFamily="34" charset="0"/>
                        </a:rPr>
                        <a:t>Latin-9</a:t>
                      </a:r>
                      <a:endParaRPr lang="en-US" sz="1400" dirty="0">
                        <a:solidFill>
                          <a:srgbClr val="000000"/>
                        </a:solidFill>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r>
              <a:tr h="0">
                <a:tc>
                  <a:txBody>
                    <a:bodyPr/>
                    <a:lstStyle/>
                    <a:p>
                      <a:pPr marL="0" marR="0" algn="ctr" fontAlgn="t">
                        <a:spcBef>
                          <a:spcPts val="0"/>
                        </a:spcBef>
                        <a:spcAft>
                          <a:spcPts val="0"/>
                        </a:spcAft>
                      </a:pPr>
                      <a:r>
                        <a:rPr lang="en-US" sz="1400" b="1" dirty="0">
                          <a:effectLst/>
                          <a:latin typeface="Calibri" panose="020F0502020204030204" pitchFamily="34" charset="0"/>
                          <a:hlinkClick r:id="rId18"/>
                        </a:rPr>
                        <a:t>Part 16</a:t>
                      </a:r>
                      <a:endParaRPr lang="en-US" sz="14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EAECF0"/>
                    </a:solidFill>
                  </a:tcPr>
                </a:tc>
                <a:tc>
                  <a:txBody>
                    <a:bodyPr/>
                    <a:lstStyle/>
                    <a:p>
                      <a:pPr marL="0" marR="0" fontAlgn="t">
                        <a:spcBef>
                          <a:spcPts val="0"/>
                        </a:spcBef>
                        <a:spcAft>
                          <a:spcPts val="0"/>
                        </a:spcAft>
                      </a:pPr>
                      <a:r>
                        <a:rPr lang="en-US" sz="1400" i="1" dirty="0">
                          <a:solidFill>
                            <a:srgbClr val="000000"/>
                          </a:solidFill>
                          <a:effectLst/>
                          <a:latin typeface="Calibri" panose="020F0502020204030204" pitchFamily="34" charset="0"/>
                        </a:rPr>
                        <a:t>Latin-10, South-Eastern European</a:t>
                      </a:r>
                      <a:endParaRPr lang="en-US" sz="1400" dirty="0">
                        <a:solidFill>
                          <a:srgbClr val="000000"/>
                        </a:solidFill>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r>
            </a:tbl>
          </a:graphicData>
        </a:graphic>
      </p:graphicFrame>
    </p:spTree>
    <p:extLst>
      <p:ext uri="{BB962C8B-B14F-4D97-AF65-F5344CB8AC3E}">
        <p14:creationId xmlns:p14="http://schemas.microsoft.com/office/powerpoint/2010/main" val="3687055657"/>
      </p:ext>
    </p:extLst>
  </p:cSld>
  <p:clrMapOvr>
    <a:masterClrMapping/>
  </p:clrMapOvr>
  <p:transition>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Character encoding – Code Pages</a:t>
            </a:r>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1897342388"/>
              </p:ext>
            </p:extLst>
          </p:nvPr>
        </p:nvGraphicFramePr>
        <p:xfrm>
          <a:off x="296333" y="1130105"/>
          <a:ext cx="8582196" cy="4876800"/>
        </p:xfrm>
        <a:graphic>
          <a:graphicData uri="http://schemas.openxmlformats.org/drawingml/2006/table">
            <a:tbl>
              <a:tblPr/>
              <a:tblGrid>
                <a:gridCol w="1381020"/>
                <a:gridCol w="3306579"/>
                <a:gridCol w="3894597"/>
              </a:tblGrid>
              <a:tr h="0">
                <a:tc>
                  <a:txBody>
                    <a:bodyPr/>
                    <a:lstStyle/>
                    <a:p>
                      <a:pPr marL="0" marR="0" algn="ctr" fontAlgn="t">
                        <a:spcBef>
                          <a:spcPts val="0"/>
                        </a:spcBef>
                        <a:spcAft>
                          <a:spcPts val="0"/>
                        </a:spcAft>
                      </a:pPr>
                      <a:r>
                        <a:rPr lang="en-US" sz="2000" b="1" dirty="0">
                          <a:solidFill>
                            <a:srgbClr val="000000"/>
                          </a:solidFill>
                          <a:effectLst/>
                          <a:latin typeface="+mn-lt"/>
                        </a:rPr>
                        <a:t>ID</a:t>
                      </a:r>
                      <a:endParaRPr lang="en-US" sz="2000" dirty="0">
                        <a:solidFill>
                          <a:srgbClr val="000000"/>
                        </a:solidFill>
                        <a:effectLst/>
                        <a:latin typeface="+mn-l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EAECF0"/>
                    </a:solidFill>
                  </a:tcPr>
                </a:tc>
                <a:tc>
                  <a:txBody>
                    <a:bodyPr/>
                    <a:lstStyle/>
                    <a:p>
                      <a:pPr marL="0" marR="0" algn="ctr" fontAlgn="t">
                        <a:spcBef>
                          <a:spcPts val="0"/>
                        </a:spcBef>
                        <a:spcAft>
                          <a:spcPts val="0"/>
                        </a:spcAft>
                      </a:pPr>
                      <a:r>
                        <a:rPr lang="en-US" sz="2000" b="1">
                          <a:solidFill>
                            <a:srgbClr val="000000"/>
                          </a:solidFill>
                          <a:effectLst/>
                          <a:latin typeface="+mn-lt"/>
                        </a:rPr>
                        <a:t>Names</a:t>
                      </a:r>
                      <a:endParaRPr lang="en-US" sz="2000">
                        <a:solidFill>
                          <a:srgbClr val="000000"/>
                        </a:solidFill>
                        <a:effectLst/>
                        <a:latin typeface="+mn-l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EAECF0"/>
                    </a:solidFill>
                  </a:tcPr>
                </a:tc>
                <a:tc>
                  <a:txBody>
                    <a:bodyPr/>
                    <a:lstStyle/>
                    <a:p>
                      <a:pPr marL="0" marR="0" algn="ctr" fontAlgn="t">
                        <a:spcBef>
                          <a:spcPts val="0"/>
                        </a:spcBef>
                        <a:spcAft>
                          <a:spcPts val="0"/>
                        </a:spcAft>
                      </a:pPr>
                      <a:r>
                        <a:rPr lang="en-US" sz="2000" b="1">
                          <a:solidFill>
                            <a:srgbClr val="000000"/>
                          </a:solidFill>
                          <a:effectLst/>
                          <a:latin typeface="+mn-lt"/>
                        </a:rPr>
                        <a:t>Description</a:t>
                      </a:r>
                      <a:endParaRPr lang="en-US" sz="2000">
                        <a:solidFill>
                          <a:srgbClr val="000000"/>
                        </a:solidFill>
                        <a:effectLst/>
                        <a:latin typeface="+mn-l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EAECF0"/>
                    </a:solidFill>
                  </a:tcPr>
                </a:tc>
              </a:tr>
              <a:tr h="0">
                <a:tc>
                  <a:txBody>
                    <a:bodyPr/>
                    <a:lstStyle/>
                    <a:p>
                      <a:pPr marL="0" marR="0" fontAlgn="t">
                        <a:spcBef>
                          <a:spcPts val="0"/>
                        </a:spcBef>
                        <a:spcAft>
                          <a:spcPts val="0"/>
                        </a:spcAft>
                      </a:pPr>
                      <a:r>
                        <a:rPr lang="en-US" sz="2000" dirty="0">
                          <a:effectLst/>
                          <a:latin typeface="+mn-lt"/>
                          <a:hlinkClick r:id="rId3"/>
                        </a:rPr>
                        <a:t>37</a:t>
                      </a:r>
                      <a:endParaRPr lang="en-US" sz="4000" dirty="0">
                        <a:effectLst/>
                        <a:latin typeface="+mn-l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c>
                  <a:txBody>
                    <a:bodyPr/>
                    <a:lstStyle/>
                    <a:p>
                      <a:pPr marL="0" marR="0" fontAlgn="t">
                        <a:spcBef>
                          <a:spcPts val="0"/>
                        </a:spcBef>
                        <a:spcAft>
                          <a:spcPts val="0"/>
                        </a:spcAft>
                      </a:pPr>
                      <a:r>
                        <a:rPr lang="en-US" sz="2000">
                          <a:solidFill>
                            <a:srgbClr val="000000"/>
                          </a:solidFill>
                          <a:effectLst/>
                          <a:latin typeface="+mn-lt"/>
                        </a:rPr>
                        <a:t>CP037, IBM037</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c>
                  <a:txBody>
                    <a:bodyPr/>
                    <a:lstStyle/>
                    <a:p>
                      <a:pPr marL="0" marR="0" fontAlgn="t">
                        <a:spcBef>
                          <a:spcPts val="0"/>
                        </a:spcBef>
                        <a:spcAft>
                          <a:spcPts val="0"/>
                        </a:spcAft>
                      </a:pPr>
                      <a:r>
                        <a:rPr lang="en-US" sz="2000">
                          <a:solidFill>
                            <a:srgbClr val="000000"/>
                          </a:solidFill>
                          <a:effectLst/>
                          <a:latin typeface="+mn-lt"/>
                        </a:rPr>
                        <a:t>IBM EBCDIC US-Canada</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r>
              <a:tr h="0">
                <a:tc>
                  <a:txBody>
                    <a:bodyPr/>
                    <a:lstStyle/>
                    <a:p>
                      <a:pPr marL="0" marR="0" fontAlgn="t">
                        <a:spcBef>
                          <a:spcPts val="0"/>
                        </a:spcBef>
                        <a:spcAft>
                          <a:spcPts val="0"/>
                        </a:spcAft>
                      </a:pPr>
                      <a:r>
                        <a:rPr lang="en-US" sz="2000">
                          <a:effectLst/>
                          <a:latin typeface="+mn-lt"/>
                          <a:hlinkClick r:id="rId4"/>
                        </a:rPr>
                        <a:t>437</a:t>
                      </a:r>
                      <a:endParaRPr lang="en-US" sz="4000">
                        <a:effectLst/>
                        <a:latin typeface="+mn-l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c>
                  <a:txBody>
                    <a:bodyPr/>
                    <a:lstStyle/>
                    <a:p>
                      <a:pPr marL="0" marR="0" fontAlgn="t">
                        <a:spcBef>
                          <a:spcPts val="0"/>
                        </a:spcBef>
                        <a:spcAft>
                          <a:spcPts val="0"/>
                        </a:spcAft>
                      </a:pPr>
                      <a:r>
                        <a:rPr lang="en-US" sz="2000" dirty="0">
                          <a:solidFill>
                            <a:srgbClr val="000000"/>
                          </a:solidFill>
                          <a:effectLst/>
                          <a:latin typeface="+mn-lt"/>
                        </a:rPr>
                        <a:t>CP437, IBM437</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c>
                  <a:txBody>
                    <a:bodyPr/>
                    <a:lstStyle/>
                    <a:p>
                      <a:pPr marL="0" marR="0" fontAlgn="t">
                        <a:spcBef>
                          <a:spcPts val="0"/>
                        </a:spcBef>
                        <a:spcAft>
                          <a:spcPts val="0"/>
                        </a:spcAft>
                      </a:pPr>
                      <a:r>
                        <a:rPr lang="en-US" sz="2000" dirty="0">
                          <a:solidFill>
                            <a:srgbClr val="000000"/>
                          </a:solidFill>
                          <a:effectLst/>
                          <a:latin typeface="+mn-lt"/>
                        </a:rPr>
                        <a:t>IBM PC US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r>
              <a:tr h="0">
                <a:tc>
                  <a:txBody>
                    <a:bodyPr/>
                    <a:lstStyle/>
                    <a:p>
                      <a:pPr marL="0" marR="0" fontAlgn="t">
                        <a:spcBef>
                          <a:spcPts val="0"/>
                        </a:spcBef>
                        <a:spcAft>
                          <a:spcPts val="0"/>
                        </a:spcAft>
                      </a:pPr>
                      <a:r>
                        <a:rPr lang="en-US" sz="2000">
                          <a:effectLst/>
                          <a:latin typeface="+mn-lt"/>
                          <a:hlinkClick r:id="rId5"/>
                        </a:rPr>
                        <a:t>1250</a:t>
                      </a:r>
                      <a:endParaRPr lang="en-US" sz="4000">
                        <a:effectLst/>
                        <a:latin typeface="+mn-l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c>
                  <a:txBody>
                    <a:bodyPr/>
                    <a:lstStyle/>
                    <a:p>
                      <a:pPr marL="0" marR="0" fontAlgn="t">
                        <a:spcBef>
                          <a:spcPts val="0"/>
                        </a:spcBef>
                        <a:spcAft>
                          <a:spcPts val="0"/>
                        </a:spcAft>
                      </a:pPr>
                      <a:r>
                        <a:rPr lang="en-US" sz="2000" dirty="0">
                          <a:solidFill>
                            <a:srgbClr val="000000"/>
                          </a:solidFill>
                          <a:effectLst/>
                          <a:latin typeface="+mn-lt"/>
                        </a:rPr>
                        <a:t>CP1250, Windows-1250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c>
                  <a:txBody>
                    <a:bodyPr/>
                    <a:lstStyle/>
                    <a:p>
                      <a:pPr marL="0" marR="0" fontAlgn="t">
                        <a:spcBef>
                          <a:spcPts val="0"/>
                        </a:spcBef>
                        <a:spcAft>
                          <a:spcPts val="0"/>
                        </a:spcAft>
                      </a:pPr>
                      <a:r>
                        <a:rPr lang="en-US" sz="2000">
                          <a:effectLst/>
                          <a:latin typeface="+mn-lt"/>
                          <a:hlinkClick r:id="rId6"/>
                        </a:rPr>
                        <a:t>Latin</a:t>
                      </a:r>
                      <a:r>
                        <a:rPr lang="en-US" sz="2000">
                          <a:solidFill>
                            <a:srgbClr val="000000"/>
                          </a:solidFill>
                          <a:effectLst/>
                          <a:latin typeface="+mn-lt"/>
                        </a:rPr>
                        <a:t> 2 / </a:t>
                      </a:r>
                      <a:r>
                        <a:rPr lang="en-US" sz="2000">
                          <a:effectLst/>
                          <a:latin typeface="+mn-lt"/>
                          <a:hlinkClick r:id="rId7"/>
                        </a:rPr>
                        <a:t>Central European</a:t>
                      </a:r>
                      <a:endParaRPr lang="en-US" sz="4000">
                        <a:effectLst/>
                        <a:latin typeface="+mn-l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r>
              <a:tr h="0">
                <a:tc>
                  <a:txBody>
                    <a:bodyPr/>
                    <a:lstStyle/>
                    <a:p>
                      <a:pPr marL="0" marR="0" fontAlgn="t">
                        <a:spcBef>
                          <a:spcPts val="0"/>
                        </a:spcBef>
                        <a:spcAft>
                          <a:spcPts val="0"/>
                        </a:spcAft>
                      </a:pPr>
                      <a:r>
                        <a:rPr lang="en-US" sz="2000">
                          <a:effectLst/>
                          <a:latin typeface="+mn-lt"/>
                          <a:hlinkClick r:id="rId8"/>
                        </a:rPr>
                        <a:t>1251</a:t>
                      </a:r>
                      <a:endParaRPr lang="en-US" sz="4000">
                        <a:effectLst/>
                        <a:latin typeface="+mn-l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c>
                  <a:txBody>
                    <a:bodyPr/>
                    <a:lstStyle/>
                    <a:p>
                      <a:pPr marL="0" marR="0" fontAlgn="t">
                        <a:spcBef>
                          <a:spcPts val="0"/>
                        </a:spcBef>
                        <a:spcAft>
                          <a:spcPts val="0"/>
                        </a:spcAft>
                      </a:pPr>
                      <a:r>
                        <a:rPr lang="en-US" sz="2000" dirty="0">
                          <a:solidFill>
                            <a:srgbClr val="000000"/>
                          </a:solidFill>
                          <a:effectLst/>
                          <a:latin typeface="+mn-lt"/>
                        </a:rPr>
                        <a:t>CP1251, Windows-1251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c>
                  <a:txBody>
                    <a:bodyPr/>
                    <a:lstStyle/>
                    <a:p>
                      <a:pPr marL="0" marR="0" fontAlgn="t">
                        <a:spcBef>
                          <a:spcPts val="0"/>
                        </a:spcBef>
                        <a:spcAft>
                          <a:spcPts val="0"/>
                        </a:spcAft>
                      </a:pPr>
                      <a:r>
                        <a:rPr lang="en-US" sz="2000">
                          <a:effectLst/>
                          <a:latin typeface="+mn-lt"/>
                          <a:hlinkClick r:id="rId9"/>
                        </a:rPr>
                        <a:t>Cyrillic</a:t>
                      </a:r>
                      <a:endParaRPr lang="en-US" sz="4000">
                        <a:effectLst/>
                        <a:latin typeface="+mn-l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r>
              <a:tr h="0">
                <a:tc>
                  <a:txBody>
                    <a:bodyPr/>
                    <a:lstStyle/>
                    <a:p>
                      <a:pPr marL="0" marR="0" fontAlgn="t">
                        <a:spcBef>
                          <a:spcPts val="0"/>
                        </a:spcBef>
                        <a:spcAft>
                          <a:spcPts val="0"/>
                        </a:spcAft>
                      </a:pPr>
                      <a:r>
                        <a:rPr lang="en-US" sz="2000">
                          <a:effectLst/>
                          <a:latin typeface="+mn-lt"/>
                          <a:hlinkClick r:id="rId10"/>
                        </a:rPr>
                        <a:t>1252</a:t>
                      </a:r>
                      <a:endParaRPr lang="en-US" sz="4000">
                        <a:effectLst/>
                        <a:latin typeface="+mn-l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c>
                  <a:txBody>
                    <a:bodyPr/>
                    <a:lstStyle/>
                    <a:p>
                      <a:pPr marL="0" marR="0" fontAlgn="t">
                        <a:spcBef>
                          <a:spcPts val="0"/>
                        </a:spcBef>
                        <a:spcAft>
                          <a:spcPts val="0"/>
                        </a:spcAft>
                      </a:pPr>
                      <a:r>
                        <a:rPr lang="en-US" sz="2000">
                          <a:solidFill>
                            <a:srgbClr val="000000"/>
                          </a:solidFill>
                          <a:effectLst/>
                          <a:latin typeface="+mn-lt"/>
                        </a:rPr>
                        <a:t>CP1252, Windows-1252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c>
                  <a:txBody>
                    <a:bodyPr/>
                    <a:lstStyle/>
                    <a:p>
                      <a:pPr marL="0" marR="0" fontAlgn="t">
                        <a:spcBef>
                          <a:spcPts val="0"/>
                        </a:spcBef>
                        <a:spcAft>
                          <a:spcPts val="0"/>
                        </a:spcAft>
                      </a:pPr>
                      <a:r>
                        <a:rPr lang="en-US" sz="2000" dirty="0">
                          <a:solidFill>
                            <a:srgbClr val="000000"/>
                          </a:solidFill>
                          <a:effectLst/>
                          <a:latin typeface="+mn-lt"/>
                        </a:rPr>
                        <a:t>Latin 1 / </a:t>
                      </a:r>
                      <a:r>
                        <a:rPr lang="en-US" sz="2000" dirty="0">
                          <a:effectLst/>
                          <a:latin typeface="+mn-lt"/>
                          <a:hlinkClick r:id="rId11"/>
                        </a:rPr>
                        <a:t>Western European</a:t>
                      </a:r>
                      <a:endParaRPr lang="en-US" sz="2000" dirty="0">
                        <a:effectLst/>
                        <a:latin typeface="+mn-l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r>
              <a:tr h="0">
                <a:tc>
                  <a:txBody>
                    <a:bodyPr/>
                    <a:lstStyle/>
                    <a:p>
                      <a:pPr marL="0" marR="0" fontAlgn="t">
                        <a:spcBef>
                          <a:spcPts val="0"/>
                        </a:spcBef>
                        <a:spcAft>
                          <a:spcPts val="0"/>
                        </a:spcAft>
                      </a:pPr>
                      <a:r>
                        <a:rPr lang="en-US" sz="2000">
                          <a:effectLst/>
                          <a:latin typeface="+mn-lt"/>
                          <a:hlinkClick r:id="rId12"/>
                        </a:rPr>
                        <a:t>1253</a:t>
                      </a:r>
                      <a:endParaRPr lang="en-US" sz="4000">
                        <a:effectLst/>
                        <a:latin typeface="+mn-l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c>
                  <a:txBody>
                    <a:bodyPr/>
                    <a:lstStyle/>
                    <a:p>
                      <a:pPr marL="0" marR="0" fontAlgn="t">
                        <a:spcBef>
                          <a:spcPts val="0"/>
                        </a:spcBef>
                        <a:spcAft>
                          <a:spcPts val="0"/>
                        </a:spcAft>
                      </a:pPr>
                      <a:r>
                        <a:rPr lang="en-US" sz="2000">
                          <a:solidFill>
                            <a:srgbClr val="000000"/>
                          </a:solidFill>
                          <a:effectLst/>
                          <a:latin typeface="+mn-lt"/>
                        </a:rPr>
                        <a:t>CP1253, Windows-1253</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c>
                  <a:txBody>
                    <a:bodyPr/>
                    <a:lstStyle/>
                    <a:p>
                      <a:pPr marL="0" marR="0" fontAlgn="t">
                        <a:spcBef>
                          <a:spcPts val="0"/>
                        </a:spcBef>
                        <a:spcAft>
                          <a:spcPts val="0"/>
                        </a:spcAft>
                      </a:pPr>
                      <a:r>
                        <a:rPr lang="en-US" sz="2000" dirty="0">
                          <a:effectLst/>
                          <a:latin typeface="+mn-lt"/>
                          <a:hlinkClick r:id="rId13"/>
                        </a:rPr>
                        <a:t>Greek</a:t>
                      </a:r>
                      <a:endParaRPr lang="en-US" sz="4000" dirty="0">
                        <a:effectLst/>
                        <a:latin typeface="+mn-l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r>
              <a:tr h="0">
                <a:tc>
                  <a:txBody>
                    <a:bodyPr/>
                    <a:lstStyle/>
                    <a:p>
                      <a:pPr marL="0" marR="0" fontAlgn="t">
                        <a:spcBef>
                          <a:spcPts val="0"/>
                        </a:spcBef>
                        <a:spcAft>
                          <a:spcPts val="0"/>
                        </a:spcAft>
                      </a:pPr>
                      <a:r>
                        <a:rPr lang="en-US" sz="2000">
                          <a:effectLst/>
                          <a:latin typeface="+mn-lt"/>
                          <a:hlinkClick r:id="rId14"/>
                        </a:rPr>
                        <a:t>1254</a:t>
                      </a:r>
                      <a:endParaRPr lang="en-US" sz="4000">
                        <a:effectLst/>
                        <a:latin typeface="+mn-l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c>
                  <a:txBody>
                    <a:bodyPr/>
                    <a:lstStyle/>
                    <a:p>
                      <a:pPr marL="0" marR="0" fontAlgn="t">
                        <a:spcBef>
                          <a:spcPts val="0"/>
                        </a:spcBef>
                        <a:spcAft>
                          <a:spcPts val="0"/>
                        </a:spcAft>
                      </a:pPr>
                      <a:r>
                        <a:rPr lang="en-US" sz="2000">
                          <a:solidFill>
                            <a:srgbClr val="000000"/>
                          </a:solidFill>
                          <a:effectLst/>
                          <a:latin typeface="+mn-lt"/>
                        </a:rPr>
                        <a:t>CP1254, Windows-1254</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c>
                  <a:txBody>
                    <a:bodyPr/>
                    <a:lstStyle/>
                    <a:p>
                      <a:pPr marL="0" marR="0" fontAlgn="t">
                        <a:spcBef>
                          <a:spcPts val="0"/>
                        </a:spcBef>
                        <a:spcAft>
                          <a:spcPts val="0"/>
                        </a:spcAft>
                      </a:pPr>
                      <a:r>
                        <a:rPr lang="en-US" sz="2000" dirty="0">
                          <a:effectLst/>
                          <a:latin typeface="+mn-lt"/>
                          <a:hlinkClick r:id="rId15"/>
                        </a:rPr>
                        <a:t>Turkish</a:t>
                      </a:r>
                      <a:endParaRPr lang="en-US" sz="4000" dirty="0">
                        <a:effectLst/>
                        <a:latin typeface="+mn-l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r>
              <a:tr h="0">
                <a:tc>
                  <a:txBody>
                    <a:bodyPr/>
                    <a:lstStyle/>
                    <a:p>
                      <a:pPr marL="0" marR="0" fontAlgn="t">
                        <a:spcBef>
                          <a:spcPts val="0"/>
                        </a:spcBef>
                        <a:spcAft>
                          <a:spcPts val="0"/>
                        </a:spcAft>
                      </a:pPr>
                      <a:r>
                        <a:rPr lang="en-US" sz="2000">
                          <a:effectLst/>
                          <a:latin typeface="+mn-lt"/>
                          <a:hlinkClick r:id="rId16"/>
                        </a:rPr>
                        <a:t>1255</a:t>
                      </a:r>
                      <a:endParaRPr lang="en-US" sz="4000">
                        <a:effectLst/>
                        <a:latin typeface="+mn-l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c>
                  <a:txBody>
                    <a:bodyPr/>
                    <a:lstStyle/>
                    <a:p>
                      <a:pPr marL="0" marR="0" fontAlgn="t">
                        <a:spcBef>
                          <a:spcPts val="0"/>
                        </a:spcBef>
                        <a:spcAft>
                          <a:spcPts val="0"/>
                        </a:spcAft>
                      </a:pPr>
                      <a:r>
                        <a:rPr lang="en-US" sz="2000">
                          <a:solidFill>
                            <a:srgbClr val="000000"/>
                          </a:solidFill>
                          <a:effectLst/>
                          <a:latin typeface="+mn-lt"/>
                        </a:rPr>
                        <a:t>CP1255, Windows-1255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c>
                  <a:txBody>
                    <a:bodyPr/>
                    <a:lstStyle/>
                    <a:p>
                      <a:pPr marL="0" marR="0" fontAlgn="t">
                        <a:spcBef>
                          <a:spcPts val="0"/>
                        </a:spcBef>
                        <a:spcAft>
                          <a:spcPts val="0"/>
                        </a:spcAft>
                      </a:pPr>
                      <a:r>
                        <a:rPr lang="en-US" sz="2000" dirty="0">
                          <a:effectLst/>
                          <a:latin typeface="+mn-lt"/>
                          <a:hlinkClick r:id="rId17"/>
                        </a:rPr>
                        <a:t>Hebrew</a:t>
                      </a:r>
                      <a:endParaRPr lang="en-US" sz="4000" dirty="0">
                        <a:effectLst/>
                        <a:latin typeface="+mn-l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r>
              <a:tr h="0">
                <a:tc>
                  <a:txBody>
                    <a:bodyPr/>
                    <a:lstStyle/>
                    <a:p>
                      <a:pPr marL="0" marR="0" fontAlgn="t">
                        <a:spcBef>
                          <a:spcPts val="0"/>
                        </a:spcBef>
                        <a:spcAft>
                          <a:spcPts val="0"/>
                        </a:spcAft>
                      </a:pPr>
                      <a:r>
                        <a:rPr lang="en-US" sz="2000">
                          <a:effectLst/>
                          <a:latin typeface="+mn-lt"/>
                          <a:hlinkClick r:id="rId18"/>
                        </a:rPr>
                        <a:t>1256</a:t>
                      </a:r>
                      <a:endParaRPr lang="en-US" sz="4000">
                        <a:effectLst/>
                        <a:latin typeface="+mn-l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c>
                  <a:txBody>
                    <a:bodyPr/>
                    <a:lstStyle/>
                    <a:p>
                      <a:pPr marL="0" marR="0" fontAlgn="t">
                        <a:spcBef>
                          <a:spcPts val="0"/>
                        </a:spcBef>
                        <a:spcAft>
                          <a:spcPts val="0"/>
                        </a:spcAft>
                      </a:pPr>
                      <a:r>
                        <a:rPr lang="en-US" sz="2000">
                          <a:solidFill>
                            <a:srgbClr val="000000"/>
                          </a:solidFill>
                          <a:effectLst/>
                          <a:latin typeface="+mn-lt"/>
                        </a:rPr>
                        <a:t>CP1256, Windows-1256</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c>
                  <a:txBody>
                    <a:bodyPr/>
                    <a:lstStyle/>
                    <a:p>
                      <a:pPr marL="0" marR="0" fontAlgn="t">
                        <a:spcBef>
                          <a:spcPts val="0"/>
                        </a:spcBef>
                        <a:spcAft>
                          <a:spcPts val="0"/>
                        </a:spcAft>
                      </a:pPr>
                      <a:r>
                        <a:rPr lang="en-US" sz="2000" dirty="0">
                          <a:effectLst/>
                          <a:latin typeface="+mn-lt"/>
                          <a:hlinkClick r:id="rId19"/>
                        </a:rPr>
                        <a:t>Arabic</a:t>
                      </a:r>
                      <a:endParaRPr lang="en-US" sz="4000" dirty="0">
                        <a:effectLst/>
                        <a:latin typeface="+mn-l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r>
              <a:tr h="0">
                <a:tc>
                  <a:txBody>
                    <a:bodyPr/>
                    <a:lstStyle/>
                    <a:p>
                      <a:pPr marL="0" marR="0" fontAlgn="t">
                        <a:spcBef>
                          <a:spcPts val="0"/>
                        </a:spcBef>
                        <a:spcAft>
                          <a:spcPts val="0"/>
                        </a:spcAft>
                      </a:pPr>
                      <a:r>
                        <a:rPr lang="en-US" sz="2000">
                          <a:effectLst/>
                          <a:latin typeface="+mn-lt"/>
                          <a:hlinkClick r:id="rId20"/>
                        </a:rPr>
                        <a:t>1257</a:t>
                      </a:r>
                      <a:endParaRPr lang="en-US" sz="4000">
                        <a:effectLst/>
                        <a:latin typeface="+mn-l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c>
                  <a:txBody>
                    <a:bodyPr/>
                    <a:lstStyle/>
                    <a:p>
                      <a:pPr marL="0" marR="0" fontAlgn="t">
                        <a:spcBef>
                          <a:spcPts val="0"/>
                        </a:spcBef>
                        <a:spcAft>
                          <a:spcPts val="0"/>
                        </a:spcAft>
                      </a:pPr>
                      <a:r>
                        <a:rPr lang="en-US" sz="2000">
                          <a:solidFill>
                            <a:srgbClr val="000000"/>
                          </a:solidFill>
                          <a:effectLst/>
                          <a:latin typeface="+mn-lt"/>
                        </a:rPr>
                        <a:t>CP1257, Windows-1257</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c>
                  <a:txBody>
                    <a:bodyPr/>
                    <a:lstStyle/>
                    <a:p>
                      <a:pPr marL="0" marR="0" fontAlgn="t">
                        <a:spcBef>
                          <a:spcPts val="0"/>
                        </a:spcBef>
                        <a:spcAft>
                          <a:spcPts val="0"/>
                        </a:spcAft>
                      </a:pPr>
                      <a:r>
                        <a:rPr lang="en-US" sz="2000" dirty="0">
                          <a:effectLst/>
                          <a:latin typeface="+mn-lt"/>
                          <a:hlinkClick r:id="rId21"/>
                        </a:rPr>
                        <a:t>Baltic</a:t>
                      </a:r>
                      <a:endParaRPr lang="en-US" sz="4000" dirty="0">
                        <a:effectLst/>
                        <a:latin typeface="+mn-l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r>
              <a:tr h="0">
                <a:tc>
                  <a:txBody>
                    <a:bodyPr/>
                    <a:lstStyle/>
                    <a:p>
                      <a:pPr marL="0" marR="0" fontAlgn="t">
                        <a:spcBef>
                          <a:spcPts val="0"/>
                        </a:spcBef>
                        <a:spcAft>
                          <a:spcPts val="0"/>
                        </a:spcAft>
                      </a:pPr>
                      <a:r>
                        <a:rPr lang="en-US" sz="2000" dirty="0">
                          <a:effectLst/>
                          <a:latin typeface="+mn-lt"/>
                          <a:hlinkClick r:id="rId22"/>
                        </a:rPr>
                        <a:t>1258</a:t>
                      </a:r>
                      <a:endParaRPr lang="en-US" sz="4000" dirty="0">
                        <a:effectLst/>
                        <a:latin typeface="+mn-l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c>
                  <a:txBody>
                    <a:bodyPr/>
                    <a:lstStyle/>
                    <a:p>
                      <a:pPr marL="0" marR="0" fontAlgn="t">
                        <a:spcBef>
                          <a:spcPts val="0"/>
                        </a:spcBef>
                        <a:spcAft>
                          <a:spcPts val="0"/>
                        </a:spcAft>
                      </a:pPr>
                      <a:r>
                        <a:rPr lang="en-US" sz="2000">
                          <a:solidFill>
                            <a:srgbClr val="000000"/>
                          </a:solidFill>
                          <a:effectLst/>
                          <a:latin typeface="+mn-lt"/>
                        </a:rPr>
                        <a:t>CP1258, Windows-1258</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c>
                  <a:txBody>
                    <a:bodyPr/>
                    <a:lstStyle/>
                    <a:p>
                      <a:pPr marL="0" marR="0" fontAlgn="t">
                        <a:spcBef>
                          <a:spcPts val="0"/>
                        </a:spcBef>
                        <a:spcAft>
                          <a:spcPts val="0"/>
                        </a:spcAft>
                      </a:pPr>
                      <a:r>
                        <a:rPr lang="en-US" sz="2000" dirty="0">
                          <a:effectLst/>
                          <a:latin typeface="+mn-lt"/>
                          <a:hlinkClick r:id="rId23"/>
                        </a:rPr>
                        <a:t>Vietnamese</a:t>
                      </a:r>
                      <a:endParaRPr lang="en-US" sz="4000" dirty="0">
                        <a:effectLst/>
                        <a:latin typeface="+mn-l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9FA"/>
                    </a:solidFill>
                  </a:tcPr>
                </a:tc>
              </a:tr>
            </a:tbl>
          </a:graphicData>
        </a:graphic>
      </p:graphicFrame>
    </p:spTree>
    <p:extLst>
      <p:ext uri="{BB962C8B-B14F-4D97-AF65-F5344CB8AC3E}">
        <p14:creationId xmlns:p14="http://schemas.microsoft.com/office/powerpoint/2010/main" val="3041241740"/>
      </p:ext>
    </p:extLst>
  </p:cSld>
  <p:clrMapOvr>
    <a:masterClrMapping/>
  </p:clrMapOvr>
  <p:transition>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Multiple Languages – code pages</a:t>
            </a:r>
            <a:endParaRPr lang="en-US" sz="2800" dirty="0"/>
          </a:p>
        </p:txBody>
      </p:sp>
      <p:pic>
        <p:nvPicPr>
          <p:cNvPr id="6" name="Picture 5"/>
          <p:cNvPicPr>
            <a:picLocks noChangeAspect="1"/>
          </p:cNvPicPr>
          <p:nvPr/>
        </p:nvPicPr>
        <p:blipFill>
          <a:blip r:embed="rId3"/>
          <a:stretch>
            <a:fillRect/>
          </a:stretch>
        </p:blipFill>
        <p:spPr>
          <a:xfrm>
            <a:off x="4743450" y="886182"/>
            <a:ext cx="4200525" cy="2388870"/>
          </a:xfrm>
          <a:prstGeom prst="rect">
            <a:avLst/>
          </a:prstGeom>
        </p:spPr>
      </p:pic>
      <p:sp>
        <p:nvSpPr>
          <p:cNvPr id="7" name="Rectangle 6"/>
          <p:cNvSpPr/>
          <p:nvPr/>
        </p:nvSpPr>
        <p:spPr>
          <a:xfrm>
            <a:off x="161925" y="886182"/>
            <a:ext cx="4543425" cy="5663089"/>
          </a:xfrm>
          <a:prstGeom prst="rect">
            <a:avLst/>
          </a:prstGeom>
        </p:spPr>
        <p:txBody>
          <a:bodyPr wrap="square">
            <a:spAutoFit/>
          </a:bodyPr>
          <a:lstStyle/>
          <a:p>
            <a:r>
              <a:rPr lang="en-US" sz="1600" b="1" dirty="0" smtClean="0">
                <a:solidFill>
                  <a:srgbClr val="000000"/>
                </a:solidFill>
                <a:latin typeface="calibri" panose="020F0502020204030204" pitchFamily="34" charset="0"/>
              </a:rPr>
              <a:t>English:	</a:t>
            </a:r>
            <a:r>
              <a:rPr lang="en-US" sz="1600" dirty="0" smtClean="0">
                <a:solidFill>
                  <a:srgbClr val="000000"/>
                </a:solidFill>
                <a:latin typeface="calibri" panose="020F0502020204030204" pitchFamily="34" charset="0"/>
              </a:rPr>
              <a:t>The </a:t>
            </a:r>
            <a:r>
              <a:rPr lang="en-US" sz="1600" dirty="0">
                <a:solidFill>
                  <a:srgbClr val="000000"/>
                </a:solidFill>
                <a:latin typeface="calibri" panose="020F0502020204030204" pitchFamily="34" charset="0"/>
              </a:rPr>
              <a:t>quick brown fox jumps over the lazy dog.</a:t>
            </a:r>
          </a:p>
          <a:p>
            <a:r>
              <a:rPr lang="en-US" sz="1600" b="1" dirty="0" smtClean="0">
                <a:solidFill>
                  <a:srgbClr val="000000"/>
                </a:solidFill>
                <a:latin typeface="calibri" panose="020F0502020204030204" pitchFamily="34" charset="0"/>
              </a:rPr>
              <a:t>German:	</a:t>
            </a:r>
            <a:r>
              <a:rPr lang="da-DK" sz="1600" dirty="0" smtClean="0">
                <a:solidFill>
                  <a:srgbClr val="000000"/>
                </a:solidFill>
                <a:latin typeface="calibri" panose="020F0502020204030204" pitchFamily="34" charset="0"/>
              </a:rPr>
              <a:t>Im </a:t>
            </a:r>
            <a:r>
              <a:rPr lang="da-DK" sz="1600" dirty="0">
                <a:solidFill>
                  <a:srgbClr val="000000"/>
                </a:solidFill>
                <a:latin typeface="calibri" panose="020F0502020204030204" pitchFamily="34" charset="0"/>
              </a:rPr>
              <a:t>finſteren Jagdſchloß am offenen Felsquellwaſſer patzte der affig-flatterhafte kauzig-höf‌liche Bäcker über ſeinem verſifften kniffligen C-Xylophon.</a:t>
            </a:r>
            <a:endParaRPr lang="en-US" sz="1600" dirty="0">
              <a:solidFill>
                <a:srgbClr val="000000"/>
              </a:solidFill>
              <a:latin typeface="calibri" panose="020F0502020204030204" pitchFamily="34" charset="0"/>
            </a:endParaRPr>
          </a:p>
          <a:p>
            <a:r>
              <a:rPr lang="en-US" sz="1600" b="1" dirty="0" smtClean="0">
                <a:solidFill>
                  <a:srgbClr val="000000"/>
                </a:solidFill>
                <a:latin typeface="calibri" panose="020F0502020204030204" pitchFamily="34" charset="0"/>
              </a:rPr>
              <a:t>Polish:	</a:t>
            </a:r>
            <a:r>
              <a:rPr lang="en-US" sz="1600" dirty="0" err="1" smtClean="0">
                <a:solidFill>
                  <a:srgbClr val="000000"/>
                </a:solidFill>
                <a:latin typeface="calibri" panose="020F0502020204030204" pitchFamily="34" charset="0"/>
              </a:rPr>
              <a:t>Pchnąć</a:t>
            </a:r>
            <a:r>
              <a:rPr lang="en-US" sz="1600" dirty="0" smtClean="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w </a:t>
            </a:r>
            <a:r>
              <a:rPr lang="en-US" sz="1600" dirty="0" err="1">
                <a:solidFill>
                  <a:srgbClr val="000000"/>
                </a:solidFill>
                <a:latin typeface="calibri" panose="020F0502020204030204" pitchFamily="34" charset="0"/>
              </a:rPr>
              <a:t>tę</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łódź</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jeża</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lub</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osiem</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skrzyń</a:t>
            </a:r>
            <a:r>
              <a:rPr lang="en-US" sz="1600" dirty="0">
                <a:solidFill>
                  <a:srgbClr val="000000"/>
                </a:solidFill>
                <a:latin typeface="calibri" panose="020F0502020204030204" pitchFamily="34" charset="0"/>
              </a:rPr>
              <a:t> fig.</a:t>
            </a:r>
          </a:p>
          <a:p>
            <a:r>
              <a:rPr lang="en-US" sz="1600" b="1" dirty="0" smtClean="0">
                <a:solidFill>
                  <a:srgbClr val="000000"/>
                </a:solidFill>
                <a:latin typeface="calibri" panose="020F0502020204030204" pitchFamily="34" charset="0"/>
              </a:rPr>
              <a:t>Greek</a:t>
            </a:r>
            <a:r>
              <a:rPr lang="en-US" sz="1600" dirty="0" smtClean="0">
                <a:solidFill>
                  <a:srgbClr val="000000"/>
                </a:solidFill>
                <a:latin typeface="calibri" panose="020F0502020204030204" pitchFamily="34" charset="0"/>
              </a:rPr>
              <a:t>:	</a:t>
            </a:r>
            <a:r>
              <a:rPr lang="en-US" sz="1600" dirty="0" err="1" smtClean="0">
                <a:solidFill>
                  <a:srgbClr val="000000"/>
                </a:solidFill>
                <a:latin typeface="calibri" panose="020F0502020204030204" pitchFamily="34" charset="0"/>
              </a:rPr>
              <a:t>ξεσκε</a:t>
            </a:r>
            <a:r>
              <a:rPr lang="en-US" sz="1600" dirty="0" smtClean="0">
                <a:solidFill>
                  <a:srgbClr val="000000"/>
                </a:solidFill>
                <a:latin typeface="calibri" panose="020F0502020204030204" pitchFamily="34" charset="0"/>
              </a:rPr>
              <a:t>πάζω </a:t>
            </a:r>
            <a:r>
              <a:rPr lang="en-US" sz="1600" dirty="0">
                <a:solidFill>
                  <a:srgbClr val="000000"/>
                </a:solidFill>
                <a:latin typeface="calibri" panose="020F0502020204030204" pitchFamily="34" charset="0"/>
              </a:rPr>
              <a:t>την ψυχοφθόρα βδελυγμία</a:t>
            </a:r>
          </a:p>
          <a:p>
            <a:r>
              <a:rPr lang="en-US" sz="1600" b="1" dirty="0" smtClean="0">
                <a:solidFill>
                  <a:srgbClr val="000000"/>
                </a:solidFill>
                <a:latin typeface="calibri" panose="020F0502020204030204" pitchFamily="34" charset="0"/>
              </a:rPr>
              <a:t>Russian:	</a:t>
            </a:r>
            <a:r>
              <a:rPr lang="en-US" sz="1600" dirty="0" err="1" smtClean="0">
                <a:solidFill>
                  <a:srgbClr val="000000"/>
                </a:solidFill>
                <a:latin typeface="calibri" panose="020F0502020204030204" pitchFamily="34" charset="0"/>
              </a:rPr>
              <a:t>Съешь</a:t>
            </a:r>
            <a:r>
              <a:rPr lang="en-US" sz="1600" dirty="0" smtClean="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же</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ещё</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этих</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мягких</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французских</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булок</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да</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выпей</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чаю</a:t>
            </a:r>
            <a:r>
              <a:rPr lang="en-US" sz="1600" dirty="0">
                <a:solidFill>
                  <a:srgbClr val="000000"/>
                </a:solidFill>
                <a:latin typeface="calibri" panose="020F0502020204030204" pitchFamily="34" charset="0"/>
              </a:rPr>
              <a:t>.</a:t>
            </a:r>
          </a:p>
          <a:p>
            <a:r>
              <a:rPr lang="en-US" sz="1600" b="1" dirty="0" smtClean="0">
                <a:solidFill>
                  <a:srgbClr val="000000"/>
                </a:solidFill>
                <a:latin typeface="calibri" panose="020F0502020204030204" pitchFamily="34" charset="0"/>
              </a:rPr>
              <a:t>Spanish:	</a:t>
            </a:r>
            <a:r>
              <a:rPr lang="en-US" sz="1600" dirty="0" smtClean="0">
                <a:solidFill>
                  <a:srgbClr val="000000"/>
                </a:solidFill>
                <a:latin typeface="calibri" panose="020F0502020204030204" pitchFamily="34" charset="0"/>
              </a:rPr>
              <a:t>El </a:t>
            </a:r>
            <a:r>
              <a:rPr lang="en-US" sz="1600" dirty="0" err="1">
                <a:solidFill>
                  <a:srgbClr val="000000"/>
                </a:solidFill>
                <a:latin typeface="calibri" panose="020F0502020204030204" pitchFamily="34" charset="0"/>
              </a:rPr>
              <a:t>pingüino</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Wenceslao</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hizo</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kilómetros</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bajo</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exhaustiva</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lluvia</a:t>
            </a:r>
            <a:r>
              <a:rPr lang="en-US" sz="1600" dirty="0">
                <a:solidFill>
                  <a:srgbClr val="000000"/>
                </a:solidFill>
                <a:latin typeface="calibri" panose="020F0502020204030204" pitchFamily="34" charset="0"/>
              </a:rPr>
              <a:t> y </a:t>
            </a:r>
            <a:r>
              <a:rPr lang="en-US" sz="1600" dirty="0" err="1">
                <a:solidFill>
                  <a:srgbClr val="000000"/>
                </a:solidFill>
                <a:latin typeface="calibri" panose="020F0502020204030204" pitchFamily="34" charset="0"/>
              </a:rPr>
              <a:t>frío</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añoraba</a:t>
            </a:r>
            <a:r>
              <a:rPr lang="en-US" sz="1600" dirty="0">
                <a:solidFill>
                  <a:srgbClr val="000000"/>
                </a:solidFill>
                <a:latin typeface="calibri" panose="020F0502020204030204" pitchFamily="34" charset="0"/>
              </a:rPr>
              <a:t> a </a:t>
            </a:r>
            <a:r>
              <a:rPr lang="en-US" sz="1600" dirty="0" err="1">
                <a:solidFill>
                  <a:srgbClr val="000000"/>
                </a:solidFill>
                <a:latin typeface="calibri" panose="020F0502020204030204" pitchFamily="34" charset="0"/>
              </a:rPr>
              <a:t>su</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querido</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cachorro</a:t>
            </a:r>
            <a:r>
              <a:rPr lang="en-US" sz="1600" dirty="0">
                <a:solidFill>
                  <a:srgbClr val="000000"/>
                </a:solidFill>
                <a:latin typeface="calibri" panose="020F0502020204030204" pitchFamily="34" charset="0"/>
              </a:rPr>
              <a:t>.</a:t>
            </a:r>
          </a:p>
          <a:p>
            <a:r>
              <a:rPr lang="en-US" sz="1600" b="1" dirty="0" smtClean="0">
                <a:solidFill>
                  <a:srgbClr val="000000"/>
                </a:solidFill>
                <a:latin typeface="calibri" panose="020F0502020204030204" pitchFamily="34" charset="0"/>
              </a:rPr>
              <a:t>French:	</a:t>
            </a:r>
            <a:r>
              <a:rPr lang="en-US" sz="1600" dirty="0" smtClean="0">
                <a:solidFill>
                  <a:srgbClr val="000000"/>
                </a:solidFill>
                <a:latin typeface="calibri" panose="020F0502020204030204" pitchFamily="34" charset="0"/>
              </a:rPr>
              <a:t>Les </a:t>
            </a:r>
            <a:r>
              <a:rPr lang="en-US" sz="1600" dirty="0">
                <a:solidFill>
                  <a:srgbClr val="000000"/>
                </a:solidFill>
                <a:latin typeface="calibri" panose="020F0502020204030204" pitchFamily="34" charset="0"/>
              </a:rPr>
              <a:t>naïfs </a:t>
            </a:r>
            <a:r>
              <a:rPr lang="en-US" sz="1600" dirty="0" err="1">
                <a:solidFill>
                  <a:srgbClr val="000000"/>
                </a:solidFill>
                <a:latin typeface="calibri" panose="020F0502020204030204" pitchFamily="34" charset="0"/>
              </a:rPr>
              <a:t>ægithales</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hâtifs</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pondant</a:t>
            </a:r>
            <a:r>
              <a:rPr lang="en-US" sz="1600" dirty="0">
                <a:solidFill>
                  <a:srgbClr val="000000"/>
                </a:solidFill>
                <a:latin typeface="calibri" panose="020F0502020204030204" pitchFamily="34" charset="0"/>
              </a:rPr>
              <a:t> à Noël </a:t>
            </a:r>
            <a:r>
              <a:rPr lang="en-US" sz="1600" dirty="0" err="1">
                <a:solidFill>
                  <a:srgbClr val="000000"/>
                </a:solidFill>
                <a:latin typeface="calibri" panose="020F0502020204030204" pitchFamily="34" charset="0"/>
              </a:rPr>
              <a:t>où</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il</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gèle</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sont</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sûrs</a:t>
            </a:r>
            <a:r>
              <a:rPr lang="en-US" sz="1600" dirty="0">
                <a:solidFill>
                  <a:srgbClr val="000000"/>
                </a:solidFill>
                <a:latin typeface="calibri" panose="020F0502020204030204" pitchFamily="34" charset="0"/>
              </a:rPr>
              <a:t> d'être </a:t>
            </a:r>
            <a:r>
              <a:rPr lang="en-US" sz="1600" dirty="0" err="1">
                <a:solidFill>
                  <a:srgbClr val="000000"/>
                </a:solidFill>
                <a:latin typeface="calibri" panose="020F0502020204030204" pitchFamily="34" charset="0"/>
              </a:rPr>
              <a:t>déçus</a:t>
            </a:r>
            <a:r>
              <a:rPr lang="en-US" sz="1600" dirty="0">
                <a:solidFill>
                  <a:srgbClr val="000000"/>
                </a:solidFill>
                <a:latin typeface="calibri" panose="020F0502020204030204" pitchFamily="34" charset="0"/>
              </a:rPr>
              <a:t> en </a:t>
            </a:r>
            <a:r>
              <a:rPr lang="en-US" sz="1600" dirty="0" err="1">
                <a:solidFill>
                  <a:srgbClr val="000000"/>
                </a:solidFill>
                <a:latin typeface="calibri" panose="020F0502020204030204" pitchFamily="34" charset="0"/>
              </a:rPr>
              <a:t>voyant</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leurs</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drôles</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d'œufs</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abîmés</a:t>
            </a:r>
            <a:r>
              <a:rPr lang="en-US" sz="1600" dirty="0">
                <a:solidFill>
                  <a:srgbClr val="000000"/>
                </a:solidFill>
                <a:latin typeface="calibri" panose="020F0502020204030204" pitchFamily="34" charset="0"/>
              </a:rPr>
              <a:t>.</a:t>
            </a:r>
          </a:p>
          <a:p>
            <a:r>
              <a:rPr lang="en-US" sz="1600" b="1" dirty="0" smtClean="0">
                <a:solidFill>
                  <a:srgbClr val="000000"/>
                </a:solidFill>
                <a:latin typeface="calibri" panose="020F0502020204030204" pitchFamily="34" charset="0"/>
              </a:rPr>
              <a:t>Hebrew:	</a:t>
            </a:r>
            <a:r>
              <a:rPr lang="he-IL" sz="1600" dirty="0" smtClean="0">
                <a:solidFill>
                  <a:srgbClr val="000000"/>
                </a:solidFill>
                <a:latin typeface="calibri" panose="020F0502020204030204" pitchFamily="34" charset="0"/>
              </a:rPr>
              <a:t> </a:t>
            </a:r>
            <a:r>
              <a:rPr lang="he-IL" sz="1600" dirty="0">
                <a:solidFill>
                  <a:srgbClr val="000000"/>
                </a:solidFill>
                <a:latin typeface="calibri" panose="020F0502020204030204" pitchFamily="34" charset="0"/>
              </a:rPr>
              <a:t>כיף סתם לשמוע איך תנצח קרפד עץ טוב בגן.</a:t>
            </a:r>
            <a:endParaRPr lang="en-US" sz="1600" dirty="0">
              <a:solidFill>
                <a:srgbClr val="000000"/>
              </a:solidFill>
              <a:latin typeface="calibri" panose="020F0502020204030204" pitchFamily="34" charset="0"/>
            </a:endParaRPr>
          </a:p>
          <a:p>
            <a:r>
              <a:rPr lang="en-US" sz="1600" b="1" dirty="0" smtClean="0">
                <a:solidFill>
                  <a:srgbClr val="000000"/>
                </a:solidFill>
                <a:latin typeface="calibri" panose="020F0502020204030204" pitchFamily="34" charset="0"/>
              </a:rPr>
              <a:t>Japanese</a:t>
            </a:r>
            <a:r>
              <a:rPr lang="en-US" sz="1600" dirty="0" smtClean="0">
                <a:solidFill>
                  <a:srgbClr val="000000"/>
                </a:solidFill>
                <a:latin typeface="calibri" panose="020F0502020204030204" pitchFamily="34" charset="0"/>
              </a:rPr>
              <a:t>:  </a:t>
            </a:r>
            <a:r>
              <a:rPr lang="en-US" sz="1400" dirty="0" err="1" smtClean="0">
                <a:solidFill>
                  <a:srgbClr val="000000"/>
                </a:solidFill>
                <a:latin typeface="MS Gothic" panose="020B0609070205080204" pitchFamily="49" charset="-128"/>
              </a:rPr>
              <a:t>いろはにほへど</a:t>
            </a:r>
            <a:r>
              <a:rPr lang="en-US" sz="1400" dirty="0">
                <a:solidFill>
                  <a:srgbClr val="000000"/>
                </a:solidFill>
                <a:latin typeface="MS Gothic" panose="020B0609070205080204" pitchFamily="49" charset="-128"/>
              </a:rPr>
              <a:t>　</a:t>
            </a:r>
            <a:r>
              <a:rPr lang="en-US" sz="1400" dirty="0" err="1">
                <a:solidFill>
                  <a:srgbClr val="000000"/>
                </a:solidFill>
                <a:latin typeface="MS Gothic" panose="020B0609070205080204" pitchFamily="49" charset="-128"/>
              </a:rPr>
              <a:t>ちりぬるを</a:t>
            </a:r>
            <a:r>
              <a:rPr lang="en-US" sz="1400" dirty="0">
                <a:solidFill>
                  <a:srgbClr val="000000"/>
                </a:solidFill>
                <a:latin typeface="calibri" panose="020F0502020204030204" pitchFamily="34" charset="0"/>
              </a:rPr>
              <a:t/>
            </a:r>
            <a:br>
              <a:rPr lang="en-US" sz="1400" dirty="0">
                <a:solidFill>
                  <a:srgbClr val="000000"/>
                </a:solidFill>
                <a:latin typeface="calibri" panose="020F0502020204030204" pitchFamily="34" charset="0"/>
              </a:rPr>
            </a:br>
            <a:r>
              <a:rPr lang="en-US" sz="1400" dirty="0" smtClean="0">
                <a:solidFill>
                  <a:srgbClr val="000000"/>
                </a:solidFill>
                <a:latin typeface="calibri" panose="020F0502020204030204" pitchFamily="34" charset="0"/>
              </a:rPr>
              <a:t>		</a:t>
            </a:r>
            <a:r>
              <a:rPr lang="en-US" sz="1400" dirty="0" err="1" smtClean="0">
                <a:solidFill>
                  <a:srgbClr val="000000"/>
                </a:solidFill>
                <a:latin typeface="MS Gothic" panose="020B0609070205080204" pitchFamily="49" charset="-128"/>
              </a:rPr>
              <a:t>わがよたれぞ</a:t>
            </a:r>
            <a:r>
              <a:rPr lang="en-US" sz="1400" dirty="0">
                <a:solidFill>
                  <a:srgbClr val="000000"/>
                </a:solidFill>
                <a:latin typeface="MS Gothic" panose="020B0609070205080204" pitchFamily="49" charset="-128"/>
              </a:rPr>
              <a:t>　</a:t>
            </a:r>
            <a:r>
              <a:rPr lang="en-US" sz="1400" dirty="0" smtClean="0">
                <a:solidFill>
                  <a:srgbClr val="000000"/>
                </a:solidFill>
                <a:latin typeface="MS Gothic" panose="020B0609070205080204" pitchFamily="49" charset="-128"/>
              </a:rPr>
              <a:t>	</a:t>
            </a:r>
            <a:r>
              <a:rPr lang="en-US" sz="1400" dirty="0" err="1" smtClean="0">
                <a:solidFill>
                  <a:srgbClr val="000000"/>
                </a:solidFill>
                <a:latin typeface="MS Gothic" panose="020B0609070205080204" pitchFamily="49" charset="-128"/>
              </a:rPr>
              <a:t>つねならむ</a:t>
            </a:r>
            <a:r>
              <a:rPr lang="en-US" sz="1400" dirty="0">
                <a:solidFill>
                  <a:srgbClr val="000000"/>
                </a:solidFill>
                <a:latin typeface="calibri" panose="020F0502020204030204" pitchFamily="34" charset="0"/>
              </a:rPr>
              <a:t/>
            </a:r>
            <a:br>
              <a:rPr lang="en-US" sz="1400" dirty="0">
                <a:solidFill>
                  <a:srgbClr val="000000"/>
                </a:solidFill>
                <a:latin typeface="calibri" panose="020F0502020204030204" pitchFamily="34" charset="0"/>
              </a:rPr>
            </a:br>
            <a:r>
              <a:rPr lang="en-US" sz="1400" dirty="0" smtClean="0">
                <a:solidFill>
                  <a:srgbClr val="000000"/>
                </a:solidFill>
                <a:latin typeface="calibri" panose="020F0502020204030204" pitchFamily="34" charset="0"/>
              </a:rPr>
              <a:t>		</a:t>
            </a:r>
            <a:r>
              <a:rPr lang="en-US" sz="1400" dirty="0" err="1" smtClean="0">
                <a:solidFill>
                  <a:srgbClr val="000000"/>
                </a:solidFill>
                <a:latin typeface="MS Gothic" panose="020B0609070205080204" pitchFamily="49" charset="-128"/>
              </a:rPr>
              <a:t>うゐのおくやま</a:t>
            </a:r>
            <a:r>
              <a:rPr lang="en-US" sz="1400" dirty="0">
                <a:solidFill>
                  <a:srgbClr val="000000"/>
                </a:solidFill>
                <a:latin typeface="MS Gothic" panose="020B0609070205080204" pitchFamily="49" charset="-128"/>
              </a:rPr>
              <a:t>　</a:t>
            </a:r>
            <a:r>
              <a:rPr lang="en-US" sz="1400" dirty="0" err="1">
                <a:solidFill>
                  <a:srgbClr val="000000"/>
                </a:solidFill>
                <a:latin typeface="MS Gothic" panose="020B0609070205080204" pitchFamily="49" charset="-128"/>
              </a:rPr>
              <a:t>けふこえて</a:t>
            </a:r>
            <a:r>
              <a:rPr lang="en-US" sz="1400" dirty="0">
                <a:solidFill>
                  <a:srgbClr val="000000"/>
                </a:solidFill>
                <a:latin typeface="calibri" panose="020F0502020204030204" pitchFamily="34" charset="0"/>
              </a:rPr>
              <a:t/>
            </a:r>
            <a:br>
              <a:rPr lang="en-US" sz="1400" dirty="0">
                <a:solidFill>
                  <a:srgbClr val="000000"/>
                </a:solidFill>
                <a:latin typeface="calibri" panose="020F0502020204030204" pitchFamily="34" charset="0"/>
              </a:rPr>
            </a:br>
            <a:r>
              <a:rPr lang="en-US" sz="1400" dirty="0" smtClean="0">
                <a:solidFill>
                  <a:srgbClr val="000000"/>
                </a:solidFill>
                <a:latin typeface="calibri" panose="020F0502020204030204" pitchFamily="34" charset="0"/>
              </a:rPr>
              <a:t>		</a:t>
            </a:r>
            <a:r>
              <a:rPr lang="en-US" sz="1400" dirty="0" err="1" smtClean="0">
                <a:solidFill>
                  <a:srgbClr val="000000"/>
                </a:solidFill>
                <a:latin typeface="MS Gothic" panose="020B0609070205080204" pitchFamily="49" charset="-128"/>
              </a:rPr>
              <a:t>あさきゆめみじ</a:t>
            </a:r>
            <a:r>
              <a:rPr lang="en-US" sz="1400" dirty="0">
                <a:solidFill>
                  <a:srgbClr val="000000"/>
                </a:solidFill>
                <a:latin typeface="MS Gothic" panose="020B0609070205080204" pitchFamily="49" charset="-128"/>
              </a:rPr>
              <a:t>　</a:t>
            </a:r>
            <a:r>
              <a:rPr lang="en-US" sz="1400" dirty="0" err="1">
                <a:solidFill>
                  <a:srgbClr val="000000"/>
                </a:solidFill>
                <a:latin typeface="MS Gothic" panose="020B0609070205080204" pitchFamily="49" charset="-128"/>
              </a:rPr>
              <a:t>ゑひもせず</a:t>
            </a:r>
            <a:endParaRPr lang="en-US" sz="2000" dirty="0">
              <a:solidFill>
                <a:srgbClr val="000000"/>
              </a:solidFill>
              <a:effectLst/>
              <a:latin typeface="Calibri" panose="020F0502020204030204" pitchFamily="34" charset="0"/>
            </a:endParaRPr>
          </a:p>
        </p:txBody>
      </p:sp>
      <p:pic>
        <p:nvPicPr>
          <p:cNvPr id="8" name="Picture 7"/>
          <p:cNvPicPr>
            <a:picLocks noChangeAspect="1"/>
          </p:cNvPicPr>
          <p:nvPr/>
        </p:nvPicPr>
        <p:blipFill>
          <a:blip r:embed="rId4"/>
          <a:stretch>
            <a:fillRect/>
          </a:stretch>
        </p:blipFill>
        <p:spPr>
          <a:xfrm>
            <a:off x="5343524" y="3405187"/>
            <a:ext cx="3000375" cy="904875"/>
          </a:xfrm>
          <a:prstGeom prst="rect">
            <a:avLst/>
          </a:prstGeom>
        </p:spPr>
      </p:pic>
      <p:pic>
        <p:nvPicPr>
          <p:cNvPr id="10" name="Picture 9"/>
          <p:cNvPicPr>
            <a:picLocks noChangeAspect="1"/>
          </p:cNvPicPr>
          <p:nvPr/>
        </p:nvPicPr>
        <p:blipFill>
          <a:blip r:embed="rId5"/>
          <a:stretch>
            <a:fillRect/>
          </a:stretch>
        </p:blipFill>
        <p:spPr>
          <a:xfrm>
            <a:off x="5343524" y="4374015"/>
            <a:ext cx="2895600" cy="1247775"/>
          </a:xfrm>
          <a:prstGeom prst="rect">
            <a:avLst/>
          </a:prstGeom>
        </p:spPr>
      </p:pic>
      <p:pic>
        <p:nvPicPr>
          <p:cNvPr id="11" name="Picture 10"/>
          <p:cNvPicPr>
            <a:picLocks noChangeAspect="1"/>
          </p:cNvPicPr>
          <p:nvPr/>
        </p:nvPicPr>
        <p:blipFill>
          <a:blip r:embed="rId6"/>
          <a:stretch>
            <a:fillRect/>
          </a:stretch>
        </p:blipFill>
        <p:spPr>
          <a:xfrm>
            <a:off x="5343524" y="5631315"/>
            <a:ext cx="2924175" cy="904875"/>
          </a:xfrm>
          <a:prstGeom prst="rect">
            <a:avLst/>
          </a:prstGeom>
        </p:spPr>
      </p:pic>
    </p:spTree>
    <p:extLst>
      <p:ext uri="{BB962C8B-B14F-4D97-AF65-F5344CB8AC3E}">
        <p14:creationId xmlns:p14="http://schemas.microsoft.com/office/powerpoint/2010/main" val="1130138233"/>
      </p:ext>
    </p:extLst>
  </p:cSld>
  <p:clrMapOvr>
    <a:masterClrMapping/>
  </p:clrMapOvr>
  <p:transition>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592854"/>
            <a:ext cx="8229600" cy="5533310"/>
          </a:xfrm>
          <a:prstGeom prst="rect">
            <a:avLst/>
          </a:prstGeom>
        </p:spPr>
        <p:txBody>
          <a:bodyPr anchor="t">
            <a:normAutofit/>
          </a:bodyPr>
          <a:lstStyle/>
          <a:p>
            <a:pPr marL="0" indent="0" algn="ctr">
              <a:buNone/>
            </a:pPr>
            <a:r>
              <a:rPr lang="en-US" sz="4000" b="1" dirty="0" smtClean="0"/>
              <a:t>A Brief Tour – Unicode, UCS, and ISO/IEC 10646</a:t>
            </a:r>
            <a:endParaRPr lang="en-US" sz="4000" b="1" dirty="0"/>
          </a:p>
        </p:txBody>
      </p:sp>
      <p:pic>
        <p:nvPicPr>
          <p:cNvPr id="15362" name="Picture 2" descr="Image result for unico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8680" y="3981022"/>
            <a:ext cx="4300538" cy="242173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76199" y="2221278"/>
            <a:ext cx="4562475" cy="4276725"/>
          </a:xfrm>
          <a:prstGeom prst="rect">
            <a:avLst/>
          </a:prstGeom>
        </p:spPr>
      </p:pic>
      <p:pic>
        <p:nvPicPr>
          <p:cNvPr id="5" name="Picture 4"/>
          <p:cNvPicPr>
            <a:picLocks noChangeAspect="1"/>
          </p:cNvPicPr>
          <p:nvPr/>
        </p:nvPicPr>
        <p:blipFill>
          <a:blip r:embed="rId5"/>
          <a:stretch>
            <a:fillRect/>
          </a:stretch>
        </p:blipFill>
        <p:spPr>
          <a:xfrm>
            <a:off x="6317449" y="2297478"/>
            <a:ext cx="1143000" cy="1466850"/>
          </a:xfrm>
          <a:prstGeom prst="rect">
            <a:avLst/>
          </a:prstGeom>
        </p:spPr>
      </p:pic>
    </p:spTree>
    <p:extLst>
      <p:ext uri="{BB962C8B-B14F-4D97-AF65-F5344CB8AC3E}">
        <p14:creationId xmlns:p14="http://schemas.microsoft.com/office/powerpoint/2010/main" val="1431632970"/>
      </p:ext>
    </p:extLst>
  </p:cSld>
  <p:clrMapOvr>
    <a:masterClrMapping/>
  </p:clrMapOvr>
  <p:transition>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3200" dirty="0" smtClean="0"/>
              <a:t>Unicode is a standard to represent the world’s writing systems</a:t>
            </a:r>
          </a:p>
          <a:p>
            <a:pPr lvl="1"/>
            <a:r>
              <a:rPr lang="en-US" sz="2800" dirty="0" smtClean="0"/>
              <a:t>Characters used in written languages</a:t>
            </a:r>
          </a:p>
          <a:p>
            <a:pPr marL="228600" lvl="1" indent="0">
              <a:buNone/>
            </a:pPr>
            <a:endParaRPr lang="en-US" sz="2800" dirty="0" smtClean="0"/>
          </a:p>
          <a:p>
            <a:pPr marL="228600" lvl="1" indent="0">
              <a:buNone/>
            </a:pPr>
            <a:endParaRPr lang="en-US" sz="2800" dirty="0" smtClean="0"/>
          </a:p>
          <a:p>
            <a:pPr lvl="1"/>
            <a:r>
              <a:rPr lang="en-US" sz="2800" dirty="0" smtClean="0"/>
              <a:t>Symbols used in mathematics, music,		and other domains (e.g., </a:t>
            </a:r>
            <a:r>
              <a:rPr lang="en-US" sz="2800" dirty="0" err="1" smtClean="0"/>
              <a:t>emojis</a:t>
            </a:r>
            <a:r>
              <a:rPr lang="en-US" sz="2800" dirty="0" smtClean="0"/>
              <a:t>)</a:t>
            </a:r>
          </a:p>
          <a:p>
            <a:pPr marL="228600" lvl="1" indent="0">
              <a:buNone/>
            </a:pPr>
            <a:endParaRPr lang="en-US" sz="2800" dirty="0" smtClean="0"/>
          </a:p>
          <a:p>
            <a:pPr marL="228600" lvl="1" indent="0">
              <a:buNone/>
            </a:pPr>
            <a:endParaRPr lang="en-US" sz="2800" dirty="0" smtClean="0"/>
          </a:p>
          <a:p>
            <a:pPr lvl="1"/>
            <a:r>
              <a:rPr lang="en-US" sz="2800" dirty="0" smtClean="0"/>
              <a:t>Virtually any grapheme (atomic unit of written language/discipline)</a:t>
            </a:r>
            <a:endParaRPr lang="en-US" sz="2400" dirty="0" smtClean="0"/>
          </a:p>
        </p:txBody>
      </p:sp>
      <p:sp>
        <p:nvSpPr>
          <p:cNvPr id="3" name="Title 2"/>
          <p:cNvSpPr>
            <a:spLocks noGrp="1"/>
          </p:cNvSpPr>
          <p:nvPr>
            <p:ph type="title"/>
          </p:nvPr>
        </p:nvSpPr>
        <p:spPr/>
        <p:txBody>
          <a:bodyPr/>
          <a:lstStyle/>
          <a:p>
            <a:r>
              <a:rPr lang="en-US" sz="2800" dirty="0" smtClean="0"/>
              <a:t>what is Unicode?</a:t>
            </a:r>
            <a:endParaRPr lang="en-US" sz="2800" dirty="0"/>
          </a:p>
        </p:txBody>
      </p:sp>
      <p:pic>
        <p:nvPicPr>
          <p:cNvPr id="4" name="Picture 3"/>
          <p:cNvPicPr>
            <a:picLocks noChangeAspect="1"/>
          </p:cNvPicPr>
          <p:nvPr/>
        </p:nvPicPr>
        <p:blipFill>
          <a:blip r:embed="rId3"/>
          <a:stretch>
            <a:fillRect/>
          </a:stretch>
        </p:blipFill>
        <p:spPr>
          <a:xfrm>
            <a:off x="991685" y="2712960"/>
            <a:ext cx="1171575" cy="533400"/>
          </a:xfrm>
          <a:prstGeom prst="rect">
            <a:avLst/>
          </a:prstGeom>
          <a:noFill/>
          <a:effectLst>
            <a:glow rad="127000">
              <a:srgbClr val="00B0F0"/>
            </a:glow>
          </a:effectLst>
        </p:spPr>
      </p:pic>
      <p:pic>
        <p:nvPicPr>
          <p:cNvPr id="5" name="Picture 4"/>
          <p:cNvPicPr>
            <a:picLocks noChangeAspect="1"/>
          </p:cNvPicPr>
          <p:nvPr/>
        </p:nvPicPr>
        <p:blipFill>
          <a:blip r:embed="rId4"/>
          <a:stretch>
            <a:fillRect/>
          </a:stretch>
        </p:blipFill>
        <p:spPr>
          <a:xfrm>
            <a:off x="2403962" y="2712960"/>
            <a:ext cx="990600" cy="495300"/>
          </a:xfrm>
          <a:prstGeom prst="rect">
            <a:avLst/>
          </a:prstGeom>
          <a:effectLst>
            <a:glow rad="127000">
              <a:srgbClr val="00B0F0"/>
            </a:glow>
          </a:effectLst>
        </p:spPr>
      </p:pic>
      <p:pic>
        <p:nvPicPr>
          <p:cNvPr id="6" name="Picture 5"/>
          <p:cNvPicPr>
            <a:picLocks noChangeAspect="1"/>
          </p:cNvPicPr>
          <p:nvPr/>
        </p:nvPicPr>
        <p:blipFill>
          <a:blip r:embed="rId5"/>
          <a:stretch>
            <a:fillRect/>
          </a:stretch>
        </p:blipFill>
        <p:spPr>
          <a:xfrm>
            <a:off x="3635264" y="2712960"/>
            <a:ext cx="942975" cy="561975"/>
          </a:xfrm>
          <a:prstGeom prst="rect">
            <a:avLst/>
          </a:prstGeom>
          <a:effectLst>
            <a:glow rad="127000">
              <a:srgbClr val="00B0F0"/>
            </a:glow>
          </a:effectLst>
        </p:spPr>
      </p:pic>
      <p:pic>
        <p:nvPicPr>
          <p:cNvPr id="7" name="Picture 6"/>
          <p:cNvPicPr>
            <a:picLocks noChangeAspect="1"/>
          </p:cNvPicPr>
          <p:nvPr/>
        </p:nvPicPr>
        <p:blipFill>
          <a:blip r:embed="rId6"/>
          <a:stretch>
            <a:fillRect/>
          </a:stretch>
        </p:blipFill>
        <p:spPr>
          <a:xfrm>
            <a:off x="4797451" y="2717722"/>
            <a:ext cx="990600" cy="485775"/>
          </a:xfrm>
          <a:prstGeom prst="rect">
            <a:avLst/>
          </a:prstGeom>
          <a:effectLst>
            <a:glow rad="127000">
              <a:srgbClr val="00B0F0"/>
            </a:glow>
          </a:effectLst>
        </p:spPr>
      </p:pic>
      <p:pic>
        <p:nvPicPr>
          <p:cNvPr id="8" name="Picture 7"/>
          <p:cNvPicPr>
            <a:picLocks noChangeAspect="1"/>
          </p:cNvPicPr>
          <p:nvPr/>
        </p:nvPicPr>
        <p:blipFill>
          <a:blip r:embed="rId7"/>
          <a:stretch>
            <a:fillRect/>
          </a:stretch>
        </p:blipFill>
        <p:spPr>
          <a:xfrm>
            <a:off x="6007263" y="2712960"/>
            <a:ext cx="2390775" cy="581025"/>
          </a:xfrm>
          <a:prstGeom prst="rect">
            <a:avLst/>
          </a:prstGeom>
          <a:effectLst>
            <a:glow rad="127000">
              <a:srgbClr val="00B0F0"/>
            </a:glow>
          </a:effectLst>
        </p:spPr>
      </p:pic>
      <p:pic>
        <p:nvPicPr>
          <p:cNvPr id="10" name="Picture 9"/>
          <p:cNvPicPr>
            <a:picLocks noChangeAspect="1"/>
          </p:cNvPicPr>
          <p:nvPr/>
        </p:nvPicPr>
        <p:blipFill>
          <a:blip r:embed="rId8"/>
          <a:stretch>
            <a:fillRect/>
          </a:stretch>
        </p:blipFill>
        <p:spPr>
          <a:xfrm>
            <a:off x="342750" y="4613412"/>
            <a:ext cx="5553075" cy="590550"/>
          </a:xfrm>
          <a:prstGeom prst="rect">
            <a:avLst/>
          </a:prstGeom>
          <a:effectLst>
            <a:glow rad="127000">
              <a:srgbClr val="92D050"/>
            </a:glow>
          </a:effectLst>
        </p:spPr>
      </p:pic>
      <p:pic>
        <p:nvPicPr>
          <p:cNvPr id="12" name="Picture 11"/>
          <p:cNvPicPr>
            <a:picLocks noChangeAspect="1"/>
          </p:cNvPicPr>
          <p:nvPr/>
        </p:nvPicPr>
        <p:blipFill>
          <a:blip r:embed="rId9"/>
          <a:stretch>
            <a:fillRect/>
          </a:stretch>
        </p:blipFill>
        <p:spPr>
          <a:xfrm>
            <a:off x="6170160" y="4537212"/>
            <a:ext cx="2647950" cy="666750"/>
          </a:xfrm>
          <a:prstGeom prst="rect">
            <a:avLst/>
          </a:prstGeom>
          <a:effectLst>
            <a:glow rad="127000">
              <a:srgbClr val="7030A0"/>
            </a:glow>
          </a:effectLst>
        </p:spPr>
      </p:pic>
      <p:pic>
        <p:nvPicPr>
          <p:cNvPr id="13" name="Picture 12"/>
          <p:cNvPicPr>
            <a:picLocks noChangeAspect="1"/>
          </p:cNvPicPr>
          <p:nvPr/>
        </p:nvPicPr>
        <p:blipFill>
          <a:blip r:embed="rId10"/>
          <a:stretch>
            <a:fillRect/>
          </a:stretch>
        </p:blipFill>
        <p:spPr>
          <a:xfrm>
            <a:off x="7846937" y="3750718"/>
            <a:ext cx="571500" cy="495300"/>
          </a:xfrm>
          <a:prstGeom prst="rect">
            <a:avLst/>
          </a:prstGeom>
          <a:effectLst>
            <a:glow rad="127000">
              <a:srgbClr val="FFC000"/>
            </a:glow>
          </a:effectLst>
        </p:spPr>
      </p:pic>
    </p:spTree>
    <p:extLst>
      <p:ext uri="{BB962C8B-B14F-4D97-AF65-F5344CB8AC3E}">
        <p14:creationId xmlns:p14="http://schemas.microsoft.com/office/powerpoint/2010/main" val="3950190191"/>
      </p:ext>
    </p:extLst>
  </p:cSld>
  <p:clrMapOvr>
    <a:masterClrMapping/>
  </p:clrMapOvr>
  <p:transition>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pPr>
              <a:spcAft>
                <a:spcPts val="600"/>
              </a:spcAft>
            </a:pPr>
            <a:r>
              <a:rPr lang="en-US" sz="3200" dirty="0" smtClean="0"/>
              <a:t>Originally created for the world’s “living” languages</a:t>
            </a:r>
          </a:p>
          <a:p>
            <a:pPr lvl="1">
              <a:spcAft>
                <a:spcPts val="600"/>
              </a:spcAft>
            </a:pPr>
            <a:r>
              <a:rPr lang="en-US" sz="2800" dirty="0" smtClean="0"/>
              <a:t>2</a:t>
            </a:r>
            <a:r>
              <a:rPr lang="en-US" sz="2800" baseline="30000" dirty="0" smtClean="0"/>
              <a:t>16 </a:t>
            </a:r>
            <a:r>
              <a:rPr lang="en-US" sz="2800" dirty="0" smtClean="0"/>
              <a:t>bits or ~65 thousand code points</a:t>
            </a:r>
          </a:p>
          <a:p>
            <a:pPr>
              <a:spcAft>
                <a:spcPts val="600"/>
              </a:spcAft>
            </a:pPr>
            <a:r>
              <a:rPr lang="en-US" sz="3200" dirty="0" smtClean="0"/>
              <a:t>ISO created competing standard – 10646, to support all languages</a:t>
            </a:r>
          </a:p>
          <a:p>
            <a:pPr lvl="1">
              <a:spcAft>
                <a:spcPts val="600"/>
              </a:spcAft>
            </a:pPr>
            <a:r>
              <a:rPr lang="en-US" sz="2800" dirty="0" smtClean="0"/>
              <a:t>2</a:t>
            </a:r>
            <a:r>
              <a:rPr lang="en-US" sz="2800" baseline="30000" dirty="0" smtClean="0"/>
              <a:t>31</a:t>
            </a:r>
            <a:r>
              <a:rPr lang="en-US" sz="2800" dirty="0" smtClean="0"/>
              <a:t> bits or ~2.1 billion code points</a:t>
            </a:r>
          </a:p>
          <a:p>
            <a:pPr>
              <a:spcAft>
                <a:spcPts val="600"/>
              </a:spcAft>
            </a:pPr>
            <a:r>
              <a:rPr lang="en-US" sz="3200" dirty="0" smtClean="0"/>
              <a:t>Unified standard (compromise)</a:t>
            </a:r>
          </a:p>
          <a:p>
            <a:pPr lvl="1">
              <a:spcAft>
                <a:spcPts val="600"/>
              </a:spcAft>
            </a:pPr>
            <a:r>
              <a:rPr lang="en-US" sz="2800" dirty="0" smtClean="0"/>
              <a:t>2</a:t>
            </a:r>
            <a:r>
              <a:rPr lang="en-US" sz="2800" baseline="30000" dirty="0" smtClean="0"/>
              <a:t>21</a:t>
            </a:r>
            <a:r>
              <a:rPr lang="en-US" sz="2800" dirty="0" smtClean="0"/>
              <a:t> bits or ~1.1 million code points</a:t>
            </a:r>
          </a:p>
          <a:p>
            <a:pPr lvl="1">
              <a:spcAft>
                <a:spcPts val="600"/>
              </a:spcAft>
            </a:pPr>
            <a:r>
              <a:rPr lang="en-US" sz="2800" dirty="0" smtClean="0"/>
              <a:t>75% unused – plenty of room</a:t>
            </a:r>
          </a:p>
        </p:txBody>
      </p:sp>
      <p:sp>
        <p:nvSpPr>
          <p:cNvPr id="3" name="Title 2"/>
          <p:cNvSpPr>
            <a:spLocks noGrp="1"/>
          </p:cNvSpPr>
          <p:nvPr>
            <p:ph type="title"/>
          </p:nvPr>
        </p:nvSpPr>
        <p:spPr/>
        <p:txBody>
          <a:bodyPr/>
          <a:lstStyle/>
          <a:p>
            <a:r>
              <a:rPr lang="en-US" sz="2800" dirty="0" smtClean="0"/>
              <a:t>Unicode origins</a:t>
            </a:r>
            <a:endParaRPr lang="en-US" sz="2800" dirty="0"/>
          </a:p>
        </p:txBody>
      </p:sp>
      <p:pic>
        <p:nvPicPr>
          <p:cNvPr id="5" name="Picture 4"/>
          <p:cNvPicPr>
            <a:picLocks noChangeAspect="1"/>
          </p:cNvPicPr>
          <p:nvPr/>
        </p:nvPicPr>
        <p:blipFill>
          <a:blip r:embed="rId3"/>
          <a:stretch>
            <a:fillRect/>
          </a:stretch>
        </p:blipFill>
        <p:spPr>
          <a:xfrm>
            <a:off x="7219965" y="5293041"/>
            <a:ext cx="1840230" cy="1213485"/>
          </a:xfrm>
          <a:prstGeom prst="rect">
            <a:avLst/>
          </a:prstGeom>
        </p:spPr>
      </p:pic>
      <p:pic>
        <p:nvPicPr>
          <p:cNvPr id="6" name="Picture 5"/>
          <p:cNvPicPr>
            <a:picLocks noChangeAspect="1"/>
          </p:cNvPicPr>
          <p:nvPr/>
        </p:nvPicPr>
        <p:blipFill>
          <a:blip r:embed="rId4"/>
          <a:stretch>
            <a:fillRect/>
          </a:stretch>
        </p:blipFill>
        <p:spPr>
          <a:xfrm>
            <a:off x="7419990" y="267422"/>
            <a:ext cx="1634490" cy="843439"/>
          </a:xfrm>
          <a:prstGeom prst="rect">
            <a:avLst/>
          </a:prstGeom>
        </p:spPr>
      </p:pic>
      <p:pic>
        <p:nvPicPr>
          <p:cNvPr id="17412" name="Picture 4" descr="Image result for competi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0940" y="3309937"/>
            <a:ext cx="1560195" cy="105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361075"/>
      </p:ext>
    </p:extLst>
  </p:cSld>
  <p:clrMapOvr>
    <a:masterClrMapping/>
  </p:clrMapOvr>
  <p:transition>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Unicode/</a:t>
            </a:r>
            <a:r>
              <a:rPr lang="en-US" sz="2800" dirty="0" err="1" smtClean="0"/>
              <a:t>ucs</a:t>
            </a:r>
            <a:r>
              <a:rPr lang="en-US" sz="2800" dirty="0" smtClean="0"/>
              <a:t> – Terminology</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2696680685"/>
              </p:ext>
            </p:extLst>
          </p:nvPr>
        </p:nvGraphicFramePr>
        <p:xfrm>
          <a:off x="296334" y="1002889"/>
          <a:ext cx="8537950" cy="5486400"/>
        </p:xfrm>
        <a:graphic>
          <a:graphicData uri="http://schemas.openxmlformats.org/drawingml/2006/table">
            <a:tbl>
              <a:tblPr firstRow="1" bandRow="1">
                <a:tableStyleId>{ED083AE6-46FA-4A59-8FB0-9F97EB10719F}</a:tableStyleId>
              </a:tblPr>
              <a:tblGrid>
                <a:gridCol w="2476363"/>
                <a:gridCol w="6061587"/>
              </a:tblGrid>
              <a:tr h="731406">
                <a:tc>
                  <a:txBody>
                    <a:bodyPr/>
                    <a:lstStyle/>
                    <a:p>
                      <a:r>
                        <a:rPr lang="en-US" sz="2400" b="0" dirty="0" smtClean="0"/>
                        <a:t>Unicode</a:t>
                      </a:r>
                      <a:endParaRPr lang="en-US" sz="2400" b="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0" dirty="0" smtClean="0"/>
                        <a:t>Industry standard for the consistent encoding, representation, and handling of text expressed in most of the world's writing systems</a:t>
                      </a:r>
                    </a:p>
                  </a:txBody>
                  <a:tcPr/>
                </a:tc>
              </a:tr>
              <a:tr h="731406">
                <a:tc>
                  <a:txBody>
                    <a:bodyPr/>
                    <a:lstStyle/>
                    <a:p>
                      <a:r>
                        <a:rPr lang="en-US" sz="2400" b="0" dirty="0" smtClean="0"/>
                        <a:t>UCS</a:t>
                      </a:r>
                      <a:r>
                        <a:rPr lang="en-US" sz="2400" b="0" baseline="0" dirty="0" smtClean="0"/>
                        <a:t> (Universal Character Set)</a:t>
                      </a:r>
                      <a:endParaRPr lang="en-US" sz="2400" b="0" dirty="0"/>
                    </a:p>
                  </a:txBody>
                  <a:tcPr/>
                </a:tc>
                <a:tc>
                  <a:txBody>
                    <a:bodyPr/>
                    <a:lstStyle/>
                    <a:p>
                      <a:r>
                        <a:rPr lang="en-US" sz="2400" b="0" dirty="0" smtClean="0"/>
                        <a:t>Standard set of characters defined by the ISO/IEC 10646 — The Universal Coded Character Set</a:t>
                      </a:r>
                      <a:endParaRPr lang="en-US" sz="2400" b="0" dirty="0"/>
                    </a:p>
                  </a:txBody>
                  <a:tcPr/>
                </a:tc>
              </a:tr>
              <a:tr h="731406">
                <a:tc>
                  <a:txBody>
                    <a:bodyPr/>
                    <a:lstStyle/>
                    <a:p>
                      <a:r>
                        <a:rPr lang="en-US" sz="2400" b="0" dirty="0" smtClean="0"/>
                        <a:t>ISO 10646</a:t>
                      </a:r>
                    </a:p>
                  </a:txBody>
                  <a:tcPr/>
                </a:tc>
                <a:tc>
                  <a:txBody>
                    <a:bodyPr/>
                    <a:lstStyle/>
                    <a:p>
                      <a:r>
                        <a:rPr lang="en-US" sz="2400" b="0" dirty="0" smtClean="0"/>
                        <a:t>The UCS standard developed by ISO/IEC JTC1/SC2/WG2 working group</a:t>
                      </a:r>
                    </a:p>
                  </a:txBody>
                  <a:tcPr/>
                </a:tc>
              </a:tr>
              <a:tr h="885189">
                <a:tc>
                  <a:txBody>
                    <a:bodyPr/>
                    <a:lstStyle/>
                    <a:p>
                      <a:r>
                        <a:rPr lang="en-US" sz="2400" b="0" dirty="0" smtClean="0"/>
                        <a:t>UTF</a:t>
                      </a:r>
                      <a:endParaRPr lang="en-US" sz="2400" b="0" dirty="0"/>
                    </a:p>
                  </a:txBody>
                  <a:tcPr/>
                </a:tc>
                <a:tc>
                  <a:txBody>
                    <a:bodyPr/>
                    <a:lstStyle/>
                    <a:p>
                      <a:r>
                        <a:rPr lang="en-US" sz="2400" b="0" dirty="0" smtClean="0"/>
                        <a:t>Unicode Transformation Format – Character encoding</a:t>
                      </a:r>
                      <a:r>
                        <a:rPr lang="en-US" sz="2400" b="0" baseline="0" dirty="0" smtClean="0"/>
                        <a:t> (serialization) schemes, e.g., UTF-8, </a:t>
                      </a:r>
                      <a:r>
                        <a:rPr lang="en-US" sz="2400" b="0" strike="sngStrike" baseline="0" dirty="0" smtClean="0"/>
                        <a:t>UCS-2</a:t>
                      </a:r>
                      <a:r>
                        <a:rPr lang="en-US" sz="2400" b="0" baseline="0" dirty="0" smtClean="0"/>
                        <a:t>, UTF-16, UTF-32/UCS-4</a:t>
                      </a:r>
                      <a:endParaRPr lang="en-US" sz="2400" b="0" dirty="0"/>
                    </a:p>
                  </a:txBody>
                  <a:tcPr/>
                </a:tc>
              </a:tr>
            </a:tbl>
          </a:graphicData>
        </a:graphic>
      </p:graphicFrame>
    </p:spTree>
    <p:extLst>
      <p:ext uri="{BB962C8B-B14F-4D97-AF65-F5344CB8AC3E}">
        <p14:creationId xmlns:p14="http://schemas.microsoft.com/office/powerpoint/2010/main" val="878814890"/>
      </p:ext>
    </p:extLst>
  </p:cSld>
  <p:clrMapOvr>
    <a:masterClrMapping/>
  </p:clrMapOvr>
  <p:transition>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592854"/>
            <a:ext cx="8229600" cy="5533310"/>
          </a:xfrm>
          <a:prstGeom prst="rect">
            <a:avLst/>
          </a:prstGeom>
        </p:spPr>
        <p:txBody>
          <a:bodyPr anchor="ctr">
            <a:normAutofit/>
          </a:bodyPr>
          <a:lstStyle/>
          <a:p>
            <a:pPr marL="0" indent="0" algn="ctr">
              <a:buNone/>
            </a:pPr>
            <a:r>
              <a:rPr lang="en-US" sz="4000" b="1" dirty="0" smtClean="0"/>
              <a:t>Unicode Encodings – </a:t>
            </a:r>
          </a:p>
          <a:p>
            <a:pPr marL="0" indent="0" algn="ctr">
              <a:buNone/>
            </a:pPr>
            <a:r>
              <a:rPr lang="en-US" sz="4000" b="1" dirty="0" smtClean="0"/>
              <a:t>UTF-8, UCS-2/UTF-16,</a:t>
            </a:r>
          </a:p>
          <a:p>
            <a:pPr marL="0" indent="0" algn="ctr">
              <a:buNone/>
            </a:pPr>
            <a:r>
              <a:rPr lang="en-US" sz="4000" b="1" dirty="0" smtClean="0"/>
              <a:t>UCS-4/UTF-32</a:t>
            </a:r>
            <a:endParaRPr lang="en-US" sz="4000" b="1" dirty="0"/>
          </a:p>
        </p:txBody>
      </p:sp>
      <p:pic>
        <p:nvPicPr>
          <p:cNvPr id="2" name="Picture 1"/>
          <p:cNvPicPr>
            <a:picLocks noChangeAspect="1"/>
          </p:cNvPicPr>
          <p:nvPr/>
        </p:nvPicPr>
        <p:blipFill>
          <a:blip r:embed="rId3"/>
          <a:stretch>
            <a:fillRect/>
          </a:stretch>
        </p:blipFill>
        <p:spPr>
          <a:xfrm>
            <a:off x="2905125" y="295275"/>
            <a:ext cx="3333750" cy="1962150"/>
          </a:xfrm>
          <a:prstGeom prst="rect">
            <a:avLst/>
          </a:prstGeom>
        </p:spPr>
      </p:pic>
      <p:pic>
        <p:nvPicPr>
          <p:cNvPr id="5" name="Picture 4"/>
          <p:cNvPicPr>
            <a:picLocks noChangeAspect="1"/>
          </p:cNvPicPr>
          <p:nvPr/>
        </p:nvPicPr>
        <p:blipFill>
          <a:blip r:embed="rId4"/>
          <a:stretch>
            <a:fillRect/>
          </a:stretch>
        </p:blipFill>
        <p:spPr>
          <a:xfrm>
            <a:off x="723900" y="4897439"/>
            <a:ext cx="3657600" cy="1247775"/>
          </a:xfrm>
          <a:prstGeom prst="rect">
            <a:avLst/>
          </a:prstGeom>
        </p:spPr>
      </p:pic>
      <p:pic>
        <p:nvPicPr>
          <p:cNvPr id="7" name="Picture 6"/>
          <p:cNvPicPr>
            <a:picLocks noChangeAspect="1"/>
          </p:cNvPicPr>
          <p:nvPr/>
        </p:nvPicPr>
        <p:blipFill>
          <a:blip r:embed="rId5"/>
          <a:stretch>
            <a:fillRect/>
          </a:stretch>
        </p:blipFill>
        <p:spPr>
          <a:xfrm>
            <a:off x="5486400" y="4692651"/>
            <a:ext cx="2857500" cy="1600200"/>
          </a:xfrm>
          <a:prstGeom prst="rect">
            <a:avLst/>
          </a:prstGeom>
        </p:spPr>
      </p:pic>
    </p:spTree>
    <p:extLst>
      <p:ext uri="{BB962C8B-B14F-4D97-AF65-F5344CB8AC3E}">
        <p14:creationId xmlns:p14="http://schemas.microsoft.com/office/powerpoint/2010/main" val="1020898845"/>
      </p:ext>
    </p:extLst>
  </p:cSld>
  <p:clrMapOvr>
    <a:masterClrMapping/>
  </p:clrMapOvr>
  <p:transition>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3200" dirty="0" smtClean="0"/>
              <a:t>2</a:t>
            </a:r>
            <a:r>
              <a:rPr lang="en-US" sz="3200" baseline="30000" dirty="0" smtClean="0"/>
              <a:t>21</a:t>
            </a:r>
            <a:r>
              <a:rPr lang="en-US" sz="3200" dirty="0" smtClean="0"/>
              <a:t> Code Points – PPHHHH</a:t>
            </a:r>
          </a:p>
          <a:p>
            <a:pPr lvl="1"/>
            <a:r>
              <a:rPr lang="en-US" sz="2800" dirty="0" smtClean="0"/>
              <a:t>PP represents 17 Unicode Planes</a:t>
            </a:r>
          </a:p>
          <a:p>
            <a:pPr lvl="2"/>
            <a:r>
              <a:rPr lang="en-US" sz="2400" dirty="0" smtClean="0"/>
              <a:t>00 – 10 Hex  (00, 01, …, 0E, 0F, 10)</a:t>
            </a:r>
          </a:p>
          <a:p>
            <a:pPr lvl="2"/>
            <a:r>
              <a:rPr lang="en-US" sz="2400" dirty="0" smtClean="0"/>
              <a:t>Each Plane represents 2</a:t>
            </a:r>
            <a:r>
              <a:rPr lang="en-US" sz="2400" baseline="30000" dirty="0" smtClean="0"/>
              <a:t>16</a:t>
            </a:r>
            <a:r>
              <a:rPr lang="en-US" sz="2400" dirty="0" smtClean="0"/>
              <a:t> characters</a:t>
            </a:r>
          </a:p>
          <a:p>
            <a:pPr lvl="3"/>
            <a:r>
              <a:rPr lang="en-US" sz="2000" dirty="0" smtClean="0"/>
              <a:t>17 * 65,536 = 1,114,112 code points</a:t>
            </a:r>
          </a:p>
          <a:p>
            <a:pPr lvl="1"/>
            <a:r>
              <a:rPr lang="en-US" sz="2400" dirty="0" smtClean="0"/>
              <a:t>HHHH represents characters within the plane</a:t>
            </a:r>
          </a:p>
          <a:p>
            <a:pPr lvl="2"/>
            <a:r>
              <a:rPr lang="en-US" sz="2200" dirty="0" smtClean="0"/>
              <a:t>0000 – FFFF Hex</a:t>
            </a:r>
          </a:p>
          <a:p>
            <a:r>
              <a:rPr lang="en-US" sz="2400" dirty="0" smtClean="0"/>
              <a:t>Examples</a:t>
            </a:r>
          </a:p>
          <a:p>
            <a:pPr lvl="1"/>
            <a:r>
              <a:rPr lang="en-US" sz="2400" dirty="0" smtClean="0"/>
              <a:t>U+0061 – Latin a</a:t>
            </a:r>
          </a:p>
          <a:p>
            <a:pPr lvl="2"/>
            <a:r>
              <a:rPr lang="en-US" sz="2200" dirty="0" smtClean="0"/>
              <a:t>No plane indicator implies plane 0 (BMP)</a:t>
            </a:r>
          </a:p>
          <a:p>
            <a:pPr lvl="1"/>
            <a:r>
              <a:rPr lang="en-US" sz="2400" dirty="0" smtClean="0"/>
              <a:t>U+1D120 – </a:t>
            </a:r>
            <a:r>
              <a:rPr lang="it-IT" sz="2400" dirty="0"/>
              <a:t>Musical Symbol G Clef Ottava </a:t>
            </a:r>
            <a:r>
              <a:rPr lang="it-IT" sz="2400" dirty="0" smtClean="0"/>
              <a:t>Bassa</a:t>
            </a:r>
          </a:p>
          <a:p>
            <a:pPr lvl="2"/>
            <a:r>
              <a:rPr lang="it-IT" sz="2200" dirty="0" smtClean="0"/>
              <a:t>Plane 1</a:t>
            </a:r>
            <a:endParaRPr lang="it-IT" sz="2200" dirty="0"/>
          </a:p>
        </p:txBody>
      </p:sp>
      <p:sp>
        <p:nvSpPr>
          <p:cNvPr id="3" name="Title 2"/>
          <p:cNvSpPr>
            <a:spLocks noGrp="1"/>
          </p:cNvSpPr>
          <p:nvPr>
            <p:ph type="title"/>
          </p:nvPr>
        </p:nvSpPr>
        <p:spPr/>
        <p:txBody>
          <a:bodyPr/>
          <a:lstStyle/>
          <a:p>
            <a:r>
              <a:rPr lang="en-US" sz="2800" dirty="0" smtClean="0"/>
              <a:t>Unicode mechanics</a:t>
            </a:r>
            <a:endParaRPr lang="en-US" sz="2800" dirty="0"/>
          </a:p>
        </p:txBody>
      </p:sp>
      <p:pic>
        <p:nvPicPr>
          <p:cNvPr id="4" name="Picture 3"/>
          <p:cNvPicPr>
            <a:picLocks noChangeAspect="1"/>
          </p:cNvPicPr>
          <p:nvPr/>
        </p:nvPicPr>
        <p:blipFill>
          <a:blip r:embed="rId2"/>
          <a:stretch>
            <a:fillRect/>
          </a:stretch>
        </p:blipFill>
        <p:spPr>
          <a:xfrm>
            <a:off x="6920867" y="303622"/>
            <a:ext cx="2095500" cy="1394460"/>
          </a:xfrm>
          <a:prstGeom prst="rect">
            <a:avLst/>
          </a:prstGeom>
        </p:spPr>
      </p:pic>
    </p:spTree>
    <p:extLst>
      <p:ext uri="{BB962C8B-B14F-4D97-AF65-F5344CB8AC3E}">
        <p14:creationId xmlns:p14="http://schemas.microsoft.com/office/powerpoint/2010/main" val="1164813338"/>
      </p:ext>
    </p:extLst>
  </p:cSld>
  <p:clrMapOvr>
    <a:masterClrMapping/>
  </p:clrMapOvr>
  <p:transition>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Unicode Planes</a:t>
            </a:r>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1734688987"/>
              </p:ext>
            </p:extLst>
          </p:nvPr>
        </p:nvGraphicFramePr>
        <p:xfrm>
          <a:off x="152400" y="1047750"/>
          <a:ext cx="8848725" cy="5381624"/>
        </p:xfrm>
        <a:graphic>
          <a:graphicData uri="http://schemas.openxmlformats.org/drawingml/2006/table">
            <a:tbl>
              <a:tblPr firstRow="1" bandRow="1">
                <a:tableStyleId>{00A15C55-8517-42AA-B614-E9B94910E393}</a:tableStyleId>
              </a:tblPr>
              <a:tblGrid>
                <a:gridCol w="1238250"/>
                <a:gridCol w="2752725"/>
                <a:gridCol w="1381125"/>
                <a:gridCol w="1362075"/>
                <a:gridCol w="2114550"/>
              </a:tblGrid>
              <a:tr h="672703">
                <a:tc>
                  <a:txBody>
                    <a:bodyPr/>
                    <a:lstStyle/>
                    <a:p>
                      <a:r>
                        <a:rPr lang="en-US" dirty="0" smtClean="0"/>
                        <a:t>Plane</a:t>
                      </a:r>
                      <a:endParaRPr lang="en-US" dirty="0"/>
                    </a:p>
                  </a:txBody>
                  <a:tcPr/>
                </a:tc>
                <a:tc>
                  <a:txBody>
                    <a:bodyPr/>
                    <a:lstStyle/>
                    <a:p>
                      <a:r>
                        <a:rPr lang="en-US" dirty="0" smtClean="0"/>
                        <a:t>Description</a:t>
                      </a:r>
                      <a:endParaRPr lang="en-US" dirty="0"/>
                    </a:p>
                  </a:txBody>
                  <a:tcPr/>
                </a:tc>
                <a:tc>
                  <a:txBody>
                    <a:bodyPr/>
                    <a:lstStyle/>
                    <a:p>
                      <a:r>
                        <a:rPr lang="en-US" dirty="0" smtClean="0"/>
                        <a:t>Allocated Code </a:t>
                      </a:r>
                      <a:r>
                        <a:rPr lang="en-US" dirty="0" err="1" smtClean="0"/>
                        <a:t>Pts</a:t>
                      </a:r>
                      <a:endParaRPr lang="en-US" dirty="0"/>
                    </a:p>
                  </a:txBody>
                  <a:tcPr/>
                </a:tc>
                <a:tc>
                  <a:txBody>
                    <a:bodyPr/>
                    <a:lstStyle/>
                    <a:p>
                      <a:r>
                        <a:rPr lang="en-US" dirty="0" smtClean="0"/>
                        <a:t>Assigned Chars</a:t>
                      </a:r>
                      <a:endParaRPr lang="en-US" dirty="0"/>
                    </a:p>
                  </a:txBody>
                  <a:tcPr/>
                </a:tc>
                <a:tc>
                  <a:txBody>
                    <a:bodyPr/>
                    <a:lstStyle/>
                    <a:p>
                      <a:r>
                        <a:rPr lang="en-US" dirty="0" smtClean="0"/>
                        <a:t>Special Notes</a:t>
                      </a:r>
                      <a:endParaRPr lang="en-US" dirty="0"/>
                    </a:p>
                  </a:txBody>
                  <a:tcPr/>
                </a:tc>
              </a:tr>
              <a:tr h="672703">
                <a:tc>
                  <a:txBody>
                    <a:bodyPr/>
                    <a:lstStyle/>
                    <a:p>
                      <a:r>
                        <a:rPr lang="en-US" dirty="0" smtClean="0"/>
                        <a:t>0 –</a:t>
                      </a:r>
                      <a:r>
                        <a:rPr lang="en-US" baseline="0" dirty="0" smtClean="0"/>
                        <a:t> </a:t>
                      </a:r>
                      <a:r>
                        <a:rPr lang="en-US" dirty="0" smtClean="0"/>
                        <a:t>BMP</a:t>
                      </a:r>
                      <a:endParaRPr lang="en-US" dirty="0"/>
                    </a:p>
                  </a:txBody>
                  <a:tcPr/>
                </a:tc>
                <a:tc>
                  <a:txBody>
                    <a:bodyPr/>
                    <a:lstStyle/>
                    <a:p>
                      <a:r>
                        <a:rPr lang="en-US" dirty="0" smtClean="0"/>
                        <a:t>Basic Multilingual Plane</a:t>
                      </a:r>
                      <a:endParaRPr lang="en-US" dirty="0"/>
                    </a:p>
                  </a:txBody>
                  <a:tcPr/>
                </a:tc>
                <a:tc>
                  <a:txBody>
                    <a:bodyPr/>
                    <a:lstStyle/>
                    <a:p>
                      <a:r>
                        <a:rPr lang="en-US" dirty="0" smtClean="0"/>
                        <a:t>65,424</a:t>
                      </a:r>
                      <a:endParaRPr lang="en-US" dirty="0"/>
                    </a:p>
                  </a:txBody>
                  <a:tcPr/>
                </a:tc>
                <a:tc>
                  <a:txBody>
                    <a:bodyPr/>
                    <a:lstStyle/>
                    <a:p>
                      <a:r>
                        <a:rPr lang="en-US" dirty="0" smtClean="0"/>
                        <a:t>55,294</a:t>
                      </a:r>
                      <a:endParaRPr lang="en-US" dirty="0"/>
                    </a:p>
                  </a:txBody>
                  <a:tcPr/>
                </a:tc>
                <a:tc>
                  <a:txBody>
                    <a:bodyPr/>
                    <a:lstStyle/>
                    <a:p>
                      <a:r>
                        <a:rPr lang="en-US" dirty="0" smtClean="0"/>
                        <a:t>Surrogate Pairs</a:t>
                      </a:r>
                      <a:r>
                        <a:rPr lang="en-US" baseline="0" dirty="0" smtClean="0"/>
                        <a:t> – D800-DFFF</a:t>
                      </a:r>
                      <a:endParaRPr lang="en-US" dirty="0"/>
                    </a:p>
                  </a:txBody>
                  <a:tcPr/>
                </a:tc>
              </a:tr>
              <a:tr h="672703">
                <a:tc>
                  <a:txBody>
                    <a:bodyPr/>
                    <a:lstStyle/>
                    <a:p>
                      <a:r>
                        <a:rPr lang="en-US" dirty="0" smtClean="0"/>
                        <a:t>1 – SMP</a:t>
                      </a:r>
                      <a:endParaRPr lang="en-US" dirty="0"/>
                    </a:p>
                  </a:txBody>
                  <a:tcPr/>
                </a:tc>
                <a:tc>
                  <a:txBody>
                    <a:bodyPr/>
                    <a:lstStyle/>
                    <a:p>
                      <a:r>
                        <a:rPr lang="en-US" dirty="0" smtClean="0"/>
                        <a:t>Supplementary Multilingual Plane</a:t>
                      </a:r>
                      <a:endParaRPr lang="en-US" dirty="0"/>
                    </a:p>
                  </a:txBody>
                  <a:tcPr/>
                </a:tc>
                <a:tc>
                  <a:txBody>
                    <a:bodyPr/>
                    <a:lstStyle/>
                    <a:p>
                      <a:r>
                        <a:rPr lang="en-US" dirty="0" smtClean="0"/>
                        <a:t>22,240</a:t>
                      </a:r>
                      <a:endParaRPr lang="en-US" dirty="0"/>
                    </a:p>
                  </a:txBody>
                  <a:tcPr/>
                </a:tc>
                <a:tc>
                  <a:txBody>
                    <a:bodyPr/>
                    <a:lstStyle/>
                    <a:p>
                      <a:r>
                        <a:rPr lang="en-US" dirty="0" smtClean="0"/>
                        <a:t>20,265</a:t>
                      </a:r>
                      <a:endParaRPr lang="en-US" dirty="0"/>
                    </a:p>
                  </a:txBody>
                  <a:tcPr/>
                </a:tc>
                <a:tc>
                  <a:txBody>
                    <a:bodyPr/>
                    <a:lstStyle/>
                    <a:p>
                      <a:r>
                        <a:rPr lang="en-US" dirty="0" smtClean="0"/>
                        <a:t>Many useful symbols</a:t>
                      </a:r>
                      <a:endParaRPr lang="en-US" dirty="0"/>
                    </a:p>
                  </a:txBody>
                  <a:tcPr/>
                </a:tc>
              </a:tr>
              <a:tr h="672703">
                <a:tc>
                  <a:txBody>
                    <a:bodyPr/>
                    <a:lstStyle/>
                    <a:p>
                      <a:r>
                        <a:rPr lang="en-US" dirty="0" smtClean="0"/>
                        <a:t>2 – SPP</a:t>
                      </a:r>
                      <a:endParaRPr lang="en-US" dirty="0"/>
                    </a:p>
                  </a:txBody>
                  <a:tcPr/>
                </a:tc>
                <a:tc>
                  <a:txBody>
                    <a:bodyPr/>
                    <a:lstStyle/>
                    <a:p>
                      <a:r>
                        <a:rPr lang="en-US" dirty="0" smtClean="0"/>
                        <a:t>Supplementary Ideographic Plane</a:t>
                      </a:r>
                      <a:endParaRPr lang="en-US" dirty="0"/>
                    </a:p>
                  </a:txBody>
                  <a:tcPr/>
                </a:tc>
                <a:tc>
                  <a:txBody>
                    <a:bodyPr/>
                    <a:lstStyle/>
                    <a:p>
                      <a:r>
                        <a:rPr lang="en-US" dirty="0" smtClean="0"/>
                        <a:t>60,912</a:t>
                      </a:r>
                      <a:endParaRPr lang="en-US" dirty="0"/>
                    </a:p>
                  </a:txBody>
                  <a:tcPr/>
                </a:tc>
                <a:tc>
                  <a:txBody>
                    <a:bodyPr/>
                    <a:lstStyle/>
                    <a:p>
                      <a:r>
                        <a:rPr lang="en-US" dirty="0" smtClean="0"/>
                        <a:t>60,859</a:t>
                      </a:r>
                      <a:endParaRPr lang="en-US" dirty="0"/>
                    </a:p>
                  </a:txBody>
                  <a:tcPr/>
                </a:tc>
                <a:tc>
                  <a:txBody>
                    <a:bodyPr/>
                    <a:lstStyle/>
                    <a:p>
                      <a:r>
                        <a:rPr lang="en-US" dirty="0" smtClean="0"/>
                        <a:t>CJK Characters</a:t>
                      </a:r>
                      <a:endParaRPr lang="en-US" dirty="0"/>
                    </a:p>
                  </a:txBody>
                  <a:tcPr/>
                </a:tc>
              </a:tr>
              <a:tr h="672703">
                <a:tc>
                  <a:txBody>
                    <a:bodyPr/>
                    <a:lstStyle/>
                    <a:p>
                      <a:r>
                        <a:rPr lang="en-US" dirty="0" smtClean="0"/>
                        <a:t>3 – 13</a:t>
                      </a:r>
                      <a:endParaRPr lang="en-US" dirty="0"/>
                    </a:p>
                  </a:txBody>
                  <a:tcPr/>
                </a:tc>
                <a:tc>
                  <a:txBody>
                    <a:bodyPr/>
                    <a:lstStyle/>
                    <a:p>
                      <a:r>
                        <a:rPr lang="en-US" dirty="0" smtClean="0"/>
                        <a:t>Unassigned Planes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tr>
              <a:tr h="672703">
                <a:tc>
                  <a:txBody>
                    <a:bodyPr/>
                    <a:lstStyle/>
                    <a:p>
                      <a:r>
                        <a:rPr lang="en-US" dirty="0" smtClean="0"/>
                        <a:t>14 – SSP</a:t>
                      </a:r>
                      <a:endParaRPr lang="en-US" dirty="0"/>
                    </a:p>
                  </a:txBody>
                  <a:tcPr/>
                </a:tc>
                <a:tc>
                  <a:txBody>
                    <a:bodyPr/>
                    <a:lstStyle/>
                    <a:p>
                      <a:r>
                        <a:rPr lang="en-US" dirty="0" smtClean="0"/>
                        <a:t>Supplementary Special-Purpose</a:t>
                      </a:r>
                      <a:r>
                        <a:rPr lang="en-US" baseline="0" dirty="0" smtClean="0"/>
                        <a:t> Plane</a:t>
                      </a:r>
                      <a:endParaRPr lang="en-US" dirty="0"/>
                    </a:p>
                  </a:txBody>
                  <a:tcPr/>
                </a:tc>
                <a:tc>
                  <a:txBody>
                    <a:bodyPr/>
                    <a:lstStyle/>
                    <a:p>
                      <a:r>
                        <a:rPr lang="en-US" dirty="0" smtClean="0"/>
                        <a:t>368</a:t>
                      </a:r>
                      <a:endParaRPr lang="en-US" dirty="0"/>
                    </a:p>
                  </a:txBody>
                  <a:tcPr/>
                </a:tc>
                <a:tc>
                  <a:txBody>
                    <a:bodyPr/>
                    <a:lstStyle/>
                    <a:p>
                      <a:r>
                        <a:rPr lang="en-US" dirty="0" smtClean="0"/>
                        <a:t>337</a:t>
                      </a:r>
                      <a:endParaRPr lang="en-US" dirty="0"/>
                    </a:p>
                  </a:txBody>
                  <a:tcPr/>
                </a:tc>
                <a:tc>
                  <a:txBody>
                    <a:bodyPr/>
                    <a:lstStyle/>
                    <a:p>
                      <a:r>
                        <a:rPr lang="en-US" dirty="0" smtClean="0"/>
                        <a:t>Non-graphical characters</a:t>
                      </a:r>
                      <a:endParaRPr lang="en-US" dirty="0"/>
                    </a:p>
                  </a:txBody>
                  <a:tcPr/>
                </a:tc>
              </a:tr>
              <a:tr h="672703">
                <a:tc>
                  <a:txBody>
                    <a:bodyPr/>
                    <a:lstStyle/>
                    <a:p>
                      <a:r>
                        <a:rPr lang="en-US" dirty="0" smtClean="0"/>
                        <a:t>15 – SPUA-A</a:t>
                      </a:r>
                      <a:endParaRPr lang="en-US" dirty="0"/>
                    </a:p>
                  </a:txBody>
                  <a:tcPr/>
                </a:tc>
                <a:tc>
                  <a:txBody>
                    <a:bodyPr/>
                    <a:lstStyle/>
                    <a:p>
                      <a:r>
                        <a:rPr lang="en-US" dirty="0" smtClean="0"/>
                        <a:t>Supplementary</a:t>
                      </a:r>
                      <a:r>
                        <a:rPr lang="en-US" baseline="0" dirty="0" smtClean="0"/>
                        <a:t> Private Use Area A</a:t>
                      </a:r>
                      <a:endParaRPr lang="en-US" dirty="0"/>
                    </a:p>
                  </a:txBody>
                  <a:tcPr/>
                </a:tc>
                <a:tc>
                  <a:txBody>
                    <a:bodyPr/>
                    <a:lstStyle/>
                    <a:p>
                      <a:r>
                        <a:rPr lang="en-US" dirty="0" smtClean="0"/>
                        <a:t>65,536</a:t>
                      </a:r>
                      <a:endParaRPr lang="en-US" dirty="0"/>
                    </a:p>
                  </a:txBody>
                  <a:tcPr/>
                </a:tc>
                <a:tc>
                  <a:txBody>
                    <a:bodyPr/>
                    <a:lstStyle/>
                    <a:p>
                      <a:r>
                        <a:rPr lang="en-US" dirty="0" smtClean="0"/>
                        <a:t>-</a:t>
                      </a:r>
                      <a:endParaRPr lang="en-US" dirty="0"/>
                    </a:p>
                  </a:txBody>
                  <a:tcPr/>
                </a:tc>
                <a:tc>
                  <a:txBody>
                    <a:bodyPr/>
                    <a:lstStyle/>
                    <a:p>
                      <a:r>
                        <a:rPr lang="en-US" dirty="0" smtClean="0"/>
                        <a:t>Used by fonts/software</a:t>
                      </a:r>
                      <a:endParaRPr lang="en-US" dirty="0"/>
                    </a:p>
                  </a:txBody>
                  <a:tcPr/>
                </a:tc>
              </a:tr>
              <a:tr h="672703">
                <a:tc>
                  <a:txBody>
                    <a:bodyPr/>
                    <a:lstStyle/>
                    <a:p>
                      <a:r>
                        <a:rPr lang="en-US" dirty="0" smtClean="0"/>
                        <a:t>16</a:t>
                      </a:r>
                      <a:r>
                        <a:rPr lang="en-US" baseline="0" dirty="0" smtClean="0"/>
                        <a:t> – SPUA-B</a:t>
                      </a:r>
                      <a:endParaRPr lang="en-US" dirty="0"/>
                    </a:p>
                  </a:txBody>
                  <a:tcPr/>
                </a:tc>
                <a:tc>
                  <a:txBody>
                    <a:bodyPr/>
                    <a:lstStyle/>
                    <a:p>
                      <a:r>
                        <a:rPr lang="en-US" dirty="0" smtClean="0"/>
                        <a:t>Supplementary Private Use Area B</a:t>
                      </a:r>
                      <a:endParaRPr lang="en-US" dirty="0"/>
                    </a:p>
                  </a:txBody>
                  <a:tcPr/>
                </a:tc>
                <a:tc>
                  <a:txBody>
                    <a:bodyPr/>
                    <a:lstStyle/>
                    <a:p>
                      <a:r>
                        <a:rPr lang="en-US" dirty="0" smtClean="0"/>
                        <a:t>65,536</a:t>
                      </a:r>
                      <a:endParaRPr lang="en-US" dirty="0"/>
                    </a:p>
                  </a:txBody>
                  <a:tcPr/>
                </a:tc>
                <a:tc>
                  <a:txBody>
                    <a:bodyPr/>
                    <a:lstStyle/>
                    <a:p>
                      <a:r>
                        <a:rPr lang="en-US" dirty="0" smtClean="0"/>
                        <a:t>-</a:t>
                      </a:r>
                      <a:endParaRPr lang="en-US" dirty="0"/>
                    </a:p>
                  </a:txBody>
                  <a:tcPr/>
                </a:tc>
                <a:tc>
                  <a:txBody>
                    <a:bodyPr/>
                    <a:lstStyle/>
                    <a:p>
                      <a:r>
                        <a:rPr lang="en-US" dirty="0" smtClean="0"/>
                        <a:t>Used by fonts/software</a:t>
                      </a:r>
                      <a:endParaRPr lang="en-US" dirty="0"/>
                    </a:p>
                  </a:txBody>
                  <a:tcPr/>
                </a:tc>
              </a:tr>
            </a:tbl>
          </a:graphicData>
        </a:graphic>
      </p:graphicFrame>
    </p:spTree>
    <p:extLst>
      <p:ext uri="{BB962C8B-B14F-4D97-AF65-F5344CB8AC3E}">
        <p14:creationId xmlns:p14="http://schemas.microsoft.com/office/powerpoint/2010/main" val="2004572194"/>
      </p:ext>
    </p:extLst>
  </p:cSld>
  <p:clrMapOvr>
    <a:masterClrMapping/>
  </p:clrMapOvr>
  <p:transition>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Unicode – example coded </a:t>
            </a:r>
            <a:r>
              <a:rPr lang="en-US" sz="2800" dirty="0" err="1" smtClean="0"/>
              <a:t>ucs</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1402643567"/>
              </p:ext>
            </p:extLst>
          </p:nvPr>
        </p:nvGraphicFramePr>
        <p:xfrm>
          <a:off x="38100" y="990600"/>
          <a:ext cx="9077324" cy="5539740"/>
        </p:xfrm>
        <a:graphic>
          <a:graphicData uri="http://schemas.openxmlformats.org/drawingml/2006/table">
            <a:tbl>
              <a:tblPr firstRow="1" bandRow="1">
                <a:tableStyleId>{00A15C55-8517-42AA-B614-E9B94910E393}</a:tableStyleId>
              </a:tblPr>
              <a:tblGrid>
                <a:gridCol w="804932"/>
                <a:gridCol w="1328626"/>
                <a:gridCol w="2288727"/>
                <a:gridCol w="1629263"/>
                <a:gridCol w="1541981"/>
                <a:gridCol w="1483795"/>
              </a:tblGrid>
              <a:tr h="603250">
                <a:tc>
                  <a:txBody>
                    <a:bodyPr/>
                    <a:lstStyle/>
                    <a:p>
                      <a:r>
                        <a:rPr lang="en-US" dirty="0" smtClean="0"/>
                        <a:t>Char</a:t>
                      </a:r>
                      <a:endParaRPr lang="en-US" dirty="0"/>
                    </a:p>
                  </a:txBody>
                  <a:tcPr/>
                </a:tc>
                <a:tc>
                  <a:txBody>
                    <a:bodyPr/>
                    <a:lstStyle/>
                    <a:p>
                      <a:r>
                        <a:rPr lang="en-US" dirty="0" smtClean="0"/>
                        <a:t>Code Point</a:t>
                      </a:r>
                      <a:endParaRPr lang="en-US" dirty="0"/>
                    </a:p>
                  </a:txBody>
                  <a:tcPr/>
                </a:tc>
                <a:tc>
                  <a:txBody>
                    <a:bodyPr/>
                    <a:lstStyle/>
                    <a:p>
                      <a:r>
                        <a:rPr lang="en-US" dirty="0" smtClean="0"/>
                        <a:t>Description</a:t>
                      </a:r>
                      <a:endParaRPr lang="en-US" dirty="0"/>
                    </a:p>
                  </a:txBody>
                  <a:tcPr/>
                </a:tc>
                <a:tc>
                  <a:txBody>
                    <a:bodyPr/>
                    <a:lstStyle/>
                    <a:p>
                      <a:r>
                        <a:rPr lang="en-US" dirty="0" smtClean="0"/>
                        <a:t>UTF-8</a:t>
                      </a:r>
                      <a:endParaRPr lang="en-US" dirty="0"/>
                    </a:p>
                  </a:txBody>
                  <a:tcPr/>
                </a:tc>
                <a:tc>
                  <a:txBody>
                    <a:bodyPr/>
                    <a:lstStyle/>
                    <a:p>
                      <a:r>
                        <a:rPr lang="en-US" dirty="0" smtClean="0"/>
                        <a:t>UCS-2/ UTF-16</a:t>
                      </a:r>
                      <a:endParaRPr lang="en-US" dirty="0"/>
                    </a:p>
                  </a:txBody>
                  <a:tcPr/>
                </a:tc>
                <a:tc>
                  <a:txBody>
                    <a:bodyPr/>
                    <a:lstStyle/>
                    <a:p>
                      <a:r>
                        <a:rPr lang="en-US" dirty="0" smtClean="0"/>
                        <a:t>UCS-4/ UTF-32</a:t>
                      </a:r>
                      <a:endParaRPr lang="en-US" dirty="0"/>
                    </a:p>
                  </a:txBody>
                  <a:tcPr/>
                </a:tc>
              </a:tr>
              <a:tr h="60325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800" dirty="0" smtClean="0"/>
                        <a:t>a</a:t>
                      </a:r>
                    </a:p>
                  </a:txBody>
                  <a:tcPr/>
                </a:tc>
                <a:tc>
                  <a:txBody>
                    <a:bodyPr/>
                    <a:lstStyle/>
                    <a:p>
                      <a:r>
                        <a:rPr lang="en-US" altLang="en-US" sz="1800" dirty="0" smtClean="0"/>
                        <a:t>U+0061</a:t>
                      </a:r>
                      <a:endParaRPr lang="en-US" dirty="0"/>
                    </a:p>
                  </a:txBody>
                  <a:tcPr/>
                </a:tc>
                <a:tc>
                  <a:txBody>
                    <a:bodyPr/>
                    <a:lstStyle/>
                    <a:p>
                      <a:r>
                        <a:rPr lang="en-US" altLang="en-US" sz="1800" dirty="0" smtClean="0"/>
                        <a:t>Latin a</a:t>
                      </a:r>
                      <a:endParaRPr lang="en-US" dirty="0"/>
                    </a:p>
                  </a:txBody>
                  <a:tcPr/>
                </a:tc>
                <a:tc>
                  <a:txBody>
                    <a:bodyPr/>
                    <a:lstStyle/>
                    <a:p>
                      <a:r>
                        <a:rPr lang="en-US" dirty="0" smtClean="0"/>
                        <a:t>61</a:t>
                      </a:r>
                      <a:endParaRPr lang="en-US" dirty="0"/>
                    </a:p>
                  </a:txBody>
                  <a:tcPr/>
                </a:tc>
                <a:tc>
                  <a:txBody>
                    <a:bodyPr/>
                    <a:lstStyle/>
                    <a:p>
                      <a:r>
                        <a:rPr lang="en-US" dirty="0" smtClean="0"/>
                        <a:t>0061</a:t>
                      </a:r>
                      <a:endParaRPr lang="en-US" dirty="0"/>
                    </a:p>
                  </a:txBody>
                  <a:tcPr/>
                </a:tc>
                <a:tc>
                  <a:txBody>
                    <a:bodyPr/>
                    <a:lstStyle/>
                    <a:p>
                      <a:r>
                        <a:rPr lang="en-US" dirty="0" smtClean="0"/>
                        <a:t>00000061</a:t>
                      </a:r>
                      <a:endParaRPr lang="en-US" dirty="0"/>
                    </a:p>
                  </a:txBody>
                  <a:tcPr/>
                </a:tc>
              </a:tr>
              <a:tr h="60325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800" dirty="0" smtClean="0"/>
                        <a:t>ä</a:t>
                      </a:r>
                    </a:p>
                  </a:txBody>
                  <a:tcPr/>
                </a:tc>
                <a:tc>
                  <a:txBody>
                    <a:bodyPr/>
                    <a:lstStyle/>
                    <a:p>
                      <a:r>
                        <a:rPr lang="en-US" altLang="en-US" sz="1800" dirty="0" smtClean="0"/>
                        <a:t>U+00E4</a:t>
                      </a:r>
                      <a:endParaRPr lang="en-US" dirty="0"/>
                    </a:p>
                  </a:txBody>
                  <a:tcPr/>
                </a:tc>
                <a:tc>
                  <a:txBody>
                    <a:bodyPr/>
                    <a:lstStyle/>
                    <a:p>
                      <a:r>
                        <a:rPr lang="en-US" altLang="en-US" sz="1800" dirty="0" smtClean="0"/>
                        <a:t>a-umlaut</a:t>
                      </a:r>
                      <a:endParaRPr lang="en-US" dirty="0"/>
                    </a:p>
                  </a:txBody>
                  <a:tcPr/>
                </a:tc>
                <a:tc>
                  <a:txBody>
                    <a:bodyPr/>
                    <a:lstStyle/>
                    <a:p>
                      <a:r>
                        <a:rPr lang="en-US" dirty="0" smtClean="0"/>
                        <a:t>C3 A0</a:t>
                      </a:r>
                      <a:endParaRPr lang="en-US" dirty="0"/>
                    </a:p>
                  </a:txBody>
                  <a:tcPr/>
                </a:tc>
                <a:tc>
                  <a:txBody>
                    <a:bodyPr/>
                    <a:lstStyle/>
                    <a:p>
                      <a:r>
                        <a:rPr lang="en-US" dirty="0" smtClean="0"/>
                        <a:t>00E4</a:t>
                      </a:r>
                      <a:endParaRPr lang="en-US" dirty="0"/>
                    </a:p>
                  </a:txBody>
                  <a:tcPr/>
                </a:tc>
                <a:tc>
                  <a:txBody>
                    <a:bodyPr/>
                    <a:lstStyle/>
                    <a:p>
                      <a:r>
                        <a:rPr lang="en-US" dirty="0" smtClean="0"/>
                        <a:t>000000E4</a:t>
                      </a:r>
                      <a:endParaRPr lang="en-US" dirty="0"/>
                    </a:p>
                  </a:txBody>
                  <a:tcPr/>
                </a:tc>
              </a:tr>
              <a:tr h="603250">
                <a:tc>
                  <a:txBody>
                    <a:bodyPr/>
                    <a:lstStyle/>
                    <a:p>
                      <a:r>
                        <a:rPr lang="en-US" altLang="en-US" sz="1800" dirty="0" smtClean="0"/>
                        <a:t>σ</a:t>
                      </a:r>
                      <a:endParaRPr lang="en-US" dirty="0"/>
                    </a:p>
                  </a:txBody>
                  <a:tcPr/>
                </a:tc>
                <a:tc>
                  <a:txBody>
                    <a:bodyPr/>
                    <a:lstStyle/>
                    <a:p>
                      <a:r>
                        <a:rPr lang="en-US" altLang="en-US" sz="1800" dirty="0" smtClean="0"/>
                        <a:t>U+03C3</a:t>
                      </a:r>
                      <a:endParaRPr lang="en-US" dirty="0"/>
                    </a:p>
                  </a:txBody>
                  <a:tcPr/>
                </a:tc>
                <a:tc>
                  <a:txBody>
                    <a:bodyPr/>
                    <a:lstStyle/>
                    <a:p>
                      <a:r>
                        <a:rPr lang="en-US" altLang="en-US" sz="1800" dirty="0" smtClean="0"/>
                        <a:t>Greek sigma</a:t>
                      </a:r>
                      <a:endParaRPr lang="en-US" dirty="0"/>
                    </a:p>
                  </a:txBody>
                  <a:tcPr/>
                </a:tc>
                <a:tc>
                  <a:txBody>
                    <a:bodyPr/>
                    <a:lstStyle/>
                    <a:p>
                      <a:r>
                        <a:rPr lang="en-US" dirty="0" smtClean="0"/>
                        <a:t>CF 83</a:t>
                      </a:r>
                      <a:endParaRPr lang="en-US" dirty="0"/>
                    </a:p>
                  </a:txBody>
                  <a:tcPr/>
                </a:tc>
                <a:tc>
                  <a:txBody>
                    <a:bodyPr/>
                    <a:lstStyle/>
                    <a:p>
                      <a:r>
                        <a:rPr lang="en-US" dirty="0" smtClean="0"/>
                        <a:t>03C3</a:t>
                      </a:r>
                      <a:endParaRPr lang="en-US" dirty="0"/>
                    </a:p>
                  </a:txBody>
                  <a:tcPr/>
                </a:tc>
                <a:tc>
                  <a:txBody>
                    <a:bodyPr/>
                    <a:lstStyle/>
                    <a:p>
                      <a:r>
                        <a:rPr lang="en-US" dirty="0" smtClean="0"/>
                        <a:t>000003C3</a:t>
                      </a:r>
                      <a:endParaRPr lang="en-US" dirty="0"/>
                    </a:p>
                  </a:txBody>
                  <a:tcPr/>
                </a:tc>
              </a:tr>
              <a:tr h="603250">
                <a:tc>
                  <a:txBody>
                    <a:bodyPr/>
                    <a:lstStyle/>
                    <a:p>
                      <a:r>
                        <a:rPr lang="he-IL" altLang="en-US" sz="1800" dirty="0" smtClean="0"/>
                        <a:t>א</a:t>
                      </a:r>
                      <a:endParaRPr lang="en-US" dirty="0"/>
                    </a:p>
                  </a:txBody>
                  <a:tcPr/>
                </a:tc>
                <a:tc>
                  <a:txBody>
                    <a:bodyPr/>
                    <a:lstStyle/>
                    <a:p>
                      <a:r>
                        <a:rPr lang="en-US" altLang="en-US" sz="1800" dirty="0" smtClean="0"/>
                        <a:t>U+05D0</a:t>
                      </a:r>
                      <a:endParaRPr lang="en-US" dirty="0"/>
                    </a:p>
                  </a:txBody>
                  <a:tcPr/>
                </a:tc>
                <a:tc>
                  <a:txBody>
                    <a:bodyPr/>
                    <a:lstStyle/>
                    <a:p>
                      <a:r>
                        <a:rPr lang="en-US" altLang="en-US" sz="1800" dirty="0" smtClean="0"/>
                        <a:t>Hebrew </a:t>
                      </a:r>
                      <a:r>
                        <a:rPr lang="en-US" altLang="en-US" sz="1800" dirty="0" err="1" smtClean="0"/>
                        <a:t>alef</a:t>
                      </a:r>
                      <a:endParaRPr lang="en-US" dirty="0"/>
                    </a:p>
                  </a:txBody>
                  <a:tcPr/>
                </a:tc>
                <a:tc>
                  <a:txBody>
                    <a:bodyPr/>
                    <a:lstStyle/>
                    <a:p>
                      <a:r>
                        <a:rPr lang="en-US" dirty="0" smtClean="0"/>
                        <a:t>D7 90</a:t>
                      </a:r>
                      <a:endParaRPr lang="en-US" dirty="0"/>
                    </a:p>
                  </a:txBody>
                  <a:tcPr/>
                </a:tc>
                <a:tc>
                  <a:txBody>
                    <a:bodyPr/>
                    <a:lstStyle/>
                    <a:p>
                      <a:r>
                        <a:rPr lang="en-US" dirty="0" smtClean="0"/>
                        <a:t>05D0 (BE)</a:t>
                      </a:r>
                    </a:p>
                    <a:p>
                      <a:r>
                        <a:rPr lang="en-US" dirty="0" smtClean="0"/>
                        <a:t>D005 (LE)</a:t>
                      </a:r>
                      <a:r>
                        <a:rPr lang="en-US" baseline="30000" dirty="0" smtClean="0"/>
                        <a:t>1</a:t>
                      </a:r>
                      <a:endParaRPr lang="en-US" dirty="0"/>
                    </a:p>
                  </a:txBody>
                  <a:tcPr/>
                </a:tc>
                <a:tc>
                  <a:txBody>
                    <a:bodyPr/>
                    <a:lstStyle/>
                    <a:p>
                      <a:r>
                        <a:rPr lang="en-US" dirty="0" smtClean="0"/>
                        <a:t>000005D0</a:t>
                      </a:r>
                    </a:p>
                    <a:p>
                      <a:r>
                        <a:rPr lang="en-US" dirty="0" smtClean="0"/>
                        <a:t>D0050000</a:t>
                      </a:r>
                      <a:r>
                        <a:rPr lang="en-US" baseline="30000" dirty="0" smtClean="0"/>
                        <a:t>1</a:t>
                      </a:r>
                      <a:endParaRPr lang="en-US" dirty="0"/>
                    </a:p>
                  </a:txBody>
                  <a:tcPr/>
                </a:tc>
              </a:tr>
              <a:tr h="603250">
                <a:tc>
                  <a:txBody>
                    <a:bodyPr/>
                    <a:lstStyle/>
                    <a:p>
                      <a:r>
                        <a:rPr lang="ar-SA" altLang="en-US" sz="1800" dirty="0" smtClean="0"/>
                        <a:t>٣</a:t>
                      </a:r>
                      <a:endParaRPr lang="en-US" dirty="0"/>
                    </a:p>
                  </a:txBody>
                  <a:tcPr/>
                </a:tc>
                <a:tc>
                  <a:txBody>
                    <a:bodyPr/>
                    <a:lstStyle/>
                    <a:p>
                      <a:r>
                        <a:rPr lang="en-US" altLang="en-US" sz="1800" dirty="0" smtClean="0"/>
                        <a:t>U+0663</a:t>
                      </a:r>
                      <a:endParaRPr lang="en-US" dirty="0"/>
                    </a:p>
                  </a:txBody>
                  <a:tcPr/>
                </a:tc>
                <a:tc>
                  <a:txBody>
                    <a:bodyPr/>
                    <a:lstStyle/>
                    <a:p>
                      <a:r>
                        <a:rPr lang="en-US" altLang="en-US" sz="1800" dirty="0" smtClean="0"/>
                        <a:t>Arabic digit 3</a:t>
                      </a:r>
                      <a:endParaRPr lang="en-US" dirty="0"/>
                    </a:p>
                  </a:txBody>
                  <a:tcPr/>
                </a:tc>
                <a:tc>
                  <a:txBody>
                    <a:bodyPr/>
                    <a:lstStyle/>
                    <a:p>
                      <a:r>
                        <a:rPr lang="en-US" dirty="0" smtClean="0"/>
                        <a:t>D9 A3</a:t>
                      </a:r>
                      <a:endParaRPr lang="en-US" dirty="0"/>
                    </a:p>
                  </a:txBody>
                  <a:tcPr/>
                </a:tc>
                <a:tc>
                  <a:txBody>
                    <a:bodyPr/>
                    <a:lstStyle/>
                    <a:p>
                      <a:r>
                        <a:rPr lang="en-US" dirty="0" smtClean="0"/>
                        <a:t>0663</a:t>
                      </a:r>
                      <a:endParaRPr lang="en-US" dirty="0"/>
                    </a:p>
                  </a:txBody>
                  <a:tcPr/>
                </a:tc>
                <a:tc>
                  <a:txBody>
                    <a:bodyPr/>
                    <a:lstStyle/>
                    <a:p>
                      <a:r>
                        <a:rPr lang="en-US" dirty="0" smtClean="0"/>
                        <a:t>00000663</a:t>
                      </a:r>
                      <a:endParaRPr lang="en-US" dirty="0"/>
                    </a:p>
                  </a:txBody>
                  <a:tcPr/>
                </a:tc>
              </a:tr>
              <a:tr h="603250">
                <a:tc>
                  <a:txBody>
                    <a:bodyPr/>
                    <a:lstStyle/>
                    <a:p>
                      <a:r>
                        <a:rPr lang="en-US" altLang="en-US" sz="1800" dirty="0" smtClean="0"/>
                        <a:t>カ</a:t>
                      </a:r>
                      <a:endParaRPr lang="en-US" dirty="0"/>
                    </a:p>
                  </a:txBody>
                  <a:tcPr/>
                </a:tc>
                <a:tc>
                  <a:txBody>
                    <a:bodyPr/>
                    <a:lstStyle/>
                    <a:p>
                      <a:r>
                        <a:rPr lang="en-US" altLang="en-US" sz="1800" dirty="0" smtClean="0"/>
                        <a:t>U+30AB</a:t>
                      </a:r>
                      <a:endParaRPr lang="en-US" dirty="0"/>
                    </a:p>
                  </a:txBody>
                  <a:tcPr/>
                </a:tc>
                <a:tc>
                  <a:txBody>
                    <a:bodyPr/>
                    <a:lstStyle/>
                    <a:p>
                      <a:r>
                        <a:rPr lang="en-US" altLang="en-US" sz="1800" dirty="0" smtClean="0"/>
                        <a:t>Katakana </a:t>
                      </a:r>
                      <a:r>
                        <a:rPr lang="en-US" altLang="en-US" sz="1800" dirty="0" err="1" smtClean="0"/>
                        <a:t>ka</a:t>
                      </a:r>
                      <a:endParaRPr lang="en-US" dirty="0"/>
                    </a:p>
                  </a:txBody>
                  <a:tcPr/>
                </a:tc>
                <a:tc>
                  <a:txBody>
                    <a:bodyPr/>
                    <a:lstStyle/>
                    <a:p>
                      <a:r>
                        <a:rPr lang="en-US" dirty="0" smtClean="0"/>
                        <a:t>E3 82</a:t>
                      </a:r>
                      <a:r>
                        <a:rPr lang="en-US" baseline="0" dirty="0" smtClean="0"/>
                        <a:t> AB</a:t>
                      </a:r>
                      <a:endParaRPr lang="en-US" dirty="0"/>
                    </a:p>
                  </a:txBody>
                  <a:tcPr/>
                </a:tc>
                <a:tc>
                  <a:txBody>
                    <a:bodyPr/>
                    <a:lstStyle/>
                    <a:p>
                      <a:r>
                        <a:rPr lang="en-US" dirty="0" smtClean="0"/>
                        <a:t>30AB</a:t>
                      </a:r>
                      <a:endParaRPr lang="en-US" dirty="0"/>
                    </a:p>
                  </a:txBody>
                  <a:tcPr/>
                </a:tc>
                <a:tc>
                  <a:txBody>
                    <a:bodyPr/>
                    <a:lstStyle/>
                    <a:p>
                      <a:r>
                        <a:rPr lang="en-US" dirty="0" smtClean="0"/>
                        <a:t>000030AB</a:t>
                      </a:r>
                      <a:endParaRPr lang="en-US" dirty="0"/>
                    </a:p>
                  </a:txBody>
                  <a:tcPr/>
                </a:tc>
              </a:tr>
              <a:tr h="603250">
                <a:tc>
                  <a:txBody>
                    <a:bodyPr/>
                    <a:lstStyle/>
                    <a:p>
                      <a:r>
                        <a:rPr lang="en-US" altLang="en-US" sz="1800" dirty="0" smtClean="0"/>
                        <a:t>退</a:t>
                      </a:r>
                      <a:endParaRPr lang="en-US" dirty="0"/>
                    </a:p>
                  </a:txBody>
                  <a:tcPr/>
                </a:tc>
                <a:tc>
                  <a:txBody>
                    <a:bodyPr/>
                    <a:lstStyle/>
                    <a:p>
                      <a:r>
                        <a:rPr lang="en-US" altLang="en-US" sz="1800" dirty="0" smtClean="0"/>
                        <a:t>U+9000</a:t>
                      </a:r>
                      <a:endParaRPr lang="en-US" dirty="0"/>
                    </a:p>
                  </a:txBody>
                  <a:tcPr/>
                </a:tc>
                <a:tc>
                  <a:txBody>
                    <a:bodyPr/>
                    <a:lstStyle/>
                    <a:p>
                      <a:r>
                        <a:rPr lang="en-US" altLang="en-US" sz="1800" dirty="0" smtClean="0"/>
                        <a:t>Han Ideograph</a:t>
                      </a:r>
                      <a:endParaRPr lang="en-US" dirty="0"/>
                    </a:p>
                  </a:txBody>
                  <a:tcPr/>
                </a:tc>
                <a:tc>
                  <a:txBody>
                    <a:bodyPr/>
                    <a:lstStyle/>
                    <a:p>
                      <a:r>
                        <a:rPr lang="en-US" dirty="0" smtClean="0"/>
                        <a:t>E9 80 80</a:t>
                      </a:r>
                      <a:endParaRPr lang="en-US" dirty="0"/>
                    </a:p>
                  </a:txBody>
                  <a:tcPr/>
                </a:tc>
                <a:tc>
                  <a:txBody>
                    <a:bodyPr/>
                    <a:lstStyle/>
                    <a:p>
                      <a:r>
                        <a:rPr lang="en-US" dirty="0" smtClean="0"/>
                        <a:t>9000</a:t>
                      </a:r>
                      <a:endParaRPr lang="en-US" dirty="0"/>
                    </a:p>
                  </a:txBody>
                  <a:tcPr/>
                </a:tc>
                <a:tc>
                  <a:txBody>
                    <a:bodyPr/>
                    <a:lstStyle/>
                    <a:p>
                      <a:r>
                        <a:rPr lang="en-US" dirty="0" smtClean="0"/>
                        <a:t>00009000</a:t>
                      </a:r>
                      <a:endParaRPr lang="en-US" dirty="0"/>
                    </a:p>
                  </a:txBody>
                  <a:tcPr/>
                </a:tc>
              </a:tr>
              <a:tr h="603250">
                <a:tc>
                  <a:txBody>
                    <a:bodyPr/>
                    <a:lstStyle/>
                    <a:p>
                      <a:r>
                        <a:rPr lang="en-US" altLang="en-US" sz="1800" dirty="0" smtClean="0">
                          <a:latin typeface="Monotype Sans Duospace Ext B" pitchFamily="49" charset="0"/>
                        </a:rPr>
                        <a:t>𡯁</a:t>
                      </a:r>
                      <a:endParaRPr lang="en-US" dirty="0"/>
                    </a:p>
                  </a:txBody>
                  <a:tcPr/>
                </a:tc>
                <a:tc>
                  <a:txBody>
                    <a:bodyPr/>
                    <a:lstStyle/>
                    <a:p>
                      <a:r>
                        <a:rPr lang="en-US" altLang="en-US" sz="1800" dirty="0" smtClean="0"/>
                        <a:t>U+21BC1</a:t>
                      </a:r>
                      <a:endParaRPr lang="en-US" dirty="0"/>
                    </a:p>
                  </a:txBody>
                  <a:tcPr/>
                </a:tc>
                <a:tc>
                  <a:txBody>
                    <a:bodyPr/>
                    <a:lstStyle/>
                    <a:p>
                      <a:r>
                        <a:rPr lang="en-US" altLang="en-US" sz="1800" dirty="0" smtClean="0"/>
                        <a:t>HKSCS Ideograph</a:t>
                      </a:r>
                      <a:endParaRPr lang="en-US" dirty="0"/>
                    </a:p>
                  </a:txBody>
                  <a:tcPr/>
                </a:tc>
                <a:tc>
                  <a:txBody>
                    <a:bodyPr/>
                    <a:lstStyle/>
                    <a:p>
                      <a:r>
                        <a:rPr lang="en-US" dirty="0" smtClean="0"/>
                        <a:t>F0 A1 AF 81</a:t>
                      </a:r>
                      <a:endParaRPr lang="en-US" dirty="0"/>
                    </a:p>
                  </a:txBody>
                  <a:tcPr/>
                </a:tc>
                <a:tc>
                  <a:txBody>
                    <a:bodyPr/>
                    <a:lstStyle/>
                    <a:p>
                      <a:r>
                        <a:rPr lang="en-US" dirty="0" smtClean="0"/>
                        <a:t>NA</a:t>
                      </a:r>
                      <a:r>
                        <a:rPr lang="en-US" baseline="30000" dirty="0" smtClean="0"/>
                        <a:t>2</a:t>
                      </a:r>
                      <a:r>
                        <a:rPr lang="en-US" baseline="0" dirty="0" smtClean="0"/>
                        <a:t>/</a:t>
                      </a:r>
                    </a:p>
                    <a:p>
                      <a:r>
                        <a:rPr lang="en-US" baseline="0" dirty="0" smtClean="0"/>
                        <a:t>D846 DFC1</a:t>
                      </a:r>
                      <a:endParaRPr lang="en-US" dirty="0"/>
                    </a:p>
                  </a:txBody>
                  <a:tcPr/>
                </a:tc>
                <a:tc>
                  <a:txBody>
                    <a:bodyPr/>
                    <a:lstStyle/>
                    <a:p>
                      <a:r>
                        <a:rPr lang="en-US" dirty="0" smtClean="0"/>
                        <a:t>00021BC1</a:t>
                      </a:r>
                      <a:endParaRPr lang="en-US" dirty="0"/>
                    </a:p>
                  </a:txBody>
                  <a:tcPr/>
                </a:tc>
              </a:tr>
            </a:tbl>
          </a:graphicData>
        </a:graphic>
      </p:graphicFrame>
    </p:spTree>
    <p:extLst>
      <p:ext uri="{BB962C8B-B14F-4D97-AF65-F5344CB8AC3E}">
        <p14:creationId xmlns:p14="http://schemas.microsoft.com/office/powerpoint/2010/main" val="1911509722"/>
      </p:ext>
    </p:extLst>
  </p:cSld>
  <p:clrMapOvr>
    <a:masterClrMapping/>
  </p:clrMapOvr>
  <p:transition>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592854"/>
            <a:ext cx="8229600" cy="5533310"/>
          </a:xfrm>
          <a:prstGeom prst="rect">
            <a:avLst/>
          </a:prstGeom>
        </p:spPr>
        <p:txBody>
          <a:bodyPr anchor="ctr">
            <a:normAutofit/>
          </a:bodyPr>
          <a:lstStyle/>
          <a:p>
            <a:pPr marL="0" indent="0" algn="ctr">
              <a:buNone/>
            </a:pPr>
            <a:r>
              <a:rPr lang="en-US" sz="4000" b="1" dirty="0" smtClean="0"/>
              <a:t>Examples and</a:t>
            </a:r>
          </a:p>
          <a:p>
            <a:pPr marL="0" indent="0" algn="ctr">
              <a:buNone/>
            </a:pPr>
            <a:r>
              <a:rPr lang="en-US" sz="4000" b="1" dirty="0" smtClean="0"/>
              <a:t>Avoiding Problems</a:t>
            </a:r>
            <a:endParaRPr lang="en-US" sz="4000" b="1" dirty="0"/>
          </a:p>
        </p:txBody>
      </p:sp>
      <p:pic>
        <p:nvPicPr>
          <p:cNvPr id="2" name="Picture 1"/>
          <p:cNvPicPr>
            <a:picLocks noChangeAspect="1"/>
          </p:cNvPicPr>
          <p:nvPr/>
        </p:nvPicPr>
        <p:blipFill>
          <a:blip r:embed="rId3"/>
          <a:stretch>
            <a:fillRect/>
          </a:stretch>
        </p:blipFill>
        <p:spPr>
          <a:xfrm>
            <a:off x="3081337" y="4521517"/>
            <a:ext cx="2981325" cy="1533525"/>
          </a:xfrm>
          <a:prstGeom prst="rect">
            <a:avLst/>
          </a:prstGeom>
        </p:spPr>
      </p:pic>
      <p:pic>
        <p:nvPicPr>
          <p:cNvPr id="4" name="Picture 3"/>
          <p:cNvPicPr>
            <a:picLocks noChangeAspect="1"/>
          </p:cNvPicPr>
          <p:nvPr/>
        </p:nvPicPr>
        <p:blipFill>
          <a:blip r:embed="rId4"/>
          <a:stretch>
            <a:fillRect/>
          </a:stretch>
        </p:blipFill>
        <p:spPr>
          <a:xfrm>
            <a:off x="3262312" y="667702"/>
            <a:ext cx="2619375" cy="1743075"/>
          </a:xfrm>
          <a:prstGeom prst="rect">
            <a:avLst/>
          </a:prstGeom>
        </p:spPr>
      </p:pic>
    </p:spTree>
    <p:extLst>
      <p:ext uri="{BB962C8B-B14F-4D97-AF65-F5344CB8AC3E}">
        <p14:creationId xmlns:p14="http://schemas.microsoft.com/office/powerpoint/2010/main" val="1796038538"/>
      </p:ext>
    </p:extLst>
  </p:cSld>
  <p:clrMapOvr>
    <a:masterClrMapping/>
  </p:clrMapOvr>
  <p:transition>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3200" dirty="0" smtClean="0"/>
              <a:t>Your app is unable to render the Unicode character – typical substitutions:</a:t>
            </a:r>
          </a:p>
          <a:p>
            <a:pPr lvl="1"/>
            <a:r>
              <a:rPr lang="en-US" sz="2800" dirty="0" smtClean="0"/>
              <a:t>Replacement Character:  �</a:t>
            </a:r>
          </a:p>
          <a:p>
            <a:pPr lvl="1"/>
            <a:r>
              <a:rPr lang="en-US" sz="2800" dirty="0" smtClean="0"/>
              <a:t>Blank Box:  </a:t>
            </a:r>
          </a:p>
          <a:p>
            <a:pPr lvl="1"/>
            <a:r>
              <a:rPr lang="en-US" sz="2800" dirty="0" smtClean="0"/>
              <a:t>Gray/Black Box:  </a:t>
            </a:r>
            <a:endParaRPr lang="en-US" sz="3200" dirty="0" smtClean="0"/>
          </a:p>
          <a:p>
            <a:r>
              <a:rPr lang="en-US" sz="3200" dirty="0" smtClean="0"/>
              <a:t>Example:</a:t>
            </a:r>
          </a:p>
          <a:p>
            <a:pPr lvl="1"/>
            <a:r>
              <a:rPr lang="en-US" dirty="0"/>
              <a:t>Arabic Letter </a:t>
            </a:r>
            <a:r>
              <a:rPr lang="en-US" dirty="0" err="1"/>
              <a:t>Heh</a:t>
            </a:r>
            <a:r>
              <a:rPr lang="en-US" dirty="0"/>
              <a:t> Goal (06C1</a:t>
            </a:r>
            <a:r>
              <a:rPr lang="en-US" dirty="0" smtClean="0"/>
              <a:t>):				█</a:t>
            </a:r>
            <a:r>
              <a:rPr lang="en-US" dirty="0"/>
              <a:t>ü</a:t>
            </a:r>
          </a:p>
          <a:p>
            <a:pPr lvl="1"/>
            <a:r>
              <a:rPr lang="en-US" dirty="0"/>
              <a:t>Arabic Letter </a:t>
            </a:r>
            <a:r>
              <a:rPr lang="en-US" dirty="0" err="1"/>
              <a:t>Teh</a:t>
            </a:r>
            <a:r>
              <a:rPr lang="en-US" dirty="0"/>
              <a:t> </a:t>
            </a:r>
            <a:r>
              <a:rPr lang="en-US" dirty="0" err="1"/>
              <a:t>Marbuta</a:t>
            </a:r>
            <a:r>
              <a:rPr lang="en-US" dirty="0"/>
              <a:t> Goal (06C3</a:t>
            </a:r>
            <a:r>
              <a:rPr lang="en-US" dirty="0" smtClean="0"/>
              <a:t>):	█</a:t>
            </a:r>
            <a:r>
              <a:rPr lang="en-US" dirty="0"/>
              <a:t>â</a:t>
            </a:r>
          </a:p>
          <a:p>
            <a:pPr lvl="1"/>
            <a:r>
              <a:rPr lang="en-US" dirty="0"/>
              <a:t>Arabic Letter </a:t>
            </a:r>
            <a:r>
              <a:rPr lang="en-US" dirty="0" err="1"/>
              <a:t>Waw</a:t>
            </a:r>
            <a:r>
              <a:rPr lang="en-US" dirty="0"/>
              <a:t> with Ring (06C4</a:t>
            </a:r>
            <a:r>
              <a:rPr lang="en-US" dirty="0" smtClean="0"/>
              <a:t>):		█</a:t>
            </a:r>
            <a:r>
              <a:rPr lang="en-US" dirty="0"/>
              <a:t>ä</a:t>
            </a:r>
          </a:p>
          <a:p>
            <a:pPr lvl="1"/>
            <a:r>
              <a:rPr lang="en-US" dirty="0"/>
              <a:t>Arabic Letter Kirghiz </a:t>
            </a:r>
            <a:r>
              <a:rPr lang="en-US" dirty="0" err="1"/>
              <a:t>Oe</a:t>
            </a:r>
            <a:r>
              <a:rPr lang="en-US" dirty="0"/>
              <a:t> (06C5</a:t>
            </a:r>
            <a:r>
              <a:rPr lang="en-US" dirty="0" smtClean="0"/>
              <a:t>):			█</a:t>
            </a:r>
            <a:r>
              <a:rPr lang="en-US" dirty="0"/>
              <a:t>à</a:t>
            </a:r>
            <a:endParaRPr lang="en-US" sz="3200" dirty="0"/>
          </a:p>
        </p:txBody>
      </p:sp>
      <p:sp>
        <p:nvSpPr>
          <p:cNvPr id="3" name="Title 2"/>
          <p:cNvSpPr>
            <a:spLocks noGrp="1"/>
          </p:cNvSpPr>
          <p:nvPr>
            <p:ph type="title"/>
          </p:nvPr>
        </p:nvSpPr>
        <p:spPr/>
        <p:txBody>
          <a:bodyPr/>
          <a:lstStyle/>
          <a:p>
            <a:r>
              <a:rPr lang="en-US" sz="2800" dirty="0" smtClean="0"/>
              <a:t>Garbled/Invalid </a:t>
            </a:r>
            <a:r>
              <a:rPr lang="en-US" sz="2800" dirty="0" err="1" smtClean="0"/>
              <a:t>ouTput</a:t>
            </a:r>
            <a:endParaRPr lang="en-US" sz="2800" dirty="0"/>
          </a:p>
        </p:txBody>
      </p:sp>
      <p:pic>
        <p:nvPicPr>
          <p:cNvPr id="6" name="Picture 5"/>
          <p:cNvPicPr>
            <a:picLocks noChangeAspect="1"/>
          </p:cNvPicPr>
          <p:nvPr/>
        </p:nvPicPr>
        <p:blipFill>
          <a:blip r:embed="rId3"/>
          <a:stretch>
            <a:fillRect/>
          </a:stretch>
        </p:blipFill>
        <p:spPr>
          <a:xfrm>
            <a:off x="5387256" y="3109912"/>
            <a:ext cx="409575" cy="447675"/>
          </a:xfrm>
          <a:prstGeom prst="rect">
            <a:avLst/>
          </a:prstGeom>
        </p:spPr>
      </p:pic>
      <p:pic>
        <p:nvPicPr>
          <p:cNvPr id="7" name="Picture 6"/>
          <p:cNvPicPr>
            <a:picLocks noChangeAspect="1"/>
          </p:cNvPicPr>
          <p:nvPr/>
        </p:nvPicPr>
        <p:blipFill>
          <a:blip r:embed="rId4"/>
          <a:stretch>
            <a:fillRect/>
          </a:stretch>
        </p:blipFill>
        <p:spPr>
          <a:xfrm>
            <a:off x="5394178" y="3600450"/>
            <a:ext cx="400050" cy="419100"/>
          </a:xfrm>
          <a:prstGeom prst="rect">
            <a:avLst/>
          </a:prstGeom>
        </p:spPr>
      </p:pic>
      <p:pic>
        <p:nvPicPr>
          <p:cNvPr id="10" name="Picture 9"/>
          <p:cNvPicPr>
            <a:picLocks noChangeAspect="1"/>
          </p:cNvPicPr>
          <p:nvPr/>
        </p:nvPicPr>
        <p:blipFill>
          <a:blip r:embed="rId5"/>
          <a:stretch>
            <a:fillRect/>
          </a:stretch>
        </p:blipFill>
        <p:spPr>
          <a:xfrm>
            <a:off x="7599218" y="272283"/>
            <a:ext cx="1447800" cy="742950"/>
          </a:xfrm>
          <a:prstGeom prst="rect">
            <a:avLst/>
          </a:prstGeom>
        </p:spPr>
      </p:pic>
    </p:spTree>
    <p:extLst>
      <p:ext uri="{BB962C8B-B14F-4D97-AF65-F5344CB8AC3E}">
        <p14:creationId xmlns:p14="http://schemas.microsoft.com/office/powerpoint/2010/main" val="3228476577"/>
      </p:ext>
    </p:extLst>
  </p:cSld>
  <p:clrMapOvr>
    <a:masterClrMapping/>
  </p:clrMapOvr>
  <p:transition>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2800" dirty="0" smtClean="0"/>
              <a:t>Linux man page through </a:t>
            </a:r>
            <a:r>
              <a:rPr lang="en-US" sz="2800" dirty="0" err="1" smtClean="0"/>
              <a:t>ssh</a:t>
            </a:r>
            <a:r>
              <a:rPr lang="en-US" sz="2800" dirty="0" smtClean="0"/>
              <a:t> (terminal):</a:t>
            </a:r>
          </a:p>
          <a:p>
            <a:pPr marL="0" indent="0">
              <a:buNone/>
            </a:pPr>
            <a:r>
              <a:rPr lang="en-US" sz="2800" dirty="0" smtClean="0"/>
              <a:t>(…)</a:t>
            </a:r>
          </a:p>
          <a:p>
            <a:pPr marL="0" indent="0">
              <a:buNone/>
            </a:pPr>
            <a:r>
              <a:rPr lang="en-US" sz="1200" dirty="0">
                <a:latin typeface="Lucida Console" panose="020B0609040504020204" pitchFamily="49" charset="0"/>
              </a:rPr>
              <a:t>Description           Octal   latin1   </a:t>
            </a:r>
            <a:r>
              <a:rPr lang="en-US" sz="1200" dirty="0" err="1">
                <a:latin typeface="Lucida Console" panose="020B0609040504020204" pitchFamily="49" charset="0"/>
              </a:rPr>
              <a:t>ascii</a:t>
            </a:r>
            <a:endParaRPr lang="en-US" sz="1200" dirty="0">
              <a:latin typeface="Lucida Console" panose="020B0609040504020204" pitchFamily="49" charset="0"/>
            </a:endParaRPr>
          </a:p>
          <a:p>
            <a:pPr marL="0" indent="0">
              <a:buNone/>
            </a:pPr>
            <a:r>
              <a:rPr lang="en-US" sz="1200" dirty="0">
                <a:latin typeface="Lucida Console" panose="020B0609040504020204" pitchFamily="49" charset="0"/>
              </a:rPr>
              <a:t>              â”€â”€â”€â”€â”€â”€â”€â”€â”€â”€â”€â”€â”€â”€â”€â”€â”€â”€â”€â”€â”€â”€â”€â”€â”€â”€â”€â”€â”€â”€â”€â”€â”€â”€â”€â”€â”€â”€â”€â”€â”€â”€â”€â”€â”€</a:t>
            </a:r>
          </a:p>
          <a:p>
            <a:pPr marL="0" indent="0">
              <a:buNone/>
            </a:pPr>
            <a:r>
              <a:rPr lang="en-US" sz="1200" dirty="0">
                <a:latin typeface="Lucida Console" panose="020B0609040504020204" pitchFamily="49" charset="0"/>
              </a:rPr>
              <a:t>              continuation hyphen    255      â€        -</a:t>
            </a:r>
          </a:p>
          <a:p>
            <a:pPr marL="0" indent="0">
              <a:buNone/>
            </a:pPr>
            <a:r>
              <a:rPr lang="en-US" sz="1200" dirty="0">
                <a:latin typeface="Lucida Console" panose="020B0609040504020204" pitchFamily="49" charset="0"/>
              </a:rPr>
              <a:t>              bullet (middle dot)    267      Â·        o</a:t>
            </a:r>
          </a:p>
          <a:p>
            <a:pPr marL="0" indent="0">
              <a:buNone/>
            </a:pPr>
            <a:r>
              <a:rPr lang="en-US" sz="1200" dirty="0">
                <a:latin typeface="Lucida Console" panose="020B0609040504020204" pitchFamily="49" charset="0"/>
              </a:rPr>
              <a:t>              acute accent           264      Â´        '</a:t>
            </a:r>
          </a:p>
          <a:p>
            <a:pPr marL="0" indent="0">
              <a:buNone/>
            </a:pPr>
            <a:r>
              <a:rPr lang="en-US" sz="1200" dirty="0">
                <a:latin typeface="Lucida Console" panose="020B0609040504020204" pitchFamily="49" charset="0"/>
              </a:rPr>
              <a:t>              multiplication sign    327      Ã—        </a:t>
            </a:r>
            <a:r>
              <a:rPr lang="en-US" sz="1200" dirty="0" smtClean="0">
                <a:latin typeface="Lucida Console" panose="020B0609040504020204" pitchFamily="49" charset="0"/>
              </a:rPr>
              <a:t>x</a:t>
            </a:r>
          </a:p>
          <a:p>
            <a:pPr marL="0" indent="0">
              <a:buNone/>
            </a:pPr>
            <a:r>
              <a:rPr lang="en-US" sz="2800" dirty="0" smtClean="0"/>
              <a:t>(…)</a:t>
            </a:r>
          </a:p>
          <a:p>
            <a:r>
              <a:rPr lang="en-US" sz="2800" dirty="0" smtClean="0"/>
              <a:t>Check Linux locale – probably ends in UTF</a:t>
            </a:r>
            <a:r>
              <a:rPr lang="en-US" sz="2800" dirty="0"/>
              <a:t>‐</a:t>
            </a:r>
            <a:r>
              <a:rPr lang="en-US" sz="2800" dirty="0" smtClean="0"/>
              <a:t>8 (what it’s sending) and local terminal </a:t>
            </a:r>
            <a:r>
              <a:rPr lang="en-US" sz="2800" dirty="0"/>
              <a:t>(expects) </a:t>
            </a:r>
            <a:r>
              <a:rPr lang="en-US" sz="2800" dirty="0" smtClean="0"/>
              <a:t>has wrong character encoding</a:t>
            </a:r>
            <a:endParaRPr lang="en-US" sz="2800" dirty="0"/>
          </a:p>
        </p:txBody>
      </p:sp>
      <p:sp>
        <p:nvSpPr>
          <p:cNvPr id="3" name="Title 2"/>
          <p:cNvSpPr>
            <a:spLocks noGrp="1"/>
          </p:cNvSpPr>
          <p:nvPr>
            <p:ph type="title"/>
          </p:nvPr>
        </p:nvSpPr>
        <p:spPr/>
        <p:txBody>
          <a:bodyPr/>
          <a:lstStyle/>
          <a:p>
            <a:r>
              <a:rPr lang="en-US" sz="2800" dirty="0" smtClean="0"/>
              <a:t>Fixable Garbled output</a:t>
            </a:r>
            <a:endParaRPr lang="en-US" sz="2800" dirty="0"/>
          </a:p>
        </p:txBody>
      </p:sp>
    </p:spTree>
    <p:extLst>
      <p:ext uri="{BB962C8B-B14F-4D97-AF65-F5344CB8AC3E}">
        <p14:creationId xmlns:p14="http://schemas.microsoft.com/office/powerpoint/2010/main" val="2956374908"/>
      </p:ext>
    </p:extLst>
  </p:cSld>
  <p:clrMapOvr>
    <a:masterClrMapping/>
  </p:clrMapOvr>
  <p:transition>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2800" dirty="0" smtClean="0"/>
              <a:t>Linux man page through </a:t>
            </a:r>
            <a:r>
              <a:rPr lang="en-US" sz="2800" dirty="0" err="1" smtClean="0"/>
              <a:t>ssh</a:t>
            </a:r>
            <a:r>
              <a:rPr lang="en-US" sz="2800" dirty="0" smtClean="0"/>
              <a:t> (fixed):</a:t>
            </a:r>
          </a:p>
          <a:p>
            <a:pPr marL="0" indent="0">
              <a:buNone/>
            </a:pPr>
            <a:r>
              <a:rPr lang="en-US" sz="2800" dirty="0" smtClean="0"/>
              <a:t>(…)</a:t>
            </a:r>
          </a:p>
          <a:p>
            <a:pPr marL="0" indent="0">
              <a:buNone/>
            </a:pPr>
            <a:endParaRPr lang="en-US" sz="1200" dirty="0">
              <a:latin typeface="Lucida Console" panose="020B0609040504020204" pitchFamily="49" charset="0"/>
            </a:endParaRPr>
          </a:p>
          <a:p>
            <a:pPr marL="0" indent="0">
              <a:buNone/>
            </a:pPr>
            <a:r>
              <a:rPr lang="en-US" sz="1200" dirty="0">
                <a:latin typeface="Lucida Console" panose="020B0609040504020204" pitchFamily="49" charset="0"/>
              </a:rPr>
              <a:t>              Description           Octal   latin1   </a:t>
            </a:r>
            <a:r>
              <a:rPr lang="en-US" sz="1200" dirty="0" err="1">
                <a:latin typeface="Lucida Console" panose="020B0609040504020204" pitchFamily="49" charset="0"/>
              </a:rPr>
              <a:t>ascii</a:t>
            </a:r>
            <a:endParaRPr lang="en-US" sz="1200" dirty="0">
              <a:latin typeface="Lucida Console" panose="020B0609040504020204" pitchFamily="49" charset="0"/>
            </a:endParaRPr>
          </a:p>
          <a:p>
            <a:pPr marL="0" indent="0">
              <a:buNone/>
            </a:pPr>
            <a:r>
              <a:rPr lang="en-US" sz="1200" dirty="0">
                <a:latin typeface="Lucida Console" panose="020B0609040504020204" pitchFamily="49" charset="0"/>
              </a:rPr>
              <a:t>              ─────────────────────────────────────────────</a:t>
            </a:r>
          </a:p>
          <a:p>
            <a:pPr marL="0" indent="0">
              <a:buNone/>
            </a:pPr>
            <a:r>
              <a:rPr lang="en-US" sz="1200" dirty="0">
                <a:latin typeface="Lucida Console" panose="020B0609040504020204" pitchFamily="49" charset="0"/>
              </a:rPr>
              <a:t>              continuation hyphen    255      ‐        -</a:t>
            </a:r>
          </a:p>
          <a:p>
            <a:pPr marL="0" indent="0">
              <a:buNone/>
            </a:pPr>
            <a:r>
              <a:rPr lang="en-US" sz="1200" dirty="0">
                <a:latin typeface="Lucida Console" panose="020B0609040504020204" pitchFamily="49" charset="0"/>
              </a:rPr>
              <a:t>              bullet (middle dot)    267      ·        o</a:t>
            </a:r>
          </a:p>
          <a:p>
            <a:pPr marL="0" indent="0">
              <a:buNone/>
            </a:pPr>
            <a:r>
              <a:rPr lang="en-US" sz="1200" dirty="0">
                <a:latin typeface="Lucida Console" panose="020B0609040504020204" pitchFamily="49" charset="0"/>
              </a:rPr>
              <a:t>              acute accent           264      ´        '</a:t>
            </a:r>
          </a:p>
          <a:p>
            <a:pPr marL="0" indent="0">
              <a:buNone/>
            </a:pPr>
            <a:r>
              <a:rPr lang="en-US" sz="1200" dirty="0">
                <a:latin typeface="Lucida Console" panose="020B0609040504020204" pitchFamily="49" charset="0"/>
              </a:rPr>
              <a:t>              multiplication sign    327      ×        x</a:t>
            </a:r>
          </a:p>
          <a:p>
            <a:pPr marL="0" indent="0">
              <a:buNone/>
            </a:pPr>
            <a:endParaRPr lang="en-US" sz="1200" dirty="0" smtClean="0">
              <a:latin typeface="Lucida Console" panose="020B0609040504020204" pitchFamily="49" charset="0"/>
            </a:endParaRPr>
          </a:p>
          <a:p>
            <a:pPr marL="0" indent="0">
              <a:buNone/>
            </a:pPr>
            <a:r>
              <a:rPr lang="en-US" sz="2800" dirty="0" smtClean="0"/>
              <a:t>(…)</a:t>
            </a:r>
          </a:p>
          <a:p>
            <a:r>
              <a:rPr lang="en-US" sz="2800" dirty="0" smtClean="0"/>
              <a:t>Local Terminal Session Options, Appearance (</a:t>
            </a:r>
            <a:r>
              <a:rPr lang="en-US" sz="2800" dirty="0" err="1" smtClean="0"/>
              <a:t>SecureCRT</a:t>
            </a:r>
            <a:r>
              <a:rPr lang="en-US" sz="2800" dirty="0" smtClean="0"/>
              <a:t>) – Changed from Default Character Encoding to UTF-8</a:t>
            </a:r>
            <a:endParaRPr lang="en-US" sz="2800" dirty="0"/>
          </a:p>
        </p:txBody>
      </p:sp>
      <p:sp>
        <p:nvSpPr>
          <p:cNvPr id="3" name="Title 2"/>
          <p:cNvSpPr>
            <a:spLocks noGrp="1"/>
          </p:cNvSpPr>
          <p:nvPr>
            <p:ph type="title"/>
          </p:nvPr>
        </p:nvSpPr>
        <p:spPr/>
        <p:txBody>
          <a:bodyPr/>
          <a:lstStyle/>
          <a:p>
            <a:r>
              <a:rPr lang="en-US" sz="2800" dirty="0" smtClean="0"/>
              <a:t>Fixable Garbled output</a:t>
            </a:r>
            <a:endParaRPr lang="en-US" sz="2800" dirty="0"/>
          </a:p>
        </p:txBody>
      </p:sp>
      <p:pic>
        <p:nvPicPr>
          <p:cNvPr id="4" name="Picture 3"/>
          <p:cNvPicPr>
            <a:picLocks noChangeAspect="1"/>
          </p:cNvPicPr>
          <p:nvPr/>
        </p:nvPicPr>
        <p:blipFill>
          <a:blip r:embed="rId3"/>
          <a:stretch>
            <a:fillRect/>
          </a:stretch>
        </p:blipFill>
        <p:spPr>
          <a:xfrm>
            <a:off x="6972732" y="2289895"/>
            <a:ext cx="1495425" cy="1800225"/>
          </a:xfrm>
          <a:prstGeom prst="rect">
            <a:avLst/>
          </a:prstGeom>
        </p:spPr>
      </p:pic>
    </p:spTree>
    <p:extLst>
      <p:ext uri="{BB962C8B-B14F-4D97-AF65-F5344CB8AC3E}">
        <p14:creationId xmlns:p14="http://schemas.microsoft.com/office/powerpoint/2010/main" val="2630981743"/>
      </p:ext>
    </p:extLst>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3200" dirty="0" smtClean="0"/>
              <a:t>Most web sites use Unicode (UTF-8):</a:t>
            </a:r>
          </a:p>
        </p:txBody>
      </p:sp>
      <p:sp>
        <p:nvSpPr>
          <p:cNvPr id="3" name="Title 2"/>
          <p:cNvSpPr>
            <a:spLocks noGrp="1"/>
          </p:cNvSpPr>
          <p:nvPr>
            <p:ph type="title"/>
          </p:nvPr>
        </p:nvSpPr>
        <p:spPr/>
        <p:txBody>
          <a:bodyPr/>
          <a:lstStyle/>
          <a:p>
            <a:r>
              <a:rPr lang="en-US" sz="2800" dirty="0" smtClean="0"/>
              <a:t>why do i care?</a:t>
            </a:r>
            <a:endParaRPr lang="en-US" sz="2800" dirty="0"/>
          </a:p>
        </p:txBody>
      </p:sp>
      <p:pic>
        <p:nvPicPr>
          <p:cNvPr id="11" name="Picture 10"/>
          <p:cNvPicPr>
            <a:picLocks noChangeAspect="1"/>
          </p:cNvPicPr>
          <p:nvPr/>
        </p:nvPicPr>
        <p:blipFill>
          <a:blip r:embed="rId3"/>
          <a:stretch>
            <a:fillRect/>
          </a:stretch>
        </p:blipFill>
        <p:spPr>
          <a:xfrm>
            <a:off x="697471" y="1666712"/>
            <a:ext cx="4987290" cy="4830128"/>
          </a:xfrm>
          <a:prstGeom prst="rect">
            <a:avLst/>
          </a:prstGeom>
        </p:spPr>
      </p:pic>
      <p:pic>
        <p:nvPicPr>
          <p:cNvPr id="6146" name="Picture 2" descr="Image result for world wide we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5125" y="3096020"/>
            <a:ext cx="48768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42207"/>
      </p:ext>
    </p:extLst>
  </p:cSld>
  <p:clrMapOvr>
    <a:masterClrMapping/>
  </p:clrMapOvr>
  <p:transition>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pPr>
              <a:spcAft>
                <a:spcPts val="600"/>
              </a:spcAft>
            </a:pPr>
            <a:r>
              <a:rPr lang="en-US" sz="2800" dirty="0" err="1" smtClean="0"/>
              <a:t>git</a:t>
            </a:r>
            <a:r>
              <a:rPr lang="en-US" sz="2800" dirty="0" smtClean="0"/>
              <a:t>, </a:t>
            </a:r>
            <a:r>
              <a:rPr lang="en-US" sz="2800" dirty="0" err="1" smtClean="0"/>
              <a:t>ansible</a:t>
            </a:r>
            <a:r>
              <a:rPr lang="en-US" sz="2800" dirty="0" smtClean="0"/>
              <a:t>, </a:t>
            </a:r>
            <a:r>
              <a:rPr lang="en-US" sz="2800" dirty="0" err="1" smtClean="0"/>
              <a:t>heroku</a:t>
            </a:r>
            <a:r>
              <a:rPr lang="en-US" sz="2800" dirty="0" smtClean="0"/>
              <a:t> </a:t>
            </a:r>
            <a:r>
              <a:rPr lang="en-US" sz="2800" dirty="0" err="1" smtClean="0"/>
              <a:t>buildpacks</a:t>
            </a:r>
            <a:r>
              <a:rPr lang="en-US" sz="2800" dirty="0" smtClean="0"/>
              <a:t> and 		many tools expect ASCII</a:t>
            </a:r>
          </a:p>
          <a:p>
            <a:pPr lvl="1">
              <a:spcAft>
                <a:spcPts val="600"/>
              </a:spcAft>
            </a:pPr>
            <a:r>
              <a:rPr lang="en-US" sz="2400" dirty="0" smtClean="0"/>
              <a:t>If you use Unicode they often act strangely or fail</a:t>
            </a:r>
          </a:p>
          <a:p>
            <a:pPr lvl="1">
              <a:spcAft>
                <a:spcPts val="600"/>
              </a:spcAft>
            </a:pPr>
            <a:r>
              <a:rPr lang="en-US" sz="2400" dirty="0" err="1" smtClean="0"/>
              <a:t>git</a:t>
            </a:r>
            <a:r>
              <a:rPr lang="en-US" sz="2400" dirty="0" smtClean="0"/>
              <a:t> typically treats Unicode as a binary file</a:t>
            </a:r>
          </a:p>
          <a:p>
            <a:pPr lvl="1">
              <a:spcAft>
                <a:spcPts val="600"/>
              </a:spcAft>
            </a:pPr>
            <a:r>
              <a:rPr lang="en-US" sz="2400" dirty="0" err="1" smtClean="0"/>
              <a:t>ansible</a:t>
            </a:r>
            <a:r>
              <a:rPr lang="en-US" sz="2400" dirty="0" smtClean="0"/>
              <a:t> and </a:t>
            </a:r>
            <a:r>
              <a:rPr lang="en-US" sz="2400" dirty="0" err="1" smtClean="0"/>
              <a:t>heroku</a:t>
            </a:r>
            <a:r>
              <a:rPr lang="en-US" sz="2400" dirty="0" smtClean="0"/>
              <a:t> </a:t>
            </a:r>
            <a:r>
              <a:rPr lang="en-US" sz="2400" dirty="0" err="1" smtClean="0"/>
              <a:t>buildpacks</a:t>
            </a:r>
            <a:r>
              <a:rPr lang="en-US" sz="2400" dirty="0" smtClean="0"/>
              <a:t> will throw strange errors</a:t>
            </a:r>
          </a:p>
          <a:p>
            <a:pPr marL="228600" lvl="1" indent="0">
              <a:spcAft>
                <a:spcPts val="600"/>
              </a:spcAft>
              <a:buNone/>
            </a:pPr>
            <a:endParaRPr lang="en-US" sz="1200" dirty="0" smtClean="0"/>
          </a:p>
          <a:p>
            <a:pPr>
              <a:spcAft>
                <a:spcPts val="600"/>
              </a:spcAft>
            </a:pPr>
            <a:r>
              <a:rPr lang="en-US" sz="2800" dirty="0" smtClean="0"/>
              <a:t>Search for character codes higher than 0x7F (outside simple ASCII range)</a:t>
            </a:r>
          </a:p>
          <a:p>
            <a:pPr lvl="1">
              <a:spcAft>
                <a:spcPts val="600"/>
              </a:spcAft>
            </a:pPr>
            <a:r>
              <a:rPr lang="en-US" sz="2800" dirty="0" smtClean="0"/>
              <a:t>e.g., in VIM or using a regular expression:</a:t>
            </a:r>
          </a:p>
          <a:p>
            <a:pPr marL="457200" lvl="2" indent="0">
              <a:spcAft>
                <a:spcPts val="600"/>
              </a:spcAft>
              <a:buNone/>
            </a:pPr>
            <a:r>
              <a:rPr lang="en-US" sz="2600" dirty="0" smtClean="0"/>
              <a:t>	/[^\</a:t>
            </a:r>
            <a:r>
              <a:rPr lang="en-US" sz="2600" dirty="0"/>
              <a:t>x00-\x7F]</a:t>
            </a:r>
          </a:p>
        </p:txBody>
      </p:sp>
      <p:sp>
        <p:nvSpPr>
          <p:cNvPr id="3" name="Title 2"/>
          <p:cNvSpPr>
            <a:spLocks noGrp="1"/>
          </p:cNvSpPr>
          <p:nvPr>
            <p:ph type="title"/>
          </p:nvPr>
        </p:nvSpPr>
        <p:spPr/>
        <p:txBody>
          <a:bodyPr/>
          <a:lstStyle/>
          <a:p>
            <a:r>
              <a:rPr lang="en-US" sz="2800" dirty="0" smtClean="0"/>
              <a:t>Tooling Problems</a:t>
            </a:r>
            <a:endParaRPr lang="en-US" sz="2800" dirty="0"/>
          </a:p>
        </p:txBody>
      </p:sp>
      <p:pic>
        <p:nvPicPr>
          <p:cNvPr id="6" name="Picture 5"/>
          <p:cNvPicPr>
            <a:picLocks noChangeAspect="1"/>
          </p:cNvPicPr>
          <p:nvPr/>
        </p:nvPicPr>
        <p:blipFill>
          <a:blip r:embed="rId3"/>
          <a:stretch>
            <a:fillRect/>
          </a:stretch>
        </p:blipFill>
        <p:spPr>
          <a:xfrm>
            <a:off x="7389221" y="282133"/>
            <a:ext cx="1650206" cy="1557338"/>
          </a:xfrm>
          <a:prstGeom prst="rect">
            <a:avLst/>
          </a:prstGeom>
        </p:spPr>
      </p:pic>
    </p:spTree>
    <p:extLst>
      <p:ext uri="{BB962C8B-B14F-4D97-AF65-F5344CB8AC3E}">
        <p14:creationId xmlns:p14="http://schemas.microsoft.com/office/powerpoint/2010/main" val="2265066334"/>
      </p:ext>
    </p:extLst>
  </p:cSld>
  <p:clrMapOvr>
    <a:masterClrMapping/>
  </p:clrMapOvr>
  <p:transition>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3200" dirty="0" smtClean="0"/>
              <a:t>UCS-2 is obsolete but still 				used by some systems</a:t>
            </a:r>
          </a:p>
          <a:p>
            <a:pPr lvl="1"/>
            <a:r>
              <a:rPr lang="en-US" sz="2800" dirty="0" smtClean="0"/>
              <a:t>Predecessor to UTF-16</a:t>
            </a:r>
          </a:p>
          <a:p>
            <a:pPr lvl="1"/>
            <a:r>
              <a:rPr lang="en-US" sz="2800" dirty="0" smtClean="0"/>
              <a:t>Doesn’t understand surrogate pairs</a:t>
            </a:r>
          </a:p>
          <a:p>
            <a:pPr lvl="2"/>
            <a:r>
              <a:rPr lang="en-US" sz="2800" dirty="0" smtClean="0"/>
              <a:t>e.g., D846 </a:t>
            </a:r>
            <a:r>
              <a:rPr lang="en-US" sz="2800" dirty="0"/>
              <a:t>DFC1</a:t>
            </a:r>
          </a:p>
          <a:p>
            <a:pPr lvl="2"/>
            <a:r>
              <a:rPr lang="en-US" sz="2600" dirty="0" smtClean="0"/>
              <a:t>These are in the D800-DFFF range:</a:t>
            </a:r>
          </a:p>
          <a:p>
            <a:pPr lvl="3"/>
            <a:r>
              <a:rPr lang="en-US" sz="2400" dirty="0" smtClean="0"/>
              <a:t>D800-DBFF – High Surrogate</a:t>
            </a:r>
          </a:p>
          <a:p>
            <a:pPr lvl="3"/>
            <a:r>
              <a:rPr lang="en-US" sz="2400" dirty="0" smtClean="0"/>
              <a:t>DC00-DFFF – Low Surrogate</a:t>
            </a:r>
          </a:p>
          <a:p>
            <a:r>
              <a:rPr lang="en-US" sz="3200" dirty="0" smtClean="0"/>
              <a:t>UTF-16 is 2 – 4 bytes (typically 2)</a:t>
            </a:r>
          </a:p>
          <a:p>
            <a:pPr lvl="1"/>
            <a:r>
              <a:rPr lang="en-US" sz="2800" dirty="0" smtClean="0"/>
              <a:t>If you get weird output your app probably doesn’t understand Unicode or UTF-16</a:t>
            </a:r>
          </a:p>
        </p:txBody>
      </p:sp>
      <p:sp>
        <p:nvSpPr>
          <p:cNvPr id="3" name="Title 2"/>
          <p:cNvSpPr>
            <a:spLocks noGrp="1"/>
          </p:cNvSpPr>
          <p:nvPr>
            <p:ph type="title"/>
          </p:nvPr>
        </p:nvSpPr>
        <p:spPr/>
        <p:txBody>
          <a:bodyPr/>
          <a:lstStyle/>
          <a:p>
            <a:r>
              <a:rPr lang="en-US" sz="2800" dirty="0" smtClean="0"/>
              <a:t>Unicode Encoding Differences</a:t>
            </a:r>
            <a:endParaRPr lang="en-US" sz="2800" dirty="0"/>
          </a:p>
        </p:txBody>
      </p:sp>
      <p:pic>
        <p:nvPicPr>
          <p:cNvPr id="4" name="Picture 3"/>
          <p:cNvPicPr>
            <a:picLocks noChangeAspect="1"/>
          </p:cNvPicPr>
          <p:nvPr/>
        </p:nvPicPr>
        <p:blipFill>
          <a:blip r:embed="rId3"/>
          <a:stretch>
            <a:fillRect/>
          </a:stretch>
        </p:blipFill>
        <p:spPr>
          <a:xfrm>
            <a:off x="6254895" y="1000174"/>
            <a:ext cx="2563178" cy="1440180"/>
          </a:xfrm>
          <a:prstGeom prst="rect">
            <a:avLst/>
          </a:prstGeom>
        </p:spPr>
      </p:pic>
    </p:spTree>
    <p:extLst>
      <p:ext uri="{BB962C8B-B14F-4D97-AF65-F5344CB8AC3E}">
        <p14:creationId xmlns:p14="http://schemas.microsoft.com/office/powerpoint/2010/main" val="2198458842"/>
      </p:ext>
    </p:extLst>
  </p:cSld>
  <p:clrMapOvr>
    <a:masterClrMapping/>
  </p:clrMapOvr>
  <p:transition>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pPr>
              <a:spcAft>
                <a:spcPts val="1200"/>
              </a:spcAft>
            </a:pPr>
            <a:r>
              <a:rPr lang="en-US" sz="3200" dirty="0" smtClean="0"/>
              <a:t>UTF-8 is 1 – 4 bytes</a:t>
            </a:r>
          </a:p>
          <a:p>
            <a:pPr lvl="1">
              <a:spcAft>
                <a:spcPts val="1200"/>
              </a:spcAft>
            </a:pPr>
            <a:r>
              <a:rPr lang="en-US" sz="2800" dirty="0" smtClean="0"/>
              <a:t>First 128 characters – 1 byte</a:t>
            </a:r>
          </a:p>
          <a:p>
            <a:pPr lvl="2">
              <a:spcAft>
                <a:spcPts val="1200"/>
              </a:spcAft>
            </a:pPr>
            <a:r>
              <a:rPr lang="en-US" sz="2400" dirty="0" smtClean="0"/>
              <a:t>In other words, simple ASCII = UTF-8</a:t>
            </a:r>
          </a:p>
          <a:p>
            <a:pPr lvl="1">
              <a:spcAft>
                <a:spcPts val="1200"/>
              </a:spcAft>
            </a:pPr>
            <a:r>
              <a:rPr lang="en-US" sz="2800" dirty="0" smtClean="0"/>
              <a:t>Next 1,920 characters – 2 bytes</a:t>
            </a:r>
          </a:p>
          <a:p>
            <a:pPr lvl="1">
              <a:spcAft>
                <a:spcPts val="1200"/>
              </a:spcAft>
            </a:pPr>
            <a:r>
              <a:rPr lang="en-US" sz="2800" dirty="0" smtClean="0"/>
              <a:t>Rest of BMP/Plane 0 characters – 3 bytes</a:t>
            </a:r>
          </a:p>
          <a:p>
            <a:pPr lvl="1">
              <a:spcAft>
                <a:spcPts val="1200"/>
              </a:spcAft>
            </a:pPr>
            <a:r>
              <a:rPr lang="en-US" sz="2800" dirty="0" smtClean="0"/>
              <a:t>Other Planes – 4 bytes</a:t>
            </a:r>
          </a:p>
          <a:p>
            <a:pPr>
              <a:spcAft>
                <a:spcPts val="1200"/>
              </a:spcAft>
            </a:pPr>
            <a:r>
              <a:rPr lang="en-US" sz="2800" dirty="0" smtClean="0"/>
              <a:t>If most of your text is ASCII it will mostly look right with some weird formatting (like garbed man page shown previously)</a:t>
            </a:r>
            <a:endParaRPr lang="en-US" sz="2800" dirty="0"/>
          </a:p>
        </p:txBody>
      </p:sp>
      <p:sp>
        <p:nvSpPr>
          <p:cNvPr id="3" name="Title 2"/>
          <p:cNvSpPr>
            <a:spLocks noGrp="1"/>
          </p:cNvSpPr>
          <p:nvPr>
            <p:ph type="title"/>
          </p:nvPr>
        </p:nvSpPr>
        <p:spPr/>
        <p:txBody>
          <a:bodyPr/>
          <a:lstStyle/>
          <a:p>
            <a:r>
              <a:rPr lang="en-US" sz="2800" dirty="0" smtClean="0"/>
              <a:t>Unicode Encoding Differences</a:t>
            </a:r>
            <a:endParaRPr lang="en-US" sz="2800" dirty="0"/>
          </a:p>
        </p:txBody>
      </p:sp>
      <p:pic>
        <p:nvPicPr>
          <p:cNvPr id="4" name="Picture 3"/>
          <p:cNvPicPr>
            <a:picLocks noChangeAspect="1"/>
          </p:cNvPicPr>
          <p:nvPr/>
        </p:nvPicPr>
        <p:blipFill>
          <a:blip r:embed="rId3"/>
          <a:stretch>
            <a:fillRect/>
          </a:stretch>
        </p:blipFill>
        <p:spPr>
          <a:xfrm>
            <a:off x="6913416" y="971552"/>
            <a:ext cx="1905000" cy="1257300"/>
          </a:xfrm>
          <a:prstGeom prst="rect">
            <a:avLst/>
          </a:prstGeom>
        </p:spPr>
      </p:pic>
    </p:spTree>
    <p:extLst>
      <p:ext uri="{BB962C8B-B14F-4D97-AF65-F5344CB8AC3E}">
        <p14:creationId xmlns:p14="http://schemas.microsoft.com/office/powerpoint/2010/main" val="1359478099"/>
      </p:ext>
    </p:extLst>
  </p:cSld>
  <p:clrMapOvr>
    <a:masterClrMapping/>
  </p:clrMapOvr>
  <p:transition>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pPr>
              <a:spcAft>
                <a:spcPts val="600"/>
              </a:spcAft>
            </a:pPr>
            <a:r>
              <a:rPr lang="en-US" sz="3200" dirty="0" smtClean="0"/>
              <a:t>Opening a file shows gobbledygook</a:t>
            </a:r>
          </a:p>
          <a:p>
            <a:pPr lvl="1">
              <a:spcAft>
                <a:spcPts val="600"/>
              </a:spcAft>
            </a:pPr>
            <a:r>
              <a:rPr lang="en-US" sz="2800" dirty="0" smtClean="0"/>
              <a:t>Verify the encoding</a:t>
            </a:r>
          </a:p>
          <a:p>
            <a:pPr lvl="1">
              <a:spcAft>
                <a:spcPts val="600"/>
              </a:spcAft>
            </a:pPr>
            <a:r>
              <a:rPr lang="en-US" sz="2800" dirty="0" smtClean="0"/>
              <a:t>You may have to specify the correct encoding – often no great way to embed in the file/data</a:t>
            </a:r>
          </a:p>
          <a:p>
            <a:pPr lvl="1">
              <a:spcAft>
                <a:spcPts val="600"/>
              </a:spcAft>
            </a:pPr>
            <a:r>
              <a:rPr lang="en-US" sz="2800" dirty="0" smtClean="0"/>
              <a:t>Make sure you save files with the correct encoding – saving Unicode files as ASCII will corrupt them</a:t>
            </a:r>
          </a:p>
          <a:p>
            <a:pPr lvl="1">
              <a:spcAft>
                <a:spcPts val="600"/>
              </a:spcAft>
            </a:pPr>
            <a:r>
              <a:rPr lang="en-US" sz="2800" dirty="0" smtClean="0"/>
              <a:t>You may have to open Unicode files 			in “binary” or some special mode</a:t>
            </a:r>
            <a:endParaRPr lang="en-US" sz="2800" dirty="0"/>
          </a:p>
        </p:txBody>
      </p:sp>
      <p:sp>
        <p:nvSpPr>
          <p:cNvPr id="3" name="Title 2"/>
          <p:cNvSpPr>
            <a:spLocks noGrp="1"/>
          </p:cNvSpPr>
          <p:nvPr>
            <p:ph type="title"/>
          </p:nvPr>
        </p:nvSpPr>
        <p:spPr/>
        <p:txBody>
          <a:bodyPr/>
          <a:lstStyle/>
          <a:p>
            <a:r>
              <a:rPr lang="en-US" sz="2800" dirty="0" smtClean="0"/>
              <a:t>Unicode Encoding challenges</a:t>
            </a:r>
            <a:endParaRPr lang="en-US" sz="2800" dirty="0"/>
          </a:p>
        </p:txBody>
      </p:sp>
      <p:pic>
        <p:nvPicPr>
          <p:cNvPr id="4" name="Picture 3"/>
          <p:cNvPicPr>
            <a:picLocks noChangeAspect="1"/>
          </p:cNvPicPr>
          <p:nvPr/>
        </p:nvPicPr>
        <p:blipFill>
          <a:blip r:embed="rId3"/>
          <a:stretch>
            <a:fillRect/>
          </a:stretch>
        </p:blipFill>
        <p:spPr>
          <a:xfrm>
            <a:off x="7356768" y="5280278"/>
            <a:ext cx="1714500" cy="1250156"/>
          </a:xfrm>
          <a:prstGeom prst="rect">
            <a:avLst/>
          </a:prstGeom>
        </p:spPr>
      </p:pic>
    </p:spTree>
    <p:extLst>
      <p:ext uri="{BB962C8B-B14F-4D97-AF65-F5344CB8AC3E}">
        <p14:creationId xmlns:p14="http://schemas.microsoft.com/office/powerpoint/2010/main" val="3262148657"/>
      </p:ext>
    </p:extLst>
  </p:cSld>
  <p:clrMapOvr>
    <a:masterClrMapping/>
  </p:clrMapOvr>
  <p:transition>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1022" y="1332713"/>
            <a:ext cx="6286500" cy="383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pPr algn="ctr"/>
            <a:r>
              <a:rPr lang="en-US" sz="2800" dirty="0" smtClean="0"/>
              <a:t>Questions</a:t>
            </a:r>
            <a:endParaRPr lang="en-US" dirty="0"/>
          </a:p>
        </p:txBody>
      </p:sp>
      <p:sp>
        <p:nvSpPr>
          <p:cNvPr id="3" name="Content Placeholder 2"/>
          <p:cNvSpPr>
            <a:spLocks noGrp="1"/>
          </p:cNvSpPr>
          <p:nvPr>
            <p:ph idx="4294967295"/>
          </p:nvPr>
        </p:nvSpPr>
        <p:spPr>
          <a:xfrm>
            <a:off x="457200" y="1332713"/>
            <a:ext cx="8229600" cy="1703999"/>
          </a:xfrm>
          <a:prstGeom prst="rect">
            <a:avLst/>
          </a:prstGeom>
        </p:spPr>
        <p:txBody>
          <a:bodyPr anchor="ctr">
            <a:noAutofit/>
          </a:bodyPr>
          <a:lstStyle/>
          <a:p>
            <a:pPr marL="0" indent="0" algn="ctr">
              <a:spcBef>
                <a:spcPts val="3000"/>
              </a:spcBef>
              <a:buNone/>
            </a:pPr>
            <a:r>
              <a:rPr lang="en-US" sz="13800" b="1" dirty="0" smtClean="0"/>
              <a:t>?</a:t>
            </a:r>
          </a:p>
        </p:txBody>
      </p:sp>
      <p:sp>
        <p:nvSpPr>
          <p:cNvPr id="5" name="Content Placeholder 2"/>
          <p:cNvSpPr txBox="1">
            <a:spLocks/>
          </p:cNvSpPr>
          <p:nvPr/>
        </p:nvSpPr>
        <p:spPr>
          <a:xfrm>
            <a:off x="988746" y="5692462"/>
            <a:ext cx="3323610" cy="730946"/>
          </a:xfrm>
          <a:prstGeom prst="rect">
            <a:avLst/>
          </a:prstGeom>
        </p:spPr>
        <p:txBody>
          <a:bodyPr vert="horz" lIns="91440" tIns="45720" rIns="91440" bIns="45720" rtlCol="0" anchor="ctr">
            <a:noAutofit/>
          </a:bodyPr>
          <a:lstStyle>
            <a:lvl1pPr marL="237744" indent="-237744" algn="l" defTabSz="457200" rtl="0" eaLnBrk="1" latinLnBrk="0" hangingPunct="1">
              <a:spcBef>
                <a:spcPts val="672"/>
              </a:spcBef>
              <a:buClr>
                <a:schemeClr val="accent1"/>
              </a:buClr>
              <a:buSzPct val="90000"/>
              <a:buFont typeface="Arial"/>
              <a:buChar char="•"/>
              <a:defRPr sz="2000" b="0" kern="1200" cap="none" baseline="0">
                <a:solidFill>
                  <a:srgbClr val="404040"/>
                </a:solidFill>
                <a:latin typeface="Verdana"/>
                <a:ea typeface="+mn-ea"/>
                <a:cs typeface="Verdana"/>
              </a:defRPr>
            </a:lvl1pPr>
            <a:lvl2pPr marL="452438" indent="-223838" algn="l" defTabSz="457200" rtl="0" eaLnBrk="1" latinLnBrk="0" hangingPunct="1">
              <a:spcBef>
                <a:spcPts val="400"/>
              </a:spcBef>
              <a:buClr>
                <a:schemeClr val="accent1"/>
              </a:buClr>
              <a:buSzPct val="90000"/>
              <a:buFont typeface="Lucida Grande"/>
              <a:buChar char="»"/>
              <a:defRPr sz="2000" b="0" kern="1200">
                <a:solidFill>
                  <a:srgbClr val="404040"/>
                </a:solidFill>
                <a:latin typeface="Verdana"/>
                <a:ea typeface="+mn-ea"/>
                <a:cs typeface="Verdana"/>
              </a:defRPr>
            </a:lvl2pPr>
            <a:lvl3pPr marL="630936" indent="-173736" algn="l" defTabSz="457200" rtl="0" eaLnBrk="1" latinLnBrk="0" hangingPunct="1">
              <a:spcBef>
                <a:spcPts val="400"/>
              </a:spcBef>
              <a:buClr>
                <a:schemeClr val="accent1"/>
              </a:buClr>
              <a:buSzPct val="90000"/>
              <a:buFont typeface="Lucida Grande"/>
              <a:buChar char="-"/>
              <a:defRPr sz="1800" kern="1200">
                <a:solidFill>
                  <a:srgbClr val="404040"/>
                </a:solidFill>
                <a:latin typeface="Verdana"/>
                <a:ea typeface="+mn-ea"/>
                <a:cs typeface="Verdana"/>
              </a:defRPr>
            </a:lvl3pPr>
            <a:lvl4pPr marL="803275" indent="-219075" algn="l" defTabSz="1311275" rtl="0" eaLnBrk="1" latinLnBrk="0" hangingPunct="1">
              <a:spcBef>
                <a:spcPts val="400"/>
              </a:spcBef>
              <a:buClr>
                <a:schemeClr val="accent1"/>
              </a:buClr>
              <a:buSzPct val="90000"/>
              <a:buFont typeface="Courier New"/>
              <a:buChar char="o"/>
              <a:defRPr sz="1600" kern="1200">
                <a:solidFill>
                  <a:srgbClr val="404040"/>
                </a:solidFill>
                <a:latin typeface="Verdana"/>
                <a:ea typeface="+mn-ea"/>
                <a:cs typeface="Verdana"/>
              </a:defRPr>
            </a:lvl4pPr>
            <a:lvl5pPr marL="1033463" indent="-219075" algn="l" defTabSz="457200" rtl="0" eaLnBrk="1" latinLnBrk="0" hangingPunct="1">
              <a:spcBef>
                <a:spcPts val="400"/>
              </a:spcBef>
              <a:buClr>
                <a:schemeClr val="accent1"/>
              </a:buClr>
              <a:buSzPct val="90000"/>
              <a:buFont typeface="Wingdings" pitchFamily="2" charset="2"/>
              <a:buChar char="§"/>
              <a:tabLst/>
              <a:defRPr sz="1400" kern="1200">
                <a:solidFill>
                  <a:srgbClr val="404040"/>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Font typeface="Arial"/>
              <a:buNone/>
            </a:pPr>
            <a:r>
              <a:rPr lang="en-US" sz="2400" b="1" dirty="0" smtClean="0">
                <a:hlinkClick r:id="rId4"/>
              </a:rPr>
              <a:t>@</a:t>
            </a:r>
            <a:r>
              <a:rPr lang="en-US" sz="2400" b="1" dirty="0" err="1" smtClean="0">
                <a:hlinkClick r:id="rId5"/>
              </a:rPr>
              <a:t>sockduct</a:t>
            </a:r>
            <a:endParaRPr lang="en-US" sz="2400" b="1" dirty="0" smtClean="0"/>
          </a:p>
        </p:txBody>
      </p:sp>
      <p:sp>
        <p:nvSpPr>
          <p:cNvPr id="6" name="Content Placeholder 2"/>
          <p:cNvSpPr txBox="1">
            <a:spLocks/>
          </p:cNvSpPr>
          <p:nvPr/>
        </p:nvSpPr>
        <p:spPr>
          <a:xfrm>
            <a:off x="6565326" y="5441633"/>
            <a:ext cx="1483972" cy="1064617"/>
          </a:xfrm>
          <a:prstGeom prst="rect">
            <a:avLst/>
          </a:prstGeom>
        </p:spPr>
        <p:txBody>
          <a:bodyPr vert="horz" lIns="91440" tIns="45720" rIns="91440" bIns="45720" rtlCol="0" anchor="ctr">
            <a:noAutofit/>
          </a:bodyPr>
          <a:lstStyle>
            <a:lvl1pPr marL="237744" indent="-237744" algn="l" defTabSz="457200" rtl="0" eaLnBrk="1" latinLnBrk="0" hangingPunct="1">
              <a:spcBef>
                <a:spcPts val="672"/>
              </a:spcBef>
              <a:buClr>
                <a:schemeClr val="accent1"/>
              </a:buClr>
              <a:buSzPct val="90000"/>
              <a:buFont typeface="Arial"/>
              <a:buChar char="•"/>
              <a:defRPr sz="2000" b="0" kern="1200" cap="none" baseline="0">
                <a:solidFill>
                  <a:srgbClr val="404040"/>
                </a:solidFill>
                <a:latin typeface="Verdana"/>
                <a:ea typeface="+mn-ea"/>
                <a:cs typeface="Verdana"/>
              </a:defRPr>
            </a:lvl1pPr>
            <a:lvl2pPr marL="452438" indent="-223838" algn="l" defTabSz="457200" rtl="0" eaLnBrk="1" latinLnBrk="0" hangingPunct="1">
              <a:spcBef>
                <a:spcPts val="400"/>
              </a:spcBef>
              <a:buClr>
                <a:schemeClr val="accent1"/>
              </a:buClr>
              <a:buSzPct val="90000"/>
              <a:buFont typeface="Lucida Grande"/>
              <a:buChar char="»"/>
              <a:defRPr sz="2000" b="0" kern="1200">
                <a:solidFill>
                  <a:srgbClr val="404040"/>
                </a:solidFill>
                <a:latin typeface="Verdana"/>
                <a:ea typeface="+mn-ea"/>
                <a:cs typeface="Verdana"/>
              </a:defRPr>
            </a:lvl2pPr>
            <a:lvl3pPr marL="630936" indent="-173736" algn="l" defTabSz="457200" rtl="0" eaLnBrk="1" latinLnBrk="0" hangingPunct="1">
              <a:spcBef>
                <a:spcPts val="400"/>
              </a:spcBef>
              <a:buClr>
                <a:schemeClr val="accent1"/>
              </a:buClr>
              <a:buSzPct val="90000"/>
              <a:buFont typeface="Lucida Grande"/>
              <a:buChar char="-"/>
              <a:defRPr sz="1800" kern="1200">
                <a:solidFill>
                  <a:srgbClr val="404040"/>
                </a:solidFill>
                <a:latin typeface="Verdana"/>
                <a:ea typeface="+mn-ea"/>
                <a:cs typeface="Verdana"/>
              </a:defRPr>
            </a:lvl3pPr>
            <a:lvl4pPr marL="803275" indent="-219075" algn="l" defTabSz="1311275" rtl="0" eaLnBrk="1" latinLnBrk="0" hangingPunct="1">
              <a:spcBef>
                <a:spcPts val="400"/>
              </a:spcBef>
              <a:buClr>
                <a:schemeClr val="accent1"/>
              </a:buClr>
              <a:buSzPct val="90000"/>
              <a:buFont typeface="Courier New"/>
              <a:buChar char="o"/>
              <a:defRPr sz="1600" kern="1200">
                <a:solidFill>
                  <a:srgbClr val="404040"/>
                </a:solidFill>
                <a:latin typeface="Verdana"/>
                <a:ea typeface="+mn-ea"/>
                <a:cs typeface="Verdana"/>
              </a:defRPr>
            </a:lvl4pPr>
            <a:lvl5pPr marL="1033463" indent="-219075" algn="l" defTabSz="457200" rtl="0" eaLnBrk="1" latinLnBrk="0" hangingPunct="1">
              <a:spcBef>
                <a:spcPts val="400"/>
              </a:spcBef>
              <a:buClr>
                <a:schemeClr val="accent1"/>
              </a:buClr>
              <a:buSzPct val="90000"/>
              <a:buFont typeface="Wingdings" pitchFamily="2" charset="2"/>
              <a:buChar char="§"/>
              <a:tabLst/>
              <a:defRPr sz="1400" kern="1200">
                <a:solidFill>
                  <a:srgbClr val="404040"/>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Font typeface="Arial"/>
              <a:buNone/>
            </a:pPr>
            <a:r>
              <a:rPr lang="en-US" sz="2400" b="1" dirty="0" smtClean="0">
                <a:hlinkClick r:id="rId6"/>
              </a:rPr>
              <a:t>GitHub Repo</a:t>
            </a:r>
            <a:endParaRPr lang="en-US" sz="2400" b="1" dirty="0" smtClean="0"/>
          </a:p>
        </p:txBody>
      </p:sp>
      <p:pic>
        <p:nvPicPr>
          <p:cNvPr id="10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333" y="5594249"/>
            <a:ext cx="857413" cy="8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14643" y="5517421"/>
            <a:ext cx="870983" cy="880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10"/>
          <a:stretch>
            <a:fillRect/>
          </a:stretch>
        </p:blipFill>
        <p:spPr>
          <a:xfrm>
            <a:off x="7913920" y="5532169"/>
            <a:ext cx="1062038" cy="914400"/>
          </a:xfrm>
          <a:prstGeom prst="rect">
            <a:avLst/>
          </a:prstGeom>
        </p:spPr>
      </p:pic>
    </p:spTree>
    <p:extLst>
      <p:ext uri="{BB962C8B-B14F-4D97-AF65-F5344CB8AC3E}">
        <p14:creationId xmlns:p14="http://schemas.microsoft.com/office/powerpoint/2010/main" val="1727223193"/>
      </p:ext>
    </p:extLst>
  </p:cSld>
  <p:clrMapOvr>
    <a:masterClrMapping/>
  </p:clrMapOvr>
  <p:transition>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592854"/>
            <a:ext cx="8229600" cy="5533310"/>
          </a:xfrm>
          <a:prstGeom prst="rect">
            <a:avLst/>
          </a:prstGeom>
        </p:spPr>
        <p:txBody>
          <a:bodyPr anchor="ctr">
            <a:normAutofit/>
          </a:bodyPr>
          <a:lstStyle/>
          <a:p>
            <a:pPr marL="0" indent="0" algn="ctr">
              <a:buNone/>
            </a:pPr>
            <a:r>
              <a:rPr lang="en-US" sz="4000" b="1" dirty="0" smtClean="0"/>
              <a:t>Appendix</a:t>
            </a:r>
            <a:endParaRPr lang="en-US" sz="4000" b="1" dirty="0"/>
          </a:p>
        </p:txBody>
      </p:sp>
    </p:spTree>
    <p:extLst>
      <p:ext uri="{BB962C8B-B14F-4D97-AF65-F5344CB8AC3E}">
        <p14:creationId xmlns:p14="http://schemas.microsoft.com/office/powerpoint/2010/main" val="1137495400"/>
      </p:ext>
    </p:extLst>
  </p:cSld>
  <p:clrMapOvr>
    <a:masterClrMapping/>
  </p:clrMapOvr>
  <p:transition>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hlinkClick r:id="rId2"/>
              </a:rPr>
              <a:t>The Unicode Consortium</a:t>
            </a:r>
            <a:endParaRPr lang="en-US" dirty="0" smtClean="0"/>
          </a:p>
          <a:p>
            <a:r>
              <a:rPr lang="en-US" dirty="0" smtClean="0">
                <a:hlinkClick r:id="rId3"/>
              </a:rPr>
              <a:t>W</a:t>
            </a:r>
            <a:r>
              <a:rPr lang="en-US" baseline="30000" dirty="0" smtClean="0">
                <a:hlinkClick r:id="rId3"/>
              </a:rPr>
              <a:t>3</a:t>
            </a:r>
            <a:r>
              <a:rPr lang="en-US" dirty="0">
                <a:hlinkClick r:id="rId3"/>
              </a:rPr>
              <a:t>Techs </a:t>
            </a:r>
            <a:r>
              <a:rPr lang="en-US" dirty="0" smtClean="0">
                <a:hlinkClick r:id="rId3"/>
              </a:rPr>
              <a:t>- Usage </a:t>
            </a:r>
            <a:r>
              <a:rPr lang="en-US" dirty="0">
                <a:hlinkClick r:id="rId3"/>
              </a:rPr>
              <a:t>of character encodings for </a:t>
            </a:r>
            <a:r>
              <a:rPr lang="en-US" dirty="0" smtClean="0">
                <a:hlinkClick r:id="rId3"/>
              </a:rPr>
              <a:t>websites</a:t>
            </a:r>
            <a:endParaRPr lang="en-US" dirty="0" smtClean="0"/>
          </a:p>
          <a:p>
            <a:r>
              <a:rPr lang="fr-FR" dirty="0" smtClean="0">
                <a:hlinkClick r:id="rId4"/>
              </a:rPr>
              <a:t>Unicode and E-mail</a:t>
            </a:r>
            <a:endParaRPr lang="fr-FR" dirty="0" smtClean="0">
              <a:hlinkClick r:id="rId5"/>
            </a:endParaRPr>
          </a:p>
          <a:p>
            <a:r>
              <a:rPr lang="fr-FR" dirty="0" smtClean="0">
                <a:hlinkClick r:id="rId5"/>
              </a:rPr>
              <a:t>Multipurpose </a:t>
            </a:r>
            <a:r>
              <a:rPr lang="fr-FR" dirty="0">
                <a:hlinkClick r:id="rId5"/>
              </a:rPr>
              <a:t>Internet Mail Extensions (MIME</a:t>
            </a:r>
            <a:r>
              <a:rPr lang="fr-FR" dirty="0" smtClean="0">
                <a:hlinkClick r:id="rId5"/>
              </a:rPr>
              <a:t>)</a:t>
            </a:r>
            <a:endParaRPr lang="fr-FR" dirty="0" smtClean="0"/>
          </a:p>
          <a:p>
            <a:r>
              <a:rPr lang="fr-FR" dirty="0" smtClean="0">
                <a:hlinkClick r:id="rId6"/>
              </a:rPr>
              <a:t>RFC 6531 - </a:t>
            </a:r>
            <a:r>
              <a:rPr lang="en-US" dirty="0">
                <a:hlinkClick r:id="rId6"/>
              </a:rPr>
              <a:t>SMTP Extension for Internationalized </a:t>
            </a:r>
            <a:r>
              <a:rPr lang="en-US" dirty="0" smtClean="0">
                <a:hlinkClick r:id="rId6"/>
              </a:rPr>
              <a:t>Email</a:t>
            </a:r>
            <a:endParaRPr lang="en-US" dirty="0" smtClean="0"/>
          </a:p>
          <a:p>
            <a:r>
              <a:rPr lang="en-US" dirty="0">
                <a:hlinkClick r:id="rId7"/>
              </a:rPr>
              <a:t>RFC 6532 - Internationalized Email </a:t>
            </a:r>
            <a:r>
              <a:rPr lang="en-US" dirty="0" smtClean="0">
                <a:hlinkClick r:id="rId7"/>
              </a:rPr>
              <a:t>Headers</a:t>
            </a:r>
            <a:endParaRPr lang="en-US" dirty="0" smtClean="0"/>
          </a:p>
          <a:p>
            <a:r>
              <a:rPr lang="en-US" dirty="0" smtClean="0">
                <a:hlinkClick r:id="rId8"/>
              </a:rPr>
              <a:t>Unicode Overview</a:t>
            </a:r>
            <a:endParaRPr lang="en-US" dirty="0" smtClean="0"/>
          </a:p>
          <a:p>
            <a:r>
              <a:rPr lang="en-US" dirty="0" smtClean="0">
                <a:hlinkClick r:id="rId9"/>
              </a:rPr>
              <a:t>Serialization Overview</a:t>
            </a:r>
            <a:endParaRPr lang="en-US" dirty="0" smtClean="0"/>
          </a:p>
          <a:p>
            <a:r>
              <a:rPr lang="en-US" dirty="0" smtClean="0">
                <a:hlinkClick r:id="rId10"/>
              </a:rPr>
              <a:t>Comparison of Data Serialization Formats</a:t>
            </a:r>
            <a:endParaRPr lang="en-US" dirty="0" smtClean="0"/>
          </a:p>
          <a:p>
            <a:r>
              <a:rPr lang="en-US" dirty="0" smtClean="0">
                <a:hlinkClick r:id="rId11"/>
              </a:rPr>
              <a:t>IDL Overview</a:t>
            </a:r>
            <a:endParaRPr lang="en-US" dirty="0" smtClean="0"/>
          </a:p>
          <a:p>
            <a:r>
              <a:rPr lang="en-US" dirty="0" err="1" smtClean="0">
                <a:hlinkClick r:id="rId12"/>
              </a:rPr>
              <a:t>Endianness</a:t>
            </a:r>
            <a:r>
              <a:rPr lang="en-US" dirty="0" smtClean="0">
                <a:hlinkClick r:id="rId12"/>
              </a:rPr>
              <a:t> Overview</a:t>
            </a:r>
            <a:endParaRPr lang="en-US" dirty="0" smtClean="0"/>
          </a:p>
          <a:p>
            <a:r>
              <a:rPr lang="en-US" dirty="0" smtClean="0">
                <a:hlinkClick r:id="rId13"/>
              </a:rPr>
              <a:t>Character Encoding Overview</a:t>
            </a:r>
            <a:endParaRPr lang="en-US" dirty="0" smtClean="0"/>
          </a:p>
          <a:p>
            <a:r>
              <a:rPr lang="en-US" dirty="0" smtClean="0">
                <a:hlinkClick r:id="rId14"/>
              </a:rPr>
              <a:t>Code Page Overview</a:t>
            </a:r>
            <a:endParaRPr lang="en-US" dirty="0" smtClean="0"/>
          </a:p>
        </p:txBody>
      </p:sp>
      <p:sp>
        <p:nvSpPr>
          <p:cNvPr id="3" name="Title 2"/>
          <p:cNvSpPr>
            <a:spLocks noGrp="1"/>
          </p:cNvSpPr>
          <p:nvPr>
            <p:ph type="title"/>
          </p:nvPr>
        </p:nvSpPr>
        <p:spPr/>
        <p:txBody>
          <a:bodyPr/>
          <a:lstStyle/>
          <a:p>
            <a:r>
              <a:rPr lang="en-US" sz="2800" dirty="0" smtClean="0"/>
              <a:t>references – 1</a:t>
            </a:r>
            <a:endParaRPr lang="en-US" dirty="0"/>
          </a:p>
        </p:txBody>
      </p:sp>
    </p:spTree>
    <p:extLst>
      <p:ext uri="{BB962C8B-B14F-4D97-AF65-F5344CB8AC3E}">
        <p14:creationId xmlns:p14="http://schemas.microsoft.com/office/powerpoint/2010/main" val="2774621935"/>
      </p:ext>
    </p:extLst>
  </p:cSld>
  <p:clrMapOvr>
    <a:masterClrMapping/>
  </p:clrMapOvr>
  <p:transition>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hlinkClick r:id="rId2"/>
              </a:rPr>
              <a:t>C0 and C1 Control Codes Overview</a:t>
            </a:r>
            <a:r>
              <a:rPr lang="en-US" dirty="0" smtClean="0"/>
              <a:t> (C0 = ASCII, C1 = ISO 6429)</a:t>
            </a:r>
          </a:p>
          <a:p>
            <a:r>
              <a:rPr lang="en-US" dirty="0" smtClean="0">
                <a:hlinkClick r:id="rId3"/>
              </a:rPr>
              <a:t>Windows Code Pages Overview</a:t>
            </a:r>
            <a:endParaRPr lang="en-US" dirty="0" smtClean="0"/>
          </a:p>
          <a:p>
            <a:r>
              <a:rPr lang="en-US" dirty="0" smtClean="0">
                <a:hlinkClick r:id="rId4"/>
              </a:rPr>
              <a:t>ASCII Overview</a:t>
            </a:r>
            <a:endParaRPr lang="en-US" dirty="0" smtClean="0"/>
          </a:p>
          <a:p>
            <a:r>
              <a:rPr lang="en-US" dirty="0" smtClean="0">
                <a:hlinkClick r:id="rId5"/>
              </a:rPr>
              <a:t>Unicode (UTF-8) Sampler Page</a:t>
            </a:r>
            <a:endParaRPr lang="en-US" dirty="0" smtClean="0"/>
          </a:p>
          <a:p>
            <a:r>
              <a:rPr lang="en-US" dirty="0" smtClean="0">
                <a:hlinkClick r:id="rId6"/>
              </a:rPr>
              <a:t>Comparison of Unicode Encodings</a:t>
            </a:r>
            <a:endParaRPr lang="en-US" dirty="0" smtClean="0"/>
          </a:p>
          <a:p>
            <a:r>
              <a:rPr lang="en-US" dirty="0" smtClean="0">
                <a:hlinkClick r:id="rId7"/>
              </a:rPr>
              <a:t>UCS/Universal Coded Character Set Overview</a:t>
            </a:r>
            <a:endParaRPr lang="en-US" dirty="0" smtClean="0"/>
          </a:p>
          <a:p>
            <a:r>
              <a:rPr lang="en-US" dirty="0" smtClean="0">
                <a:hlinkClick r:id="rId8"/>
              </a:rPr>
              <a:t>UCS Characters Overview</a:t>
            </a:r>
            <a:endParaRPr lang="en-US" dirty="0" smtClean="0"/>
          </a:p>
          <a:p>
            <a:r>
              <a:rPr lang="en-US" dirty="0" smtClean="0">
                <a:hlinkClick r:id="rId9"/>
              </a:rPr>
              <a:t>Unicode Planes Overview</a:t>
            </a:r>
            <a:endParaRPr lang="en-US" dirty="0" smtClean="0">
              <a:hlinkClick r:id="rId10"/>
            </a:endParaRPr>
          </a:p>
          <a:p>
            <a:r>
              <a:rPr lang="en-US" dirty="0" smtClean="0">
                <a:hlinkClick r:id="rId10"/>
              </a:rPr>
              <a:t>Unicode Character Table</a:t>
            </a:r>
            <a:endParaRPr lang="en-US" dirty="0" smtClean="0"/>
          </a:p>
          <a:p>
            <a:r>
              <a:rPr lang="en-US" dirty="0" smtClean="0">
                <a:hlinkClick r:id="rId11"/>
              </a:rPr>
              <a:t>UTF-8 Overview</a:t>
            </a:r>
            <a:endParaRPr lang="en-US" dirty="0" smtClean="0"/>
          </a:p>
          <a:p>
            <a:r>
              <a:rPr lang="en-US" dirty="0" smtClean="0">
                <a:hlinkClick r:id="rId12"/>
              </a:rPr>
              <a:t>UTF-16 Overview</a:t>
            </a:r>
            <a:endParaRPr lang="en-US" dirty="0" smtClean="0"/>
          </a:p>
          <a:p>
            <a:r>
              <a:rPr lang="en-US" dirty="0" smtClean="0">
                <a:hlinkClick r:id="rId13"/>
              </a:rPr>
              <a:t>UTF-32 Overview</a:t>
            </a:r>
            <a:endParaRPr lang="en-US" dirty="0" smtClean="0"/>
          </a:p>
        </p:txBody>
      </p:sp>
      <p:sp>
        <p:nvSpPr>
          <p:cNvPr id="3" name="Title 2"/>
          <p:cNvSpPr>
            <a:spLocks noGrp="1"/>
          </p:cNvSpPr>
          <p:nvPr>
            <p:ph type="title"/>
          </p:nvPr>
        </p:nvSpPr>
        <p:spPr/>
        <p:txBody>
          <a:bodyPr/>
          <a:lstStyle/>
          <a:p>
            <a:r>
              <a:rPr lang="en-US" sz="2800" dirty="0" smtClean="0"/>
              <a:t>references – 2</a:t>
            </a:r>
            <a:endParaRPr lang="en-US" dirty="0"/>
          </a:p>
        </p:txBody>
      </p:sp>
    </p:spTree>
    <p:extLst>
      <p:ext uri="{BB962C8B-B14F-4D97-AF65-F5344CB8AC3E}">
        <p14:creationId xmlns:p14="http://schemas.microsoft.com/office/powerpoint/2010/main" val="2862960554"/>
      </p:ext>
    </p:extLst>
  </p:cSld>
  <p:clrMapOvr>
    <a:masterClrMapping/>
  </p:clrMapOvr>
  <p:transition>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hlinkClick r:id="rId2"/>
              </a:rPr>
              <a:t>UTF-8, a transformation format of ISO </a:t>
            </a:r>
            <a:r>
              <a:rPr lang="en-US" dirty="0" smtClean="0">
                <a:hlinkClick r:id="rId2"/>
              </a:rPr>
              <a:t>10646 (RFC 3629)</a:t>
            </a:r>
            <a:endParaRPr lang="en-US" dirty="0" smtClean="0"/>
          </a:p>
          <a:p>
            <a:r>
              <a:rPr lang="en-US" dirty="0" smtClean="0">
                <a:hlinkClick r:id="rId3"/>
              </a:rPr>
              <a:t>UTF-16, an encoding of ISO 10646 (RFC 2781)</a:t>
            </a:r>
            <a:endParaRPr lang="en-US" dirty="0" smtClean="0"/>
          </a:p>
          <a:p>
            <a:r>
              <a:rPr lang="en-US" dirty="0">
                <a:hlinkClick r:id="rId4"/>
              </a:rPr>
              <a:t>Unicode Format for Network </a:t>
            </a:r>
            <a:r>
              <a:rPr lang="en-US" dirty="0" smtClean="0">
                <a:hlinkClick r:id="rId4"/>
              </a:rPr>
              <a:t>Interchange (RFC 5198)</a:t>
            </a:r>
            <a:endParaRPr lang="en-US" dirty="0" smtClean="0">
              <a:hlinkClick r:id="rId5"/>
            </a:endParaRPr>
          </a:p>
          <a:p>
            <a:r>
              <a:rPr lang="en-US" dirty="0" err="1" smtClean="0">
                <a:hlinkClick r:id="rId5"/>
              </a:rPr>
              <a:t>iconv</a:t>
            </a:r>
            <a:r>
              <a:rPr lang="en-US" dirty="0" smtClean="0">
                <a:hlinkClick r:id="rId5"/>
              </a:rPr>
              <a:t> </a:t>
            </a:r>
            <a:r>
              <a:rPr lang="en-US" dirty="0" smtClean="0"/>
              <a:t>– UNIX/Linux CLI tool/API to convert between character encodings</a:t>
            </a:r>
          </a:p>
          <a:p>
            <a:r>
              <a:rPr lang="en-US" dirty="0" err="1" smtClean="0">
                <a:hlinkClick r:id="rId6"/>
              </a:rPr>
              <a:t>chardet</a:t>
            </a:r>
            <a:r>
              <a:rPr lang="en-US" dirty="0" smtClean="0">
                <a:hlinkClick r:id="rId6"/>
              </a:rPr>
              <a:t> </a:t>
            </a:r>
            <a:r>
              <a:rPr lang="en-US" dirty="0" smtClean="0"/>
              <a:t>- </a:t>
            </a:r>
            <a:r>
              <a:rPr lang="en-US" dirty="0"/>
              <a:t>Character encoding auto-detection in </a:t>
            </a:r>
            <a:r>
              <a:rPr lang="en-US" dirty="0" smtClean="0"/>
              <a:t>Python, open source based on auto-detection code from Mozilla browser</a:t>
            </a:r>
          </a:p>
          <a:p>
            <a:r>
              <a:rPr lang="en-US" dirty="0" smtClean="0">
                <a:hlinkClick r:id="rId7"/>
              </a:rPr>
              <a:t>Unicode v10.0.0 Announcement and Docs</a:t>
            </a:r>
            <a:endParaRPr lang="en-US" dirty="0" smtClean="0">
              <a:hlinkClick r:id="rId8"/>
            </a:endParaRPr>
          </a:p>
          <a:p>
            <a:r>
              <a:rPr lang="en-US" dirty="0" smtClean="0">
                <a:hlinkClick r:id="rId8"/>
              </a:rPr>
              <a:t>The Unicode </a:t>
            </a:r>
            <a:r>
              <a:rPr lang="en-US" dirty="0">
                <a:hlinkClick r:id="rId8"/>
              </a:rPr>
              <a:t>Standard: A Technical Introduction</a:t>
            </a:r>
            <a:endParaRPr lang="en-US" dirty="0">
              <a:hlinkClick r:id="rId9"/>
            </a:endParaRPr>
          </a:p>
          <a:p>
            <a:r>
              <a:rPr lang="en-US" dirty="0" smtClean="0">
                <a:hlinkClick r:id="rId9"/>
              </a:rPr>
              <a:t>Unicode Tutorial from Adobe</a:t>
            </a:r>
            <a:r>
              <a:rPr lang="en-US" dirty="0" smtClean="0"/>
              <a:t> – 79 </a:t>
            </a:r>
            <a:r>
              <a:rPr lang="en-US" dirty="0" smtClean="0"/>
              <a:t>annotated </a:t>
            </a:r>
            <a:r>
              <a:rPr lang="en-US" dirty="0" smtClean="0"/>
              <a:t>slides, from 2006 but still good</a:t>
            </a:r>
          </a:p>
          <a:p>
            <a:r>
              <a:rPr lang="en-US" dirty="0" err="1" smtClean="0">
                <a:hlinkClick r:id="rId10"/>
              </a:rPr>
              <a:t>UnicodeMath</a:t>
            </a:r>
            <a:r>
              <a:rPr lang="en-US" dirty="0" smtClean="0">
                <a:hlinkClick r:id="rId10"/>
              </a:rPr>
              <a:t> - A </a:t>
            </a:r>
            <a:r>
              <a:rPr lang="en-US" dirty="0">
                <a:hlinkClick r:id="rId10"/>
              </a:rPr>
              <a:t>Nearly Plain-Text Encoding of </a:t>
            </a:r>
            <a:r>
              <a:rPr lang="en-US" dirty="0" smtClean="0">
                <a:hlinkClick r:id="rId10"/>
              </a:rPr>
              <a:t>Mathematics, Version 3.1</a:t>
            </a:r>
            <a:r>
              <a:rPr lang="en-US" dirty="0" smtClean="0"/>
              <a:t> (versus application specific encoding like </a:t>
            </a:r>
            <a:r>
              <a:rPr lang="en-US" dirty="0" err="1" smtClean="0"/>
              <a:t>LaTeX</a:t>
            </a:r>
            <a:r>
              <a:rPr lang="en-US" dirty="0" smtClean="0"/>
              <a:t>)</a:t>
            </a:r>
          </a:p>
          <a:p>
            <a:r>
              <a:rPr lang="en-US" dirty="0">
                <a:hlinkClick r:id="rId11"/>
              </a:rPr>
              <a:t>List of XML and HTML character entity references</a:t>
            </a:r>
            <a:endParaRPr lang="en-US" dirty="0"/>
          </a:p>
          <a:p>
            <a:endParaRPr lang="en-US" dirty="0" smtClean="0"/>
          </a:p>
        </p:txBody>
      </p:sp>
      <p:sp>
        <p:nvSpPr>
          <p:cNvPr id="3" name="Title 2"/>
          <p:cNvSpPr>
            <a:spLocks noGrp="1"/>
          </p:cNvSpPr>
          <p:nvPr>
            <p:ph type="title"/>
          </p:nvPr>
        </p:nvSpPr>
        <p:spPr/>
        <p:txBody>
          <a:bodyPr/>
          <a:lstStyle/>
          <a:p>
            <a:r>
              <a:rPr lang="en-US" sz="2800" dirty="0" smtClean="0"/>
              <a:t>references – 3</a:t>
            </a:r>
            <a:endParaRPr lang="en-US" dirty="0"/>
          </a:p>
        </p:txBody>
      </p:sp>
    </p:spTree>
    <p:extLst>
      <p:ext uri="{BB962C8B-B14F-4D97-AF65-F5344CB8AC3E}">
        <p14:creationId xmlns:p14="http://schemas.microsoft.com/office/powerpoint/2010/main" val="1319774195"/>
      </p:ext>
    </p:extLst>
  </p:cSld>
  <p:clrMapOvr>
    <a:masterClrMapping/>
  </p:clrMapOvr>
  <p:transition>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err="1" smtClean="0">
                <a:hlinkClick r:id="rId2"/>
              </a:rPr>
              <a:t>Mojibake</a:t>
            </a:r>
            <a:r>
              <a:rPr lang="en-US" dirty="0" smtClean="0">
                <a:hlinkClick r:id="rId2"/>
              </a:rPr>
              <a:t> - </a:t>
            </a:r>
            <a:r>
              <a:rPr lang="en-US" dirty="0">
                <a:hlinkClick r:id="rId2"/>
              </a:rPr>
              <a:t>the garbled text that is the result of text being decoded using an unintended character </a:t>
            </a:r>
            <a:r>
              <a:rPr lang="en-US" dirty="0" smtClean="0">
                <a:hlinkClick r:id="rId2"/>
              </a:rPr>
              <a:t>encoding</a:t>
            </a:r>
            <a:endParaRPr lang="en-US" dirty="0" smtClean="0"/>
          </a:p>
          <a:p>
            <a:r>
              <a:rPr lang="en-US" dirty="0" smtClean="0">
                <a:hlinkClick r:id="rId3"/>
              </a:rPr>
              <a:t>Unicode Specials block</a:t>
            </a:r>
            <a:endParaRPr lang="en-US" dirty="0" smtClean="0"/>
          </a:p>
          <a:p>
            <a:r>
              <a:rPr lang="en-US" dirty="0">
                <a:hlinkClick r:id="rId4"/>
              </a:rPr>
              <a:t>An Encoding </a:t>
            </a:r>
            <a:r>
              <a:rPr lang="en-US" dirty="0" smtClean="0">
                <a:hlinkClick r:id="rId4"/>
              </a:rPr>
              <a:t>Primer</a:t>
            </a:r>
            <a:endParaRPr lang="en-US" dirty="0" smtClean="0"/>
          </a:p>
          <a:p>
            <a:r>
              <a:rPr lang="en-US" dirty="0" smtClean="0">
                <a:hlinkClick r:id="rId5"/>
              </a:rPr>
              <a:t>8-bit clean overview (related to SMTP/E-mail transmission of Unicode/MIME)</a:t>
            </a:r>
            <a:endParaRPr lang="en-US" dirty="0" smtClean="0"/>
          </a:p>
          <a:p>
            <a:r>
              <a:rPr lang="en-US" dirty="0" smtClean="0">
                <a:hlinkClick r:id="rId6"/>
              </a:rPr>
              <a:t>Punycode - </a:t>
            </a:r>
            <a:r>
              <a:rPr lang="en-US" dirty="0">
                <a:hlinkClick r:id="rId6"/>
              </a:rPr>
              <a:t>a way to represent Unicode within the limited character subset of ASCII used for Internet host </a:t>
            </a:r>
            <a:r>
              <a:rPr lang="en-US" dirty="0" smtClean="0">
                <a:hlinkClick r:id="rId6"/>
              </a:rPr>
              <a:t>names</a:t>
            </a:r>
            <a:endParaRPr lang="en-US" dirty="0" smtClean="0"/>
          </a:p>
          <a:p>
            <a:r>
              <a:rPr lang="en-US" dirty="0" smtClean="0">
                <a:hlinkClick r:id="rId7"/>
              </a:rPr>
              <a:t>Operating System Locale (Used by UNIX/Linux to set character encoding)</a:t>
            </a:r>
            <a:endParaRPr lang="en-US" dirty="0" smtClean="0"/>
          </a:p>
          <a:p>
            <a:r>
              <a:rPr lang="en-US" dirty="0" smtClean="0">
                <a:hlinkClick r:id="rId8"/>
              </a:rPr>
              <a:t>Unicode font overview</a:t>
            </a:r>
            <a:endParaRPr lang="en-US" dirty="0" smtClean="0"/>
          </a:p>
          <a:p>
            <a:r>
              <a:rPr lang="en-US" dirty="0" smtClean="0">
                <a:hlinkClick r:id="rId9"/>
              </a:rPr>
              <a:t>Very basic PowerShell script to detect file character encoding</a:t>
            </a:r>
            <a:endParaRPr lang="en-US" dirty="0" smtClean="0"/>
          </a:p>
          <a:p>
            <a:r>
              <a:rPr lang="en-US" dirty="0" smtClean="0">
                <a:hlinkClick r:id="rId10"/>
              </a:rPr>
              <a:t>Binary-to-text encoding (Encoding 8-bit data into 7-bit ASCII streams)</a:t>
            </a:r>
            <a:endParaRPr lang="en-US" dirty="0"/>
          </a:p>
        </p:txBody>
      </p:sp>
      <p:sp>
        <p:nvSpPr>
          <p:cNvPr id="3" name="Title 2"/>
          <p:cNvSpPr>
            <a:spLocks noGrp="1"/>
          </p:cNvSpPr>
          <p:nvPr>
            <p:ph type="title"/>
          </p:nvPr>
        </p:nvSpPr>
        <p:spPr/>
        <p:txBody>
          <a:bodyPr/>
          <a:lstStyle/>
          <a:p>
            <a:r>
              <a:rPr lang="en-US" sz="2800" dirty="0" smtClean="0"/>
              <a:t>references – 4</a:t>
            </a:r>
            <a:endParaRPr lang="en-US" dirty="0"/>
          </a:p>
        </p:txBody>
      </p:sp>
    </p:spTree>
    <p:extLst>
      <p:ext uri="{BB962C8B-B14F-4D97-AF65-F5344CB8AC3E}">
        <p14:creationId xmlns:p14="http://schemas.microsoft.com/office/powerpoint/2010/main" val="2102409732"/>
      </p:ext>
    </p:extLst>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pPr>
              <a:spcAft>
                <a:spcPts val="2400"/>
              </a:spcAft>
            </a:pPr>
            <a:r>
              <a:rPr lang="en-US" sz="3200" dirty="0" smtClean="0"/>
              <a:t>Just because most web sites use Unicode, why should I care?</a:t>
            </a:r>
          </a:p>
          <a:p>
            <a:pPr lvl="1">
              <a:spcAft>
                <a:spcPts val="2400"/>
              </a:spcAft>
            </a:pPr>
            <a:r>
              <a:rPr lang="en-US" sz="3200" dirty="0" smtClean="0"/>
              <a:t>Do you ever copy and paste 		to/from a web site?</a:t>
            </a:r>
          </a:p>
          <a:p>
            <a:pPr lvl="1">
              <a:spcAft>
                <a:spcPts val="2400"/>
              </a:spcAft>
            </a:pPr>
            <a:r>
              <a:rPr lang="en-US" sz="3200" dirty="0" smtClean="0"/>
              <a:t>Do you do any web scraping?</a:t>
            </a:r>
          </a:p>
          <a:p>
            <a:pPr lvl="1">
              <a:spcAft>
                <a:spcPts val="2400"/>
              </a:spcAft>
            </a:pPr>
            <a:r>
              <a:rPr lang="en-US" sz="3200" dirty="0" smtClean="0"/>
              <a:t>Do you use any web APIs?</a:t>
            </a:r>
          </a:p>
          <a:p>
            <a:pPr lvl="1">
              <a:spcAft>
                <a:spcPts val="2400"/>
              </a:spcAft>
            </a:pPr>
            <a:r>
              <a:rPr lang="en-US" sz="3200" dirty="0" smtClean="0"/>
              <a:t>Do you interact with any web sites?</a:t>
            </a:r>
          </a:p>
        </p:txBody>
      </p:sp>
      <p:sp>
        <p:nvSpPr>
          <p:cNvPr id="3" name="Title 2"/>
          <p:cNvSpPr>
            <a:spLocks noGrp="1"/>
          </p:cNvSpPr>
          <p:nvPr>
            <p:ph type="title"/>
          </p:nvPr>
        </p:nvSpPr>
        <p:spPr/>
        <p:txBody>
          <a:bodyPr/>
          <a:lstStyle/>
          <a:p>
            <a:r>
              <a:rPr lang="en-US" sz="2800" dirty="0" smtClean="0"/>
              <a:t>why do i care? (Web Unicode)</a:t>
            </a:r>
            <a:endParaRPr lang="en-US" sz="2800" dirty="0"/>
          </a:p>
        </p:txBody>
      </p:sp>
      <p:pic>
        <p:nvPicPr>
          <p:cNvPr id="4" name="Picture 3"/>
          <p:cNvPicPr>
            <a:picLocks noChangeAspect="1"/>
          </p:cNvPicPr>
          <p:nvPr/>
        </p:nvPicPr>
        <p:blipFill>
          <a:blip r:embed="rId3"/>
          <a:stretch>
            <a:fillRect/>
          </a:stretch>
        </p:blipFill>
        <p:spPr>
          <a:xfrm>
            <a:off x="7039588" y="2635972"/>
            <a:ext cx="1971675" cy="2324100"/>
          </a:xfrm>
          <a:prstGeom prst="rect">
            <a:avLst/>
          </a:prstGeom>
        </p:spPr>
      </p:pic>
      <p:pic>
        <p:nvPicPr>
          <p:cNvPr id="5" name="Picture 4"/>
          <p:cNvPicPr>
            <a:picLocks noChangeAspect="1"/>
          </p:cNvPicPr>
          <p:nvPr/>
        </p:nvPicPr>
        <p:blipFill>
          <a:blip r:embed="rId4"/>
          <a:stretch>
            <a:fillRect/>
          </a:stretch>
        </p:blipFill>
        <p:spPr>
          <a:xfrm>
            <a:off x="8368480" y="5447073"/>
            <a:ext cx="495300" cy="476250"/>
          </a:xfrm>
          <a:prstGeom prst="rect">
            <a:avLst/>
          </a:prstGeom>
        </p:spPr>
      </p:pic>
    </p:spTree>
    <p:extLst>
      <p:ext uri="{BB962C8B-B14F-4D97-AF65-F5344CB8AC3E}">
        <p14:creationId xmlns:p14="http://schemas.microsoft.com/office/powerpoint/2010/main" val="1752789259"/>
      </p:ext>
    </p:extLst>
  </p:cSld>
  <p:clrMapOvr>
    <a:masterClrMapping/>
  </p:clrMapOvr>
  <p:transition>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hlinkClick r:id="rId2"/>
              </a:rPr>
              <a:t>Internationalized domain name overview (Internet domain name using non-ASCII characters, e.g., Unicode)</a:t>
            </a:r>
            <a:endParaRPr lang="en-US" dirty="0" smtClean="0"/>
          </a:p>
          <a:p>
            <a:r>
              <a:rPr lang="en-US" dirty="0">
                <a:hlinkClick r:id="rId3"/>
              </a:rPr>
              <a:t>What Every Programmer Absolutely, Positively Needs To Know About Encodings And Character Sets To Work With </a:t>
            </a:r>
            <a:r>
              <a:rPr lang="en-US" dirty="0" smtClean="0">
                <a:hlinkClick r:id="rId3"/>
              </a:rPr>
              <a:t>Text</a:t>
            </a:r>
            <a:endParaRPr lang="en-US" dirty="0" smtClean="0"/>
          </a:p>
          <a:p>
            <a:r>
              <a:rPr lang="en-US" dirty="0">
                <a:hlinkClick r:id="rId4"/>
              </a:rPr>
              <a:t>Programming with </a:t>
            </a:r>
            <a:r>
              <a:rPr lang="en-US" dirty="0" smtClean="0">
                <a:hlinkClick r:id="rId4"/>
              </a:rPr>
              <a:t>Unicode (Open Source Book)</a:t>
            </a:r>
            <a:endParaRPr lang="en-US" dirty="0" smtClean="0"/>
          </a:p>
          <a:p>
            <a:r>
              <a:rPr lang="en-US" dirty="0">
                <a:hlinkClick r:id="rId5"/>
              </a:rPr>
              <a:t>UCS vs UTF-8 as Internal String </a:t>
            </a:r>
            <a:r>
              <a:rPr lang="en-US" dirty="0" smtClean="0">
                <a:hlinkClick r:id="rId5"/>
              </a:rPr>
              <a:t>Encoding</a:t>
            </a:r>
            <a:endParaRPr lang="en-US" dirty="0" smtClean="0"/>
          </a:p>
          <a:p>
            <a:r>
              <a:rPr lang="en-US" dirty="0" smtClean="0">
                <a:hlinkClick r:id="rId6"/>
              </a:rPr>
              <a:t>Marshalling (can be same or similar to serialization depending on context/language)</a:t>
            </a:r>
            <a:endParaRPr lang="en-US" dirty="0" smtClean="0"/>
          </a:p>
        </p:txBody>
      </p:sp>
      <p:sp>
        <p:nvSpPr>
          <p:cNvPr id="3" name="Title 2"/>
          <p:cNvSpPr>
            <a:spLocks noGrp="1"/>
          </p:cNvSpPr>
          <p:nvPr>
            <p:ph type="title"/>
          </p:nvPr>
        </p:nvSpPr>
        <p:spPr/>
        <p:txBody>
          <a:bodyPr/>
          <a:lstStyle/>
          <a:p>
            <a:r>
              <a:rPr lang="en-US" sz="2800" dirty="0" smtClean="0"/>
              <a:t>references – </a:t>
            </a:r>
            <a:r>
              <a:rPr lang="en-US" sz="2800" dirty="0"/>
              <a:t>5</a:t>
            </a:r>
            <a:endParaRPr lang="en-US" dirty="0"/>
          </a:p>
        </p:txBody>
      </p:sp>
    </p:spTree>
    <p:extLst>
      <p:ext uri="{BB962C8B-B14F-4D97-AF65-F5344CB8AC3E}">
        <p14:creationId xmlns:p14="http://schemas.microsoft.com/office/powerpoint/2010/main" val="1998954099"/>
      </p:ext>
    </p:extLst>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pPr>
              <a:spcAft>
                <a:spcPts val="1200"/>
              </a:spcAft>
            </a:pPr>
            <a:r>
              <a:rPr lang="en-US" sz="3200" dirty="0" smtClean="0"/>
              <a:t>The preferred format 							for E-mail is Unicode (UTF-8)</a:t>
            </a:r>
          </a:p>
          <a:p>
            <a:pPr lvl="1">
              <a:spcAft>
                <a:spcPts val="1200"/>
              </a:spcAft>
            </a:pPr>
            <a:r>
              <a:rPr lang="en-US" sz="3200" dirty="0" smtClean="0"/>
              <a:t>Some E-mail still uses simple ASCII (7 bit text)</a:t>
            </a:r>
          </a:p>
          <a:p>
            <a:pPr lvl="1">
              <a:spcAft>
                <a:spcPts val="1200"/>
              </a:spcAft>
            </a:pPr>
            <a:r>
              <a:rPr lang="en-US" sz="3200" dirty="0" smtClean="0"/>
              <a:t>A large amount of E-mail is HTML-based and thus uses Unicode (UTF-8)</a:t>
            </a:r>
          </a:p>
          <a:p>
            <a:pPr lvl="1">
              <a:spcAft>
                <a:spcPts val="1200"/>
              </a:spcAft>
            </a:pPr>
            <a:r>
              <a:rPr lang="en-US" sz="3200" dirty="0" smtClean="0"/>
              <a:t>The clear direction and standards are towards E-mail with native Unicode support (MIME, RFC 6531/6532)</a:t>
            </a:r>
          </a:p>
        </p:txBody>
      </p:sp>
      <p:sp>
        <p:nvSpPr>
          <p:cNvPr id="3" name="Title 2"/>
          <p:cNvSpPr>
            <a:spLocks noGrp="1"/>
          </p:cNvSpPr>
          <p:nvPr>
            <p:ph type="title"/>
          </p:nvPr>
        </p:nvSpPr>
        <p:spPr/>
        <p:txBody>
          <a:bodyPr/>
          <a:lstStyle/>
          <a:p>
            <a:r>
              <a:rPr lang="en-US" sz="2800" dirty="0" smtClean="0"/>
              <a:t>why do i care?</a:t>
            </a:r>
            <a:endParaRPr lang="en-US" sz="2800" dirty="0"/>
          </a:p>
        </p:txBody>
      </p:sp>
      <p:pic>
        <p:nvPicPr>
          <p:cNvPr id="5" name="Picture 4"/>
          <p:cNvPicPr>
            <a:picLocks noChangeAspect="1"/>
          </p:cNvPicPr>
          <p:nvPr/>
        </p:nvPicPr>
        <p:blipFill>
          <a:blip r:embed="rId3"/>
          <a:stretch>
            <a:fillRect/>
          </a:stretch>
        </p:blipFill>
        <p:spPr>
          <a:xfrm>
            <a:off x="5513070" y="284066"/>
            <a:ext cx="3535680" cy="1200150"/>
          </a:xfrm>
          <a:prstGeom prst="rect">
            <a:avLst/>
          </a:prstGeom>
        </p:spPr>
      </p:pic>
    </p:spTree>
    <p:extLst>
      <p:ext uri="{BB962C8B-B14F-4D97-AF65-F5344CB8AC3E}">
        <p14:creationId xmlns:p14="http://schemas.microsoft.com/office/powerpoint/2010/main" val="78564633"/>
      </p:ext>
    </p:extLst>
  </p:cSld>
  <p:clrMapOvr>
    <a:masterClrMapping/>
  </p:clrMapOvr>
  <p:transition>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pPr>
              <a:spcAft>
                <a:spcPts val="1200"/>
              </a:spcAft>
            </a:pPr>
            <a:r>
              <a:rPr lang="en-US" sz="3200" dirty="0" smtClean="0"/>
              <a:t>Windows, </a:t>
            </a:r>
            <a:r>
              <a:rPr lang="en-US" sz="3200" dirty="0" err="1" smtClean="0"/>
              <a:t>MacOS</a:t>
            </a:r>
            <a:r>
              <a:rPr lang="en-US" sz="3200" dirty="0" smtClean="0"/>
              <a:t>, and UNIX/Linux all use/support Unicode</a:t>
            </a:r>
          </a:p>
          <a:p>
            <a:pPr lvl="1">
              <a:spcAft>
                <a:spcPts val="1200"/>
              </a:spcAft>
            </a:pPr>
            <a:r>
              <a:rPr lang="en-US" sz="3200" dirty="0" smtClean="0"/>
              <a:t>Windows only uses Unicode (UTF-16) for internal character representation and defaults to this for file encoding</a:t>
            </a:r>
          </a:p>
          <a:p>
            <a:pPr lvl="1">
              <a:spcAft>
                <a:spcPts val="1200"/>
              </a:spcAft>
            </a:pPr>
            <a:r>
              <a:rPr lang="en-US" sz="3200" dirty="0" smtClean="0"/>
              <a:t>Unicode is generally not compatible with ASCII*</a:t>
            </a:r>
          </a:p>
          <a:p>
            <a:pPr lvl="1">
              <a:spcAft>
                <a:spcPts val="1200"/>
              </a:spcAft>
            </a:pPr>
            <a:r>
              <a:rPr lang="en-US" sz="3200" dirty="0" smtClean="0"/>
              <a:t>Some tooling only supports simple ASCII</a:t>
            </a:r>
          </a:p>
        </p:txBody>
      </p:sp>
      <p:sp>
        <p:nvSpPr>
          <p:cNvPr id="3" name="Title 2"/>
          <p:cNvSpPr>
            <a:spLocks noGrp="1"/>
          </p:cNvSpPr>
          <p:nvPr>
            <p:ph type="title"/>
          </p:nvPr>
        </p:nvSpPr>
        <p:spPr/>
        <p:txBody>
          <a:bodyPr/>
          <a:lstStyle/>
          <a:p>
            <a:r>
              <a:rPr lang="en-US" sz="2800" dirty="0" smtClean="0"/>
              <a:t>why do i care?</a:t>
            </a:r>
            <a:endParaRPr lang="en-US" sz="2800" dirty="0"/>
          </a:p>
        </p:txBody>
      </p:sp>
      <p:pic>
        <p:nvPicPr>
          <p:cNvPr id="5" name="Picture 4"/>
          <p:cNvPicPr>
            <a:picLocks noChangeAspect="1"/>
          </p:cNvPicPr>
          <p:nvPr/>
        </p:nvPicPr>
        <p:blipFill>
          <a:blip r:embed="rId3"/>
          <a:stretch>
            <a:fillRect/>
          </a:stretch>
        </p:blipFill>
        <p:spPr>
          <a:xfrm>
            <a:off x="5819795" y="260268"/>
            <a:ext cx="845820" cy="828675"/>
          </a:xfrm>
          <a:prstGeom prst="rect">
            <a:avLst/>
          </a:prstGeom>
        </p:spPr>
      </p:pic>
      <p:pic>
        <p:nvPicPr>
          <p:cNvPr id="6" name="Picture 5"/>
          <p:cNvPicPr>
            <a:picLocks noChangeAspect="1"/>
          </p:cNvPicPr>
          <p:nvPr/>
        </p:nvPicPr>
        <p:blipFill>
          <a:blip r:embed="rId4"/>
          <a:stretch>
            <a:fillRect/>
          </a:stretch>
        </p:blipFill>
        <p:spPr>
          <a:xfrm>
            <a:off x="6820514" y="308845"/>
            <a:ext cx="866775" cy="780098"/>
          </a:xfrm>
          <a:prstGeom prst="rect">
            <a:avLst/>
          </a:prstGeom>
        </p:spPr>
      </p:pic>
      <p:pic>
        <p:nvPicPr>
          <p:cNvPr id="7" name="Picture 6"/>
          <p:cNvPicPr>
            <a:picLocks noChangeAspect="1"/>
          </p:cNvPicPr>
          <p:nvPr/>
        </p:nvPicPr>
        <p:blipFill>
          <a:blip r:embed="rId5"/>
          <a:stretch>
            <a:fillRect/>
          </a:stretch>
        </p:blipFill>
        <p:spPr>
          <a:xfrm>
            <a:off x="7842188" y="260268"/>
            <a:ext cx="714375" cy="842963"/>
          </a:xfrm>
          <a:prstGeom prst="rect">
            <a:avLst/>
          </a:prstGeom>
        </p:spPr>
      </p:pic>
    </p:spTree>
    <p:extLst>
      <p:ext uri="{BB962C8B-B14F-4D97-AF65-F5344CB8AC3E}">
        <p14:creationId xmlns:p14="http://schemas.microsoft.com/office/powerpoint/2010/main" val="1285442843"/>
      </p:ext>
    </p:extLst>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pPr>
              <a:spcAft>
                <a:spcPts val="1200"/>
              </a:spcAft>
            </a:pPr>
            <a:r>
              <a:rPr lang="en-US" sz="3200" dirty="0" smtClean="0"/>
              <a:t>Not understanding Unicode will lead to much suffering:</a:t>
            </a:r>
          </a:p>
          <a:p>
            <a:pPr marL="228600" lvl="1" indent="0">
              <a:spcAft>
                <a:spcPts val="1200"/>
              </a:spcAft>
              <a:buNone/>
            </a:pPr>
            <a:endParaRPr lang="en-US" sz="7200" dirty="0" smtClean="0"/>
          </a:p>
          <a:p>
            <a:pPr lvl="1">
              <a:spcAft>
                <a:spcPts val="1200"/>
              </a:spcAft>
            </a:pPr>
            <a:r>
              <a:rPr lang="en-US" sz="3200" dirty="0" smtClean="0"/>
              <a:t>Garbled input/output/displays</a:t>
            </a:r>
          </a:p>
          <a:p>
            <a:pPr lvl="1">
              <a:spcAft>
                <a:spcPts val="1200"/>
              </a:spcAft>
            </a:pPr>
            <a:r>
              <a:rPr lang="en-US" sz="3200" dirty="0"/>
              <a:t>Failed deployments/tooling errors</a:t>
            </a:r>
          </a:p>
          <a:p>
            <a:pPr lvl="1">
              <a:spcAft>
                <a:spcPts val="1200"/>
              </a:spcAft>
            </a:pPr>
            <a:r>
              <a:rPr lang="en-US" sz="3200" dirty="0" smtClean="0"/>
              <a:t>Data loss/corruption</a:t>
            </a:r>
          </a:p>
          <a:p>
            <a:pPr lvl="1">
              <a:spcAft>
                <a:spcPts val="1200"/>
              </a:spcAft>
            </a:pPr>
            <a:r>
              <a:rPr lang="en-US" sz="3200" dirty="0" smtClean="0"/>
              <a:t>Painful retrofitting</a:t>
            </a:r>
            <a:endParaRPr lang="en-US" sz="3200" dirty="0"/>
          </a:p>
          <a:p>
            <a:pPr lvl="1">
              <a:spcAft>
                <a:spcPts val="1200"/>
              </a:spcAft>
            </a:pPr>
            <a:endParaRPr lang="en-US" sz="3200" dirty="0" smtClean="0"/>
          </a:p>
        </p:txBody>
      </p:sp>
      <p:sp>
        <p:nvSpPr>
          <p:cNvPr id="3" name="Title 2"/>
          <p:cNvSpPr>
            <a:spLocks noGrp="1"/>
          </p:cNvSpPr>
          <p:nvPr>
            <p:ph type="title"/>
          </p:nvPr>
        </p:nvSpPr>
        <p:spPr/>
        <p:txBody>
          <a:bodyPr/>
          <a:lstStyle/>
          <a:p>
            <a:r>
              <a:rPr lang="en-US" sz="2800" dirty="0" smtClean="0"/>
              <a:t>why do i care?</a:t>
            </a:r>
            <a:endParaRPr lang="en-US" sz="2800" dirty="0"/>
          </a:p>
        </p:txBody>
      </p:sp>
      <p:pic>
        <p:nvPicPr>
          <p:cNvPr id="5" name="Picture 4"/>
          <p:cNvPicPr>
            <a:picLocks noChangeAspect="1"/>
          </p:cNvPicPr>
          <p:nvPr/>
        </p:nvPicPr>
        <p:blipFill>
          <a:blip r:embed="rId3"/>
          <a:stretch>
            <a:fillRect/>
          </a:stretch>
        </p:blipFill>
        <p:spPr>
          <a:xfrm>
            <a:off x="6948489" y="4814889"/>
            <a:ext cx="1983581" cy="1659731"/>
          </a:xfrm>
          <a:prstGeom prst="rect">
            <a:avLst/>
          </a:prstGeom>
        </p:spPr>
      </p:pic>
      <p:pic>
        <p:nvPicPr>
          <p:cNvPr id="6" name="Picture 5"/>
          <p:cNvPicPr>
            <a:picLocks noChangeAspect="1"/>
          </p:cNvPicPr>
          <p:nvPr/>
        </p:nvPicPr>
        <p:blipFill>
          <a:blip r:embed="rId4"/>
          <a:stretch>
            <a:fillRect/>
          </a:stretch>
        </p:blipFill>
        <p:spPr>
          <a:xfrm>
            <a:off x="1219205" y="2193131"/>
            <a:ext cx="2000250" cy="1120140"/>
          </a:xfrm>
          <a:prstGeom prst="rect">
            <a:avLst/>
          </a:prstGeom>
        </p:spPr>
      </p:pic>
      <p:pic>
        <p:nvPicPr>
          <p:cNvPr id="7" name="Picture 6"/>
          <p:cNvPicPr>
            <a:picLocks noChangeAspect="1"/>
          </p:cNvPicPr>
          <p:nvPr/>
        </p:nvPicPr>
        <p:blipFill>
          <a:blip r:embed="rId5"/>
          <a:stretch>
            <a:fillRect/>
          </a:stretch>
        </p:blipFill>
        <p:spPr>
          <a:xfrm>
            <a:off x="4220639" y="1873091"/>
            <a:ext cx="2026920" cy="1440180"/>
          </a:xfrm>
          <a:prstGeom prst="rect">
            <a:avLst/>
          </a:prstGeom>
        </p:spPr>
      </p:pic>
      <p:pic>
        <p:nvPicPr>
          <p:cNvPr id="8" name="Picture 7"/>
          <p:cNvPicPr>
            <a:picLocks noChangeAspect="1"/>
          </p:cNvPicPr>
          <p:nvPr/>
        </p:nvPicPr>
        <p:blipFill>
          <a:blip r:embed="rId6"/>
          <a:stretch>
            <a:fillRect/>
          </a:stretch>
        </p:blipFill>
        <p:spPr>
          <a:xfrm>
            <a:off x="7104222" y="1855946"/>
            <a:ext cx="1692116" cy="1457325"/>
          </a:xfrm>
          <a:prstGeom prst="rect">
            <a:avLst/>
          </a:prstGeom>
        </p:spPr>
      </p:pic>
    </p:spTree>
    <p:extLst>
      <p:ext uri="{BB962C8B-B14F-4D97-AF65-F5344CB8AC3E}">
        <p14:creationId xmlns:p14="http://schemas.microsoft.com/office/powerpoint/2010/main" val="1354629677"/>
      </p:ext>
    </p:extLst>
  </p:cSld>
  <p:clrMapOvr>
    <a:masterClrMapping/>
  </p:clrMapOvr>
  <p:transition>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pPr>
              <a:spcAft>
                <a:spcPts val="1200"/>
              </a:spcAft>
            </a:pPr>
            <a:r>
              <a:rPr lang="en-US" sz="3200" dirty="0" smtClean="0"/>
              <a:t>Prerequisites – A Brief Digression</a:t>
            </a:r>
          </a:p>
          <a:p>
            <a:pPr lvl="1">
              <a:spcAft>
                <a:spcPts val="1200"/>
              </a:spcAft>
            </a:pPr>
            <a:r>
              <a:rPr lang="en-US" sz="3200" dirty="0" smtClean="0"/>
              <a:t>Serialization</a:t>
            </a:r>
          </a:p>
          <a:p>
            <a:pPr lvl="1">
              <a:spcAft>
                <a:spcPts val="1200"/>
              </a:spcAft>
            </a:pPr>
            <a:r>
              <a:rPr lang="en-US" sz="3200" dirty="0" smtClean="0"/>
              <a:t>Character Encoding</a:t>
            </a:r>
          </a:p>
          <a:p>
            <a:pPr marL="228600" lvl="1" indent="0">
              <a:spcAft>
                <a:spcPts val="1200"/>
              </a:spcAft>
              <a:buNone/>
            </a:pPr>
            <a:endParaRPr lang="en-US" sz="800" dirty="0" smtClean="0"/>
          </a:p>
          <a:p>
            <a:pPr>
              <a:spcAft>
                <a:spcPts val="1200"/>
              </a:spcAft>
            </a:pPr>
            <a:r>
              <a:rPr lang="en-US" sz="3200" dirty="0" smtClean="0"/>
              <a:t>Unicode, UCS, and ISO/IEC 10646</a:t>
            </a:r>
          </a:p>
          <a:p>
            <a:pPr lvl="1">
              <a:spcAft>
                <a:spcPts val="1200"/>
              </a:spcAft>
            </a:pPr>
            <a:r>
              <a:rPr lang="en-US" sz="3200" dirty="0" smtClean="0"/>
              <a:t>A Brief Tour</a:t>
            </a:r>
          </a:p>
          <a:p>
            <a:pPr lvl="1">
              <a:spcAft>
                <a:spcPts val="1200"/>
              </a:spcAft>
            </a:pPr>
            <a:r>
              <a:rPr lang="en-US" sz="3200" dirty="0" smtClean="0"/>
              <a:t>Unicode Encodings</a:t>
            </a:r>
          </a:p>
          <a:p>
            <a:pPr lvl="1">
              <a:spcAft>
                <a:spcPts val="1200"/>
              </a:spcAft>
            </a:pPr>
            <a:r>
              <a:rPr lang="en-US" sz="3200" dirty="0" smtClean="0"/>
              <a:t>Examples and Avoiding Problems</a:t>
            </a:r>
            <a:endParaRPr lang="en-US" sz="3200" dirty="0"/>
          </a:p>
        </p:txBody>
      </p:sp>
      <p:sp>
        <p:nvSpPr>
          <p:cNvPr id="3" name="Title 2"/>
          <p:cNvSpPr>
            <a:spLocks noGrp="1"/>
          </p:cNvSpPr>
          <p:nvPr>
            <p:ph type="title"/>
          </p:nvPr>
        </p:nvSpPr>
        <p:spPr/>
        <p:txBody>
          <a:bodyPr/>
          <a:lstStyle/>
          <a:p>
            <a:r>
              <a:rPr lang="en-US" sz="2800" dirty="0" smtClean="0"/>
              <a:t>Overview</a:t>
            </a:r>
            <a:endParaRPr lang="en-US" sz="2800" dirty="0"/>
          </a:p>
        </p:txBody>
      </p:sp>
      <p:pic>
        <p:nvPicPr>
          <p:cNvPr id="10242" name="Picture 2" descr="Image result for sunrise over clou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5925" y="4211637"/>
            <a:ext cx="18288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Image result for encod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0150" y="1906587"/>
            <a:ext cx="2286000"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024359"/>
      </p:ext>
    </p:extLst>
  </p:cSld>
  <p:clrMapOvr>
    <a:masterClrMapping/>
  </p:clrMapOvr>
  <p:transition>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592854"/>
            <a:ext cx="8229600" cy="5533310"/>
          </a:xfrm>
          <a:prstGeom prst="rect">
            <a:avLst/>
          </a:prstGeom>
        </p:spPr>
        <p:txBody>
          <a:bodyPr anchor="ctr">
            <a:normAutofit/>
          </a:bodyPr>
          <a:lstStyle/>
          <a:p>
            <a:pPr marL="0" indent="0" algn="ctr">
              <a:buNone/>
            </a:pPr>
            <a:r>
              <a:rPr lang="en-US" sz="4000" b="1" dirty="0" smtClean="0"/>
              <a:t>Serialization</a:t>
            </a:r>
            <a:endParaRPr lang="en-US" sz="4000" b="1" dirty="0"/>
          </a:p>
        </p:txBody>
      </p:sp>
      <p:pic>
        <p:nvPicPr>
          <p:cNvPr id="4" name="Picture 4" descr="Image result for data serializ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284" y="4347065"/>
            <a:ext cx="4571429" cy="196571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2714624" y="1319212"/>
            <a:ext cx="3714750" cy="1228725"/>
          </a:xfrm>
          <a:prstGeom prst="rect">
            <a:avLst/>
          </a:prstGeom>
        </p:spPr>
      </p:pic>
    </p:spTree>
    <p:extLst>
      <p:ext uri="{BB962C8B-B14F-4D97-AF65-F5344CB8AC3E}">
        <p14:creationId xmlns:p14="http://schemas.microsoft.com/office/powerpoint/2010/main" val="3703533071"/>
      </p:ext>
    </p:extLst>
  </p:cSld>
  <p:clrMapOvr>
    <a:masterClrMapping/>
  </p:clrMapOvr>
  <p:transition>
    <p:push dir="u"/>
  </p:transition>
  <p:timing>
    <p:tnLst>
      <p:par>
        <p:cTn id="1" dur="indefinite" restart="never" nodeType="tmRoot"/>
      </p:par>
    </p:tnLst>
  </p:timing>
</p:sld>
</file>

<file path=ppt/theme/theme1.xml><?xml version="1.0" encoding="utf-8"?>
<a:theme xmlns:a="http://schemas.openxmlformats.org/drawingml/2006/main" name="CDW 2011">
  <a:themeElements>
    <a:clrScheme name="CDW">
      <a:dk1>
        <a:sysClr val="windowText" lastClr="000000"/>
      </a:dk1>
      <a:lt1>
        <a:sysClr val="window" lastClr="FFFFFF"/>
      </a:lt1>
      <a:dk2>
        <a:srgbClr val="484E53"/>
      </a:dk2>
      <a:lt2>
        <a:srgbClr val="D6D6D4"/>
      </a:lt2>
      <a:accent1>
        <a:srgbClr val="E31837"/>
      </a:accent1>
      <a:accent2>
        <a:srgbClr val="D06F1A"/>
      </a:accent2>
      <a:accent3>
        <a:srgbClr val="8B0E04"/>
      </a:accent3>
      <a:accent4>
        <a:srgbClr val="0073AE"/>
      </a:accent4>
      <a:accent5>
        <a:srgbClr val="8D8B00"/>
      </a:accent5>
      <a:accent6>
        <a:srgbClr val="C79316"/>
      </a:accent6>
      <a:hlink>
        <a:srgbClr val="E31837"/>
      </a:hlink>
      <a:folHlink>
        <a:srgbClr val="D06F1A"/>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CDW 2011.potx</Template>
  <TotalTime>11053</TotalTime>
  <Words>3407</Words>
  <Application>Microsoft Office PowerPoint</Application>
  <PresentationFormat>On-screen Show (4:3)</PresentationFormat>
  <Paragraphs>571</Paragraphs>
  <Slides>40</Slides>
  <Notes>33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40</vt:i4>
      </vt:variant>
    </vt:vector>
  </HeadingPairs>
  <TitlesOfParts>
    <vt:vector size="52" baseType="lpstr">
      <vt:lpstr>MS Gothic</vt:lpstr>
      <vt:lpstr>Arial</vt:lpstr>
      <vt:lpstr>Calibri</vt:lpstr>
      <vt:lpstr>Calibri</vt:lpstr>
      <vt:lpstr>Courier New</vt:lpstr>
      <vt:lpstr>Lucida Console</vt:lpstr>
      <vt:lpstr>Lucida Grande</vt:lpstr>
      <vt:lpstr>Monotype Sans Duospace Ext B</vt:lpstr>
      <vt:lpstr>Tahoma</vt:lpstr>
      <vt:lpstr>Verdana</vt:lpstr>
      <vt:lpstr>Wingdings</vt:lpstr>
      <vt:lpstr>CDW 2011</vt:lpstr>
      <vt:lpstr>What is Unicode and why do i care?</vt:lpstr>
      <vt:lpstr>what is Unicode?</vt:lpstr>
      <vt:lpstr>why do i care?</vt:lpstr>
      <vt:lpstr>why do i care? (Web Unicode)</vt:lpstr>
      <vt:lpstr>why do i care?</vt:lpstr>
      <vt:lpstr>why do i care?</vt:lpstr>
      <vt:lpstr>why do i care?</vt:lpstr>
      <vt:lpstr>Overview</vt:lpstr>
      <vt:lpstr>PowerPoint Presentation</vt:lpstr>
      <vt:lpstr>How do Apps Communicate?</vt:lpstr>
      <vt:lpstr>serialization Complications</vt:lpstr>
      <vt:lpstr>serialization formats</vt:lpstr>
      <vt:lpstr>PowerPoint Presentation</vt:lpstr>
      <vt:lpstr>Character encoding – Terminology</vt:lpstr>
      <vt:lpstr>Character encodings</vt:lpstr>
      <vt:lpstr>“Extended” ASCII</vt:lpstr>
      <vt:lpstr>Character encoding – Code Pages</vt:lpstr>
      <vt:lpstr>Multiple Languages – code pages</vt:lpstr>
      <vt:lpstr>PowerPoint Presentation</vt:lpstr>
      <vt:lpstr>Unicode origins</vt:lpstr>
      <vt:lpstr>Unicode/ucs – Terminology</vt:lpstr>
      <vt:lpstr>PowerPoint Presentation</vt:lpstr>
      <vt:lpstr>Unicode mechanics</vt:lpstr>
      <vt:lpstr>Unicode Planes</vt:lpstr>
      <vt:lpstr>Unicode – example coded ucs</vt:lpstr>
      <vt:lpstr>PowerPoint Presentation</vt:lpstr>
      <vt:lpstr>Garbled/Invalid ouTput</vt:lpstr>
      <vt:lpstr>Fixable Garbled output</vt:lpstr>
      <vt:lpstr>Fixable Garbled output</vt:lpstr>
      <vt:lpstr>Tooling Problems</vt:lpstr>
      <vt:lpstr>Unicode Encoding Differences</vt:lpstr>
      <vt:lpstr>Unicode Encoding Differences</vt:lpstr>
      <vt:lpstr>Unicode Encoding challenges</vt:lpstr>
      <vt:lpstr>Questions</vt:lpstr>
      <vt:lpstr>PowerPoint Presentation</vt:lpstr>
      <vt:lpstr>references – 1</vt:lpstr>
      <vt:lpstr>references – 2</vt:lpstr>
      <vt:lpstr>references – 3</vt:lpstr>
      <vt:lpstr>references – 4</vt:lpstr>
      <vt:lpstr>references – 5</vt:lpstr>
    </vt:vector>
  </TitlesOfParts>
  <Company>AT&amp;T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templates</dc:title>
  <dc:creator>js646y@att.com</dc:creator>
  <cp:keywords>MUG</cp:keywords>
  <cp:lastModifiedBy>SMALL, JAMES R</cp:lastModifiedBy>
  <cp:revision>299</cp:revision>
  <dcterms:created xsi:type="dcterms:W3CDTF">2011-03-28T14:15:26Z</dcterms:created>
  <dcterms:modified xsi:type="dcterms:W3CDTF">2017-08-09T16:58:00Z</dcterms:modified>
</cp:coreProperties>
</file>