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>
        <p:scale>
          <a:sx n="75" d="100"/>
          <a:sy n="75" d="100"/>
        </p:scale>
        <p:origin x="792" y="29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FA6C-F5B6-4554-8CC7-683D3E98DD2C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39AC-4505-4D17-B11D-1461DF8A20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52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FA6C-F5B6-4554-8CC7-683D3E98DD2C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39AC-4505-4D17-B11D-1461DF8A20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39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FA6C-F5B6-4554-8CC7-683D3E98DD2C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39AC-4505-4D17-B11D-1461DF8A20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03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FA6C-F5B6-4554-8CC7-683D3E98DD2C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39AC-4505-4D17-B11D-1461DF8A20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14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FA6C-F5B6-4554-8CC7-683D3E98DD2C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39AC-4505-4D17-B11D-1461DF8A20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93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FA6C-F5B6-4554-8CC7-683D3E98DD2C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39AC-4505-4D17-B11D-1461DF8A20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35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FA6C-F5B6-4554-8CC7-683D3E98DD2C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39AC-4505-4D17-B11D-1461DF8A20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78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FA6C-F5B6-4554-8CC7-683D3E98DD2C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39AC-4505-4D17-B11D-1461DF8A20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62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FA6C-F5B6-4554-8CC7-683D3E98DD2C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39AC-4505-4D17-B11D-1461DF8A20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6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FA6C-F5B6-4554-8CC7-683D3E98DD2C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39AC-4505-4D17-B11D-1461DF8A20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19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FA6C-F5B6-4554-8CC7-683D3E98DD2C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39AC-4505-4D17-B11D-1461DF8A20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54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5FA6C-F5B6-4554-8CC7-683D3E98DD2C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39AC-4505-4D17-B11D-1461DF8A20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83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正方形/長方形 311">
            <a:extLst>
              <a:ext uri="{FF2B5EF4-FFF2-40B4-BE49-F238E27FC236}">
                <a16:creationId xmlns:a16="http://schemas.microsoft.com/office/drawing/2014/main" id="{CE33FCE1-95E5-4EA0-768B-14BED3BCA950}"/>
              </a:ext>
            </a:extLst>
          </p:cNvPr>
          <p:cNvSpPr/>
          <p:nvPr/>
        </p:nvSpPr>
        <p:spPr>
          <a:xfrm>
            <a:off x="135535" y="5046269"/>
            <a:ext cx="8861760" cy="17186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0F9A677C-2BBD-2754-E25D-45EA96618233}"/>
              </a:ext>
            </a:extLst>
          </p:cNvPr>
          <p:cNvSpPr/>
          <p:nvPr/>
        </p:nvSpPr>
        <p:spPr>
          <a:xfrm>
            <a:off x="135535" y="896526"/>
            <a:ext cx="8861760" cy="40684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D7521C2-CFB0-4C75-4780-026B754F15E1}"/>
              </a:ext>
            </a:extLst>
          </p:cNvPr>
          <p:cNvSpPr/>
          <p:nvPr/>
        </p:nvSpPr>
        <p:spPr>
          <a:xfrm>
            <a:off x="268625" y="4360112"/>
            <a:ext cx="722994" cy="465220"/>
          </a:xfrm>
          <a:prstGeom prst="roundRect">
            <a:avLst>
              <a:gd name="adj" fmla="val 1321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UE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12EA897-F51C-B5E0-6828-7121D647156D}"/>
              </a:ext>
            </a:extLst>
          </p:cNvPr>
          <p:cNvSpPr/>
          <p:nvPr/>
        </p:nvSpPr>
        <p:spPr>
          <a:xfrm>
            <a:off x="1202276" y="4360112"/>
            <a:ext cx="722994" cy="465220"/>
          </a:xfrm>
          <a:prstGeom prst="roundRect">
            <a:avLst>
              <a:gd name="adj" fmla="val 862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eNB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575FD6C-E21E-8467-EE19-F20825D5855B}"/>
              </a:ext>
            </a:extLst>
          </p:cNvPr>
          <p:cNvSpPr/>
          <p:nvPr/>
        </p:nvSpPr>
        <p:spPr>
          <a:xfrm>
            <a:off x="2074967" y="4360112"/>
            <a:ext cx="722994" cy="465220"/>
          </a:xfrm>
          <a:prstGeom prst="roundRect">
            <a:avLst>
              <a:gd name="adj" fmla="val 1206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SGW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37EC93A-ED20-7AB9-8F9F-7D13D320BBF0}"/>
              </a:ext>
            </a:extLst>
          </p:cNvPr>
          <p:cNvSpPr/>
          <p:nvPr/>
        </p:nvSpPr>
        <p:spPr>
          <a:xfrm>
            <a:off x="5158535" y="3529532"/>
            <a:ext cx="796752" cy="465220"/>
          </a:xfrm>
          <a:prstGeom prst="roundRect">
            <a:avLst>
              <a:gd name="adj" fmla="val 977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P-CSCF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4172152-F5DB-7E80-0C9D-9D5982F0F666}"/>
              </a:ext>
            </a:extLst>
          </p:cNvPr>
          <p:cNvSpPr/>
          <p:nvPr/>
        </p:nvSpPr>
        <p:spPr>
          <a:xfrm>
            <a:off x="4078491" y="1907085"/>
            <a:ext cx="823495" cy="465220"/>
          </a:xfrm>
          <a:prstGeom prst="roundRect">
            <a:avLst>
              <a:gd name="adj" fmla="val 1092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PCRF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4826A21-7E60-627E-47E4-94968DBDEA00}"/>
              </a:ext>
            </a:extLst>
          </p:cNvPr>
          <p:cNvSpPr/>
          <p:nvPr/>
        </p:nvSpPr>
        <p:spPr>
          <a:xfrm>
            <a:off x="2074967" y="3335155"/>
            <a:ext cx="722994" cy="465220"/>
          </a:xfrm>
          <a:prstGeom prst="roundRect">
            <a:avLst>
              <a:gd name="adj" fmla="val 1092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MME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BABB67C-09A8-5172-B797-B29A415949D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991619" y="4592722"/>
            <a:ext cx="21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F89FD84-775B-1E4D-FF1C-4BAAA70F46B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925270" y="4592722"/>
            <a:ext cx="149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82C9C280-31CE-9B95-AA21-E7F45346FEE8}"/>
              </a:ext>
            </a:extLst>
          </p:cNvPr>
          <p:cNvCxnSpPr>
            <a:cxnSpLocks/>
            <a:stCxn id="10" idx="0"/>
            <a:endCxn id="11" idx="1"/>
          </p:cNvCxnSpPr>
          <p:nvPr/>
        </p:nvCxnSpPr>
        <p:spPr>
          <a:xfrm rot="5400000" flipH="1" flipV="1">
            <a:off x="2369208" y="1626511"/>
            <a:ext cx="1775901" cy="16413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FF451B45-2D57-AF0E-16F6-D2F3B12EE44B}"/>
              </a:ext>
            </a:extLst>
          </p:cNvPr>
          <p:cNvSpPr/>
          <p:nvPr/>
        </p:nvSpPr>
        <p:spPr>
          <a:xfrm>
            <a:off x="6058243" y="3529531"/>
            <a:ext cx="796752" cy="465220"/>
          </a:xfrm>
          <a:prstGeom prst="roundRect">
            <a:avLst>
              <a:gd name="adj" fmla="val 977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S-CSCF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1D4BB74A-DAA3-A4C3-A010-D1EFE289A042}"/>
              </a:ext>
            </a:extLst>
          </p:cNvPr>
          <p:cNvCxnSpPr>
            <a:cxnSpLocks/>
            <a:stCxn id="167" idx="5"/>
            <a:endCxn id="33" idx="0"/>
          </p:cNvCxnSpPr>
          <p:nvPr/>
        </p:nvCxnSpPr>
        <p:spPr>
          <a:xfrm rot="16200000" flipH="1">
            <a:off x="4652232" y="1725144"/>
            <a:ext cx="1932434" cy="1676339"/>
          </a:xfrm>
          <a:prstGeom prst="bentConnector3">
            <a:avLst>
              <a:gd name="adj1" fmla="val -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6EB0CFE7-2CCA-BB66-C26F-C97C94A15494}"/>
              </a:ext>
            </a:extLst>
          </p:cNvPr>
          <p:cNvSpPr/>
          <p:nvPr/>
        </p:nvSpPr>
        <p:spPr>
          <a:xfrm>
            <a:off x="6957951" y="3529531"/>
            <a:ext cx="796752" cy="465220"/>
          </a:xfrm>
          <a:prstGeom prst="roundRect">
            <a:avLst>
              <a:gd name="adj" fmla="val 977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I-CSCF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65693CDE-B349-960F-DBFD-B1C4300E5DB1}"/>
              </a:ext>
            </a:extLst>
          </p:cNvPr>
          <p:cNvCxnSpPr>
            <a:cxnSpLocks/>
            <a:stCxn id="167" idx="7"/>
            <a:endCxn id="37" idx="0"/>
          </p:cNvCxnSpPr>
          <p:nvPr/>
        </p:nvCxnSpPr>
        <p:spPr>
          <a:xfrm rot="16200000" flipH="1">
            <a:off x="5071823" y="1245028"/>
            <a:ext cx="1992959" cy="2576047"/>
          </a:xfrm>
          <a:prstGeom prst="bentConnector3">
            <a:avLst>
              <a:gd name="adj1" fmla="val 1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09267013-6D95-A7F4-EF5F-B4041C007DA1}"/>
              </a:ext>
            </a:extLst>
          </p:cNvPr>
          <p:cNvCxnSpPr>
            <a:cxnSpLocks/>
            <a:stCxn id="9" idx="1"/>
            <a:endCxn id="7" idx="0"/>
          </p:cNvCxnSpPr>
          <p:nvPr/>
        </p:nvCxnSpPr>
        <p:spPr>
          <a:xfrm rot="10800000" flipV="1">
            <a:off x="3667547" y="2139694"/>
            <a:ext cx="410944" cy="22204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FC23801D-A45E-79FF-2EF6-39A51065303F}"/>
              </a:ext>
            </a:extLst>
          </p:cNvPr>
          <p:cNvCxnSpPr>
            <a:cxnSpLocks/>
            <a:stCxn id="8" idx="3"/>
            <a:endCxn id="33" idx="1"/>
          </p:cNvCxnSpPr>
          <p:nvPr/>
        </p:nvCxnSpPr>
        <p:spPr>
          <a:xfrm flipV="1">
            <a:off x="5955287" y="3762141"/>
            <a:ext cx="10295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825C9A12-DDDE-21B8-09B1-C6962CD16043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>
            <a:off x="6854995" y="3762141"/>
            <a:ext cx="1029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29EAF0C3-D631-7870-90FB-62BE4767AEE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97961" y="4592722"/>
            <a:ext cx="492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E43CD984-C018-457A-46CE-024F58B19132}"/>
              </a:ext>
            </a:extLst>
          </p:cNvPr>
          <p:cNvSpPr/>
          <p:nvPr/>
        </p:nvSpPr>
        <p:spPr>
          <a:xfrm>
            <a:off x="6960870" y="4360112"/>
            <a:ext cx="810117" cy="465220"/>
          </a:xfrm>
          <a:prstGeom prst="roundRect">
            <a:avLst>
              <a:gd name="adj" fmla="val 1321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MGW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雲 76">
            <a:extLst>
              <a:ext uri="{FF2B5EF4-FFF2-40B4-BE49-F238E27FC236}">
                <a16:creationId xmlns:a16="http://schemas.microsoft.com/office/drawing/2014/main" id="{337D1014-9A11-1F4E-5110-DF8D7716DE3D}"/>
              </a:ext>
            </a:extLst>
          </p:cNvPr>
          <p:cNvSpPr/>
          <p:nvPr/>
        </p:nvSpPr>
        <p:spPr>
          <a:xfrm>
            <a:off x="8144321" y="4394869"/>
            <a:ext cx="753979" cy="39570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PSTN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D88F4104-1774-D7E9-5C49-992757DDAA68}"/>
              </a:ext>
            </a:extLst>
          </p:cNvPr>
          <p:cNvCxnSpPr>
            <a:cxnSpLocks/>
            <a:stCxn id="73" idx="3"/>
            <a:endCxn id="77" idx="2"/>
          </p:cNvCxnSpPr>
          <p:nvPr/>
        </p:nvCxnSpPr>
        <p:spPr>
          <a:xfrm>
            <a:off x="7770987" y="4592722"/>
            <a:ext cx="375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コネクタ: カギ線 80">
            <a:extLst>
              <a:ext uri="{FF2B5EF4-FFF2-40B4-BE49-F238E27FC236}">
                <a16:creationId xmlns:a16="http://schemas.microsoft.com/office/drawing/2014/main" id="{B7ED47A4-F216-A5D4-B550-CDCD9E7B4873}"/>
              </a:ext>
            </a:extLst>
          </p:cNvPr>
          <p:cNvCxnSpPr>
            <a:cxnSpLocks/>
            <a:stCxn id="5" idx="0"/>
            <a:endCxn id="10" idx="1"/>
          </p:cNvCxnSpPr>
          <p:nvPr/>
        </p:nvCxnSpPr>
        <p:spPr>
          <a:xfrm rot="5400000" flipH="1" flipV="1">
            <a:off x="1423197" y="3708342"/>
            <a:ext cx="792347" cy="5111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BE0A7D74-F7BD-478C-028D-52EE252453D7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2436464" y="3800375"/>
            <a:ext cx="0" cy="559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EE5D5F03-5770-4507-3734-0CA83A4E4D52}"/>
              </a:ext>
            </a:extLst>
          </p:cNvPr>
          <p:cNvSpPr/>
          <p:nvPr/>
        </p:nvSpPr>
        <p:spPr>
          <a:xfrm>
            <a:off x="3986303" y="1247808"/>
            <a:ext cx="1003801" cy="123524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7" name="コネクタ: カギ線 106">
            <a:extLst>
              <a:ext uri="{FF2B5EF4-FFF2-40B4-BE49-F238E27FC236}">
                <a16:creationId xmlns:a16="http://schemas.microsoft.com/office/drawing/2014/main" id="{722B19C9-8EF2-027C-950B-657DF0951234}"/>
              </a:ext>
            </a:extLst>
          </p:cNvPr>
          <p:cNvCxnSpPr>
            <a:cxnSpLocks/>
            <a:stCxn id="9" idx="3"/>
            <a:endCxn id="8" idx="0"/>
          </p:cNvCxnSpPr>
          <p:nvPr/>
        </p:nvCxnSpPr>
        <p:spPr>
          <a:xfrm>
            <a:off x="4901986" y="2139695"/>
            <a:ext cx="654925" cy="13898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コネクタ: カギ線 138">
            <a:extLst>
              <a:ext uri="{FF2B5EF4-FFF2-40B4-BE49-F238E27FC236}">
                <a16:creationId xmlns:a16="http://schemas.microsoft.com/office/drawing/2014/main" id="{0713B42E-85A1-9F0C-262C-5F39DC39C549}"/>
              </a:ext>
            </a:extLst>
          </p:cNvPr>
          <p:cNvCxnSpPr>
            <a:cxnSpLocks/>
            <a:stCxn id="258" idx="6"/>
            <a:endCxn id="8" idx="1"/>
          </p:cNvCxnSpPr>
          <p:nvPr/>
        </p:nvCxnSpPr>
        <p:spPr>
          <a:xfrm flipV="1">
            <a:off x="4020105" y="3762142"/>
            <a:ext cx="1138430" cy="7505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05D1D03C-70D1-3B75-3D60-83BC4FEA51A8}"/>
              </a:ext>
            </a:extLst>
          </p:cNvPr>
          <p:cNvCxnSpPr>
            <a:cxnSpLocks/>
            <a:stCxn id="7" idx="3"/>
            <a:endCxn id="201" idx="1"/>
          </p:cNvCxnSpPr>
          <p:nvPr/>
        </p:nvCxnSpPr>
        <p:spPr>
          <a:xfrm>
            <a:off x="4044536" y="4592722"/>
            <a:ext cx="1107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2BC9DB31-BB11-10A2-9B21-9752357F9A90}"/>
              </a:ext>
            </a:extLst>
          </p:cNvPr>
          <p:cNvSpPr/>
          <p:nvPr/>
        </p:nvSpPr>
        <p:spPr>
          <a:xfrm>
            <a:off x="3219122" y="3278474"/>
            <a:ext cx="4685577" cy="161092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FE1CC333-66C4-FBF4-B026-3C2855511D56}"/>
              </a:ext>
            </a:extLst>
          </p:cNvPr>
          <p:cNvSpPr txBox="1"/>
          <p:nvPr/>
        </p:nvSpPr>
        <p:spPr>
          <a:xfrm>
            <a:off x="4019624" y="3009427"/>
            <a:ext cx="10038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VoLTE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交換機</a:t>
            </a: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0E7FBBA1-257C-3ACE-D5D7-1FDB376A1EA8}"/>
              </a:ext>
            </a:extLst>
          </p:cNvPr>
          <p:cNvSpPr txBox="1"/>
          <p:nvPr/>
        </p:nvSpPr>
        <p:spPr>
          <a:xfrm>
            <a:off x="4221593" y="1004545"/>
            <a:ext cx="64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統合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9CB97BCD-94AF-F7A3-BAAB-7BAF19CA7532}"/>
              </a:ext>
            </a:extLst>
          </p:cNvPr>
          <p:cNvSpPr txBox="1"/>
          <p:nvPr/>
        </p:nvSpPr>
        <p:spPr>
          <a:xfrm>
            <a:off x="6184925" y="4386842"/>
            <a:ext cx="3786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Mb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F1A04202-27E3-E015-361F-33E0C37CF90F}"/>
              </a:ext>
            </a:extLst>
          </p:cNvPr>
          <p:cNvSpPr txBox="1"/>
          <p:nvPr/>
        </p:nvSpPr>
        <p:spPr>
          <a:xfrm>
            <a:off x="6390075" y="1566834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Cx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7" name="楕円 166">
            <a:extLst>
              <a:ext uri="{FF2B5EF4-FFF2-40B4-BE49-F238E27FC236}">
                <a16:creationId xmlns:a16="http://schemas.microsoft.com/office/drawing/2014/main" id="{89F96E99-7993-23FB-E429-2355CF72710F}"/>
              </a:ext>
            </a:extLst>
          </p:cNvPr>
          <p:cNvSpPr/>
          <p:nvPr/>
        </p:nvSpPr>
        <p:spPr>
          <a:xfrm>
            <a:off x="4221593" y="1524037"/>
            <a:ext cx="654543" cy="8559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308FF6C-CB25-968C-952E-1C688E9173F3}"/>
              </a:ext>
            </a:extLst>
          </p:cNvPr>
          <p:cNvSpPr/>
          <p:nvPr/>
        </p:nvSpPr>
        <p:spPr>
          <a:xfrm>
            <a:off x="4077852" y="1326644"/>
            <a:ext cx="823495" cy="465220"/>
          </a:xfrm>
          <a:prstGeom prst="roundRect">
            <a:avLst>
              <a:gd name="adj" fmla="val 1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HSS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020089FE-F0D5-A56B-63B4-E529A59A035F}"/>
              </a:ext>
            </a:extLst>
          </p:cNvPr>
          <p:cNvSpPr txBox="1"/>
          <p:nvPr/>
        </p:nvSpPr>
        <p:spPr>
          <a:xfrm>
            <a:off x="7356326" y="1559254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Cx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1" name="四角形: 角を丸くする 200">
            <a:extLst>
              <a:ext uri="{FF2B5EF4-FFF2-40B4-BE49-F238E27FC236}">
                <a16:creationId xmlns:a16="http://schemas.microsoft.com/office/drawing/2014/main" id="{69EE5C4C-1B9A-240C-60E2-1940D894B8BC}"/>
              </a:ext>
            </a:extLst>
          </p:cNvPr>
          <p:cNvSpPr/>
          <p:nvPr/>
        </p:nvSpPr>
        <p:spPr>
          <a:xfrm>
            <a:off x="5152509" y="4360112"/>
            <a:ext cx="810117" cy="465220"/>
          </a:xfrm>
          <a:prstGeom prst="roundRect">
            <a:avLst>
              <a:gd name="adj" fmla="val 1321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>
              <a:lnSpc>
                <a:spcPct val="60000"/>
              </a:lnSpc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IMS</a:t>
            </a:r>
          </a:p>
          <a:p>
            <a:pPr algn="ctr">
              <a:lnSpc>
                <a:spcPct val="60000"/>
              </a:lnSpc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AGW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3367C374-3BA5-FEFF-D9BE-F59E8E62EC5B}"/>
              </a:ext>
            </a:extLst>
          </p:cNvPr>
          <p:cNvCxnSpPr>
            <a:cxnSpLocks/>
            <a:stCxn id="201" idx="3"/>
            <a:endCxn id="73" idx="1"/>
          </p:cNvCxnSpPr>
          <p:nvPr/>
        </p:nvCxnSpPr>
        <p:spPr>
          <a:xfrm>
            <a:off x="5962626" y="4592722"/>
            <a:ext cx="998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7838CE28-C5CE-CB98-3A9B-0451807E8A98}"/>
              </a:ext>
            </a:extLst>
          </p:cNvPr>
          <p:cNvCxnSpPr>
            <a:cxnSpLocks/>
            <a:stCxn id="201" idx="0"/>
            <a:endCxn id="8" idx="2"/>
          </p:cNvCxnSpPr>
          <p:nvPr/>
        </p:nvCxnSpPr>
        <p:spPr>
          <a:xfrm flipH="1" flipV="1">
            <a:off x="5556911" y="3994752"/>
            <a:ext cx="657" cy="365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B9A44A3A-E135-6E27-F25D-CABEB939607D}"/>
              </a:ext>
            </a:extLst>
          </p:cNvPr>
          <p:cNvSpPr txBox="1"/>
          <p:nvPr/>
        </p:nvSpPr>
        <p:spPr>
          <a:xfrm>
            <a:off x="5518715" y="3956024"/>
            <a:ext cx="3209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Iq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9FA7EF6B-54B6-6A6A-0C55-92999D80EF22}"/>
              </a:ext>
            </a:extLst>
          </p:cNvPr>
          <p:cNvSpPr txBox="1"/>
          <p:nvPr/>
        </p:nvSpPr>
        <p:spPr>
          <a:xfrm>
            <a:off x="5497904" y="2134785"/>
            <a:ext cx="3513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Rx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2" name="四角形: 角を丸くする 231">
            <a:extLst>
              <a:ext uri="{FF2B5EF4-FFF2-40B4-BE49-F238E27FC236}">
                <a16:creationId xmlns:a16="http://schemas.microsoft.com/office/drawing/2014/main" id="{CC53EA9F-26FA-4998-CD9C-9FE336F1890C}"/>
              </a:ext>
            </a:extLst>
          </p:cNvPr>
          <p:cNvSpPr/>
          <p:nvPr/>
        </p:nvSpPr>
        <p:spPr>
          <a:xfrm rot="21010314">
            <a:off x="6022906" y="3365457"/>
            <a:ext cx="570268" cy="20796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① 輻輳</a:t>
            </a:r>
          </a:p>
        </p:txBody>
      </p:sp>
      <p:sp>
        <p:nvSpPr>
          <p:cNvPr id="233" name="四角形: 角を丸くする 232">
            <a:extLst>
              <a:ext uri="{FF2B5EF4-FFF2-40B4-BE49-F238E27FC236}">
                <a16:creationId xmlns:a16="http://schemas.microsoft.com/office/drawing/2014/main" id="{A23046D9-0DBB-7EAB-8FCF-98FD65A6C09B}"/>
              </a:ext>
            </a:extLst>
          </p:cNvPr>
          <p:cNvSpPr/>
          <p:nvPr/>
        </p:nvSpPr>
        <p:spPr>
          <a:xfrm rot="21010314">
            <a:off x="5123353" y="3393813"/>
            <a:ext cx="570268" cy="20796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① 輻輳</a:t>
            </a:r>
          </a:p>
        </p:txBody>
      </p:sp>
      <p:sp>
        <p:nvSpPr>
          <p:cNvPr id="234" name="四角形: 角を丸くする 233">
            <a:extLst>
              <a:ext uri="{FF2B5EF4-FFF2-40B4-BE49-F238E27FC236}">
                <a16:creationId xmlns:a16="http://schemas.microsoft.com/office/drawing/2014/main" id="{599070EF-F771-D7B0-13DE-EAFBD697E749}"/>
              </a:ext>
            </a:extLst>
          </p:cNvPr>
          <p:cNvSpPr/>
          <p:nvPr/>
        </p:nvSpPr>
        <p:spPr>
          <a:xfrm rot="21010314">
            <a:off x="3965031" y="1251396"/>
            <a:ext cx="570268" cy="20796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② 輻輳</a:t>
            </a:r>
          </a:p>
        </p:txBody>
      </p:sp>
      <p:sp>
        <p:nvSpPr>
          <p:cNvPr id="236" name="テキスト ボックス 235">
            <a:extLst>
              <a:ext uri="{FF2B5EF4-FFF2-40B4-BE49-F238E27FC236}">
                <a16:creationId xmlns:a16="http://schemas.microsoft.com/office/drawing/2014/main" id="{EC6A9B60-AF48-BC4C-247F-A6009F71C7FE}"/>
              </a:ext>
            </a:extLst>
          </p:cNvPr>
          <p:cNvSpPr txBox="1"/>
          <p:nvPr/>
        </p:nvSpPr>
        <p:spPr>
          <a:xfrm>
            <a:off x="4600099" y="4207028"/>
            <a:ext cx="5517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切離し</a:t>
            </a:r>
            <a:endParaRPr kumimoji="1"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箇所</a:t>
            </a:r>
          </a:p>
        </p:txBody>
      </p:sp>
      <p:sp>
        <p:nvSpPr>
          <p:cNvPr id="237" name="テキスト ボックス 236">
            <a:extLst>
              <a:ext uri="{FF2B5EF4-FFF2-40B4-BE49-F238E27FC236}">
                <a16:creationId xmlns:a16="http://schemas.microsoft.com/office/drawing/2014/main" id="{0422A6B3-59A0-4090-7E00-904DAFFE5966}"/>
              </a:ext>
            </a:extLst>
          </p:cNvPr>
          <p:cNvSpPr txBox="1"/>
          <p:nvPr/>
        </p:nvSpPr>
        <p:spPr>
          <a:xfrm>
            <a:off x="2395276" y="1154099"/>
            <a:ext cx="11480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HSS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の輻輳により</a:t>
            </a:r>
            <a:endParaRPr kumimoji="1"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データ通信へ波及</a:t>
            </a:r>
          </a:p>
        </p:txBody>
      </p:sp>
      <p:graphicFrame>
        <p:nvGraphicFramePr>
          <p:cNvPr id="238" name="表 238">
            <a:extLst>
              <a:ext uri="{FF2B5EF4-FFF2-40B4-BE49-F238E27FC236}">
                <a16:creationId xmlns:a16="http://schemas.microsoft.com/office/drawing/2014/main" id="{F9CBC372-9816-2FDF-03F1-E96C0CBF9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1753"/>
              </p:ext>
            </p:extLst>
          </p:nvPr>
        </p:nvGraphicFramePr>
        <p:xfrm>
          <a:off x="5487511" y="-825220"/>
          <a:ext cx="365648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600">
                  <a:extLst>
                    <a:ext uri="{9D8B030D-6E8A-4147-A177-3AD203B41FA5}">
                      <a16:colId xmlns:a16="http://schemas.microsoft.com/office/drawing/2014/main" val="2366000569"/>
                    </a:ext>
                  </a:extLst>
                </a:gridCol>
                <a:gridCol w="2979889">
                  <a:extLst>
                    <a:ext uri="{9D8B030D-6E8A-4147-A177-3AD203B41FA5}">
                      <a16:colId xmlns:a16="http://schemas.microsoft.com/office/drawing/2014/main" val="390577859"/>
                    </a:ext>
                  </a:extLst>
                </a:gridCol>
              </a:tblGrid>
              <a:tr h="231294">
                <a:tc>
                  <a:txBody>
                    <a:bodyPr/>
                    <a:lstStyle/>
                    <a:p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P-CSCF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IMS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GW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。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UE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間でベアラを確立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58052"/>
                  </a:ext>
                </a:extLst>
              </a:tr>
              <a:tr h="231294">
                <a:tc>
                  <a:txBody>
                    <a:bodyPr/>
                    <a:lstStyle/>
                    <a:p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S-CSCF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i="0" dirty="0">
                          <a:solidFill>
                            <a:srgbClr val="333333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SIP</a:t>
                      </a:r>
                      <a:r>
                        <a:rPr lang="ja-JP" altLang="en-US" sz="1000" b="0" i="0" dirty="0">
                          <a:solidFill>
                            <a:srgbClr val="333333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登録、</a:t>
                      </a:r>
                      <a:r>
                        <a:rPr lang="en-US" altLang="ja-JP" sz="1000" b="0" i="0" dirty="0">
                          <a:solidFill>
                            <a:srgbClr val="333333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HSS</a:t>
                      </a:r>
                      <a:r>
                        <a:rPr lang="ja-JP" altLang="en-US" sz="1000" b="0" i="0" dirty="0">
                          <a:solidFill>
                            <a:srgbClr val="333333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から取得した加入情報、位置情報保持</a:t>
                      </a:r>
                      <a:endParaRPr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125935"/>
                  </a:ext>
                </a:extLst>
              </a:tr>
              <a:tr h="231294">
                <a:tc>
                  <a:txBody>
                    <a:bodyPr/>
                    <a:lstStyle/>
                    <a:p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I-CSCF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HSS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サーバの特定、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S-CSCF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への処理引継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84606"/>
                  </a:ext>
                </a:extLst>
              </a:tr>
            </a:tbl>
          </a:graphicData>
        </a:graphic>
      </p:graphicFrame>
      <p:sp>
        <p:nvSpPr>
          <p:cNvPr id="245" name="テキスト ボックス 244">
            <a:extLst>
              <a:ext uri="{FF2B5EF4-FFF2-40B4-BE49-F238E27FC236}">
                <a16:creationId xmlns:a16="http://schemas.microsoft.com/office/drawing/2014/main" id="{B9CFA49C-629B-BD08-5502-4D7CDD479646}"/>
              </a:ext>
            </a:extLst>
          </p:cNvPr>
          <p:cNvSpPr txBox="1"/>
          <p:nvPr/>
        </p:nvSpPr>
        <p:spPr>
          <a:xfrm rot="5400000">
            <a:off x="5856151" y="2354859"/>
            <a:ext cx="13898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加入者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の不一致　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8" name="楕円 257">
            <a:extLst>
              <a:ext uri="{FF2B5EF4-FFF2-40B4-BE49-F238E27FC236}">
                <a16:creationId xmlns:a16="http://schemas.microsoft.com/office/drawing/2014/main" id="{07CF57F3-1E17-F09C-C890-57DB4E09AB7B}"/>
              </a:ext>
            </a:extLst>
          </p:cNvPr>
          <p:cNvSpPr/>
          <p:nvPr/>
        </p:nvSpPr>
        <p:spPr>
          <a:xfrm>
            <a:off x="3972279" y="4470819"/>
            <a:ext cx="47826" cy="8377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7" name="楕円 276">
            <a:extLst>
              <a:ext uri="{FF2B5EF4-FFF2-40B4-BE49-F238E27FC236}">
                <a16:creationId xmlns:a16="http://schemas.microsoft.com/office/drawing/2014/main" id="{CED0560E-F955-2E53-A1C2-535C526075B0}"/>
              </a:ext>
            </a:extLst>
          </p:cNvPr>
          <p:cNvSpPr/>
          <p:nvPr/>
        </p:nvSpPr>
        <p:spPr>
          <a:xfrm>
            <a:off x="2750135" y="4622526"/>
            <a:ext cx="47826" cy="8377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8" name="コネクタ: カギ線 277">
            <a:extLst>
              <a:ext uri="{FF2B5EF4-FFF2-40B4-BE49-F238E27FC236}">
                <a16:creationId xmlns:a16="http://schemas.microsoft.com/office/drawing/2014/main" id="{D3C673EB-8146-9E47-CE68-DFFB9BDD3CCA}"/>
              </a:ext>
            </a:extLst>
          </p:cNvPr>
          <p:cNvCxnSpPr>
            <a:cxnSpLocks/>
            <a:stCxn id="277" idx="6"/>
            <a:endCxn id="285" idx="1"/>
          </p:cNvCxnSpPr>
          <p:nvPr/>
        </p:nvCxnSpPr>
        <p:spPr>
          <a:xfrm>
            <a:off x="2797961" y="4664412"/>
            <a:ext cx="459835" cy="17457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4845E1B-2B45-C87F-4F1B-34D2D3C70398}"/>
              </a:ext>
            </a:extLst>
          </p:cNvPr>
          <p:cNvSpPr/>
          <p:nvPr/>
        </p:nvSpPr>
        <p:spPr>
          <a:xfrm>
            <a:off x="3290557" y="4360112"/>
            <a:ext cx="753979" cy="465220"/>
          </a:xfrm>
          <a:prstGeom prst="roundRect">
            <a:avLst>
              <a:gd name="adj" fmla="val 1321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VoPGW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5" name="四角形: 角を丸くする 284">
            <a:extLst>
              <a:ext uri="{FF2B5EF4-FFF2-40B4-BE49-F238E27FC236}">
                <a16:creationId xmlns:a16="http://schemas.microsoft.com/office/drawing/2014/main" id="{C7EE787D-6672-EDCD-7529-EF0B1881037E}"/>
              </a:ext>
            </a:extLst>
          </p:cNvPr>
          <p:cNvSpPr/>
          <p:nvPr/>
        </p:nvSpPr>
        <p:spPr>
          <a:xfrm>
            <a:off x="3257796" y="6177510"/>
            <a:ext cx="753979" cy="465220"/>
          </a:xfrm>
          <a:prstGeom prst="roundRect">
            <a:avLst>
              <a:gd name="adj" fmla="val 1321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PGW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8" name="四角形: 角を丸くする 287">
            <a:extLst>
              <a:ext uri="{FF2B5EF4-FFF2-40B4-BE49-F238E27FC236}">
                <a16:creationId xmlns:a16="http://schemas.microsoft.com/office/drawing/2014/main" id="{BC28402E-16FF-F8B1-6F9D-94872930677F}"/>
              </a:ext>
            </a:extLst>
          </p:cNvPr>
          <p:cNvSpPr/>
          <p:nvPr/>
        </p:nvSpPr>
        <p:spPr>
          <a:xfrm>
            <a:off x="5141725" y="6177510"/>
            <a:ext cx="753979" cy="465220"/>
          </a:xfrm>
          <a:prstGeom prst="roundRect">
            <a:avLst>
              <a:gd name="adj" fmla="val 1321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L3SW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9" name="雲 288">
            <a:extLst>
              <a:ext uri="{FF2B5EF4-FFF2-40B4-BE49-F238E27FC236}">
                <a16:creationId xmlns:a16="http://schemas.microsoft.com/office/drawing/2014/main" id="{592AE227-6C0B-2B78-D92A-33631FBDBB36}"/>
              </a:ext>
            </a:extLst>
          </p:cNvPr>
          <p:cNvSpPr/>
          <p:nvPr/>
        </p:nvSpPr>
        <p:spPr>
          <a:xfrm>
            <a:off x="8118036" y="6212267"/>
            <a:ext cx="753979" cy="39570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INET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6E43144F-E65B-E222-6E2C-F144BDD44C19}"/>
              </a:ext>
            </a:extLst>
          </p:cNvPr>
          <p:cNvCxnSpPr>
            <a:cxnSpLocks/>
            <a:stCxn id="285" idx="3"/>
            <a:endCxn id="288" idx="1"/>
          </p:cNvCxnSpPr>
          <p:nvPr/>
        </p:nvCxnSpPr>
        <p:spPr>
          <a:xfrm>
            <a:off x="4011775" y="6410120"/>
            <a:ext cx="1129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AB1FC571-E868-4B0C-052D-FB836A3F4378}"/>
              </a:ext>
            </a:extLst>
          </p:cNvPr>
          <p:cNvCxnSpPr>
            <a:cxnSpLocks/>
            <a:stCxn id="288" idx="3"/>
            <a:endCxn id="319" idx="1"/>
          </p:cNvCxnSpPr>
          <p:nvPr/>
        </p:nvCxnSpPr>
        <p:spPr>
          <a:xfrm flipV="1">
            <a:off x="5895704" y="6408854"/>
            <a:ext cx="680807" cy="1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四角形: 角を丸くする 295">
            <a:extLst>
              <a:ext uri="{FF2B5EF4-FFF2-40B4-BE49-F238E27FC236}">
                <a16:creationId xmlns:a16="http://schemas.microsoft.com/office/drawing/2014/main" id="{697BD2C0-FB7E-7DE6-AC52-37729171A836}"/>
              </a:ext>
            </a:extLst>
          </p:cNvPr>
          <p:cNvSpPr/>
          <p:nvPr/>
        </p:nvSpPr>
        <p:spPr>
          <a:xfrm>
            <a:off x="3257796" y="5360196"/>
            <a:ext cx="753979" cy="465220"/>
          </a:xfrm>
          <a:prstGeom prst="roundRect">
            <a:avLst>
              <a:gd name="adj" fmla="val 1092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PCRF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4BE7C6D6-7E6A-45EC-ADDB-3A1DBEF74020}"/>
              </a:ext>
            </a:extLst>
          </p:cNvPr>
          <p:cNvCxnSpPr>
            <a:cxnSpLocks/>
            <a:stCxn id="296" idx="2"/>
            <a:endCxn id="285" idx="0"/>
          </p:cNvCxnSpPr>
          <p:nvPr/>
        </p:nvCxnSpPr>
        <p:spPr>
          <a:xfrm>
            <a:off x="3634786" y="5825416"/>
            <a:ext cx="0" cy="352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四角形: 角を丸くする 300">
            <a:extLst>
              <a:ext uri="{FF2B5EF4-FFF2-40B4-BE49-F238E27FC236}">
                <a16:creationId xmlns:a16="http://schemas.microsoft.com/office/drawing/2014/main" id="{2AB0888A-FFFD-44F8-3DF8-9702890C037C}"/>
              </a:ext>
            </a:extLst>
          </p:cNvPr>
          <p:cNvSpPr/>
          <p:nvPr/>
        </p:nvSpPr>
        <p:spPr>
          <a:xfrm>
            <a:off x="4144534" y="5359923"/>
            <a:ext cx="753979" cy="465220"/>
          </a:xfrm>
          <a:prstGeom prst="roundRect">
            <a:avLst>
              <a:gd name="adj" fmla="val 1092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Radius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15" name="コネクタ: カギ線 314">
            <a:extLst>
              <a:ext uri="{FF2B5EF4-FFF2-40B4-BE49-F238E27FC236}">
                <a16:creationId xmlns:a16="http://schemas.microsoft.com/office/drawing/2014/main" id="{E231FFEE-F07E-3AD6-2BCC-202D59CCF2F9}"/>
              </a:ext>
            </a:extLst>
          </p:cNvPr>
          <p:cNvCxnSpPr>
            <a:stCxn id="285" idx="0"/>
            <a:endCxn id="301" idx="2"/>
          </p:cNvCxnSpPr>
          <p:nvPr/>
        </p:nvCxnSpPr>
        <p:spPr>
          <a:xfrm rot="5400000" flipH="1" flipV="1">
            <a:off x="3901972" y="5557958"/>
            <a:ext cx="352367" cy="886738"/>
          </a:xfrm>
          <a:prstGeom prst="bentConnector3">
            <a:avLst>
              <a:gd name="adj1" fmla="val 355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四角形: 角を丸くする 318">
            <a:extLst>
              <a:ext uri="{FF2B5EF4-FFF2-40B4-BE49-F238E27FC236}">
                <a16:creationId xmlns:a16="http://schemas.microsoft.com/office/drawing/2014/main" id="{7082EAF3-B07C-C608-9C98-B59B9B584CB1}"/>
              </a:ext>
            </a:extLst>
          </p:cNvPr>
          <p:cNvSpPr/>
          <p:nvPr/>
        </p:nvSpPr>
        <p:spPr>
          <a:xfrm>
            <a:off x="6576511" y="6176244"/>
            <a:ext cx="753979" cy="465220"/>
          </a:xfrm>
          <a:prstGeom prst="roundRect">
            <a:avLst>
              <a:gd name="adj" fmla="val 1321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CGN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04C938F7-3A7B-8698-7D6B-A33E2A11C9E5}"/>
              </a:ext>
            </a:extLst>
          </p:cNvPr>
          <p:cNvCxnSpPr>
            <a:cxnSpLocks/>
            <a:stCxn id="319" idx="3"/>
            <a:endCxn id="289" idx="2"/>
          </p:cNvCxnSpPr>
          <p:nvPr/>
        </p:nvCxnSpPr>
        <p:spPr>
          <a:xfrm>
            <a:off x="7330490" y="6408854"/>
            <a:ext cx="789885" cy="1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テキスト ボックス 325">
            <a:extLst>
              <a:ext uri="{FF2B5EF4-FFF2-40B4-BE49-F238E27FC236}">
                <a16:creationId xmlns:a16="http://schemas.microsoft.com/office/drawing/2014/main" id="{7DC2BF9F-67E4-EDED-453A-55F158370A8E}"/>
              </a:ext>
            </a:extLst>
          </p:cNvPr>
          <p:cNvSpPr txBox="1"/>
          <p:nvPr/>
        </p:nvSpPr>
        <p:spPr>
          <a:xfrm>
            <a:off x="2847024" y="4380329"/>
            <a:ext cx="3529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S5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7" name="テキスト ボックス 326">
            <a:extLst>
              <a:ext uri="{FF2B5EF4-FFF2-40B4-BE49-F238E27FC236}">
                <a16:creationId xmlns:a16="http://schemas.microsoft.com/office/drawing/2014/main" id="{7C54DE45-6228-12E3-9046-D5DB581A55F6}"/>
              </a:ext>
            </a:extLst>
          </p:cNvPr>
          <p:cNvSpPr txBox="1"/>
          <p:nvPr/>
        </p:nvSpPr>
        <p:spPr>
          <a:xfrm>
            <a:off x="3986523" y="6194350"/>
            <a:ext cx="4010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SGi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8" name="テキスト ボックス 327">
            <a:extLst>
              <a:ext uri="{FF2B5EF4-FFF2-40B4-BE49-F238E27FC236}">
                <a16:creationId xmlns:a16="http://schemas.microsoft.com/office/drawing/2014/main" id="{6E39F154-4D5A-251C-5D6B-BBA925B712CF}"/>
              </a:ext>
            </a:extLst>
          </p:cNvPr>
          <p:cNvSpPr txBox="1"/>
          <p:nvPr/>
        </p:nvSpPr>
        <p:spPr>
          <a:xfrm>
            <a:off x="3317066" y="5778632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Gx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9" name="テキスト ボックス 328">
            <a:extLst>
              <a:ext uri="{FF2B5EF4-FFF2-40B4-BE49-F238E27FC236}">
                <a16:creationId xmlns:a16="http://schemas.microsoft.com/office/drawing/2014/main" id="{E98A3922-E0AA-DF58-1307-7B0059F5E685}"/>
              </a:ext>
            </a:extLst>
          </p:cNvPr>
          <p:cNvSpPr txBox="1"/>
          <p:nvPr/>
        </p:nvSpPr>
        <p:spPr>
          <a:xfrm>
            <a:off x="1340384" y="2919658"/>
            <a:ext cx="11480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HSS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の輻輳により</a:t>
            </a:r>
            <a:endParaRPr kumimoji="1"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位置登録不可</a:t>
            </a:r>
          </a:p>
        </p:txBody>
      </p:sp>
    </p:spTree>
    <p:extLst>
      <p:ext uri="{BB962C8B-B14F-4D97-AF65-F5344CB8AC3E}">
        <p14:creationId xmlns:p14="http://schemas.microsoft.com/office/powerpoint/2010/main" val="21639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146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</TotalTime>
  <Words>97</Words>
  <Application>Microsoft Office PowerPoint</Application>
  <PresentationFormat>画面に合わせる (4:3)</PresentationFormat>
  <Paragraphs>46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辰野 渉</dc:creator>
  <cp:lastModifiedBy>辰野 渉</cp:lastModifiedBy>
  <cp:revision>4</cp:revision>
  <dcterms:created xsi:type="dcterms:W3CDTF">2022-07-04T14:09:13Z</dcterms:created>
  <dcterms:modified xsi:type="dcterms:W3CDTF">2022-07-04T23:02:05Z</dcterms:modified>
</cp:coreProperties>
</file>