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  <p:sldMasterId id="2147483648" r:id="rId3"/>
  </p:sldMasterIdLst>
  <p:notesMasterIdLst>
    <p:notesMasterId r:id="rId29"/>
  </p:notesMasterIdLst>
  <p:handoutMasterIdLst>
    <p:handoutMasterId r:id="rId30"/>
  </p:handoutMasterIdLst>
  <p:sldIdLst>
    <p:sldId id="260" r:id="rId4"/>
    <p:sldId id="275" r:id="rId5"/>
    <p:sldId id="276" r:id="rId6"/>
    <p:sldId id="277" r:id="rId7"/>
    <p:sldId id="279" r:id="rId8"/>
    <p:sldId id="280" r:id="rId9"/>
    <p:sldId id="281" r:id="rId10"/>
    <p:sldId id="293" r:id="rId11"/>
    <p:sldId id="282" r:id="rId12"/>
    <p:sldId id="283" r:id="rId13"/>
    <p:sldId id="298" r:id="rId14"/>
    <p:sldId id="284" r:id="rId15"/>
    <p:sldId id="285" r:id="rId16"/>
    <p:sldId id="286" r:id="rId17"/>
    <p:sldId id="296" r:id="rId18"/>
    <p:sldId id="287" r:id="rId19"/>
    <p:sldId id="288" r:id="rId20"/>
    <p:sldId id="289" r:id="rId21"/>
    <p:sldId id="290" r:id="rId22"/>
    <p:sldId id="291" r:id="rId23"/>
    <p:sldId id="292" r:id="rId24"/>
    <p:sldId id="294" r:id="rId25"/>
    <p:sldId id="295" r:id="rId26"/>
    <p:sldId id="297" r:id="rId27"/>
    <p:sldId id="274" r:id="rId28"/>
  </p:sldIdLst>
  <p:sldSz cx="9144000" cy="6858000" type="screen4x3"/>
  <p:notesSz cx="6858000" cy="9144000"/>
  <p:embeddedFontLst>
    <p:embeddedFont>
      <p:font typeface="Myriad Pro Bold" charset="0"/>
      <p:bold r:id="rId31"/>
    </p:embeddedFont>
    <p:embeddedFont>
      <p:font typeface="산돌고딕 M" charset="-127"/>
      <p:regular r:id="rId32"/>
    </p:embeddedFont>
    <p:embeddedFont>
      <p:font typeface="HY강M" pitchFamily="18" charset="-127"/>
      <p:regular r:id="rId33"/>
    </p:embeddedFont>
    <p:embeddedFont>
      <p:font typeface="Myriad Pro Semibold" charset="0"/>
      <p:bold r:id="rId34"/>
    </p:embeddedFont>
    <p:embeddedFont>
      <p:font typeface="나눔고딕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F5C"/>
    <a:srgbClr val="30333D"/>
    <a:srgbClr val="3B404C"/>
    <a:srgbClr val="3B3F4D"/>
    <a:srgbClr val="434652"/>
    <a:srgbClr val="50525F"/>
    <a:srgbClr val="7D9920"/>
    <a:srgbClr val="D4F0F7"/>
    <a:srgbClr val="DCF38B"/>
    <a:srgbClr val="E8FE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85796" autoAdjust="0"/>
  </p:normalViewPr>
  <p:slideViewPr>
    <p:cSldViewPr>
      <p:cViewPr varScale="1">
        <p:scale>
          <a:sx n="100" d="100"/>
          <a:sy n="100" d="100"/>
        </p:scale>
        <p:origin x="-1836" y="-84"/>
      </p:cViewPr>
      <p:guideLst>
        <p:guide orient="horz" pos="2160"/>
        <p:guide orient="horz" pos="663"/>
        <p:guide orient="horz" pos="3748"/>
        <p:guide pos="2880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나눔고딕" pitchFamily="50" charset="-127"/>
                <a:ea typeface="나눔고딕" pitchFamily="50" charset="-127"/>
              </a:rPr>
              <a:pPr/>
              <a:t>2011-04-15</a:t>
            </a:fld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가변 폭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레이아웃 </a:t>
            </a:r>
            <a:r>
              <a:rPr lang="en-US" altLang="ko-KR" baseline="0" dirty="0" smtClean="0"/>
              <a:t> ?</a:t>
            </a:r>
          </a:p>
          <a:p>
            <a:r>
              <a:rPr lang="en-US" altLang="ko-KR" baseline="0" dirty="0" smtClean="0"/>
              <a:t>   - container </a:t>
            </a:r>
            <a:r>
              <a:rPr lang="ko-KR" altLang="en-US" baseline="0" dirty="0" smtClean="0"/>
              <a:t>부분이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컬럼으로</a:t>
            </a:r>
            <a:r>
              <a:rPr lang="ko-KR" altLang="en-US" baseline="0" dirty="0" smtClean="0"/>
              <a:t> 나누어져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화면 </a:t>
            </a:r>
            <a:r>
              <a:rPr lang="en-US" altLang="ko-KR" baseline="0" dirty="0" smtClean="0"/>
              <a:t>resize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“content” </a:t>
            </a:r>
            <a:r>
              <a:rPr lang="ko-KR" altLang="en-US" baseline="0" dirty="0" smtClean="0"/>
              <a:t>부분만 크기가 변경되는 레이아웃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 버튼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</a:t>
            </a:r>
            <a:r>
              <a:rPr lang="en-US" altLang="ko-KR" baseline="0" dirty="0" smtClean="0"/>
              <a:t>  - skin</a:t>
            </a:r>
            <a:r>
              <a:rPr lang="ko-KR" altLang="en-US" baseline="0" dirty="0" smtClean="0"/>
              <a:t>을 활용하여 버튼의 형태 및 아이콘을 설정 후 필요한 텍스트를 삽입 할 수 있는 형태의 버튼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디자이너의 손을 거치지 않고 텍스트를 바꿀 수 있는 장점이 있으나 표현 할 수 있는데 한계가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이미지 버튼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이미지 만으로 이루어진 버튼 표현이 자유로우나 디자이너의 손을 거쳐야 한다는 단점이 존재한다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- </a:t>
            </a:r>
            <a:r>
              <a:rPr lang="en-US" altLang="ko-KR" dirty="0" err="1" smtClean="0"/>
              <a:t>borswer</a:t>
            </a:r>
            <a:r>
              <a:rPr lang="ko-KR" altLang="en-US" dirty="0" smtClean="0"/>
              <a:t> 폭에 맞추어 한</a:t>
            </a:r>
            <a:r>
              <a:rPr lang="ko-KR" altLang="en-US" baseline="0" dirty="0" smtClean="0"/>
              <a:t> 페이지당 </a:t>
            </a:r>
            <a:r>
              <a:rPr lang="en-US" altLang="ko-KR" baseline="0" dirty="0" smtClean="0"/>
              <a:t>32</a:t>
            </a:r>
            <a:r>
              <a:rPr lang="ko-KR" altLang="en-US" baseline="0" dirty="0" smtClean="0"/>
              <a:t>개의 이미지들이 나열된다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아이콘 로딩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</a:t>
            </a:r>
            <a:r>
              <a:rPr lang="en-US" altLang="ko-KR" baseline="0" dirty="0" smtClean="0"/>
              <a:t>  - </a:t>
            </a:r>
            <a:r>
              <a:rPr lang="ko-KR" altLang="en-US" baseline="0" dirty="0" smtClean="0"/>
              <a:t>아이콘만 존재하는 로딩 </a:t>
            </a:r>
            <a:r>
              <a:rPr lang="ko-KR" altLang="en-US" baseline="0" dirty="0" err="1" smtClean="0"/>
              <a:t>레이어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디자인 작업이 필요하다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아이콘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텍스트 로딩 </a:t>
            </a:r>
            <a:r>
              <a:rPr lang="ko-KR" altLang="en-US" baseline="0" dirty="0" err="1" smtClean="0"/>
              <a:t>레이어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아이콘과 텍스트가 동시에 보여진다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필요에 따라 텍스트의 내용을 손쉽게 바꿀 수 있는 이점이 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err="1" smtClean="0"/>
              <a:t>모달</a:t>
            </a:r>
            <a:r>
              <a:rPr lang="ko-KR" altLang="en-US" baseline="0" dirty="0" smtClean="0"/>
              <a:t> 아이콘 텍스트 로딩 </a:t>
            </a:r>
            <a:r>
              <a:rPr lang="ko-KR" altLang="en-US" baseline="0" dirty="0" err="1" smtClean="0"/>
              <a:t>레이어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아이콘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텍스트 로딩 </a:t>
            </a:r>
            <a:r>
              <a:rPr lang="ko-KR" altLang="en-US" baseline="0" dirty="0" err="1" smtClean="0"/>
              <a:t>레이어와</a:t>
            </a:r>
            <a:r>
              <a:rPr lang="ko-KR" altLang="en-US" baseline="0" dirty="0" smtClean="0"/>
              <a:t> 동일하며 </a:t>
            </a:r>
            <a:r>
              <a:rPr lang="en-US" altLang="ko-KR" baseline="0" dirty="0" smtClean="0"/>
              <a:t>modal </a:t>
            </a:r>
            <a:r>
              <a:rPr lang="ko-KR" altLang="en-US" baseline="0" dirty="0" smtClean="0"/>
              <a:t>상태가 된다는 차이점이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테이블 폼 </a:t>
            </a:r>
            <a:r>
              <a:rPr lang="en-US" altLang="ko-KR" dirty="0" smtClean="0"/>
              <a:t>?</a:t>
            </a:r>
          </a:p>
          <a:p>
            <a:r>
              <a:rPr lang="en-US" altLang="ko-KR" baseline="0" dirty="0" smtClean="0"/>
              <a:t>     - Table </a:t>
            </a:r>
            <a:r>
              <a:rPr lang="ko-KR" altLang="en-US" baseline="0" dirty="0" smtClean="0"/>
              <a:t>태그를 활용하여 작성되어진 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위의 그림은 테이플 폼의 대표적인 예로 회원가입 폼이 구현되어져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기본 텍스트 검색 폼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일반적으로 사용되어지는 검색 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기간 검색 폼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 </a:t>
            </a:r>
            <a:r>
              <a:rPr lang="ko-KR" altLang="en-US" baseline="0" dirty="0" smtClean="0"/>
              <a:t>기간 검색 시 유용하게 사용되어질 검색 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  -  </a:t>
            </a:r>
            <a:r>
              <a:rPr lang="ko-KR" altLang="en-US" baseline="0" dirty="0" smtClean="0"/>
              <a:t>캘린더를 활용하여 기간 선택이 가능하다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  -  </a:t>
            </a:r>
            <a:r>
              <a:rPr lang="ko-KR" altLang="en-US" baseline="0" dirty="0" smtClean="0"/>
              <a:t>직접 입력도 가능하다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세로 중앙 정렬 로그인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browser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resize </a:t>
            </a:r>
            <a:r>
              <a:rPr lang="ko-KR" altLang="en-US" baseline="0" dirty="0" smtClean="0"/>
              <a:t>이벤트에 맞추어 항상 </a:t>
            </a:r>
            <a:r>
              <a:rPr lang="en-US" altLang="ko-KR" baseline="0" dirty="0" smtClean="0"/>
              <a:t>browser</a:t>
            </a:r>
            <a:r>
              <a:rPr lang="ko-KR" altLang="en-US" baseline="0" dirty="0" smtClean="0"/>
              <a:t> 중앙에 위치하도록 처리된 로그인 박스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가변 폭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레이아웃 </a:t>
            </a:r>
            <a:r>
              <a:rPr lang="en-US" altLang="ko-KR" baseline="0" dirty="0" smtClean="0"/>
              <a:t> ?</a:t>
            </a:r>
          </a:p>
          <a:p>
            <a:r>
              <a:rPr lang="en-US" altLang="ko-KR" baseline="0" dirty="0" smtClean="0"/>
              <a:t>   - container </a:t>
            </a:r>
            <a:r>
              <a:rPr lang="ko-KR" altLang="en-US" baseline="0" dirty="0" smtClean="0"/>
              <a:t>부분이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컬럼으로</a:t>
            </a:r>
            <a:r>
              <a:rPr lang="ko-KR" altLang="en-US" baseline="0" dirty="0" smtClean="0"/>
              <a:t> 나누어져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화면 </a:t>
            </a:r>
            <a:r>
              <a:rPr lang="en-US" altLang="ko-KR" baseline="0" dirty="0" smtClean="0"/>
              <a:t>resize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“content” </a:t>
            </a:r>
            <a:r>
              <a:rPr lang="ko-KR" altLang="en-US" baseline="0" dirty="0" smtClean="0"/>
              <a:t>부분만 크기가 변경되는 레이아웃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동적 가변 폭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레이아웃 </a:t>
            </a:r>
            <a:r>
              <a:rPr lang="en-US" altLang="ko-KR" baseline="0" dirty="0" smtClean="0"/>
              <a:t> ?</a:t>
            </a:r>
          </a:p>
          <a:p>
            <a:r>
              <a:rPr lang="en-US" altLang="ko-KR" baseline="0" dirty="0" smtClean="0"/>
              <a:t>   - container </a:t>
            </a:r>
            <a:r>
              <a:rPr lang="ko-KR" altLang="en-US" baseline="0" dirty="0" smtClean="0"/>
              <a:t>부분이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컬럼으로</a:t>
            </a:r>
            <a:r>
              <a:rPr lang="ko-KR" altLang="en-US" baseline="0" dirty="0" smtClean="0"/>
              <a:t> 나누어져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화면 </a:t>
            </a:r>
            <a:r>
              <a:rPr lang="en-US" altLang="ko-KR" baseline="0" dirty="0" smtClean="0"/>
              <a:t>resize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“content” </a:t>
            </a:r>
            <a:r>
              <a:rPr lang="ko-KR" altLang="en-US" baseline="0" dirty="0" smtClean="0"/>
              <a:t>부분만 크기가 변경되는 레이아웃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- </a:t>
            </a:r>
            <a:r>
              <a:rPr lang="ko-KR" altLang="en-US" baseline="0" dirty="0" smtClean="0"/>
              <a:t>버튼 클릭 시 해당 </a:t>
            </a:r>
            <a:r>
              <a:rPr lang="en-US" altLang="ko-KR" baseline="0" dirty="0" smtClean="0"/>
              <a:t>side-bar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show/hide </a:t>
            </a:r>
            <a:r>
              <a:rPr lang="ko-KR" altLang="en-US" baseline="0" dirty="0" smtClean="0"/>
              <a:t>처리됨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가변 폭 단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레이아웃 </a:t>
            </a:r>
            <a:r>
              <a:rPr lang="en-US" altLang="ko-KR" baseline="0" dirty="0" smtClean="0"/>
              <a:t> ?</a:t>
            </a:r>
          </a:p>
          <a:p>
            <a:r>
              <a:rPr lang="en-US" altLang="ko-KR" baseline="0" dirty="0" smtClean="0"/>
              <a:t>   - container </a:t>
            </a:r>
            <a:r>
              <a:rPr lang="ko-KR" altLang="en-US" baseline="0" dirty="0" smtClean="0"/>
              <a:t>부분이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컬럼으로</a:t>
            </a:r>
            <a:r>
              <a:rPr lang="ko-KR" altLang="en-US" baseline="0" dirty="0" smtClean="0"/>
              <a:t> 나누어져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화면 </a:t>
            </a:r>
            <a:r>
              <a:rPr lang="en-US" altLang="ko-KR" baseline="0" dirty="0" smtClean="0"/>
              <a:t>resize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“content” </a:t>
            </a:r>
            <a:r>
              <a:rPr lang="ko-KR" altLang="en-US" baseline="0" dirty="0" smtClean="0"/>
              <a:t>부분만 크기가 변경되는 레이아웃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- </a:t>
            </a:r>
            <a:r>
              <a:rPr lang="ko-KR" altLang="en-US" baseline="0" dirty="0" smtClean="0"/>
              <a:t>버튼 클릭 시 해당 </a:t>
            </a:r>
            <a:r>
              <a:rPr lang="en-US" altLang="ko-KR" baseline="0" dirty="0" smtClean="0"/>
              <a:t>side-bar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show/hide </a:t>
            </a:r>
            <a:r>
              <a:rPr lang="ko-KR" altLang="en-US" baseline="0" dirty="0" smtClean="0"/>
              <a:t>처리됨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1. </a:t>
            </a:r>
            <a:r>
              <a:rPr lang="ko-KR" altLang="en-US" dirty="0" smtClean="0"/>
              <a:t>라운드 박스 </a:t>
            </a:r>
            <a:r>
              <a:rPr lang="en-US" altLang="ko-KR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네 모퉁이가 둥글게 처리 되어있는 </a:t>
            </a:r>
            <a:r>
              <a:rPr lang="en-US" altLang="ko-KR" baseline="0" dirty="0" smtClean="0"/>
              <a:t>Box</a:t>
            </a:r>
          </a:p>
          <a:p>
            <a:r>
              <a:rPr lang="en-US" altLang="ko-KR" baseline="0" dirty="0" smtClean="0"/>
              <a:t> 2. </a:t>
            </a:r>
            <a:r>
              <a:rPr lang="ko-KR" altLang="en-US" baseline="0" dirty="0" smtClean="0"/>
              <a:t>수직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수평 가운데 정렬 박스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 </a:t>
            </a:r>
            <a:r>
              <a:rPr lang="ko-KR" altLang="en-US" baseline="0" dirty="0" smtClean="0"/>
              <a:t>자식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를 정 중앙에 위치 시켜 놓은 수직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수평 가운데 정렬 </a:t>
            </a:r>
            <a:r>
              <a:rPr lang="en-US" altLang="ko-KR" baseline="0" dirty="0" smtClean="0"/>
              <a:t>Box.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말 풍선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 팝업 </a:t>
            </a:r>
            <a:r>
              <a:rPr lang="en-US" altLang="ko-KR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타이틀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단락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닫기 버튼으로 이루어져 있는 말 풍선 형태의 팝업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박스 </a:t>
            </a:r>
            <a:r>
              <a:rPr lang="en-US" altLang="ko-KR" baseline="0" dirty="0" smtClean="0"/>
              <a:t>Layer </a:t>
            </a:r>
            <a:r>
              <a:rPr lang="ko-KR" altLang="en-US" baseline="0" dirty="0" smtClean="0"/>
              <a:t>팝업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 Header, body, Footer</a:t>
            </a:r>
            <a:r>
              <a:rPr lang="ko-KR" altLang="en-US" baseline="0" dirty="0" smtClean="0"/>
              <a:t>의 구조로 이루어져 있음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html</a:t>
            </a:r>
            <a:r>
              <a:rPr lang="ko-KR" altLang="en-US" baseline="0" dirty="0" smtClean="0"/>
              <a:t>에서 기본적으로 제공해주는 </a:t>
            </a:r>
            <a:r>
              <a:rPr lang="en-US" altLang="ko-KR" baseline="0" dirty="0" smtClean="0"/>
              <a:t>&lt;select&gt;</a:t>
            </a:r>
            <a:r>
              <a:rPr lang="ko-KR" altLang="en-US" baseline="0" dirty="0" smtClean="0"/>
              <a:t>와 달리 </a:t>
            </a:r>
            <a:r>
              <a:rPr lang="en-US" altLang="ko-KR" baseline="0" dirty="0" smtClean="0"/>
              <a:t>CSS</a:t>
            </a:r>
            <a:r>
              <a:rPr lang="ko-KR" altLang="en-US" baseline="0" dirty="0" smtClean="0"/>
              <a:t>로 디자인 처리가 완료된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아이콘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아이콘이 첨부된 자식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를 갖는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말 풍선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자식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mouse over </a:t>
            </a:r>
            <a:r>
              <a:rPr lang="ko-KR" altLang="en-US" baseline="0" dirty="0" smtClean="0"/>
              <a:t>시 </a:t>
            </a:r>
            <a:r>
              <a:rPr lang="ko-KR" altLang="en-US" baseline="0" dirty="0" err="1" smtClean="0"/>
              <a:t>말풍선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comment </a:t>
            </a:r>
            <a:r>
              <a:rPr lang="ko-KR" altLang="en-US" baseline="0" dirty="0" smtClean="0"/>
              <a:t>박스가 나타나는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261" y="6369073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C0BB0C5-6955-4F9B-BA60-58E2367A5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7936" t="20798" r="-4035" b="1869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7936" t="20798" r="-4035" b="1869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/>
          <p:cNvSpPr/>
          <p:nvPr userDrawn="1"/>
        </p:nvSpPr>
        <p:spPr>
          <a:xfrm>
            <a:off x="811262" y="2708438"/>
            <a:ext cx="8172000" cy="792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63050" y="2708438"/>
            <a:ext cx="792000" cy="79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811262" y="144000"/>
            <a:ext cx="8172000" cy="64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63050" y="144000"/>
            <a:ext cx="648000" cy="64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63050" y="6510359"/>
            <a:ext cx="648000" cy="7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261" y="6369073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C0BB0C5-6955-4F9B-BA60-58E2367A5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7620" y="29525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1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9137" y="295253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필요 템플릿 목록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0040" y="1052736"/>
            <a:ext cx="838842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Layout 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가변 폭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컬럼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레이아웃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가변 폭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컬럼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레이아웃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동적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컬럼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레이아웃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동적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컬럼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레이아웃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박스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둥근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라운드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박스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수직 가운데 정렬 박스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팝업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말 풍선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레이어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팝업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박스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레이어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팝업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err="1" smtClean="0">
                <a:latin typeface="HY강M" pitchFamily="18" charset="-127"/>
                <a:ea typeface="HY강M" pitchFamily="18" charset="-127"/>
              </a:rPr>
              <a:t>셀렉트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 박스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(combo box)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기본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셀렉트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박스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아이콘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셀렉트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박스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말 풍선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셀렉트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박스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메뉴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가로 메뉴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세로 메뉴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Tree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메뉴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가로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pull down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메뉴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세로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pull down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메뉴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버튼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이미지 버튼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이미지 텍스트 버튼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Grid 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텍스트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Grid,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이미지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Grid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Paginate 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단순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Paginate,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복합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Paginate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err="1" smtClean="0">
                <a:latin typeface="HY강M" pitchFamily="18" charset="-127"/>
                <a:ea typeface="HY강M" pitchFamily="18" charset="-127"/>
              </a:rPr>
              <a:t>댓글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기본형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댓글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이미지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댓글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D&amp;D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윈도우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모달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D&amp;D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윈도우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D&amp;D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윈도우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로딩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모달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아이콘 로딩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레이어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아이콘 로딩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레이어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모달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아이콘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+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텍스트 로딩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레이어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아이콘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+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텍스트 로딩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레이어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폼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(Form) 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일반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text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검색 폼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기간 검색 폼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캘린더 포함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Login :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모달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윈도우 로그인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가로 중앙 정렬 로그인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Header 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좌측 정렬 형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Header,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중앙 메뉴 형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Header,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좌측 메뉴 정렬 형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Header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Footer 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중앙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정렬 기본형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Footer,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중앙 정렬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Fixed Footer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251520" y="3645024"/>
            <a:ext cx="8640960" cy="43204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#header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2060848"/>
            <a:ext cx="8640960" cy="576064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052737"/>
            <a:ext cx="8496944" cy="36004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64134" y="1052737"/>
            <a:ext cx="98373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436" y="1081312"/>
            <a:ext cx="543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Menu_1 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|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Menu_2 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Menu_3      Menu_4 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|  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Menu_5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14847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가로 메뉴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520" y="952153"/>
            <a:ext cx="8640960" cy="576064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528" y="2161432"/>
            <a:ext cx="8496944" cy="36004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36142" y="2161432"/>
            <a:ext cx="98373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31840" y="26276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가로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pull down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메뉴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1520" y="4077072"/>
            <a:ext cx="1368152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14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Menu_1</a:t>
            </a:r>
            <a:endParaRPr lang="ko-KR" altLang="en-US" sz="14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1520" y="4437112"/>
            <a:ext cx="1368152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14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Menu_2</a:t>
            </a:r>
            <a:endParaRPr lang="ko-KR" altLang="en-US" sz="14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1520" y="4797152"/>
            <a:ext cx="1368152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14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Menu_3</a:t>
            </a:r>
            <a:endParaRPr lang="ko-KR" altLang="en-US" sz="14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1520" y="5157192"/>
            <a:ext cx="1368152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14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Menu_4</a:t>
            </a:r>
            <a:endParaRPr lang="ko-KR" altLang="en-US" sz="14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07904" y="63813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세로 메뉴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19672" y="4077072"/>
            <a:ext cx="7272808" cy="223224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1520" y="5517232"/>
            <a:ext cx="1368152" cy="79208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4586" y="2492896"/>
            <a:ext cx="1070595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200000"/>
              </a:lnSpc>
            </a:pPr>
            <a:r>
              <a:rPr lang="en-US" altLang="ko-KR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Option_1</a:t>
            </a:r>
          </a:p>
          <a:p>
            <a:pPr>
              <a:lnSpc>
                <a:spcPct val="200000"/>
              </a:lnSpc>
            </a:pPr>
            <a:r>
              <a:rPr lang="en-US" altLang="ko-KR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Option_2</a:t>
            </a:r>
          </a:p>
          <a:p>
            <a:pPr>
              <a:lnSpc>
                <a:spcPct val="200000"/>
              </a:lnSpc>
            </a:pPr>
            <a:r>
              <a:rPr lang="en-US" altLang="ko-KR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Option_3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4586" y="2204863"/>
            <a:ext cx="917054" cy="288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9444" y="2190007"/>
            <a:ext cx="543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Menu_1 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|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Menu_2 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Menu_3      Menu_4 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|  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Menu_5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4710683" y="3818755"/>
            <a:ext cx="2016224" cy="288033"/>
          </a:xfrm>
          <a:prstGeom prst="rect">
            <a:avLst/>
          </a:prstGeom>
          <a:solidFill>
            <a:srgbClr val="3B404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16016" y="4121645"/>
            <a:ext cx="2016224" cy="288033"/>
          </a:xfrm>
          <a:prstGeom prst="rect">
            <a:avLst/>
          </a:prstGeom>
          <a:solidFill>
            <a:srgbClr val="3B404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10683" y="4432920"/>
            <a:ext cx="2016224" cy="288033"/>
          </a:xfrm>
          <a:prstGeom prst="rect">
            <a:avLst/>
          </a:prstGeom>
          <a:solidFill>
            <a:srgbClr val="3B404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92489" y="404664"/>
            <a:ext cx="1323327" cy="216024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91836" y="404952"/>
            <a:ext cx="129614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87824" y="404952"/>
            <a:ext cx="1332292" cy="216023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809817"/>
            <a:ext cx="6624736" cy="648072"/>
          </a:xfrm>
          <a:prstGeom prst="rect">
            <a:avLst/>
          </a:prstGeom>
          <a:gradFill>
            <a:gsLst>
              <a:gs pos="27000">
                <a:srgbClr val="085E8A"/>
              </a:gs>
              <a:gs pos="49000">
                <a:srgbClr val="075783"/>
              </a:gs>
              <a:gs pos="100000">
                <a:srgbClr val="06487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9728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Products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3928" y="9728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Training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6176" y="97288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Blog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97288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Store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2906291" y="944308"/>
            <a:ext cx="864096" cy="360040"/>
          </a:xfrm>
          <a:prstGeom prst="wedgeRectCallout">
            <a:avLst>
              <a:gd name="adj1" fmla="val -3196"/>
              <a:gd name="adj2" fmla="val 75727"/>
            </a:avLst>
          </a:prstGeom>
          <a:solidFill>
            <a:srgbClr val="C6E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15816" y="9728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43472"/>
                </a:solidFill>
              </a:rPr>
              <a:t>Support</a:t>
            </a:r>
            <a:endParaRPr lang="ko-KR" altLang="en-US" sz="1400" dirty="0">
              <a:solidFill>
                <a:srgbClr val="043472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04047" y="1294823"/>
            <a:ext cx="1656185" cy="13420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13573" y="944308"/>
            <a:ext cx="93610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4048" y="97288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D66A3"/>
                </a:solidFill>
              </a:rPr>
              <a:t>Company</a:t>
            </a:r>
            <a:endParaRPr lang="ko-KR" altLang="en-US" sz="1400" dirty="0">
              <a:solidFill>
                <a:srgbClr val="0D66A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4048" y="13138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D66A3"/>
                </a:solidFill>
              </a:rPr>
              <a:t>Overview</a:t>
            </a:r>
            <a:endParaRPr lang="ko-KR" altLang="en-US" sz="1400" dirty="0">
              <a:solidFill>
                <a:srgbClr val="0D66A3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5076056" y="1640005"/>
            <a:ext cx="1512168" cy="0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04048" y="163581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D66A3"/>
                </a:solidFill>
              </a:rPr>
              <a:t>Team</a:t>
            </a:r>
            <a:endParaRPr lang="ko-KR" altLang="en-US" sz="1400" dirty="0">
              <a:solidFill>
                <a:srgbClr val="0D66A3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076056" y="1961945"/>
            <a:ext cx="1512168" cy="0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04048" y="197680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D66A3"/>
                </a:solidFill>
              </a:rPr>
              <a:t>Careers</a:t>
            </a:r>
            <a:endParaRPr lang="ko-KR" altLang="en-US" sz="1400" dirty="0">
              <a:solidFill>
                <a:srgbClr val="0D66A3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5076056" y="2302935"/>
            <a:ext cx="1512168" cy="0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04048" y="230224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D66A3"/>
                </a:solidFill>
              </a:rPr>
              <a:t>Events</a:t>
            </a:r>
            <a:endParaRPr lang="ko-KR" altLang="en-US" sz="1400" dirty="0">
              <a:solidFill>
                <a:srgbClr val="0D66A3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5816" y="282604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가로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pull down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메뉴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7824" y="3501008"/>
            <a:ext cx="1440160" cy="1584176"/>
          </a:xfrm>
          <a:prstGeom prst="rect">
            <a:avLst/>
          </a:prstGeom>
          <a:solidFill>
            <a:srgbClr val="D4F0F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15816" y="3573016"/>
            <a:ext cx="1584176" cy="216024"/>
          </a:xfrm>
          <a:prstGeom prst="roundRect">
            <a:avLst/>
          </a:prstGeom>
          <a:gradFill>
            <a:gsLst>
              <a:gs pos="100000">
                <a:srgbClr val="E8FE90"/>
              </a:gs>
              <a:gs pos="0">
                <a:srgbClr val="DCF38B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59832" y="386104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7D9920"/>
                </a:solidFill>
              </a:rPr>
              <a:t>SERVICES</a:t>
            </a:r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59832" y="354444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7D9920"/>
                </a:solidFill>
              </a:rPr>
              <a:t>HOME</a:t>
            </a:r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59832" y="415058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7D9920"/>
                </a:solidFill>
              </a:rPr>
              <a:t>PORTFOLIO</a:t>
            </a:r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59832" y="444814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7D9920"/>
                </a:solidFill>
              </a:rPr>
              <a:t>BLOG</a:t>
            </a:r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59832" y="472514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7D9920"/>
                </a:solidFill>
              </a:rPr>
              <a:t>CONTACTS</a:t>
            </a:r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10683" y="3506341"/>
            <a:ext cx="2016224" cy="288033"/>
          </a:xfrm>
          <a:prstGeom prst="rect">
            <a:avLst/>
          </a:prstGeom>
          <a:solidFill>
            <a:srgbClr val="3B404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98715" y="350100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메</a:t>
            </a:r>
            <a:r>
              <a:rPr lang="ko-KR" altLang="en-US" sz="1100" dirty="0" smtClean="0">
                <a:solidFill>
                  <a:schemeClr val="bg1"/>
                </a:solidFill>
              </a:rPr>
              <a:t>일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9841" y="3569965"/>
            <a:ext cx="1619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9841" y="3872855"/>
            <a:ext cx="152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7265" y="4179937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30316" y="4490070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Box 70"/>
          <p:cNvSpPr txBox="1"/>
          <p:nvPr/>
        </p:nvSpPr>
        <p:spPr>
          <a:xfrm>
            <a:off x="3131840" y="530120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smtClean="0">
                <a:latin typeface="돋움" pitchFamily="50" charset="-127"/>
                <a:ea typeface="돋움" pitchFamily="50" charset="-127"/>
              </a:rPr>
              <a:t>세로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1196752"/>
            <a:ext cx="5400600" cy="43204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#header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1628800"/>
            <a:ext cx="3456384" cy="259228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9712" y="1628800"/>
            <a:ext cx="1944216" cy="259228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1943708" y="2068277"/>
            <a:ext cx="6480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7" idx="1"/>
          </p:cNvCxnSpPr>
          <p:nvPr/>
        </p:nvCxnSpPr>
        <p:spPr>
          <a:xfrm rot="10800000">
            <a:off x="2267744" y="1988840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55776" y="1916832"/>
            <a:ext cx="14401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7" idx="0"/>
            <a:endCxn id="17" idx="2"/>
          </p:cNvCxnSpPr>
          <p:nvPr/>
        </p:nvCxnSpPr>
        <p:spPr>
          <a:xfrm rot="16200000" flipH="1">
            <a:off x="2555776" y="1988840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7" idx="1"/>
            <a:endCxn id="17" idx="3"/>
          </p:cNvCxnSpPr>
          <p:nvPr/>
        </p:nvCxnSpPr>
        <p:spPr>
          <a:xfrm rot="10800000" flipH="1">
            <a:off x="2555776" y="1988840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99792" y="184482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연결선 25"/>
          <p:cNvCxnSpPr>
            <a:stCxn id="27" idx="1"/>
          </p:cNvCxnSpPr>
          <p:nvPr/>
        </p:nvCxnSpPr>
        <p:spPr>
          <a:xfrm rot="10800000">
            <a:off x="2267745" y="2375302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555777" y="2303294"/>
            <a:ext cx="14401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7" idx="1"/>
            <a:endCxn id="27" idx="3"/>
          </p:cNvCxnSpPr>
          <p:nvPr/>
        </p:nvCxnSpPr>
        <p:spPr>
          <a:xfrm rot="10800000" flipH="1">
            <a:off x="2555777" y="2375302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99793" y="224614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rot="5400000" flipH="1" flipV="1">
            <a:off x="2325465" y="2766641"/>
            <a:ext cx="6046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4" idx="1"/>
          </p:cNvCxnSpPr>
          <p:nvPr/>
        </p:nvCxnSpPr>
        <p:spPr>
          <a:xfrm rot="10800000">
            <a:off x="2627784" y="2708920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915816" y="2636912"/>
            <a:ext cx="14401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4" idx="0"/>
            <a:endCxn id="34" idx="2"/>
          </p:cNvCxnSpPr>
          <p:nvPr/>
        </p:nvCxnSpPr>
        <p:spPr>
          <a:xfrm rot="16200000" flipH="1">
            <a:off x="2915816" y="2708920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4" idx="1"/>
            <a:endCxn id="34" idx="3"/>
          </p:cNvCxnSpPr>
          <p:nvPr/>
        </p:nvCxnSpPr>
        <p:spPr>
          <a:xfrm rot="10800000" flipH="1">
            <a:off x="2915816" y="2708920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59832" y="256490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2-1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9" name="직선 연결선 38"/>
          <p:cNvCxnSpPr>
            <a:stCxn id="42" idx="1"/>
          </p:cNvCxnSpPr>
          <p:nvPr/>
        </p:nvCxnSpPr>
        <p:spPr>
          <a:xfrm rot="10800000">
            <a:off x="2627784" y="3054105"/>
            <a:ext cx="432048" cy="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59832" y="2924944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2-2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16846" y="4355812"/>
            <a:ext cx="22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Tree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메뉴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버튼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4098" name="Picture 2" descr="C:\Users\kimbongyun\Downloads\N_01_common_ui_library_pattern_button_jcm_img\btn_pac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836712"/>
            <a:ext cx="4968552" cy="13681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76056" y="119675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버튼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skin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924944"/>
            <a:ext cx="4176464" cy="124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670176" y="58391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 버튼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00" name="Picture 4" descr="C:\Users\kimbongyun\Pictures\btn_view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98168" y="5481414"/>
            <a:ext cx="733425" cy="285750"/>
          </a:xfrm>
          <a:prstGeom prst="rect">
            <a:avLst/>
          </a:prstGeom>
          <a:noFill/>
        </p:spPr>
      </p:pic>
      <p:pic>
        <p:nvPicPr>
          <p:cNvPr id="4101" name="Picture 5" descr="C:\Users\kimbongyun\Pictures\btn_srch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43214" y="5512271"/>
            <a:ext cx="428625" cy="219075"/>
          </a:xfrm>
          <a:prstGeom prst="rect">
            <a:avLst/>
          </a:prstGeom>
          <a:noFill/>
        </p:spPr>
      </p:pic>
      <p:pic>
        <p:nvPicPr>
          <p:cNvPr id="4102" name="Picture 6" descr="C:\Users\kimbongyun\Pictures\btn_confirm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0096" y="5481414"/>
            <a:ext cx="533400" cy="2857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75856" y="42210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텍스트 버튼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66320" y="5445224"/>
            <a:ext cx="800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02424" y="5507707"/>
            <a:ext cx="685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Grid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860351" y="1844824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0351" y="1594892"/>
            <a:ext cx="7560840" cy="244599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860352" y="2132856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10800000">
            <a:off x="860352" y="2420888"/>
            <a:ext cx="7570365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0800000">
            <a:off x="860352" y="2708920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>
            <a:off x="860351" y="1124744"/>
            <a:ext cx="7560840" cy="43204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CDCDC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4367" y="1196752"/>
            <a:ext cx="72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번호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                        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제목                                         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글쓴이  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날짜     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조회수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 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10800000">
            <a:off x="875208" y="2996951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10800000">
            <a:off x="875209" y="3284983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10800000">
            <a:off x="875209" y="3573015"/>
            <a:ext cx="7570365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rot="10800000">
            <a:off x="875209" y="3861047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10800000">
            <a:off x="865685" y="4149080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10800000">
            <a:off x="865686" y="4437112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0800000">
            <a:off x="865686" y="4725144"/>
            <a:ext cx="7570365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10800000">
            <a:off x="865686" y="5013176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10800000">
            <a:off x="880542" y="5301207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05508" y="1581174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 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</a:t>
            </a:r>
            <a:r>
              <a:rPr lang="en-US" altLang="ko-KR" sz="1000" dirty="0" err="1" smtClean="0"/>
              <a:t>bg_ellder</a:t>
            </a:r>
            <a:r>
              <a:rPr lang="ko-KR" altLang="en-US" sz="1000" dirty="0" smtClean="0"/>
              <a:t>            </a:t>
            </a:r>
            <a:r>
              <a:rPr lang="en-US" altLang="ko-KR" sz="1000" dirty="0" smtClean="0"/>
              <a:t>2011.04.14                        200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0175" y="1867584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9217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000175" y="2155616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9216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005508" y="2453173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9215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00175" y="2741205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9214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1000175" y="3029237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9213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005508" y="3326794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9212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005508" y="3595776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9211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05508" y="3883808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9210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10841" y="4181365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9209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1000175" y="4450347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9208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1000175" y="4738379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9207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508" y="5035936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9206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3419872" y="537321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텍스트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그리드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Grid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609329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그리드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908720"/>
            <a:ext cx="8424936" cy="518457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1628800"/>
            <a:ext cx="7200800" cy="43204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8136904" cy="504056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700808"/>
            <a:ext cx="792088" cy="4248472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left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04231" y="2204864"/>
            <a:ext cx="6912768" cy="0"/>
          </a:xfrm>
          <a:prstGeom prst="line">
            <a:avLst/>
          </a:prstGeom>
          <a:ln w="254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5656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  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744" y="191683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888888"/>
                </a:solidFill>
              </a:rPr>
              <a:t>1-32 / 100</a:t>
            </a:r>
            <a:r>
              <a:rPr lang="ko-KR" altLang="en-US" sz="1100" dirty="0" smtClean="0">
                <a:solidFill>
                  <a:srgbClr val="888888"/>
                </a:solidFill>
              </a:rPr>
              <a:t>건</a:t>
            </a:r>
            <a:endParaRPr lang="ko-KR" altLang="en-US" sz="1100" dirty="0">
              <a:solidFill>
                <a:srgbClr val="888888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7664" y="2348880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33680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3573016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63888" y="2343066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888" y="336221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3888" y="35672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08104" y="2339355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8104" y="335850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8104" y="3563491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47664" y="3974867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47664" y="49940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7664" y="519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63888" y="3974867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63888" y="49940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3888" y="519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8104" y="3974867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8104" y="49940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8104" y="519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48464" y="908720"/>
            <a:ext cx="216024" cy="5184576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7514" y="1412776"/>
            <a:ext cx="177924" cy="1647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이등변 삼각형 33"/>
          <p:cNvSpPr/>
          <p:nvPr/>
        </p:nvSpPr>
        <p:spPr>
          <a:xfrm>
            <a:off x="8772847" y="908720"/>
            <a:ext cx="180528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10800000">
            <a:off x="8748464" y="5890989"/>
            <a:ext cx="216024" cy="1874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Paginate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5986636">
            <a:off x="2222186" y="1884422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61852" y="179209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이전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6574" y="179209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1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2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3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4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C000"/>
                </a:solidFill>
              </a:rPr>
              <a:t>5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6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7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8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9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" name="이등변 삼각형 9"/>
          <p:cNvSpPr/>
          <p:nvPr/>
        </p:nvSpPr>
        <p:spPr>
          <a:xfrm rot="5400000">
            <a:off x="6546887" y="1862011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72918" y="180162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다음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이등변 삼각형 27"/>
          <p:cNvSpPr/>
          <p:nvPr/>
        </p:nvSpPr>
        <p:spPr>
          <a:xfrm rot="15986636">
            <a:off x="1228932" y="4156378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5986636">
            <a:off x="1444957" y="4156377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61381" y="406405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처음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rot="15986636">
            <a:off x="2237045" y="4150811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376711" y="40584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이전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91433" y="405848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1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2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3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4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C000"/>
                </a:solidFill>
              </a:rPr>
              <a:t>5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6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7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8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9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34" name="이등변 삼각형 33"/>
          <p:cNvSpPr/>
          <p:nvPr/>
        </p:nvSpPr>
        <p:spPr>
          <a:xfrm rot="5400000">
            <a:off x="6561746" y="4128400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987777" y="406801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다음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61398" y="4058488"/>
            <a:ext cx="393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끝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rot="5400000">
            <a:off x="7488324" y="4109350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5400000">
            <a:off x="7262776" y="4109350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91880" y="21235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단순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Paginate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80" y="442782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복합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Paginate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댓글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2708920"/>
            <a:ext cx="6768752" cy="115212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27089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김봉연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bg_ellder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)  2011-04-14 10:25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321297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기술 개발팀 김봉연 입니다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좋은 정보 감사합니다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오늘 하루도 좋은 일만 가득 하길 빌겠습니다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24328" y="275972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신고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3861048"/>
            <a:ext cx="6768752" cy="115212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386104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홍길동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(ellder03)  2011-04-15 11:27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436510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기술 개발팀 홍길동 입니다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좋은 정보 감사합니다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오늘 하루도 좋은 일만 가득 하길 빌겠습니다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4328" y="391185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신고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9632" y="1556792"/>
            <a:ext cx="6768752" cy="1152128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5656" y="1729383"/>
            <a:ext cx="5472608" cy="79208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92280" y="1729383"/>
            <a:ext cx="792088" cy="79208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39752" y="2267580"/>
            <a:ext cx="4392488" cy="29641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56176" y="2267580"/>
            <a:ext cx="288032" cy="28803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Drag &amp; Drop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윈도우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752" y="2555612"/>
            <a:ext cx="4392488" cy="1152128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기본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D&amp;D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윈도우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 - 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팝업과 동일하며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D&amp;D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기능이 추가된 형태</a:t>
            </a:r>
            <a:endParaRPr lang="ko-KR" altLang="en-US" sz="14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40760" y="2339588"/>
            <a:ext cx="135632" cy="13563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5417" y="2377688"/>
            <a:ext cx="135632" cy="13563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6516216" y="2339588"/>
            <a:ext cx="144016" cy="1440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6516216" y="2339589"/>
            <a:ext cx="152400" cy="1482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5856" y="37797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기본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D&amp;D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윈도우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411760" y="4437112"/>
            <a:ext cx="4464496" cy="100811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5776" y="1052736"/>
            <a:ext cx="648072" cy="57606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27784" y="2636912"/>
            <a:ext cx="3888432" cy="720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로딩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 descr="C:\Users\kimbongyun\Pictures\ico_ld_c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124744"/>
            <a:ext cx="504056" cy="4320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59832" y="169151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아이콘 로딩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543593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모달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아이콘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텍스트 로딩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" name="Picture 2" descr="C:\Users\kimbongyun\Pictures\ico_ld_c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780928"/>
            <a:ext cx="504057" cy="43204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771800" y="349171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아이콘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텍스트 로딩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280950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데스크 홈 로딩 중 입니다</a:t>
            </a:r>
            <a:endParaRPr lang="ko-KR" altLang="en-US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9792" y="4581128"/>
            <a:ext cx="3888432" cy="720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C:\Users\kimbongyun\Pictures\ico_ld_c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725144"/>
            <a:ext cx="504057" cy="43204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563888" y="475371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데스크 홈 로딩 중 입니다</a:t>
            </a:r>
            <a:endParaRPr lang="ko-KR" altLang="en-US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7" name="Picture 3" descr="C:\Users\kimbongyun\Pictures\ajax_loding32_fbisk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052736"/>
            <a:ext cx="648072" cy="576064"/>
          </a:xfrm>
          <a:prstGeom prst="rect">
            <a:avLst/>
          </a:prstGeom>
          <a:noFill/>
        </p:spPr>
      </p:pic>
      <p:pic>
        <p:nvPicPr>
          <p:cNvPr id="1028" name="Picture 4" descr="C:\Users\kimbongyun\Pictures\view_loading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764704"/>
            <a:ext cx="952500" cy="952500"/>
          </a:xfrm>
          <a:prstGeom prst="rect">
            <a:avLst/>
          </a:prstGeom>
          <a:noFill/>
        </p:spPr>
      </p:pic>
      <p:pic>
        <p:nvPicPr>
          <p:cNvPr id="1029" name="Picture 5" descr="C:\Users\kimbongyun\Pictures\login_loading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908720"/>
            <a:ext cx="936104" cy="72008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980728"/>
            <a:ext cx="7056784" cy="4680520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772816"/>
            <a:ext cx="6624736" cy="331236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Layout :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가변 폭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컬럼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레이아웃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43808" y="1988840"/>
            <a:ext cx="3600400" cy="302433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1988840"/>
            <a:ext cx="1285192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#left-side-</a:t>
            </a: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navigation-bar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268760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157192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61329" y="1988840"/>
            <a:ext cx="1296144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#right-side-navigation-bar</a:t>
            </a:r>
            <a:endParaRPr lang="ko-KR" altLang="en-US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566124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가변 폭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컬럼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레이아웃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475656" y="1052736"/>
            <a:ext cx="6408712" cy="48965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49724" y="3284984"/>
            <a:ext cx="4862636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폼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(Form)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52997" y="148478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아이디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52997" y="2204864"/>
            <a:ext cx="1323327" cy="28803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비밀번호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52997" y="2564904"/>
            <a:ext cx="1323327" cy="28803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비밀번호 확인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52997" y="2924944"/>
            <a:ext cx="1323327" cy="28803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이메일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주소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2997" y="400506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휴대폰 번호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45532" y="1484784"/>
            <a:ext cx="4837112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45532" y="2204864"/>
            <a:ext cx="4862636" cy="28803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49724" y="2564904"/>
            <a:ext cx="4862636" cy="28803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49724" y="2924944"/>
            <a:ext cx="4862636" cy="28803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49724" y="4005064"/>
            <a:ext cx="4862636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47664" y="328498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실명확인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557189" y="472514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전화번호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953916" y="4725144"/>
            <a:ext cx="4862636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30116" y="1556792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30316" y="1556792"/>
            <a:ext cx="864096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중복체크</a:t>
            </a:r>
          </a:p>
        </p:txBody>
      </p:sp>
      <p:pic>
        <p:nvPicPr>
          <p:cNvPr id="2050" name="Picture 2" descr="C:\Users\kimbongyun\AppData\Local\Microsoft\Windows\Temporary Internet Files\Content.IE5\K1P22BBC\MC90042356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3274" y="1590700"/>
            <a:ext cx="105150" cy="136581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2934866" y="1825774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아이디는 공백 없이 영문과 숫자만 사용하여 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4~12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자 이내로 입력하세요</a:t>
            </a:r>
            <a:endParaRPr lang="ko-KR" altLang="en-US" sz="1000" dirty="0">
              <a:solidFill>
                <a:srgbClr val="4343C3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31257" y="2242964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40782" y="2598812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40782" y="2963044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12207" y="331355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이            </a:t>
            </a:r>
            <a:r>
              <a:rPr lang="ko-KR" altLang="en-US" sz="1000" dirty="0" err="1" smtClean="0">
                <a:latin typeface="돋움" pitchFamily="50" charset="-127"/>
                <a:ea typeface="돋움" pitchFamily="50" charset="-127"/>
              </a:rPr>
              <a:t>름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:</a:t>
            </a:r>
            <a:endParaRPr lang="ko-KR" altLang="en-US" sz="1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12207" y="362435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주민등록번호 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:</a:t>
            </a:r>
            <a:endParaRPr lang="ko-KR" altLang="en-US" sz="1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92326" y="3332608"/>
            <a:ext cx="1008113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92327" y="3630166"/>
            <a:ext cx="1008113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36095" y="3625974"/>
            <a:ext cx="1008113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48064" y="35581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539458" y="3635499"/>
            <a:ext cx="864096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실명인증</a:t>
            </a:r>
          </a:p>
        </p:txBody>
      </p:sp>
      <p:pic>
        <p:nvPicPr>
          <p:cNvPr id="50" name="Picture 2" descr="C:\Users\kimbongyun\AppData\Local\Microsoft\Windows\Temporary Internet Files\Content.IE5\K1P22BBC\MC90042356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416" y="3669407"/>
            <a:ext cx="105150" cy="136581"/>
          </a:xfrm>
          <a:prstGeom prst="rect">
            <a:avLst/>
          </a:prstGeom>
          <a:noFill/>
        </p:spPr>
      </p:pic>
      <p:sp>
        <p:nvSpPr>
          <p:cNvPr id="51" name="직사각형 50"/>
          <p:cNvSpPr/>
          <p:nvPr/>
        </p:nvSpPr>
        <p:spPr>
          <a:xfrm>
            <a:off x="3040782" y="4090789"/>
            <a:ext cx="1675234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4391" y="4373007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휴대폰 번호는 하이픈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(-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표기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없이 숫자로만 붙여서 입력하세요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00" dirty="0">
              <a:solidFill>
                <a:srgbClr val="4343C3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55640" y="4791819"/>
            <a:ext cx="1675234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59249" y="5074037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전화 번호는 하이픈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(-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표기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없이 숫자로만 붙여서 입력하세요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00" dirty="0">
              <a:solidFill>
                <a:srgbClr val="4343C3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66714" y="1196752"/>
            <a:ext cx="124966" cy="1440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&gt;</a:t>
            </a:r>
            <a:endParaRPr lang="ko-KR" altLang="en-US" sz="2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49388" y="1134502"/>
            <a:ext cx="6336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ED7B00"/>
                </a:solidFill>
                <a:latin typeface="돋움" pitchFamily="50" charset="-127"/>
                <a:ea typeface="돋움" pitchFamily="50" charset="-127"/>
              </a:rPr>
              <a:t>회원가입   </a:t>
            </a:r>
            <a:r>
              <a:rPr lang="ko-KR" altLang="en-US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회원가입 시 </a:t>
            </a:r>
            <a:r>
              <a:rPr lang="en-US" altLang="ko-KR" sz="10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</a:t>
            </a:r>
            <a:r>
              <a:rPr lang="en-US" altLang="ko-KR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항목은 반드시 입력하셔야 합니다</a:t>
            </a:r>
            <a:r>
              <a:rPr lang="en-US" altLang="ko-KR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00" b="1" dirty="0">
              <a:solidFill>
                <a:srgbClr val="6666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39952" y="5517232"/>
            <a:ext cx="43204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ko-KR" altLang="en-US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8024" y="5517232"/>
            <a:ext cx="43204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ko-KR" altLang="en-US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31840" y="59492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테이블 폼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회원가입 폼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폼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(Form)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22768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기본 텍스트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검색 폼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31840" y="1556792"/>
            <a:ext cx="100811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3928" y="1340768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1340768"/>
            <a:ext cx="770486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제목</a:t>
            </a:r>
          </a:p>
        </p:txBody>
      </p:sp>
      <p:sp>
        <p:nvSpPr>
          <p:cNvPr id="8" name="이등변 삼각형 7"/>
          <p:cNvSpPr/>
          <p:nvPr/>
        </p:nvSpPr>
        <p:spPr>
          <a:xfrm rot="10800000">
            <a:off x="3968504" y="1421920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30315" y="1556792"/>
            <a:ext cx="100011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제목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내용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제목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+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내용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11960" y="1340768"/>
            <a:ext cx="165618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55010" y="1340768"/>
            <a:ext cx="561206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검색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67944" y="349171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37309" y="3491716"/>
            <a:ext cx="1421110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2011-04-10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4112520" y="357286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9177" y="349171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28542" y="3491716"/>
            <a:ext cx="1421110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2011-04-22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10800000">
            <a:off x="6203753" y="357286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707740"/>
            <a:ext cx="17049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708" y="3707740"/>
            <a:ext cx="17049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346451" y="34197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21549" y="3491716"/>
            <a:ext cx="561206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검색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840" y="543593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기간 검색 폼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캘린더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)&gt;&gt;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로그인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(Login)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2117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모달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로그인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7664" y="1547500"/>
            <a:ext cx="612068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5776" y="1691516"/>
            <a:ext cx="4248471" cy="194421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43808" y="1979548"/>
            <a:ext cx="3600400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I 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43808" y="2555612"/>
            <a:ext cx="3600400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PASSWORD</a:t>
            </a: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6560790" y="1758191"/>
            <a:ext cx="144016" cy="1440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10800000">
            <a:off x="6560790" y="1758192"/>
            <a:ext cx="152400" cy="1482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436096" y="3131676"/>
            <a:ext cx="993254" cy="360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로그인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3635732"/>
            <a:ext cx="4248472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14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3707740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찾기 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|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비밀번호 찾기 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|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회원 가입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3808" y="320368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endParaRPr lang="en-US" altLang="ko-KR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6399" y="3188826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저장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72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로그인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(Login)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2" y="62280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가로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세로 중앙 정렬 로그인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836712"/>
            <a:ext cx="8064896" cy="5256584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#wrap</a:t>
            </a:r>
            <a:endParaRPr lang="ko-KR" altLang="en-US" sz="14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1600" y="2204864"/>
            <a:ext cx="7200800" cy="3456384"/>
          </a:xfrm>
          <a:prstGeom prst="round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155679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STAR</a:t>
            </a:r>
            <a:r>
              <a:rPr lang="en-US" altLang="ko-KR" sz="3600" dirty="0" smtClean="0"/>
              <a:t>CELL</a:t>
            </a:r>
            <a:r>
              <a:rPr lang="en-US" altLang="ko-KR" dirty="0" smtClean="0"/>
              <a:t>.</a:t>
            </a:r>
            <a:r>
              <a:rPr lang="en-US" altLang="ko-KR" sz="1200" dirty="0" smtClean="0"/>
              <a:t>CO.KR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2482" y="134076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ITMon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JPA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2550046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ea typeface="돋움" pitchFamily="50" charset="-127"/>
              </a:rPr>
              <a:t>스타셀</a:t>
            </a:r>
            <a:r>
              <a:rPr lang="ko-KR" altLang="en-US" sz="2000" b="1" dirty="0" smtClean="0">
                <a:ea typeface="돋움" pitchFamily="50" charset="-127"/>
              </a:rPr>
              <a:t>    회원</a:t>
            </a:r>
            <a:r>
              <a:rPr lang="ko-KR" altLang="en-US" sz="2000" b="1" dirty="0" smtClean="0">
                <a:solidFill>
                  <a:srgbClr val="FF0000"/>
                </a:solidFill>
                <a:ea typeface="돋움" pitchFamily="50" charset="-127"/>
              </a:rPr>
              <a:t>로그인</a:t>
            </a:r>
            <a:endParaRPr lang="ko-KR" altLang="en-US" sz="2000" b="1" dirty="0">
              <a:solidFill>
                <a:srgbClr val="FF0000"/>
              </a:solidFill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672" y="3501008"/>
            <a:ext cx="1728192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I D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19672" y="4149080"/>
            <a:ext cx="1728192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PASSWORD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44008" y="2430413"/>
            <a:ext cx="72008" cy="2952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91880" y="3501008"/>
            <a:ext cx="993254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로그인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3105" y="469441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endParaRPr lang="en-US" altLang="ko-KR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46795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저장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2564904"/>
            <a:ext cx="2376264" cy="2736304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endParaRPr lang="en-US" altLang="ko-KR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7170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5656" y="299695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주석 또는 부연설명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광고문구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등이 들어갈 수 있는 자리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19672" y="5013176"/>
            <a:ext cx="2880320" cy="360040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14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3688" y="5066134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비밀번호 찾기 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|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회원 가입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2844" y="2374987"/>
            <a:ext cx="1357200" cy="227843"/>
          </a:xfrm>
          <a:prstGeom prst="rect">
            <a:avLst/>
          </a:prstGeom>
          <a:solidFill>
            <a:srgbClr val="FC804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&lt;h6&gt;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2844" y="2977799"/>
            <a:ext cx="1357200" cy="227843"/>
          </a:xfrm>
          <a:prstGeom prst="rect">
            <a:avLst/>
          </a:prstGeom>
          <a:solidFill>
            <a:srgbClr val="B5B5B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&lt;div&gt;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2844" y="3240663"/>
            <a:ext cx="1357200" cy="227843"/>
          </a:xfrm>
          <a:prstGeom prst="rect">
            <a:avLst/>
          </a:prstGeom>
          <a:solidFill>
            <a:srgbClr val="EEE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&lt;p&gt;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2844" y="3509530"/>
            <a:ext cx="1357200" cy="227843"/>
          </a:xfrm>
          <a:prstGeom prst="rect">
            <a:avLst/>
          </a:prstGeom>
          <a:solidFill>
            <a:srgbClr val="CBEE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&lt;etc&gt;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844" y="3778397"/>
            <a:ext cx="1357200" cy="227843"/>
          </a:xfrm>
          <a:prstGeom prst="rect">
            <a:avLst/>
          </a:prstGeom>
          <a:solidFill>
            <a:srgbClr val="27AA6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&lt;ol&gt;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2844" y="4047263"/>
            <a:ext cx="1357200" cy="227843"/>
          </a:xfrm>
          <a:prstGeom prst="rect">
            <a:avLst/>
          </a:prstGeom>
          <a:solidFill>
            <a:srgbClr val="27AA9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&lt;ul&gt;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2844" y="4316130"/>
            <a:ext cx="1357200" cy="227843"/>
          </a:xfrm>
          <a:prstGeom prst="rect">
            <a:avLst/>
          </a:prstGeom>
          <a:solidFill>
            <a:srgbClr val="213D8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&lt;dl&gt;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2844" y="4924435"/>
            <a:ext cx="1357200" cy="227843"/>
          </a:xfrm>
          <a:prstGeom prst="rect">
            <a:avLst/>
          </a:prstGeom>
          <a:solidFill>
            <a:srgbClr val="6F42B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&lt;table&gt;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42844" y="5190520"/>
            <a:ext cx="1357200" cy="227843"/>
          </a:xfrm>
          <a:prstGeom prst="rect">
            <a:avLst/>
          </a:prstGeom>
          <a:solidFill>
            <a:srgbClr val="D72CA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&lt;fieldset&gt;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2844" y="5479342"/>
            <a:ext cx="1357200" cy="227843"/>
          </a:xfrm>
          <a:prstGeom prst="rect">
            <a:avLst/>
          </a:prstGeom>
          <a:solidFill>
            <a:srgbClr val="4F3A3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&lt;iframe&gt;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2844" y="5768162"/>
            <a:ext cx="1357200" cy="227843"/>
          </a:xfrm>
          <a:prstGeom prst="rect">
            <a:avLst/>
          </a:prstGeom>
          <a:solidFill>
            <a:srgbClr val="29394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&lt;object&gt;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2844" y="2124030"/>
            <a:ext cx="1357200" cy="227843"/>
          </a:xfrm>
          <a:prstGeom prst="rect">
            <a:avLst/>
          </a:prstGeom>
          <a:solidFill>
            <a:srgbClr val="FC804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&lt;h5&gt;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9646" y="1872431"/>
            <a:ext cx="1357200" cy="227843"/>
          </a:xfrm>
          <a:prstGeom prst="rect">
            <a:avLst/>
          </a:prstGeom>
          <a:solidFill>
            <a:srgbClr val="FC804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&lt;h4&gt;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2844" y="1613751"/>
            <a:ext cx="1357200" cy="227843"/>
          </a:xfrm>
          <a:prstGeom prst="rect">
            <a:avLst/>
          </a:prstGeom>
          <a:solidFill>
            <a:srgbClr val="FC804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&lt;h3&gt;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2844" y="1358024"/>
            <a:ext cx="1357200" cy="227843"/>
          </a:xfrm>
          <a:prstGeom prst="rect">
            <a:avLst/>
          </a:prstGeom>
          <a:solidFill>
            <a:srgbClr val="FC804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&lt;h2&gt;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2844" y="1000108"/>
            <a:ext cx="1357200" cy="227843"/>
          </a:xfrm>
          <a:prstGeom prst="rect">
            <a:avLst/>
          </a:prstGeom>
          <a:solidFill>
            <a:srgbClr val="FC4B5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&lt;h1&gt;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92489" y="1007623"/>
            <a:ext cx="1323327" cy="216024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91836" y="1007911"/>
            <a:ext cx="129614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87824" y="1007911"/>
            <a:ext cx="1332292" cy="216023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980728"/>
            <a:ext cx="7056784" cy="482453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772816"/>
            <a:ext cx="6624736" cy="3456384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Layout :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가변 폭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컬럼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레이아웃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43808" y="1988840"/>
            <a:ext cx="4968552" cy="316835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1988840"/>
            <a:ext cx="1285192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#left-side-</a:t>
            </a: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navigation-bar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268760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301208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59399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가변 폭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컬럼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레이아웃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980728"/>
            <a:ext cx="7056784" cy="496855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772816"/>
            <a:ext cx="6624736" cy="3528392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19136" y="295253"/>
            <a:ext cx="64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Layout :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동적 가변 폭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컬럼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레이아웃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15816" y="1988840"/>
            <a:ext cx="3456384" cy="32403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1988840"/>
            <a:ext cx="970265" cy="32403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#left-side-</a:t>
            </a: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navigation-bar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268760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373216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76255" y="1988840"/>
            <a:ext cx="981217" cy="32403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#right-side-navigation-bar</a:t>
            </a:r>
            <a:endParaRPr lang="ko-KR" altLang="en-US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1988840"/>
            <a:ext cx="360039" cy="32403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열기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닫기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버튼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1988840"/>
            <a:ext cx="360039" cy="32403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열기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닫기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버튼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601199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동적 가변 폭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컬럼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레이아웃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980728"/>
            <a:ext cx="7056784" cy="4896544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772816"/>
            <a:ext cx="6624736" cy="3456384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Layout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97886" y="1988840"/>
            <a:ext cx="4968552" cy="30963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1988840"/>
            <a:ext cx="970265" cy="30963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#left-side-</a:t>
            </a: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navigation-bar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268760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301208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1988840"/>
            <a:ext cx="360039" cy="30963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열기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닫기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버튼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601199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동적 가변 폭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컬럼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레이아웃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Box(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박스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95736" y="908720"/>
            <a:ext cx="5040560" cy="1584176"/>
          </a:xfrm>
          <a:prstGeom prst="round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60119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수직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수평 가운데 정렬 박스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26276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&lt;&lt;  round box (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라운드 박스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)  &gt;&gt;</a:t>
            </a:r>
            <a:endParaRPr lang="ko-KR" alt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95736" y="3573016"/>
            <a:ext cx="5040560" cy="2304256"/>
          </a:xfrm>
          <a:prstGeom prst="round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3717032"/>
            <a:ext cx="4032448" cy="2016224"/>
          </a:xfrm>
          <a:prstGeom prst="round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67744" y="3573016"/>
            <a:ext cx="5040560" cy="18722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9752" y="423386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……………………………………………………………………………….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3573016"/>
            <a:ext cx="5040560" cy="4320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팝업이란</a:t>
            </a:r>
            <a:r>
              <a:rPr lang="en-US" altLang="ko-KR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?</a:t>
            </a:r>
            <a:endParaRPr lang="ko-KR" altLang="en-US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팝업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 rot="10800000">
            <a:off x="2267744" y="1124744"/>
            <a:ext cx="5040560" cy="1152128"/>
          </a:xfrm>
          <a:prstGeom prst="wedgeRectCallout">
            <a:avLst>
              <a:gd name="adj1" fmla="val 20977"/>
              <a:gd name="adj2" fmla="val 71768"/>
            </a:avLst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255561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말 풍선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Layer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팝업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752" y="1220559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Layer(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팝업이란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일반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element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보다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z-index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의 값을 크게 가짐으로써 동일한 위치에 있을시 우선적으로 보여지도록 되어 있는 팝업을 의미한다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76256" y="1196752"/>
            <a:ext cx="288032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6948264" y="1268760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 flipH="1">
            <a:off x="6948264" y="1268760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876256" y="3645024"/>
            <a:ext cx="288032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rot="5400000">
            <a:off x="6948264" y="3717032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6200000" flipH="1">
            <a:off x="6948264" y="3717032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067944" y="5013176"/>
            <a:ext cx="720080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60032" y="5013176"/>
            <a:ext cx="720080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3950" y="57959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박스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Layer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팝업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59632" y="836712"/>
            <a:ext cx="6984776" cy="504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팝업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744" y="2780928"/>
            <a:ext cx="4752528" cy="1368152"/>
          </a:xfrm>
          <a:prstGeom prst="rect">
            <a:avLst/>
          </a:prstGeom>
          <a:solidFill>
            <a:schemeClr val="bg1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285293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팝업 이외의 페이지에서는 이벤트가 발생 할 수 없도록 화면을 반투명 막으로 씌운 후 팝업 창이 활성화 됨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. 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2348880"/>
            <a:ext cx="4752528" cy="432048"/>
          </a:xfrm>
          <a:prstGeom prst="rect">
            <a:avLst/>
          </a:prstGeom>
          <a:solidFill>
            <a:srgbClr val="F4F4F4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Modal Layer </a:t>
            </a:r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팝업이란</a:t>
            </a:r>
            <a:r>
              <a:rPr lang="en-US" altLang="ko-KR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?</a:t>
            </a:r>
            <a:endParaRPr lang="ko-KR" altLang="en-US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0232" y="2420888"/>
            <a:ext cx="288032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6732240" y="2492896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200000" flipH="1">
            <a:off x="6732240" y="2492896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23928" y="3717032"/>
            <a:ext cx="720080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16016" y="3717032"/>
            <a:ext cx="720080" cy="288032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73950" y="59399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모달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팝업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358802" y="3573016"/>
            <a:ext cx="45365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셀럭트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박스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(combo box)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19872" y="1268760"/>
            <a:ext cx="20882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105273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9872" y="1052736"/>
            <a:ext cx="187220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Select Option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5336656" y="113388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27872" y="1268760"/>
            <a:ext cx="208023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Option_1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Option_2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7784" y="197954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셀렉트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박스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디자인 처리됨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)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37016" y="3068960"/>
            <a:ext cx="20882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09224" y="285293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37016" y="2852936"/>
            <a:ext cx="187220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Select Option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353800" y="293408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45016" y="3068960"/>
            <a:ext cx="208023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Option_1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Option_2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Option_3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9832" y="37890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아이콘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셀렉트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박스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웃는 얼굴 15"/>
          <p:cNvSpPr/>
          <p:nvPr/>
        </p:nvSpPr>
        <p:spPr>
          <a:xfrm>
            <a:off x="3537600" y="2888368"/>
            <a:ext cx="144016" cy="14401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/>
          <p:cNvSpPr/>
          <p:nvPr/>
        </p:nvSpPr>
        <p:spPr>
          <a:xfrm>
            <a:off x="3537600" y="3104392"/>
            <a:ext cx="144016" cy="14401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/>
          <p:cNvSpPr/>
          <p:nvPr/>
        </p:nvSpPr>
        <p:spPr>
          <a:xfrm>
            <a:off x="3537600" y="3311272"/>
            <a:ext cx="144016" cy="14401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웃는 얼굴 18"/>
          <p:cNvSpPr/>
          <p:nvPr/>
        </p:nvSpPr>
        <p:spPr>
          <a:xfrm>
            <a:off x="3537600" y="3527680"/>
            <a:ext cx="144016" cy="144016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39304" y="5085184"/>
            <a:ext cx="20882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11512" y="4869160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39304" y="4869160"/>
            <a:ext cx="187220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Select Option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5356088" y="4950312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47304" y="5085184"/>
            <a:ext cx="208023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Option_1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Option_2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59832" y="5805264"/>
            <a:ext cx="300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말 풍선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셀렉트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박스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사각형 설명선 27"/>
          <p:cNvSpPr/>
          <p:nvPr/>
        </p:nvSpPr>
        <p:spPr>
          <a:xfrm>
            <a:off x="5652120" y="5094476"/>
            <a:ext cx="864096" cy="216024"/>
          </a:xfrm>
          <a:prstGeom prst="wedgeRectCallout">
            <a:avLst>
              <a:gd name="adj1" fmla="val -70632"/>
              <a:gd name="adj2" fmla="val -5225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Option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 설명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위쪽 화살표 29"/>
          <p:cNvSpPr/>
          <p:nvPr/>
        </p:nvSpPr>
        <p:spPr>
          <a:xfrm rot="19869045">
            <a:off x="5324073" y="5192508"/>
            <a:ext cx="152038" cy="171717"/>
          </a:xfrm>
          <a:prstGeom prst="up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표지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 Pro 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챕터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지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 Pro 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1991</Words>
  <Application>Microsoft Office PowerPoint</Application>
  <PresentationFormat>화면 슬라이드 쇼(4:3)</PresentationFormat>
  <Paragraphs>468</Paragraphs>
  <Slides>25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굴림</vt:lpstr>
      <vt:lpstr>Arial</vt:lpstr>
      <vt:lpstr>Myriad Pro Bold</vt:lpstr>
      <vt:lpstr>산돌고딕 M</vt:lpstr>
      <vt:lpstr>HY강M</vt:lpstr>
      <vt:lpstr>돋움</vt:lpstr>
      <vt:lpstr>Myriad Pro Semibold</vt:lpstr>
      <vt:lpstr>나눔고딕</vt:lpstr>
      <vt:lpstr>MyriadSemiBold</vt:lpstr>
      <vt:lpstr>표지</vt:lpstr>
      <vt:lpstr>챕터</vt:lpstr>
      <vt:lpstr>내지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Company>Stevia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Stevia</dc:creator>
  <cp:lastModifiedBy>kimbongyun</cp:lastModifiedBy>
  <cp:revision>1014</cp:revision>
  <dcterms:created xsi:type="dcterms:W3CDTF">2007-04-27T09:07:31Z</dcterms:created>
  <dcterms:modified xsi:type="dcterms:W3CDTF">2011-04-15T04:16:11Z</dcterms:modified>
</cp:coreProperties>
</file>