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51" r:id="rId2"/>
    <p:sldMasterId id="2147483648" r:id="rId3"/>
  </p:sldMasterIdLst>
  <p:notesMasterIdLst>
    <p:notesMasterId r:id="rId33"/>
  </p:notesMasterIdLst>
  <p:handoutMasterIdLst>
    <p:handoutMasterId r:id="rId34"/>
  </p:handoutMasterIdLst>
  <p:sldIdLst>
    <p:sldId id="305" r:id="rId4"/>
    <p:sldId id="303" r:id="rId5"/>
    <p:sldId id="306" r:id="rId6"/>
    <p:sldId id="276" r:id="rId7"/>
    <p:sldId id="279" r:id="rId8"/>
    <p:sldId id="275" r:id="rId9"/>
    <p:sldId id="277" r:id="rId10"/>
    <p:sldId id="280" r:id="rId11"/>
    <p:sldId id="281" r:id="rId12"/>
    <p:sldId id="293" r:id="rId13"/>
    <p:sldId id="282" r:id="rId14"/>
    <p:sldId id="298" r:id="rId15"/>
    <p:sldId id="307" r:id="rId16"/>
    <p:sldId id="284" r:id="rId17"/>
    <p:sldId id="285" r:id="rId18"/>
    <p:sldId id="286" r:id="rId19"/>
    <p:sldId id="296" r:id="rId20"/>
    <p:sldId id="287" r:id="rId21"/>
    <p:sldId id="288" r:id="rId22"/>
    <p:sldId id="289" r:id="rId23"/>
    <p:sldId id="290" r:id="rId24"/>
    <p:sldId id="291" r:id="rId25"/>
    <p:sldId id="292" r:id="rId26"/>
    <p:sldId id="294" r:id="rId27"/>
    <p:sldId id="295" r:id="rId28"/>
    <p:sldId id="297" r:id="rId29"/>
    <p:sldId id="299" r:id="rId30"/>
    <p:sldId id="301" r:id="rId31"/>
    <p:sldId id="302" r:id="rId32"/>
  </p:sldIdLst>
  <p:sldSz cx="9144000" cy="6858000" type="screen4x3"/>
  <p:notesSz cx="6858000" cy="9144000"/>
  <p:embeddedFontLst>
    <p:embeddedFont>
      <p:font typeface="Myriad Pro Bold" charset="0"/>
      <p:bold r:id="rId35"/>
    </p:embeddedFont>
    <p:embeddedFont>
      <p:font typeface="산돌고딕 M" charset="-127"/>
      <p:regular r:id="rId36"/>
    </p:embeddedFont>
    <p:embeddedFont>
      <p:font typeface="HY강M" pitchFamily="18" charset="-127"/>
      <p:regular r:id="rId37"/>
    </p:embeddedFont>
    <p:embeddedFont>
      <p:font typeface="Myriad Pro Semibold" charset="0"/>
      <p:bold r:id="rId38"/>
    </p:embeddedFont>
    <p:embeddedFont>
      <p:font typeface="나눔고딕" charset="-127"/>
      <p:regular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E3F7"/>
    <a:srgbClr val="008DC7"/>
    <a:srgbClr val="8D8D8D"/>
    <a:srgbClr val="E2E2E2"/>
    <a:srgbClr val="DFDFDF"/>
    <a:srgbClr val="848689"/>
    <a:srgbClr val="A9AAAC"/>
    <a:srgbClr val="FCFCFC"/>
    <a:srgbClr val="FBFBFB"/>
    <a:srgbClr val="3CBD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" autoAdjust="0"/>
    <p:restoredTop sz="92211" autoAdjust="0"/>
  </p:normalViewPr>
  <p:slideViewPr>
    <p:cSldViewPr>
      <p:cViewPr varScale="1">
        <p:scale>
          <a:sx n="107" d="100"/>
          <a:sy n="107" d="100"/>
        </p:scale>
        <p:origin x="-1626" y="-96"/>
      </p:cViewPr>
      <p:guideLst>
        <p:guide orient="horz" pos="2160"/>
        <p:guide orient="horz" pos="663"/>
        <p:guide orient="horz" pos="3748"/>
        <p:guide pos="2880"/>
        <p:guide pos="5465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3.fntdata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2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1.fntdata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F5719-E0C8-497A-835A-DC7AF60E9786}" type="datetimeFigureOut">
              <a:rPr lang="ko-KR" altLang="en-US" smtClean="0">
                <a:latin typeface="나눔고딕" pitchFamily="50" charset="-127"/>
                <a:ea typeface="나눔고딕" pitchFamily="50" charset="-127"/>
              </a:rPr>
              <a:pPr/>
              <a:t>2011-04-18</a:t>
            </a:fld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E8AAB-A6E2-4809-921B-690A759FE7B4}" type="slidenum">
              <a:rPr lang="ko-KR" altLang="en-US" smtClean="0"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BC005E11-9FC4-4559-BF01-B81AA1525F34}" type="datetimeFigureOut">
              <a:rPr lang="ko-KR" altLang="en-US" smtClean="0"/>
              <a:pPr/>
              <a:t>2011-04-18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E298BA0C-7778-40CB-9F43-9459B3FAC4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가변 폭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레이아웃 </a:t>
            </a:r>
            <a:r>
              <a:rPr lang="en-US" altLang="ko-KR" baseline="0" dirty="0" smtClean="0"/>
              <a:t> ?</a:t>
            </a:r>
          </a:p>
          <a:p>
            <a:r>
              <a:rPr lang="en-US" altLang="ko-KR" baseline="0" dirty="0" smtClean="0"/>
              <a:t>   - container </a:t>
            </a:r>
            <a:r>
              <a:rPr lang="ko-KR" altLang="en-US" baseline="0" dirty="0" smtClean="0"/>
              <a:t>부분이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개의 </a:t>
            </a:r>
            <a:r>
              <a:rPr lang="ko-KR" altLang="en-US" baseline="0" dirty="0" err="1" smtClean="0"/>
              <a:t>컬럼으로</a:t>
            </a:r>
            <a:r>
              <a:rPr lang="ko-KR" altLang="en-US" baseline="0" dirty="0" smtClean="0"/>
              <a:t> 나누어져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화면 </a:t>
            </a:r>
            <a:r>
              <a:rPr lang="en-US" altLang="ko-KR" baseline="0" dirty="0" smtClean="0"/>
              <a:t>resize</a:t>
            </a:r>
            <a:r>
              <a:rPr lang="ko-KR" altLang="en-US" baseline="0" dirty="0" smtClean="0"/>
              <a:t>시 </a:t>
            </a:r>
            <a:r>
              <a:rPr lang="en-US" altLang="ko-KR" baseline="0" dirty="0" smtClean="0"/>
              <a:t>“content” </a:t>
            </a:r>
            <a:r>
              <a:rPr lang="ko-KR" altLang="en-US" baseline="0" dirty="0" smtClean="0"/>
              <a:t>부분만 크기가 변경되는 레이아웃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+</a:t>
            </a:r>
            <a:r>
              <a:rPr lang="ko-KR" altLang="en-US" dirty="0" smtClean="0"/>
              <a:t>텍스트 버튼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   </a:t>
            </a:r>
            <a:r>
              <a:rPr lang="en-US" altLang="ko-KR" baseline="0" dirty="0" smtClean="0"/>
              <a:t>  - skin</a:t>
            </a:r>
            <a:r>
              <a:rPr lang="ko-KR" altLang="en-US" baseline="0" dirty="0" smtClean="0"/>
              <a:t>을 활용하여 버튼의 형태 및 아이콘을 설정 후 필요한 텍스트를 삽입 할 수 있는 형태의 버튼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     - </a:t>
            </a:r>
            <a:r>
              <a:rPr lang="ko-KR" altLang="en-US" baseline="0" dirty="0" smtClean="0"/>
              <a:t>디자이너의 손을 거치지 않고 텍스트를 바꿀 수 있는 장점이 있으나 표현 할 수 있는데 한계가 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   </a:t>
            </a:r>
            <a:r>
              <a:rPr lang="ko-KR" altLang="en-US" baseline="0" dirty="0" smtClean="0"/>
              <a:t>이미지 버튼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     - </a:t>
            </a:r>
            <a:r>
              <a:rPr lang="ko-KR" altLang="en-US" baseline="0" dirty="0" smtClean="0"/>
              <a:t>이미지 만으로 이루어진 버튼 표현이 자유로우나 디자이너의 손을 거쳐야 한다는 단점이 존재한다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이미지 </a:t>
            </a:r>
            <a:r>
              <a:rPr lang="ko-KR" altLang="en-US" dirty="0" err="1" smtClean="0"/>
              <a:t>그리드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     - </a:t>
            </a:r>
            <a:r>
              <a:rPr lang="en-US" altLang="ko-KR" dirty="0" err="1" smtClean="0"/>
              <a:t>borswer</a:t>
            </a:r>
            <a:r>
              <a:rPr lang="ko-KR" altLang="en-US" dirty="0" smtClean="0"/>
              <a:t> 폭에 맞추어 한</a:t>
            </a:r>
            <a:r>
              <a:rPr lang="ko-KR" altLang="en-US" baseline="0" dirty="0" smtClean="0"/>
              <a:t> 페이지당 </a:t>
            </a:r>
            <a:r>
              <a:rPr lang="en-US" altLang="ko-KR" baseline="0" dirty="0" smtClean="0"/>
              <a:t>32</a:t>
            </a:r>
            <a:r>
              <a:rPr lang="ko-KR" altLang="en-US" baseline="0" dirty="0" smtClean="0"/>
              <a:t>개의 이미지들이 나열된다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dirty="0" smtClean="0"/>
              <a:t>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아이콘 로딩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   </a:t>
            </a:r>
            <a:r>
              <a:rPr lang="en-US" altLang="ko-KR" baseline="0" dirty="0" smtClean="0"/>
              <a:t>  - </a:t>
            </a:r>
            <a:r>
              <a:rPr lang="ko-KR" altLang="en-US" baseline="0" dirty="0" smtClean="0"/>
              <a:t>아이콘만 존재하는 로딩 </a:t>
            </a:r>
            <a:r>
              <a:rPr lang="ko-KR" altLang="en-US" baseline="0" dirty="0" err="1" smtClean="0"/>
              <a:t>레이어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디자인 작업이 필요하다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</a:t>
            </a:r>
            <a:r>
              <a:rPr lang="ko-KR" altLang="en-US" baseline="0" dirty="0" smtClean="0"/>
              <a:t>아이콘</a:t>
            </a:r>
            <a:r>
              <a:rPr lang="en-US" altLang="ko-KR" baseline="0" dirty="0" smtClean="0"/>
              <a:t>+</a:t>
            </a:r>
            <a:r>
              <a:rPr lang="ko-KR" altLang="en-US" baseline="0" dirty="0" smtClean="0"/>
              <a:t>텍스트 로딩 </a:t>
            </a:r>
            <a:r>
              <a:rPr lang="ko-KR" altLang="en-US" baseline="0" dirty="0" err="1" smtClean="0"/>
              <a:t>레이어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     - </a:t>
            </a:r>
            <a:r>
              <a:rPr lang="ko-KR" altLang="en-US" baseline="0" dirty="0" smtClean="0"/>
              <a:t>아이콘과 텍스트가 동시에 보여진다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필요에 따라 텍스트의 내용을 손쉽게 바꿀 수 있는 이점이 있다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</a:t>
            </a:r>
            <a:r>
              <a:rPr lang="ko-KR" altLang="en-US" baseline="0" dirty="0" err="1" smtClean="0"/>
              <a:t>모달</a:t>
            </a:r>
            <a:r>
              <a:rPr lang="ko-KR" altLang="en-US" baseline="0" dirty="0" smtClean="0"/>
              <a:t> 아이콘 텍스트 로딩 </a:t>
            </a:r>
            <a:r>
              <a:rPr lang="ko-KR" altLang="en-US" baseline="0" dirty="0" err="1" smtClean="0"/>
              <a:t>레이어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     - </a:t>
            </a:r>
            <a:r>
              <a:rPr lang="ko-KR" altLang="en-US" baseline="0" dirty="0" smtClean="0"/>
              <a:t>아이콘</a:t>
            </a:r>
            <a:r>
              <a:rPr lang="en-US" altLang="ko-KR" baseline="0" dirty="0" smtClean="0"/>
              <a:t>+</a:t>
            </a:r>
            <a:r>
              <a:rPr lang="ko-KR" altLang="en-US" baseline="0" dirty="0" smtClean="0"/>
              <a:t>텍스트 로딩 </a:t>
            </a:r>
            <a:r>
              <a:rPr lang="ko-KR" altLang="en-US" baseline="0" dirty="0" err="1" smtClean="0"/>
              <a:t>레이어와</a:t>
            </a:r>
            <a:r>
              <a:rPr lang="ko-KR" altLang="en-US" baseline="0" dirty="0" smtClean="0"/>
              <a:t> 동일하며 </a:t>
            </a:r>
            <a:r>
              <a:rPr lang="en-US" altLang="ko-KR" baseline="0" dirty="0" smtClean="0"/>
              <a:t>modal </a:t>
            </a:r>
            <a:r>
              <a:rPr lang="ko-KR" altLang="en-US" baseline="0" dirty="0" smtClean="0"/>
              <a:t>상태가 된다는 차이점이 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테이블 폼 </a:t>
            </a:r>
            <a:r>
              <a:rPr lang="en-US" altLang="ko-KR" dirty="0" smtClean="0"/>
              <a:t>?</a:t>
            </a:r>
          </a:p>
          <a:p>
            <a:r>
              <a:rPr lang="en-US" altLang="ko-KR" baseline="0" dirty="0" smtClean="0"/>
              <a:t>     - Table </a:t>
            </a:r>
            <a:r>
              <a:rPr lang="ko-KR" altLang="en-US" baseline="0" dirty="0" smtClean="0"/>
              <a:t>태그를 활용하여 작성되어진 폼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     - </a:t>
            </a:r>
            <a:r>
              <a:rPr lang="ko-KR" altLang="en-US" baseline="0" dirty="0" smtClean="0"/>
              <a:t>위의 그림은 테이플 폼의 대표적인 예로 회원가입 폼이 구현되어져 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dirty="0" smtClean="0"/>
              <a:t>   </a:t>
            </a:r>
            <a:r>
              <a:rPr lang="ko-KR" altLang="en-US" baseline="0" dirty="0" smtClean="0"/>
              <a:t>기본 텍스트 검색 폼 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     - </a:t>
            </a:r>
            <a:r>
              <a:rPr lang="ko-KR" altLang="en-US" baseline="0" dirty="0" smtClean="0"/>
              <a:t>일반적으로 사용되어지는 검색 폼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   </a:t>
            </a:r>
            <a:r>
              <a:rPr lang="ko-KR" altLang="en-US" baseline="0" dirty="0" smtClean="0"/>
              <a:t>기간 검색 폼 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     -  </a:t>
            </a:r>
            <a:r>
              <a:rPr lang="ko-KR" altLang="en-US" baseline="0" dirty="0" smtClean="0"/>
              <a:t>기간 검색 시 유용하게 사용되어질 검색 폼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     -  </a:t>
            </a:r>
            <a:r>
              <a:rPr lang="ko-KR" altLang="en-US" baseline="0" dirty="0" smtClean="0"/>
              <a:t>캘린더를 활용하여 기간 선택이 가능하다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     -  </a:t>
            </a:r>
            <a:r>
              <a:rPr lang="ko-KR" altLang="en-US" baseline="0" dirty="0" smtClean="0"/>
              <a:t>직접 입력도 가능하다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가로</a:t>
            </a:r>
            <a:r>
              <a:rPr lang="en-US" altLang="ko-KR" dirty="0" smtClean="0"/>
              <a:t>/</a:t>
            </a:r>
            <a:r>
              <a:rPr lang="ko-KR" altLang="en-US" dirty="0" smtClean="0"/>
              <a:t>세로 중앙 정렬 로그인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     - browser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resize </a:t>
            </a:r>
            <a:r>
              <a:rPr lang="ko-KR" altLang="en-US" baseline="0" dirty="0" smtClean="0"/>
              <a:t>이벤트에 맞추어 항상 </a:t>
            </a:r>
            <a:r>
              <a:rPr lang="en-US" altLang="ko-KR" baseline="0" dirty="0" smtClean="0"/>
              <a:t>browser</a:t>
            </a:r>
            <a:r>
              <a:rPr lang="ko-KR" altLang="en-US" baseline="0" dirty="0" smtClean="0"/>
              <a:t> 중앙에 위치하도록 처리된 로그인 박스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가변 폭 단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레이아웃 </a:t>
            </a:r>
            <a:r>
              <a:rPr lang="en-US" altLang="ko-KR" baseline="0" dirty="0" smtClean="0"/>
              <a:t> ?</a:t>
            </a:r>
          </a:p>
          <a:p>
            <a:r>
              <a:rPr lang="en-US" altLang="ko-KR" baseline="0" dirty="0" smtClean="0"/>
              <a:t>   - container </a:t>
            </a:r>
            <a:r>
              <a:rPr lang="ko-KR" altLang="en-US" baseline="0" dirty="0" smtClean="0"/>
              <a:t>부분이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개의 </a:t>
            </a:r>
            <a:r>
              <a:rPr lang="ko-KR" altLang="en-US" baseline="0" dirty="0" err="1" smtClean="0"/>
              <a:t>컬럼으로</a:t>
            </a:r>
            <a:r>
              <a:rPr lang="ko-KR" altLang="en-US" baseline="0" dirty="0" smtClean="0"/>
              <a:t> 나누어져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화면 </a:t>
            </a:r>
            <a:r>
              <a:rPr lang="en-US" altLang="ko-KR" baseline="0" dirty="0" smtClean="0"/>
              <a:t>resize</a:t>
            </a:r>
            <a:r>
              <a:rPr lang="ko-KR" altLang="en-US" baseline="0" dirty="0" smtClean="0"/>
              <a:t>시 </a:t>
            </a:r>
            <a:r>
              <a:rPr lang="en-US" altLang="ko-KR" baseline="0" dirty="0" smtClean="0"/>
              <a:t>“content” </a:t>
            </a:r>
            <a:r>
              <a:rPr lang="ko-KR" altLang="en-US" baseline="0" dirty="0" smtClean="0"/>
              <a:t>부분만 크기가 변경되는 레이아웃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- </a:t>
            </a:r>
            <a:r>
              <a:rPr lang="ko-KR" altLang="en-US" baseline="0" dirty="0" smtClean="0"/>
              <a:t>버튼 클릭 시 해당 </a:t>
            </a:r>
            <a:r>
              <a:rPr lang="en-US" altLang="ko-KR" baseline="0" dirty="0" smtClean="0"/>
              <a:t>side-bar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show/hide </a:t>
            </a:r>
            <a:r>
              <a:rPr lang="ko-KR" altLang="en-US" baseline="0" dirty="0" smtClean="0"/>
              <a:t>처리됨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dirty="0" smtClean="0"/>
              <a:t>   Fixed Footer Sample?</a:t>
            </a:r>
          </a:p>
          <a:p>
            <a:r>
              <a:rPr lang="en-US" altLang="ko-KR" baseline="0" dirty="0" smtClean="0"/>
              <a:t>    - browser resize</a:t>
            </a:r>
            <a:r>
              <a:rPr lang="ko-KR" altLang="en-US" baseline="0" dirty="0" smtClean="0"/>
              <a:t>와 관계없이 항상 하단에 위치하는 </a:t>
            </a:r>
            <a:r>
              <a:rPr lang="en-US" altLang="ko-KR" baseline="0" dirty="0" smtClean="0"/>
              <a:t>footer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가변 폭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레이아웃 </a:t>
            </a:r>
            <a:r>
              <a:rPr lang="en-US" altLang="ko-KR" baseline="0" dirty="0" smtClean="0"/>
              <a:t> ?</a:t>
            </a:r>
          </a:p>
          <a:p>
            <a:r>
              <a:rPr lang="en-US" altLang="ko-KR" baseline="0" dirty="0" smtClean="0"/>
              <a:t>   - container </a:t>
            </a:r>
            <a:r>
              <a:rPr lang="ko-KR" altLang="en-US" baseline="0" dirty="0" smtClean="0"/>
              <a:t>부분이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</a:t>
            </a:r>
            <a:r>
              <a:rPr lang="ko-KR" altLang="en-US" baseline="0" dirty="0" err="1" smtClean="0"/>
              <a:t>컬럼으로</a:t>
            </a:r>
            <a:r>
              <a:rPr lang="ko-KR" altLang="en-US" baseline="0" dirty="0" smtClean="0"/>
              <a:t> 나누어져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화면 </a:t>
            </a:r>
            <a:r>
              <a:rPr lang="en-US" altLang="ko-KR" baseline="0" dirty="0" smtClean="0"/>
              <a:t>resize</a:t>
            </a:r>
            <a:r>
              <a:rPr lang="ko-KR" altLang="en-US" baseline="0" dirty="0" smtClean="0"/>
              <a:t>시 </a:t>
            </a:r>
            <a:r>
              <a:rPr lang="en-US" altLang="ko-KR" baseline="0" dirty="0" smtClean="0"/>
              <a:t>“content” </a:t>
            </a:r>
            <a:r>
              <a:rPr lang="ko-KR" altLang="en-US" baseline="0" dirty="0" smtClean="0"/>
              <a:t>부분만 크기가 변경되는 레이아웃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동적 가변 폭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레이아웃 </a:t>
            </a:r>
            <a:r>
              <a:rPr lang="en-US" altLang="ko-KR" baseline="0" dirty="0" smtClean="0"/>
              <a:t> ?</a:t>
            </a:r>
          </a:p>
          <a:p>
            <a:r>
              <a:rPr lang="en-US" altLang="ko-KR" baseline="0" dirty="0" smtClean="0"/>
              <a:t>   - container </a:t>
            </a:r>
            <a:r>
              <a:rPr lang="ko-KR" altLang="en-US" baseline="0" dirty="0" smtClean="0"/>
              <a:t>부분이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</a:t>
            </a:r>
            <a:r>
              <a:rPr lang="ko-KR" altLang="en-US" baseline="0" dirty="0" err="1" smtClean="0"/>
              <a:t>컬럼으로</a:t>
            </a:r>
            <a:r>
              <a:rPr lang="ko-KR" altLang="en-US" baseline="0" dirty="0" smtClean="0"/>
              <a:t> 나누어져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화면 </a:t>
            </a:r>
            <a:r>
              <a:rPr lang="en-US" altLang="ko-KR" baseline="0" dirty="0" smtClean="0"/>
              <a:t>resize</a:t>
            </a:r>
            <a:r>
              <a:rPr lang="ko-KR" altLang="en-US" baseline="0" dirty="0" smtClean="0"/>
              <a:t>시 </a:t>
            </a:r>
            <a:r>
              <a:rPr lang="en-US" altLang="ko-KR" baseline="0" dirty="0" smtClean="0"/>
              <a:t>“content” </a:t>
            </a:r>
            <a:r>
              <a:rPr lang="ko-KR" altLang="en-US" baseline="0" dirty="0" smtClean="0"/>
              <a:t>부분만 크기가 변경되는 레이아웃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- </a:t>
            </a:r>
            <a:r>
              <a:rPr lang="ko-KR" altLang="en-US" baseline="0" dirty="0" smtClean="0"/>
              <a:t>버튼 클릭 시 해당 </a:t>
            </a:r>
            <a:r>
              <a:rPr lang="en-US" altLang="ko-KR" baseline="0" dirty="0" smtClean="0"/>
              <a:t>side-bar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show/hide </a:t>
            </a:r>
            <a:r>
              <a:rPr lang="ko-KR" altLang="en-US" baseline="0" dirty="0" smtClean="0"/>
              <a:t>처리됨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1. </a:t>
            </a:r>
            <a:r>
              <a:rPr lang="ko-KR" altLang="en-US" dirty="0" smtClean="0"/>
              <a:t>라운드 박스 </a:t>
            </a:r>
            <a:r>
              <a:rPr lang="en-US" altLang="ko-KR" dirty="0" smtClean="0"/>
              <a:t>?</a:t>
            </a:r>
          </a:p>
          <a:p>
            <a:r>
              <a:rPr lang="en-US" altLang="ko-KR" baseline="0" dirty="0" smtClean="0"/>
              <a:t>     - </a:t>
            </a:r>
            <a:r>
              <a:rPr lang="ko-KR" altLang="en-US" baseline="0" dirty="0" smtClean="0"/>
              <a:t>네 모퉁이가 둥글게 처리 되어있는 </a:t>
            </a:r>
            <a:r>
              <a:rPr lang="en-US" altLang="ko-KR" baseline="0" dirty="0" smtClean="0"/>
              <a:t>Box</a:t>
            </a:r>
          </a:p>
          <a:p>
            <a:r>
              <a:rPr lang="en-US" altLang="ko-KR" baseline="0" dirty="0" smtClean="0"/>
              <a:t> 2. </a:t>
            </a:r>
            <a:r>
              <a:rPr lang="ko-KR" altLang="en-US" baseline="0" dirty="0" smtClean="0"/>
              <a:t>수직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수평 가운데 정렬 박스 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     -  </a:t>
            </a:r>
            <a:r>
              <a:rPr lang="ko-KR" altLang="en-US" baseline="0" dirty="0" smtClean="0"/>
              <a:t>자식 </a:t>
            </a:r>
            <a:r>
              <a:rPr lang="en-US" altLang="ko-KR" baseline="0" dirty="0" smtClean="0"/>
              <a:t>node</a:t>
            </a:r>
            <a:r>
              <a:rPr lang="ko-KR" altLang="en-US" baseline="0" dirty="0" smtClean="0"/>
              <a:t>를 정 중앙에 위치 시켜 놓은 수직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수평 가운데 정렬 </a:t>
            </a:r>
            <a:r>
              <a:rPr lang="en-US" altLang="ko-KR" baseline="0" dirty="0" smtClean="0"/>
              <a:t>Box.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말 풍선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 팝업 </a:t>
            </a:r>
            <a:r>
              <a:rPr lang="en-US" altLang="ko-KR" dirty="0" smtClean="0"/>
              <a:t>?</a:t>
            </a:r>
          </a:p>
          <a:p>
            <a:r>
              <a:rPr lang="en-US" altLang="ko-KR" baseline="0" dirty="0" smtClean="0"/>
              <a:t>     - </a:t>
            </a:r>
            <a:r>
              <a:rPr lang="ko-KR" altLang="en-US" baseline="0" dirty="0" smtClean="0"/>
              <a:t>타이틀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단락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닫기 버튼으로 이루어져 있는 말 풍선 형태의 팝업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   </a:t>
            </a:r>
            <a:r>
              <a:rPr lang="ko-KR" altLang="en-US" baseline="0" dirty="0" smtClean="0"/>
              <a:t>박스 </a:t>
            </a:r>
            <a:r>
              <a:rPr lang="en-US" altLang="ko-KR" baseline="0" dirty="0" smtClean="0"/>
              <a:t>Layer </a:t>
            </a:r>
            <a:r>
              <a:rPr lang="ko-KR" altLang="en-US" baseline="0" dirty="0" smtClean="0"/>
              <a:t>팝업 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     -  Header, body, Footer</a:t>
            </a:r>
            <a:r>
              <a:rPr lang="ko-KR" altLang="en-US" baseline="0" dirty="0" smtClean="0"/>
              <a:t>의 구조로 이루어져 있음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 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셀렉트</a:t>
            </a:r>
            <a:r>
              <a:rPr lang="ko-KR" altLang="en-US" baseline="0" dirty="0" smtClean="0"/>
              <a:t> 박스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     - html</a:t>
            </a:r>
            <a:r>
              <a:rPr lang="ko-KR" altLang="en-US" baseline="0" dirty="0" smtClean="0"/>
              <a:t>에서 기본적으로 제공해주는 </a:t>
            </a:r>
            <a:r>
              <a:rPr lang="en-US" altLang="ko-KR" baseline="0" dirty="0" smtClean="0"/>
              <a:t>&lt;select&gt;</a:t>
            </a:r>
            <a:r>
              <a:rPr lang="ko-KR" altLang="en-US" baseline="0" dirty="0" smtClean="0"/>
              <a:t>와 달리 </a:t>
            </a:r>
            <a:r>
              <a:rPr lang="en-US" altLang="ko-KR" baseline="0" dirty="0" smtClean="0"/>
              <a:t>CSS</a:t>
            </a:r>
            <a:r>
              <a:rPr lang="ko-KR" altLang="en-US" baseline="0" dirty="0" smtClean="0"/>
              <a:t>로 디자인 처리가 완료된 </a:t>
            </a:r>
            <a:r>
              <a:rPr lang="ko-KR" altLang="en-US" baseline="0" dirty="0" err="1" smtClean="0"/>
              <a:t>셀렉트</a:t>
            </a:r>
            <a:r>
              <a:rPr lang="ko-KR" altLang="en-US" baseline="0" dirty="0" smtClean="0"/>
              <a:t> 박스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</a:t>
            </a:r>
            <a:r>
              <a:rPr lang="ko-KR" altLang="en-US" baseline="0" dirty="0" smtClean="0"/>
              <a:t>아이콘 </a:t>
            </a:r>
            <a:r>
              <a:rPr lang="ko-KR" altLang="en-US" baseline="0" dirty="0" err="1" smtClean="0"/>
              <a:t>셀렉트</a:t>
            </a:r>
            <a:r>
              <a:rPr lang="ko-KR" altLang="en-US" baseline="0" dirty="0" smtClean="0"/>
              <a:t> 박스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     - </a:t>
            </a:r>
            <a:r>
              <a:rPr lang="ko-KR" altLang="en-US" baseline="0" dirty="0" smtClean="0"/>
              <a:t>아이콘이 첨부된 자식 </a:t>
            </a:r>
            <a:r>
              <a:rPr lang="en-US" altLang="ko-KR" baseline="0" dirty="0" smtClean="0"/>
              <a:t>node</a:t>
            </a:r>
            <a:r>
              <a:rPr lang="ko-KR" altLang="en-US" baseline="0" dirty="0" smtClean="0"/>
              <a:t>를 갖는 </a:t>
            </a:r>
            <a:r>
              <a:rPr lang="ko-KR" altLang="en-US" baseline="0" dirty="0" err="1" smtClean="0"/>
              <a:t>셀렉트</a:t>
            </a:r>
            <a:r>
              <a:rPr lang="ko-KR" altLang="en-US" baseline="0" dirty="0" smtClean="0"/>
              <a:t> 박스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</a:t>
            </a:r>
            <a:r>
              <a:rPr lang="ko-KR" altLang="en-US" baseline="0" dirty="0" smtClean="0"/>
              <a:t>말 풍선 </a:t>
            </a:r>
            <a:r>
              <a:rPr lang="ko-KR" altLang="en-US" baseline="0" dirty="0" err="1" smtClean="0"/>
              <a:t>셀렉트</a:t>
            </a:r>
            <a:r>
              <a:rPr lang="ko-KR" altLang="en-US" baseline="0" dirty="0" smtClean="0"/>
              <a:t> 박스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 - </a:t>
            </a:r>
            <a:r>
              <a:rPr lang="ko-KR" altLang="en-US" baseline="0" dirty="0" smtClean="0"/>
              <a:t>자식 </a:t>
            </a:r>
            <a:r>
              <a:rPr lang="en-US" altLang="ko-KR" baseline="0" dirty="0" smtClean="0"/>
              <a:t>node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mouse over </a:t>
            </a:r>
            <a:r>
              <a:rPr lang="ko-KR" altLang="en-US" baseline="0" dirty="0" smtClean="0"/>
              <a:t>시 </a:t>
            </a:r>
            <a:r>
              <a:rPr lang="ko-KR" altLang="en-US" baseline="0" dirty="0" err="1" smtClean="0"/>
              <a:t>말풍선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comment </a:t>
            </a:r>
            <a:r>
              <a:rPr lang="ko-KR" altLang="en-US" baseline="0" dirty="0" smtClean="0"/>
              <a:t>박스가 나타나는 </a:t>
            </a:r>
            <a:r>
              <a:rPr lang="ko-KR" altLang="en-US" baseline="0" dirty="0" err="1" smtClean="0"/>
              <a:t>셀렉트</a:t>
            </a:r>
            <a:r>
              <a:rPr lang="ko-KR" altLang="en-US" baseline="0" dirty="0" smtClean="0"/>
              <a:t> 박스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6261" y="6369073"/>
            <a:ext cx="538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EC0BB0C5-6955-4F9B-BA60-58E2367A55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17936" t="20798" r="-4035" b="1869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17936" t="20798" r="-4035" b="1869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직사각형 1"/>
          <p:cNvSpPr/>
          <p:nvPr userDrawn="1"/>
        </p:nvSpPr>
        <p:spPr>
          <a:xfrm>
            <a:off x="811262" y="2708438"/>
            <a:ext cx="8172000" cy="792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63050" y="2708438"/>
            <a:ext cx="792000" cy="79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811262" y="144000"/>
            <a:ext cx="8172000" cy="64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63050" y="144000"/>
            <a:ext cx="648000" cy="64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63050" y="6510359"/>
            <a:ext cx="648000" cy="79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6261" y="6369073"/>
            <a:ext cx="538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EC0BB0C5-6955-4F9B-BA60-58E2367A55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gif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7" y="295253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목차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908720"/>
            <a:ext cx="75963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250000"/>
              </a:lnSpc>
              <a:buAutoNum type="arabicPeriod"/>
            </a:pPr>
            <a:r>
              <a:rPr lang="ko-KR" altLang="en-US" sz="3200" b="1" dirty="0" smtClean="0">
                <a:latin typeface="돋움" pitchFamily="50" charset="-127"/>
                <a:ea typeface="돋움" pitchFamily="50" charset="-127"/>
              </a:rPr>
              <a:t>  </a:t>
            </a:r>
            <a:r>
              <a:rPr lang="ko-KR" altLang="en-US" sz="3200" b="1" dirty="0" smtClean="0">
                <a:latin typeface="돋움" pitchFamily="50" charset="-127"/>
                <a:ea typeface="돋움" pitchFamily="50" charset="-127"/>
              </a:rPr>
              <a:t>개요</a:t>
            </a:r>
            <a:endParaRPr lang="en-US" altLang="ko-KR" sz="3200" b="1" dirty="0" smtClean="0">
              <a:latin typeface="돋움" pitchFamily="50" charset="-127"/>
              <a:ea typeface="돋움" pitchFamily="50" charset="-127"/>
            </a:endParaRPr>
          </a:p>
          <a:p>
            <a:pPr marL="742950" indent="-742950">
              <a:lnSpc>
                <a:spcPct val="250000"/>
              </a:lnSpc>
            </a:pPr>
            <a:r>
              <a:rPr lang="en-US" altLang="ko-KR" sz="3200" b="1" dirty="0" smtClean="0">
                <a:latin typeface="돋움" pitchFamily="50" charset="-127"/>
                <a:ea typeface="돋움" pitchFamily="50" charset="-127"/>
              </a:rPr>
              <a:t>2. </a:t>
            </a:r>
            <a:r>
              <a:rPr lang="en-US" altLang="ko-KR" sz="3200" b="1" dirty="0" smtClean="0">
                <a:latin typeface="돋움" pitchFamily="50" charset="-127"/>
                <a:ea typeface="돋움" pitchFamily="50" charset="-127"/>
              </a:rPr>
              <a:t>    </a:t>
            </a:r>
            <a:r>
              <a:rPr lang="ko-KR" altLang="en-US" sz="3200" b="1" dirty="0" smtClean="0">
                <a:latin typeface="돋움" pitchFamily="50" charset="-127"/>
                <a:ea typeface="돋움" pitchFamily="50" charset="-127"/>
              </a:rPr>
              <a:t>분류</a:t>
            </a:r>
            <a:endParaRPr lang="en-US" altLang="ko-KR" sz="3200" b="1" dirty="0" smtClean="0">
              <a:latin typeface="돋움" pitchFamily="50" charset="-127"/>
              <a:ea typeface="돋움" pitchFamily="50" charset="-127"/>
            </a:endParaRPr>
          </a:p>
          <a:p>
            <a:pPr marL="742950" indent="-742950">
              <a:lnSpc>
                <a:spcPct val="250000"/>
              </a:lnSpc>
            </a:pPr>
            <a:r>
              <a:rPr lang="en-US" altLang="ko-KR" sz="3200" b="1" dirty="0" smtClean="0">
                <a:latin typeface="돋움" pitchFamily="50" charset="-127"/>
                <a:ea typeface="돋움" pitchFamily="50" charset="-127"/>
              </a:rPr>
              <a:t>3</a:t>
            </a:r>
            <a:r>
              <a:rPr lang="en-US" altLang="ko-KR" sz="3200" b="1" dirty="0" smtClean="0">
                <a:latin typeface="돋움" pitchFamily="50" charset="-127"/>
                <a:ea typeface="돋움" pitchFamily="50" charset="-127"/>
              </a:rPr>
              <a:t>. </a:t>
            </a:r>
            <a:r>
              <a:rPr lang="en-US" altLang="ko-KR" sz="3200" b="1" dirty="0" smtClean="0">
                <a:latin typeface="돋움" pitchFamily="50" charset="-127"/>
                <a:ea typeface="돋움" pitchFamily="50" charset="-127"/>
              </a:rPr>
              <a:t>    </a:t>
            </a:r>
            <a:r>
              <a:rPr lang="ko-KR" altLang="en-US" sz="3200" b="1" dirty="0" smtClean="0">
                <a:latin typeface="돋움" pitchFamily="50" charset="-127"/>
                <a:ea typeface="돋움" pitchFamily="50" charset="-127"/>
              </a:rPr>
              <a:t>설계 화면</a:t>
            </a:r>
            <a:endParaRPr lang="en-US" altLang="ko-KR" sz="3200" b="1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3200" b="1" dirty="0" smtClean="0">
                <a:latin typeface="돋움" pitchFamily="50" charset="-127"/>
                <a:ea typeface="돋움" pitchFamily="50" charset="-127"/>
              </a:rPr>
              <a:t>4.   </a:t>
            </a:r>
            <a:r>
              <a:rPr lang="en-US" altLang="ko-KR" sz="3200" b="1" dirty="0" smtClean="0">
                <a:latin typeface="돋움" pitchFamily="50" charset="-127"/>
                <a:ea typeface="돋움" pitchFamily="50" charset="-127"/>
              </a:rPr>
              <a:t>  </a:t>
            </a:r>
            <a:r>
              <a:rPr lang="ko-KR" altLang="en-US" sz="3200" b="1" dirty="0" smtClean="0">
                <a:latin typeface="돋움" pitchFamily="50" charset="-127"/>
                <a:ea typeface="돋움" pitchFamily="50" charset="-127"/>
              </a:rPr>
              <a:t>폴더구조</a:t>
            </a:r>
            <a:endParaRPr lang="en-US" altLang="ko-KR" sz="2400" b="1" dirty="0" smtClean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259632" y="836712"/>
            <a:ext cx="6984776" cy="5040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267744" y="2780928"/>
            <a:ext cx="4752528" cy="1368152"/>
          </a:xfrm>
          <a:prstGeom prst="rect">
            <a:avLst/>
          </a:prstGeom>
          <a:solidFill>
            <a:schemeClr val="bg1"/>
          </a:solidFill>
          <a:ln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752" y="2852936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팝업 이외의 페이지에서는 이벤트가 발생 할 수 없도록 화면을 반투명 막으로 씌운 후 팝업 창이 활성화 됨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. 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67744" y="2348880"/>
            <a:ext cx="4752528" cy="432048"/>
          </a:xfrm>
          <a:prstGeom prst="rect">
            <a:avLst/>
          </a:prstGeom>
          <a:solidFill>
            <a:srgbClr val="F4F4F4"/>
          </a:solidFill>
          <a:ln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Modal Layer </a:t>
            </a:r>
            <a:r>
              <a:rPr lang="ko-KR" altLang="en-US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팝업이란</a:t>
            </a:r>
            <a:r>
              <a:rPr lang="en-US" altLang="ko-KR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?</a:t>
            </a:r>
            <a:endParaRPr lang="ko-KR" altLang="en-US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60232" y="2420888"/>
            <a:ext cx="288032" cy="28803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rot="5400000">
            <a:off x="6732240" y="2492896"/>
            <a:ext cx="144016" cy="14401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6200000" flipH="1">
            <a:off x="6732240" y="2492896"/>
            <a:ext cx="144016" cy="14401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923928" y="3717032"/>
            <a:ext cx="720080" cy="28803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r>
              <a:rPr lang="ko-KR" altLang="en-US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716016" y="3717032"/>
            <a:ext cx="720080" cy="288032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r>
              <a:rPr lang="ko-KR" altLang="en-US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취소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73950" y="59399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모달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레이어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팝업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358802" y="3573016"/>
            <a:ext cx="45365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팝업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 </a:t>
            </a:r>
            <a:r>
              <a:rPr lang="ko-KR" altLang="en-US" b="1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셀럭트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박스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(combo box)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19872" y="1268760"/>
            <a:ext cx="2088232" cy="216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92080" y="1052736"/>
            <a:ext cx="216024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9872" y="1052736"/>
            <a:ext cx="1872208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Select Option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이등변 삼각형 6"/>
          <p:cNvSpPr/>
          <p:nvPr/>
        </p:nvSpPr>
        <p:spPr>
          <a:xfrm rot="10800000">
            <a:off x="5336656" y="1133888"/>
            <a:ext cx="144016" cy="72008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27872" y="1268760"/>
            <a:ext cx="2080232" cy="6480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Option_1</a:t>
            </a:r>
          </a:p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Option_2</a:t>
            </a:r>
          </a:p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Option_3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27784" y="197954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select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박스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(designed)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37016" y="3068960"/>
            <a:ext cx="2088232" cy="216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09224" y="2852936"/>
            <a:ext cx="216024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37016" y="2852936"/>
            <a:ext cx="1872208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 Select Option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353800" y="2934088"/>
            <a:ext cx="144016" cy="72008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45016" y="3068960"/>
            <a:ext cx="2080232" cy="6480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 Option_1</a:t>
            </a:r>
          </a:p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 Option_2</a:t>
            </a:r>
          </a:p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 Option_3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9832" y="378904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아이콘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select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박스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웃는 얼굴 15"/>
          <p:cNvSpPr/>
          <p:nvPr/>
        </p:nvSpPr>
        <p:spPr>
          <a:xfrm>
            <a:off x="3537600" y="2888368"/>
            <a:ext cx="144016" cy="144016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웃는 얼굴 16"/>
          <p:cNvSpPr/>
          <p:nvPr/>
        </p:nvSpPr>
        <p:spPr>
          <a:xfrm>
            <a:off x="3537600" y="3104392"/>
            <a:ext cx="144016" cy="144016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웃는 얼굴 17"/>
          <p:cNvSpPr/>
          <p:nvPr/>
        </p:nvSpPr>
        <p:spPr>
          <a:xfrm>
            <a:off x="3537600" y="3311272"/>
            <a:ext cx="144016" cy="144016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웃는 얼굴 18"/>
          <p:cNvSpPr/>
          <p:nvPr/>
        </p:nvSpPr>
        <p:spPr>
          <a:xfrm>
            <a:off x="3537600" y="3527680"/>
            <a:ext cx="144016" cy="144016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439304" y="5085184"/>
            <a:ext cx="2088232" cy="216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11512" y="4869160"/>
            <a:ext cx="216024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39304" y="4869160"/>
            <a:ext cx="1872208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Select Option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이등변 삼각형 22"/>
          <p:cNvSpPr/>
          <p:nvPr/>
        </p:nvSpPr>
        <p:spPr>
          <a:xfrm rot="10800000">
            <a:off x="5356088" y="4950312"/>
            <a:ext cx="144016" cy="72008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447304" y="5085184"/>
            <a:ext cx="2080232" cy="6480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Option_1</a:t>
            </a:r>
          </a:p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Option_2</a:t>
            </a:r>
          </a:p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Option_3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59832" y="5805264"/>
            <a:ext cx="300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말 풍선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select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박스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사각형 설명선 27"/>
          <p:cNvSpPr/>
          <p:nvPr/>
        </p:nvSpPr>
        <p:spPr>
          <a:xfrm>
            <a:off x="5652120" y="5094476"/>
            <a:ext cx="864096" cy="216024"/>
          </a:xfrm>
          <a:prstGeom prst="wedgeRectCallout">
            <a:avLst>
              <a:gd name="adj1" fmla="val -70632"/>
              <a:gd name="adj2" fmla="val -5225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Option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 설명</a:t>
            </a:r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위쪽 화살표 29"/>
          <p:cNvSpPr/>
          <p:nvPr/>
        </p:nvSpPr>
        <p:spPr>
          <a:xfrm rot="19869045">
            <a:off x="5324073" y="5192508"/>
            <a:ext cx="152038" cy="171717"/>
          </a:xfrm>
          <a:prstGeom prst="up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403648" y="809817"/>
            <a:ext cx="6624736" cy="648072"/>
          </a:xfrm>
          <a:prstGeom prst="rect">
            <a:avLst/>
          </a:prstGeom>
          <a:gradFill>
            <a:gsLst>
              <a:gs pos="27000">
                <a:srgbClr val="085E8A"/>
              </a:gs>
              <a:gs pos="49000">
                <a:srgbClr val="075783"/>
              </a:gs>
              <a:gs pos="100000">
                <a:srgbClr val="064873"/>
              </a:gs>
            </a:gsLst>
            <a:lin ang="162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35696" y="972883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Products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23928" y="972883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Training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56176" y="97288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Blog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48264" y="97288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Store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사각형 설명선 24"/>
          <p:cNvSpPr/>
          <p:nvPr/>
        </p:nvSpPr>
        <p:spPr>
          <a:xfrm>
            <a:off x="2906291" y="944308"/>
            <a:ext cx="864096" cy="360040"/>
          </a:xfrm>
          <a:prstGeom prst="wedgeRectCallout">
            <a:avLst>
              <a:gd name="adj1" fmla="val -3196"/>
              <a:gd name="adj2" fmla="val 75727"/>
            </a:avLst>
          </a:prstGeom>
          <a:solidFill>
            <a:srgbClr val="C6E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915816" y="972883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43472"/>
                </a:solidFill>
              </a:rPr>
              <a:t>Support</a:t>
            </a:r>
            <a:endParaRPr lang="ko-KR" altLang="en-US" sz="1400" dirty="0">
              <a:solidFill>
                <a:srgbClr val="043472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04047" y="1294823"/>
            <a:ext cx="1656185" cy="13420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13573" y="944308"/>
            <a:ext cx="93610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4048" y="972883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D66A3"/>
                </a:solidFill>
              </a:rPr>
              <a:t>Company</a:t>
            </a:r>
            <a:endParaRPr lang="ko-KR" altLang="en-US" sz="1400" dirty="0">
              <a:solidFill>
                <a:srgbClr val="0D66A3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04048" y="131387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D66A3"/>
                </a:solidFill>
              </a:rPr>
              <a:t>Overview</a:t>
            </a:r>
            <a:endParaRPr lang="ko-KR" altLang="en-US" sz="1400" dirty="0">
              <a:solidFill>
                <a:srgbClr val="0D66A3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5076056" y="1640005"/>
            <a:ext cx="1512168" cy="0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04048" y="163581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D66A3"/>
                </a:solidFill>
              </a:rPr>
              <a:t>Team</a:t>
            </a:r>
            <a:endParaRPr lang="ko-KR" altLang="en-US" sz="1400" dirty="0">
              <a:solidFill>
                <a:srgbClr val="0D66A3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5076056" y="1961945"/>
            <a:ext cx="1512168" cy="0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04048" y="197680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D66A3"/>
                </a:solidFill>
              </a:rPr>
              <a:t>Careers</a:t>
            </a:r>
            <a:endParaRPr lang="ko-KR" altLang="en-US" sz="1400" dirty="0">
              <a:solidFill>
                <a:srgbClr val="0D66A3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5076056" y="2302935"/>
            <a:ext cx="1512168" cy="0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04048" y="230224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D66A3"/>
                </a:solidFill>
              </a:rPr>
              <a:t>Events</a:t>
            </a:r>
            <a:endParaRPr lang="ko-KR" altLang="en-US" sz="1400" dirty="0">
              <a:solidFill>
                <a:srgbClr val="0D66A3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75856" y="282604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가로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메뉴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699792" y="3501008"/>
            <a:ext cx="1440160" cy="1584176"/>
          </a:xfrm>
          <a:prstGeom prst="rect">
            <a:avLst/>
          </a:prstGeom>
          <a:solidFill>
            <a:srgbClr val="D4F0F7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627784" y="3573016"/>
            <a:ext cx="1584176" cy="216024"/>
          </a:xfrm>
          <a:prstGeom prst="roundRect">
            <a:avLst/>
          </a:prstGeom>
          <a:gradFill>
            <a:gsLst>
              <a:gs pos="100000">
                <a:srgbClr val="E8FE90"/>
              </a:gs>
              <a:gs pos="0">
                <a:srgbClr val="DCF38B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rgbClr val="7D992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71800" y="386104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rgbClr val="7D9920"/>
                </a:solidFill>
              </a:rPr>
              <a:t>SERVICES</a:t>
            </a:r>
            <a:endParaRPr lang="ko-KR" altLang="en-US" sz="1200" dirty="0">
              <a:solidFill>
                <a:srgbClr val="7D992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71800" y="3544441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rgbClr val="7D9920"/>
                </a:solidFill>
              </a:rPr>
              <a:t>HOME</a:t>
            </a:r>
            <a:endParaRPr lang="ko-KR" altLang="en-US" sz="1200" dirty="0">
              <a:solidFill>
                <a:srgbClr val="7D992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71800" y="415058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rgbClr val="7D9920"/>
                </a:solidFill>
              </a:rPr>
              <a:t>PORTFOLIO</a:t>
            </a:r>
            <a:endParaRPr lang="ko-KR" altLang="en-US" sz="1200" dirty="0">
              <a:solidFill>
                <a:srgbClr val="7D992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71800" y="4448145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rgbClr val="7D9920"/>
                </a:solidFill>
              </a:rPr>
              <a:t>BLOG</a:t>
            </a:r>
            <a:endParaRPr lang="ko-KR" altLang="en-US" sz="1200" dirty="0">
              <a:solidFill>
                <a:srgbClr val="7D992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71800" y="4725144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rgbClr val="7D9920"/>
                </a:solidFill>
              </a:rPr>
              <a:t>CONTACTS</a:t>
            </a:r>
            <a:endParaRPr lang="ko-KR" altLang="en-US" sz="1200" dirty="0">
              <a:solidFill>
                <a:srgbClr val="7D992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707904" y="530120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세로 메뉴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메뉴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1033" name="Picture 9" descr="C:\Users\kimbongyun\Pictures\Gradation_GrayBar_NaverMe_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3429000"/>
            <a:ext cx="2794000" cy="406400"/>
          </a:xfrm>
          <a:prstGeom prst="rect">
            <a:avLst/>
          </a:prstGeom>
          <a:noFill/>
        </p:spPr>
      </p:pic>
      <p:pic>
        <p:nvPicPr>
          <p:cNvPr id="1034" name="Picture 10" descr="C:\Users\kimbongyun\Pictures\Gradation_GrayBar_NaverMe_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832473"/>
            <a:ext cx="2794000" cy="406400"/>
          </a:xfrm>
          <a:prstGeom prst="rect">
            <a:avLst/>
          </a:prstGeom>
          <a:noFill/>
        </p:spPr>
      </p:pic>
      <p:pic>
        <p:nvPicPr>
          <p:cNvPr id="76" name="Picture 9" descr="C:\Users\kimbongyun\Pictures\Gradation_GrayBar_NaverMe_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4230613"/>
            <a:ext cx="2794000" cy="4064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03648" y="953832"/>
            <a:ext cx="6624736" cy="64807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5696" y="1116898"/>
            <a:ext cx="93610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Products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851920" y="1116898"/>
            <a:ext cx="9360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Training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868144" y="1116898"/>
            <a:ext cx="9360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Blog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876256" y="1116898"/>
            <a:ext cx="9360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Store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843808" y="1116898"/>
            <a:ext cx="936000" cy="30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Support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42454" y="1478188"/>
            <a:ext cx="1656185" cy="13420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60032" y="1124744"/>
            <a:ext cx="936000" cy="30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Company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32040" y="149723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Overview</a:t>
            </a:r>
            <a:endParaRPr lang="ko-KR" altLang="en-US" sz="14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4932040" y="1823370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32040" y="181917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Team</a:t>
            </a:r>
            <a:endParaRPr lang="ko-KR" altLang="en-US" sz="14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4932040" y="2145310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32040" y="216016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Careers</a:t>
            </a:r>
            <a:endParaRPr lang="ko-KR" altLang="en-US" sz="14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4932040" y="2486300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32040" y="2485605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Events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275856" y="282604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가로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메뉴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07904" y="3385566"/>
            <a:ext cx="1440160" cy="24917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79912" y="3745607"/>
            <a:ext cx="129614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SERVICES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779912" y="3429000"/>
            <a:ext cx="1296144" cy="276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HOME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79912" y="4061781"/>
            <a:ext cx="129614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PORTFOLIO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779912" y="4385015"/>
            <a:ext cx="129614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BLOG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779912" y="5554899"/>
            <a:ext cx="129614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CONTACTS</a:t>
            </a:r>
            <a:endParaRPr lang="ko-KR" altLang="en-US" sz="1200" dirty="0"/>
          </a:p>
        </p:txBody>
      </p:sp>
      <p:sp>
        <p:nvSpPr>
          <p:cNvPr id="29" name="갈매기형 수장 28"/>
          <p:cNvSpPr/>
          <p:nvPr/>
        </p:nvSpPr>
        <p:spPr>
          <a:xfrm rot="5400000">
            <a:off x="4945184" y="4477236"/>
            <a:ext cx="45719" cy="72008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51920" y="4677357"/>
            <a:ext cx="1152128" cy="830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blog_1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blog_2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blog_3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blog_4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 rot="5400000">
            <a:off x="4945185" y="5664876"/>
            <a:ext cx="45719" cy="72008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19872" y="586798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세로 메뉴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메뉴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79712" y="1700808"/>
            <a:ext cx="5400600" cy="432048"/>
          </a:xfrm>
          <a:prstGeom prst="rect">
            <a:avLst/>
          </a:prstGeom>
          <a:solidFill>
            <a:schemeClr val="l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#header</a:t>
            </a:r>
            <a:endParaRPr lang="ko-KR" altLang="en-US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23928" y="2132856"/>
            <a:ext cx="3456384" cy="2592288"/>
          </a:xfrm>
          <a:prstGeom prst="rect">
            <a:avLst/>
          </a:prstGeom>
          <a:solidFill>
            <a:schemeClr val="l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#content</a:t>
            </a:r>
            <a:endParaRPr lang="ko-KR" altLang="en-US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79712" y="2132856"/>
            <a:ext cx="1944216" cy="2592288"/>
          </a:xfrm>
          <a:prstGeom prst="rect">
            <a:avLst/>
          </a:prstGeom>
          <a:solidFill>
            <a:schemeClr val="l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5400000">
            <a:off x="1943708" y="2572333"/>
            <a:ext cx="6480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7" idx="1"/>
          </p:cNvCxnSpPr>
          <p:nvPr/>
        </p:nvCxnSpPr>
        <p:spPr>
          <a:xfrm rot="10800000">
            <a:off x="2267744" y="2492896"/>
            <a:ext cx="2880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555776" y="2420888"/>
            <a:ext cx="144016" cy="144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stCxn id="17" idx="0"/>
            <a:endCxn id="17" idx="2"/>
          </p:cNvCxnSpPr>
          <p:nvPr/>
        </p:nvCxnSpPr>
        <p:spPr>
          <a:xfrm rot="16200000" flipH="1">
            <a:off x="2555776" y="2492896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7" idx="1"/>
            <a:endCxn id="17" idx="3"/>
          </p:cNvCxnSpPr>
          <p:nvPr/>
        </p:nvCxnSpPr>
        <p:spPr>
          <a:xfrm rot="10800000" flipH="1">
            <a:off x="2555776" y="2492896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99792" y="234888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메뉴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1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26" name="직선 연결선 25"/>
          <p:cNvCxnSpPr>
            <a:stCxn id="27" idx="1"/>
          </p:cNvCxnSpPr>
          <p:nvPr/>
        </p:nvCxnSpPr>
        <p:spPr>
          <a:xfrm rot="10800000">
            <a:off x="2267745" y="2879358"/>
            <a:ext cx="2880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555777" y="2807350"/>
            <a:ext cx="144016" cy="144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stCxn id="27" idx="1"/>
            <a:endCxn id="27" idx="3"/>
          </p:cNvCxnSpPr>
          <p:nvPr/>
        </p:nvCxnSpPr>
        <p:spPr>
          <a:xfrm rot="10800000" flipH="1">
            <a:off x="2555777" y="2879358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99793" y="275020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메뉴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2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 rot="5400000" flipH="1" flipV="1">
            <a:off x="2325465" y="3270697"/>
            <a:ext cx="60463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4" idx="1"/>
          </p:cNvCxnSpPr>
          <p:nvPr/>
        </p:nvCxnSpPr>
        <p:spPr>
          <a:xfrm rot="10800000">
            <a:off x="2627784" y="3212976"/>
            <a:ext cx="2880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915816" y="3140968"/>
            <a:ext cx="144016" cy="144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stCxn id="34" idx="0"/>
            <a:endCxn id="34" idx="2"/>
          </p:cNvCxnSpPr>
          <p:nvPr/>
        </p:nvCxnSpPr>
        <p:spPr>
          <a:xfrm rot="16200000" flipH="1">
            <a:off x="2915816" y="3212976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4" idx="1"/>
            <a:endCxn id="34" idx="3"/>
          </p:cNvCxnSpPr>
          <p:nvPr/>
        </p:nvCxnSpPr>
        <p:spPr>
          <a:xfrm rot="10800000" flipH="1">
            <a:off x="2915816" y="3212976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59832" y="3068960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메뉴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2-1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9" name="직선 연결선 38"/>
          <p:cNvCxnSpPr>
            <a:stCxn id="42" idx="1"/>
          </p:cNvCxnSpPr>
          <p:nvPr/>
        </p:nvCxnSpPr>
        <p:spPr>
          <a:xfrm rot="10800000">
            <a:off x="2627784" y="3558161"/>
            <a:ext cx="432048" cy="1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59832" y="3429000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메뉴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2-2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16846" y="4859868"/>
            <a:ext cx="225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 Tree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메뉴 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버튼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4098" name="Picture 2" descr="C:\Users\kimbongyun\Downloads\N_01_common_ui_library_pattern_button_jcm_img\btn_pack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1196752"/>
            <a:ext cx="3528392" cy="79208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211960" y="119675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버튼 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skin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4581128"/>
            <a:ext cx="4176464" cy="1249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347864" y="331889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이미지 버튼 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100" name="Picture 4" descr="C:\Users\kimbongyun\Pictures\btn_view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6" y="2961134"/>
            <a:ext cx="733425" cy="285750"/>
          </a:xfrm>
          <a:prstGeom prst="rect">
            <a:avLst/>
          </a:prstGeom>
          <a:noFill/>
        </p:spPr>
      </p:pic>
      <p:pic>
        <p:nvPicPr>
          <p:cNvPr id="4101" name="Picture 5" descr="C:\Users\kimbongyun\Pictures\btn_srch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20902" y="2991991"/>
            <a:ext cx="428625" cy="219075"/>
          </a:xfrm>
          <a:prstGeom prst="rect">
            <a:avLst/>
          </a:prstGeom>
          <a:noFill/>
        </p:spPr>
      </p:pic>
      <p:pic>
        <p:nvPicPr>
          <p:cNvPr id="4102" name="Picture 6" descr="C:\Users\kimbongyun\Pictures\btn_confirm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27784" y="2961134"/>
            <a:ext cx="533400" cy="28575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987824" y="587727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이미지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+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텍스트 버튼 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4008" y="2924944"/>
            <a:ext cx="800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80112" y="2987427"/>
            <a:ext cx="6858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 Grid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rot="10800000">
            <a:off x="860351" y="1844824"/>
            <a:ext cx="7560840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60351" y="1594892"/>
            <a:ext cx="7560840" cy="244599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860352" y="2132856"/>
            <a:ext cx="7566173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rot="10800000">
            <a:off x="860352" y="2420888"/>
            <a:ext cx="7570365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10800000">
            <a:off x="860352" y="2708920"/>
            <a:ext cx="7566173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 rot="10800000">
            <a:off x="860351" y="1124744"/>
            <a:ext cx="7560840" cy="43204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  <a:tileRect/>
          </a:gradFill>
          <a:ln>
            <a:solidFill>
              <a:srgbClr val="CDCDC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04367" y="1196752"/>
            <a:ext cx="720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돋움" pitchFamily="50" charset="-127"/>
                <a:ea typeface="돋움" pitchFamily="50" charset="-127"/>
              </a:rPr>
              <a:t>번호   </a:t>
            </a:r>
            <a:r>
              <a:rPr lang="en-US" altLang="ko-KR" sz="1100" b="1" dirty="0" smtClean="0">
                <a:latin typeface="돋움" pitchFamily="50" charset="-127"/>
                <a:ea typeface="돋움" pitchFamily="50" charset="-127"/>
              </a:rPr>
              <a:t>|                                </a:t>
            </a:r>
            <a:r>
              <a:rPr lang="ko-KR" altLang="en-US" sz="1100" b="1" dirty="0" smtClean="0">
                <a:latin typeface="돋움" pitchFamily="50" charset="-127"/>
                <a:ea typeface="돋움" pitchFamily="50" charset="-127"/>
              </a:rPr>
              <a:t>제목                                            </a:t>
            </a:r>
            <a:r>
              <a:rPr lang="en-US" altLang="ko-KR" sz="1100" b="1" dirty="0" smtClean="0">
                <a:latin typeface="돋움" pitchFamily="50" charset="-127"/>
                <a:ea typeface="돋움" pitchFamily="50" charset="-127"/>
              </a:rPr>
              <a:t>|    </a:t>
            </a:r>
            <a:r>
              <a:rPr lang="ko-KR" altLang="en-US" sz="1100" b="1" dirty="0" smtClean="0">
                <a:latin typeface="돋움" pitchFamily="50" charset="-127"/>
                <a:ea typeface="돋움" pitchFamily="50" charset="-127"/>
              </a:rPr>
              <a:t>글쓴이     </a:t>
            </a:r>
            <a:r>
              <a:rPr lang="en-US" altLang="ko-KR" sz="1100" b="1" dirty="0" smtClean="0">
                <a:latin typeface="돋움" pitchFamily="50" charset="-127"/>
                <a:ea typeface="돋움" pitchFamily="50" charset="-127"/>
              </a:rPr>
              <a:t>|       </a:t>
            </a:r>
            <a:r>
              <a:rPr lang="ko-KR" altLang="en-US" sz="1100" b="1" dirty="0" smtClean="0">
                <a:latin typeface="돋움" pitchFamily="50" charset="-127"/>
                <a:ea typeface="돋움" pitchFamily="50" charset="-127"/>
              </a:rPr>
              <a:t>날짜        </a:t>
            </a:r>
            <a:r>
              <a:rPr lang="en-US" altLang="ko-KR" sz="1100" b="1" dirty="0" smtClean="0">
                <a:latin typeface="돋움" pitchFamily="50" charset="-127"/>
                <a:ea typeface="돋움" pitchFamily="50" charset="-127"/>
              </a:rPr>
              <a:t>|       </a:t>
            </a:r>
            <a:r>
              <a:rPr lang="ko-KR" altLang="en-US" sz="1100" b="1" dirty="0" smtClean="0">
                <a:latin typeface="돋움" pitchFamily="50" charset="-127"/>
                <a:ea typeface="돋움" pitchFamily="50" charset="-127"/>
              </a:rPr>
              <a:t>조회수</a:t>
            </a:r>
            <a:r>
              <a:rPr lang="en-US" altLang="ko-KR" sz="1100" b="1" dirty="0" smtClean="0">
                <a:latin typeface="돋움" pitchFamily="50" charset="-127"/>
                <a:ea typeface="돋움" pitchFamily="50" charset="-127"/>
              </a:rPr>
              <a:t>  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10800000">
            <a:off x="875208" y="2996951"/>
            <a:ext cx="7560840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rot="10800000">
            <a:off x="875209" y="3284983"/>
            <a:ext cx="7566173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rot="10800000">
            <a:off x="875209" y="3573015"/>
            <a:ext cx="7570365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rot="10800000">
            <a:off x="875209" y="3861047"/>
            <a:ext cx="7566173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rot="10800000">
            <a:off x="865685" y="4149080"/>
            <a:ext cx="7560840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rot="10800000">
            <a:off x="865686" y="4437112"/>
            <a:ext cx="7566173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rot="10800000">
            <a:off x="865686" y="4725144"/>
            <a:ext cx="7570365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rot="10800000">
            <a:off x="865686" y="5013176"/>
            <a:ext cx="7566173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rot="10800000">
            <a:off x="880542" y="5301207"/>
            <a:ext cx="7560840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05508" y="1581174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 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</a:t>
            </a:r>
            <a:r>
              <a:rPr lang="en-US" altLang="ko-KR" sz="1000" dirty="0" err="1" smtClean="0"/>
              <a:t>bg_ellder</a:t>
            </a:r>
            <a:r>
              <a:rPr lang="ko-KR" altLang="en-US" sz="1000" dirty="0" smtClean="0"/>
              <a:t>            </a:t>
            </a:r>
            <a:r>
              <a:rPr lang="en-US" altLang="ko-KR" sz="1000" dirty="0" smtClean="0"/>
              <a:t>2011.04.14                        200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1000175" y="1867584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9217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1000175" y="2155616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9216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1005508" y="2453173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9215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000175" y="2741205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9214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1000175" y="3029237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9213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1005508" y="3326794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9212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1005508" y="3595776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9211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1005508" y="3883808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9210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1010841" y="4181365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9209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1000175" y="4450347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9208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1000175" y="4738379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9207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5508" y="5035936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9206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3419872" y="537321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텍스트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그리드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 Grid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9872" y="609329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이미지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그리드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908720"/>
            <a:ext cx="8424936" cy="5184576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#wrap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3648" y="1628800"/>
            <a:ext cx="7200800" cy="432048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#content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1124744"/>
            <a:ext cx="8136904" cy="504056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#header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7544" y="1700808"/>
            <a:ext cx="792088" cy="4248472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#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left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504231" y="2204864"/>
            <a:ext cx="6912768" cy="0"/>
          </a:xfrm>
          <a:prstGeom prst="line">
            <a:avLst/>
          </a:prstGeom>
          <a:ln w="25400">
            <a:solidFill>
              <a:srgbClr val="868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75656" y="18448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이미지  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67744" y="191683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888888"/>
                </a:solidFill>
              </a:rPr>
              <a:t>1-32 / 100</a:t>
            </a:r>
            <a:r>
              <a:rPr lang="ko-KR" altLang="en-US" sz="1100" dirty="0" smtClean="0">
                <a:solidFill>
                  <a:srgbClr val="888888"/>
                </a:solidFill>
              </a:rPr>
              <a:t>건</a:t>
            </a:r>
            <a:endParaRPr lang="ko-KR" altLang="en-US" sz="1100" dirty="0">
              <a:solidFill>
                <a:srgbClr val="888888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47664" y="2348880"/>
            <a:ext cx="1440160" cy="93610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이미지</a:t>
            </a:r>
            <a:r>
              <a:rPr lang="en-US" altLang="ko-KR" sz="16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_1</a:t>
            </a:r>
            <a:endParaRPr lang="ko-KR" altLang="en-US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7664" y="3368025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이미지테스트</a:t>
            </a:r>
            <a:r>
              <a:rPr lang="en-US" altLang="ko-KR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_ 1…</a:t>
            </a:r>
            <a:endParaRPr lang="ko-KR" altLang="en-US" sz="1200" b="1" u="sng" dirty="0">
              <a:solidFill>
                <a:srgbClr val="0000CC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7664" y="3573016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블로그</a:t>
            </a:r>
            <a:r>
              <a:rPr lang="ko-KR" altLang="en-US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2011.04.06</a:t>
            </a:r>
            <a:endParaRPr lang="ko-KR" altLang="en-US" sz="1000" dirty="0">
              <a:solidFill>
                <a:srgbClr val="777777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63888" y="2343066"/>
            <a:ext cx="1440160" cy="93610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이미지</a:t>
            </a:r>
            <a:r>
              <a:rPr lang="en-US" altLang="ko-KR" sz="16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_1</a:t>
            </a:r>
            <a:endParaRPr lang="ko-KR" altLang="en-US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63888" y="3362211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이미지테스트</a:t>
            </a:r>
            <a:r>
              <a:rPr lang="en-US" altLang="ko-KR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_ 1…</a:t>
            </a:r>
            <a:endParaRPr lang="ko-KR" altLang="en-US" sz="1200" b="1" u="sng" dirty="0">
              <a:solidFill>
                <a:srgbClr val="0000CC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63888" y="3567202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블로그</a:t>
            </a:r>
            <a:r>
              <a:rPr lang="ko-KR" altLang="en-US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2011.04.06</a:t>
            </a:r>
            <a:endParaRPr lang="ko-KR" altLang="en-US" sz="1000" dirty="0">
              <a:solidFill>
                <a:srgbClr val="777777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08104" y="2339355"/>
            <a:ext cx="1440160" cy="93610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이미지</a:t>
            </a:r>
            <a:r>
              <a:rPr lang="en-US" altLang="ko-KR" sz="16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_1</a:t>
            </a:r>
            <a:endParaRPr lang="ko-KR" altLang="en-US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08104" y="3358500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이미지테스트</a:t>
            </a:r>
            <a:r>
              <a:rPr lang="en-US" altLang="ko-KR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_ 1…</a:t>
            </a:r>
            <a:endParaRPr lang="ko-KR" altLang="en-US" sz="1200" b="1" u="sng" dirty="0">
              <a:solidFill>
                <a:srgbClr val="0000CC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08104" y="3563491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블로그</a:t>
            </a:r>
            <a:r>
              <a:rPr lang="ko-KR" altLang="en-US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2011.04.06</a:t>
            </a:r>
            <a:endParaRPr lang="ko-KR" altLang="en-US" sz="1000" dirty="0">
              <a:solidFill>
                <a:srgbClr val="777777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47664" y="3974867"/>
            <a:ext cx="1440160" cy="93610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이미지</a:t>
            </a:r>
            <a:r>
              <a:rPr lang="en-US" altLang="ko-KR" sz="16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_1</a:t>
            </a:r>
            <a:endParaRPr lang="ko-KR" altLang="en-US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47664" y="499401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이미지테스트</a:t>
            </a:r>
            <a:r>
              <a:rPr lang="en-US" altLang="ko-KR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_ 1…</a:t>
            </a:r>
            <a:endParaRPr lang="ko-KR" altLang="en-US" sz="1200" b="1" u="sng" dirty="0">
              <a:solidFill>
                <a:srgbClr val="0000CC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47664" y="5199003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블로그</a:t>
            </a:r>
            <a:r>
              <a:rPr lang="ko-KR" altLang="en-US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2011.04.06</a:t>
            </a:r>
            <a:endParaRPr lang="ko-KR" altLang="en-US" sz="1000" dirty="0">
              <a:solidFill>
                <a:srgbClr val="777777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563888" y="3974867"/>
            <a:ext cx="1440160" cy="93610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이미지</a:t>
            </a:r>
            <a:r>
              <a:rPr lang="en-US" altLang="ko-KR" sz="16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_1</a:t>
            </a:r>
            <a:endParaRPr lang="ko-KR" altLang="en-US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63888" y="499401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이미지테스트</a:t>
            </a:r>
            <a:r>
              <a:rPr lang="en-US" altLang="ko-KR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_ 1…</a:t>
            </a:r>
            <a:endParaRPr lang="ko-KR" altLang="en-US" sz="1200" b="1" u="sng" dirty="0">
              <a:solidFill>
                <a:srgbClr val="0000CC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63888" y="5199003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블로그</a:t>
            </a:r>
            <a:r>
              <a:rPr lang="ko-KR" altLang="en-US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2011.04.06</a:t>
            </a:r>
            <a:endParaRPr lang="ko-KR" altLang="en-US" sz="1000" dirty="0">
              <a:solidFill>
                <a:srgbClr val="777777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508104" y="3974867"/>
            <a:ext cx="1440160" cy="93610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이미지</a:t>
            </a:r>
            <a:r>
              <a:rPr lang="en-US" altLang="ko-KR" sz="16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_1</a:t>
            </a:r>
            <a:endParaRPr lang="ko-KR" altLang="en-US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08104" y="499401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이미지테스트</a:t>
            </a:r>
            <a:r>
              <a:rPr lang="en-US" altLang="ko-KR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_ 1…</a:t>
            </a:r>
            <a:endParaRPr lang="ko-KR" altLang="en-US" sz="1200" b="1" u="sng" dirty="0">
              <a:solidFill>
                <a:srgbClr val="0000CC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08104" y="5199003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블로그</a:t>
            </a:r>
            <a:r>
              <a:rPr lang="ko-KR" altLang="en-US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2011.04.06</a:t>
            </a:r>
            <a:endParaRPr lang="ko-KR" altLang="en-US" sz="1000" dirty="0">
              <a:solidFill>
                <a:srgbClr val="777777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748464" y="908720"/>
            <a:ext cx="216024" cy="5184576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7514" y="1412776"/>
            <a:ext cx="177924" cy="16478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" name="이등변 삼각형 33"/>
          <p:cNvSpPr/>
          <p:nvPr/>
        </p:nvSpPr>
        <p:spPr>
          <a:xfrm>
            <a:off x="8772847" y="908720"/>
            <a:ext cx="180528" cy="21602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10800000">
            <a:off x="8748464" y="5890989"/>
            <a:ext cx="216024" cy="18744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 Paginate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7" name="이등변 삼각형 6"/>
          <p:cNvSpPr/>
          <p:nvPr/>
        </p:nvSpPr>
        <p:spPr>
          <a:xfrm rot="15986636">
            <a:off x="2222186" y="1884422"/>
            <a:ext cx="143739" cy="190373"/>
          </a:xfrm>
          <a:prstGeom prst="triangle">
            <a:avLst>
              <a:gd name="adj" fmla="val 497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61852" y="179209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이전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6574" y="1792099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1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2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3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4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C000"/>
                </a:solidFill>
              </a:rPr>
              <a:t>5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6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7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8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9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10" name="이등변 삼각형 9"/>
          <p:cNvSpPr/>
          <p:nvPr/>
        </p:nvSpPr>
        <p:spPr>
          <a:xfrm rot="5400000">
            <a:off x="6546887" y="1862011"/>
            <a:ext cx="144015" cy="216024"/>
          </a:xfrm>
          <a:prstGeom prst="triangle">
            <a:avLst>
              <a:gd name="adj" fmla="val 497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72918" y="180162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다음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이등변 삼각형 27"/>
          <p:cNvSpPr/>
          <p:nvPr/>
        </p:nvSpPr>
        <p:spPr>
          <a:xfrm rot="15986636">
            <a:off x="1228932" y="4156378"/>
            <a:ext cx="143739" cy="190373"/>
          </a:xfrm>
          <a:prstGeom prst="triangle">
            <a:avLst>
              <a:gd name="adj" fmla="val 497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 rot="15986636">
            <a:off x="1444957" y="4156377"/>
            <a:ext cx="143739" cy="190373"/>
          </a:xfrm>
          <a:prstGeom prst="triangle">
            <a:avLst>
              <a:gd name="adj" fmla="val 497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561381" y="406405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처음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이등변 삼각형 30"/>
          <p:cNvSpPr/>
          <p:nvPr/>
        </p:nvSpPr>
        <p:spPr>
          <a:xfrm rot="15986636">
            <a:off x="2237045" y="4150811"/>
            <a:ext cx="143739" cy="190373"/>
          </a:xfrm>
          <a:prstGeom prst="triangle">
            <a:avLst>
              <a:gd name="adj" fmla="val 497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376711" y="405848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이전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91433" y="405848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1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2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3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4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C000"/>
                </a:solidFill>
              </a:rPr>
              <a:t>5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6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7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8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9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34" name="이등변 삼각형 33"/>
          <p:cNvSpPr/>
          <p:nvPr/>
        </p:nvSpPr>
        <p:spPr>
          <a:xfrm rot="5400000">
            <a:off x="6561746" y="4128400"/>
            <a:ext cx="144015" cy="216024"/>
          </a:xfrm>
          <a:prstGeom prst="triangle">
            <a:avLst>
              <a:gd name="adj" fmla="val 497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987777" y="4068013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다음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61398" y="4058488"/>
            <a:ext cx="393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끝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이등변 삼각형 36"/>
          <p:cNvSpPr/>
          <p:nvPr/>
        </p:nvSpPr>
        <p:spPr>
          <a:xfrm rot="5400000">
            <a:off x="7488324" y="4109350"/>
            <a:ext cx="144015" cy="216024"/>
          </a:xfrm>
          <a:prstGeom prst="triangle">
            <a:avLst>
              <a:gd name="adj" fmla="val 497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/>
          <p:cNvSpPr/>
          <p:nvPr/>
        </p:nvSpPr>
        <p:spPr>
          <a:xfrm rot="5400000">
            <a:off x="7262776" y="4109350"/>
            <a:ext cx="144015" cy="216024"/>
          </a:xfrm>
          <a:prstGeom prst="triangle">
            <a:avLst>
              <a:gd name="adj" fmla="val 497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491880" y="212356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단순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Paginate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91880" y="442782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복합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Paginate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 </a:t>
            </a:r>
            <a:r>
              <a:rPr lang="ko-KR" altLang="en-US" b="1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댓글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9632" y="2708920"/>
            <a:ext cx="6768752" cy="1152128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9632" y="270892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김봉연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bg_ellder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)  2011-04-14 10:25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9632" y="3212976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기술 개발팀 김봉연 입니다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좋은 정보 감사합니다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오늘 하루도 좋은 일만 가득 하길 빌겠습니다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.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24328" y="275972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신고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59632" y="3861048"/>
            <a:ext cx="6768752" cy="1152128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9632" y="3861048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홍길동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(ellder03)  2011-04-15 11:27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9632" y="4365104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기술 개발팀 홍길동 입니다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좋은 정보 감사합니다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오늘 하루도 좋은 일만 가득 하길 빌겠습니다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.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24328" y="3911853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신고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59632" y="1556792"/>
            <a:ext cx="6768752" cy="1152128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75656" y="1729383"/>
            <a:ext cx="5472608" cy="792088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92280" y="1729383"/>
            <a:ext cx="792088" cy="792088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14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7" y="295253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개요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040" y="908720"/>
            <a:ext cx="838842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 UI Template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이란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빈번히 사용되어지는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UI Object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들의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견본을 의미한다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620" y="29525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1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2333779"/>
            <a:ext cx="8388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목적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본 프로젝트는 이러한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Object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들을 목록화 시키고 구현하여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Library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형태로 보유하는데 목적을 두고 있다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</a:t>
            </a:r>
            <a:endParaRPr lang="en-US" altLang="ko-KR" sz="1400" dirty="0" smtClean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4221088"/>
            <a:ext cx="838842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필요성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Library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형태로 보유 해 둠으로써 각종 개발 프로젝트의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UI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구현 시 기존과 동일하거나 혹은 그 이상의 결과물을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최소한의 노력과 시간을 들여 구현 할 수 있도록 해준다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39752" y="2267580"/>
            <a:ext cx="4392488" cy="296416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56176" y="2267580"/>
            <a:ext cx="288032" cy="288032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 Drag &amp;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Drop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752" y="2555612"/>
            <a:ext cx="4392488" cy="1152128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기본 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D&amp;D </a:t>
            </a: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윈도우 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?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   - </a:t>
            </a: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팝업과 동일하며 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D&amp;D</a:t>
            </a: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기능이 추가된 형태</a:t>
            </a:r>
            <a:endParaRPr lang="ko-KR" altLang="en-US" sz="14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40760" y="2339588"/>
            <a:ext cx="135632" cy="135632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95417" y="2377688"/>
            <a:ext cx="135632" cy="135632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6516216" y="2339588"/>
            <a:ext cx="144016" cy="1440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6516216" y="2339589"/>
            <a:ext cx="152400" cy="1482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75856" y="377974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기본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D&amp;D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윈도우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2411760" y="4437112"/>
            <a:ext cx="4464496" cy="1008112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555776" y="1052736"/>
            <a:ext cx="648072" cy="57606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627784" y="2636912"/>
            <a:ext cx="3888432" cy="720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로딩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1026" name="Picture 2" descr="C:\Users\kimbongyun\Pictures\ico_ld_cen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1124744"/>
            <a:ext cx="504056" cy="4320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59832" y="169151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아이콘 로딩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레이어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1760" y="543593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모달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아이콘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+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텍스트 로딩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레이어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" name="Picture 2" descr="C:\Users\kimbongyun\Pictures\ico_ld_cen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2780928"/>
            <a:ext cx="504057" cy="43204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699792" y="3491716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아이콘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+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텍스트 로딩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레이어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1880" y="2809503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데스크 홈 로딩 중 입니다</a:t>
            </a:r>
            <a:endParaRPr lang="ko-KR" altLang="en-US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99792" y="4581128"/>
            <a:ext cx="3888432" cy="720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C:\Users\kimbongyun\Pictures\ico_ld_cen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4725144"/>
            <a:ext cx="504057" cy="432048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3563888" y="4753719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데스크 홈 로딩 중 입니다</a:t>
            </a:r>
            <a:endParaRPr lang="ko-KR" altLang="en-US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27" name="Picture 3" descr="C:\Users\kimbongyun\Pictures\ajax_loding32_fbisk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1052736"/>
            <a:ext cx="648072" cy="576064"/>
          </a:xfrm>
          <a:prstGeom prst="rect">
            <a:avLst/>
          </a:prstGeom>
          <a:noFill/>
        </p:spPr>
      </p:pic>
      <p:pic>
        <p:nvPicPr>
          <p:cNvPr id="1028" name="Picture 4" descr="C:\Users\kimbongyun\Pictures\view_loading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39952" y="764704"/>
            <a:ext cx="952500" cy="952500"/>
          </a:xfrm>
          <a:prstGeom prst="rect">
            <a:avLst/>
          </a:prstGeom>
          <a:noFill/>
        </p:spPr>
      </p:pic>
      <p:pic>
        <p:nvPicPr>
          <p:cNvPr id="1029" name="Picture 5" descr="C:\Users\kimbongyun\Pictures\login_loading.gif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64088" y="908720"/>
            <a:ext cx="936104" cy="72008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475656" y="1052736"/>
            <a:ext cx="6408712" cy="489654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949724" y="3284984"/>
            <a:ext cx="4862636" cy="648072"/>
          </a:xfrm>
          <a:prstGeom prst="rect">
            <a:avLst/>
          </a:prstGeom>
          <a:solidFill>
            <a:srgbClr val="F6F6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폼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(Form)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52997" y="1484784"/>
            <a:ext cx="1323327" cy="648072"/>
          </a:xfrm>
          <a:prstGeom prst="rect">
            <a:avLst/>
          </a:prstGeom>
          <a:solidFill>
            <a:srgbClr val="E8E2D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endParaRPr lang="en-US" altLang="ko-KR" sz="900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ED174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900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아이디</a:t>
            </a:r>
            <a:endParaRPr lang="ko-KR" altLang="en-US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52997" y="2204864"/>
            <a:ext cx="1323327" cy="288032"/>
          </a:xfrm>
          <a:prstGeom prst="rect">
            <a:avLst/>
          </a:prstGeom>
          <a:solidFill>
            <a:srgbClr val="E8E2D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ED174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900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비밀번호</a:t>
            </a:r>
            <a:endParaRPr lang="ko-KR" altLang="en-US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52997" y="2564904"/>
            <a:ext cx="1323327" cy="288032"/>
          </a:xfrm>
          <a:prstGeom prst="rect">
            <a:avLst/>
          </a:prstGeom>
          <a:solidFill>
            <a:srgbClr val="E8E2D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ED174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900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비밀번호 확인</a:t>
            </a:r>
            <a:endParaRPr lang="ko-KR" altLang="en-US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52997" y="2924944"/>
            <a:ext cx="1323327" cy="288032"/>
          </a:xfrm>
          <a:prstGeom prst="rect">
            <a:avLst/>
          </a:prstGeom>
          <a:solidFill>
            <a:srgbClr val="E8E2D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ED174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900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이메일</a:t>
            </a:r>
            <a:r>
              <a:rPr lang="ko-KR" altLang="en-US" sz="900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주소</a:t>
            </a:r>
            <a:endParaRPr lang="ko-KR" altLang="en-US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52997" y="4005064"/>
            <a:ext cx="1323327" cy="648072"/>
          </a:xfrm>
          <a:prstGeom prst="rect">
            <a:avLst/>
          </a:prstGeom>
          <a:solidFill>
            <a:srgbClr val="E8E2D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endParaRPr lang="en-US" altLang="ko-KR" sz="900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ED174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900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휴대폰 번호</a:t>
            </a:r>
            <a:endParaRPr lang="ko-KR" altLang="en-US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45532" y="1484784"/>
            <a:ext cx="4837112" cy="648072"/>
          </a:xfrm>
          <a:prstGeom prst="rect">
            <a:avLst/>
          </a:prstGeom>
          <a:solidFill>
            <a:srgbClr val="F6F6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45532" y="2204864"/>
            <a:ext cx="4862636" cy="288032"/>
          </a:xfrm>
          <a:prstGeom prst="rect">
            <a:avLst/>
          </a:prstGeom>
          <a:solidFill>
            <a:srgbClr val="F6F6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49724" y="2564904"/>
            <a:ext cx="4862636" cy="288032"/>
          </a:xfrm>
          <a:prstGeom prst="rect">
            <a:avLst/>
          </a:prstGeom>
          <a:solidFill>
            <a:srgbClr val="F6F6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49724" y="2924944"/>
            <a:ext cx="4862636" cy="288032"/>
          </a:xfrm>
          <a:prstGeom prst="rect">
            <a:avLst/>
          </a:prstGeom>
          <a:solidFill>
            <a:srgbClr val="F6F6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49724" y="4005064"/>
            <a:ext cx="4862636" cy="648072"/>
          </a:xfrm>
          <a:prstGeom prst="rect">
            <a:avLst/>
          </a:prstGeom>
          <a:solidFill>
            <a:srgbClr val="F6F6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547664" y="3284984"/>
            <a:ext cx="1323327" cy="648072"/>
          </a:xfrm>
          <a:prstGeom prst="rect">
            <a:avLst/>
          </a:prstGeom>
          <a:solidFill>
            <a:srgbClr val="E8E2D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endParaRPr lang="en-US" altLang="ko-KR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ED174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900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실명확인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557189" y="4725144"/>
            <a:ext cx="1323327" cy="648072"/>
          </a:xfrm>
          <a:prstGeom prst="rect">
            <a:avLst/>
          </a:prstGeom>
          <a:solidFill>
            <a:srgbClr val="E8E2D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endParaRPr lang="en-US" altLang="ko-KR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전화번호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953916" y="4725144"/>
            <a:ext cx="4862636" cy="648072"/>
          </a:xfrm>
          <a:prstGeom prst="rect">
            <a:avLst/>
          </a:prstGeom>
          <a:solidFill>
            <a:srgbClr val="F6F6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30116" y="1556792"/>
            <a:ext cx="1728192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30316" y="1556792"/>
            <a:ext cx="864096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중복체크</a:t>
            </a:r>
          </a:p>
        </p:txBody>
      </p:sp>
      <p:pic>
        <p:nvPicPr>
          <p:cNvPr id="2050" name="Picture 2" descr="C:\Users\kimbongyun\AppData\Local\Microsoft\Windows\Temporary Internet Files\Content.IE5\K1P22BBC\MC90042356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3274" y="1590700"/>
            <a:ext cx="105150" cy="136581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>
          <a:xfrm>
            <a:off x="2934866" y="1825774"/>
            <a:ext cx="4608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※ </a:t>
            </a:r>
            <a:r>
              <a:rPr lang="ko-KR" altLang="en-US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아이디는 공백 없이 영문과 숫자만 사용하여 </a:t>
            </a:r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4~12</a:t>
            </a:r>
            <a:r>
              <a:rPr lang="ko-KR" altLang="en-US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자 이내로 입력하세요</a:t>
            </a:r>
            <a:endParaRPr lang="ko-KR" altLang="en-US" sz="1000" dirty="0">
              <a:solidFill>
                <a:srgbClr val="4343C3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031257" y="2242964"/>
            <a:ext cx="1728192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040782" y="2598812"/>
            <a:ext cx="1728192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040782" y="2963044"/>
            <a:ext cx="1728192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12207" y="331355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돋움" pitchFamily="50" charset="-127"/>
                <a:ea typeface="돋움" pitchFamily="50" charset="-127"/>
              </a:rPr>
              <a:t>이            </a:t>
            </a:r>
            <a:r>
              <a:rPr lang="ko-KR" altLang="en-US" sz="1000" dirty="0" err="1" smtClean="0">
                <a:latin typeface="돋움" pitchFamily="50" charset="-127"/>
                <a:ea typeface="돋움" pitchFamily="50" charset="-127"/>
              </a:rPr>
              <a:t>름</a:t>
            </a:r>
            <a:r>
              <a:rPr lang="ko-KR" altLang="en-US" sz="1000" dirty="0" smtClean="0"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:</a:t>
            </a:r>
            <a:endParaRPr lang="ko-KR" altLang="en-US" sz="10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12207" y="3624352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돋움" pitchFamily="50" charset="-127"/>
                <a:ea typeface="돋움" pitchFamily="50" charset="-127"/>
              </a:rPr>
              <a:t>주민등록번호  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:</a:t>
            </a:r>
            <a:endParaRPr lang="ko-KR" altLang="en-US" sz="10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092326" y="3332608"/>
            <a:ext cx="1008113" cy="2404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092327" y="3630166"/>
            <a:ext cx="1008113" cy="2404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436095" y="3625974"/>
            <a:ext cx="1008113" cy="2404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48064" y="355815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539458" y="3635499"/>
            <a:ext cx="864096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실명인증</a:t>
            </a:r>
          </a:p>
        </p:txBody>
      </p:sp>
      <p:pic>
        <p:nvPicPr>
          <p:cNvPr id="50" name="Picture 2" descr="C:\Users\kimbongyun\AppData\Local\Microsoft\Windows\Temporary Internet Files\Content.IE5\K1P22BBC\MC90042356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2416" y="3669407"/>
            <a:ext cx="105150" cy="136581"/>
          </a:xfrm>
          <a:prstGeom prst="rect">
            <a:avLst/>
          </a:prstGeom>
          <a:noFill/>
        </p:spPr>
      </p:pic>
      <p:sp>
        <p:nvSpPr>
          <p:cNvPr id="51" name="직사각형 50"/>
          <p:cNvSpPr/>
          <p:nvPr/>
        </p:nvSpPr>
        <p:spPr>
          <a:xfrm>
            <a:off x="3040782" y="4090789"/>
            <a:ext cx="1675234" cy="2404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44391" y="4373007"/>
            <a:ext cx="4608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※ </a:t>
            </a:r>
            <a:r>
              <a:rPr lang="ko-KR" altLang="en-US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휴대폰 번호는 하이픈</a:t>
            </a:r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(-</a:t>
            </a:r>
            <a:r>
              <a:rPr lang="ko-KR" altLang="en-US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표기</a:t>
            </a:r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) </a:t>
            </a:r>
            <a:r>
              <a:rPr lang="ko-KR" altLang="en-US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없이 숫자로만 붙여서 입력하세요</a:t>
            </a:r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000" dirty="0">
              <a:solidFill>
                <a:srgbClr val="4343C3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055640" y="4791819"/>
            <a:ext cx="1675234" cy="2404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59249" y="5074037"/>
            <a:ext cx="4608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※ </a:t>
            </a:r>
            <a:r>
              <a:rPr lang="ko-KR" altLang="en-US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전화 번호는 하이픈</a:t>
            </a:r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(-</a:t>
            </a:r>
            <a:r>
              <a:rPr lang="ko-KR" altLang="en-US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표기</a:t>
            </a:r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) </a:t>
            </a:r>
            <a:r>
              <a:rPr lang="ko-KR" altLang="en-US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없이 숫자로만 붙여서 입력하세요</a:t>
            </a:r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000" dirty="0">
              <a:solidFill>
                <a:srgbClr val="4343C3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566714" y="1196752"/>
            <a:ext cx="124966" cy="1440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8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&gt;</a:t>
            </a:r>
            <a:endParaRPr lang="ko-KR" altLang="en-US" sz="2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649388" y="1134502"/>
            <a:ext cx="6336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ED7B00"/>
                </a:solidFill>
                <a:latin typeface="돋움" pitchFamily="50" charset="-127"/>
                <a:ea typeface="돋움" pitchFamily="50" charset="-127"/>
              </a:rPr>
              <a:t>회원가입   </a:t>
            </a:r>
            <a:r>
              <a:rPr lang="ko-KR" altLang="en-US" sz="1000" b="1" dirty="0" smtClean="0">
                <a:solidFill>
                  <a:srgbClr val="666666"/>
                </a:solidFill>
                <a:latin typeface="돋움" pitchFamily="50" charset="-127"/>
                <a:ea typeface="돋움" pitchFamily="50" charset="-127"/>
              </a:rPr>
              <a:t>회원가입 시 </a:t>
            </a:r>
            <a:r>
              <a:rPr lang="en-US" altLang="ko-KR" sz="1000" b="1" dirty="0" smtClean="0">
                <a:solidFill>
                  <a:srgbClr val="ED1746"/>
                </a:solidFill>
                <a:latin typeface="돋움" pitchFamily="50" charset="-127"/>
                <a:ea typeface="돋움" pitchFamily="50" charset="-127"/>
              </a:rPr>
              <a:t>*</a:t>
            </a:r>
            <a:r>
              <a:rPr lang="en-US" altLang="ko-KR" sz="1000" b="1" dirty="0" smtClean="0">
                <a:solidFill>
                  <a:srgbClr val="666666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solidFill>
                  <a:srgbClr val="666666"/>
                </a:solidFill>
                <a:latin typeface="돋움" pitchFamily="50" charset="-127"/>
                <a:ea typeface="돋움" pitchFamily="50" charset="-127"/>
              </a:rPr>
              <a:t>항목은 반드시 입력하셔야 합니다</a:t>
            </a:r>
            <a:r>
              <a:rPr lang="en-US" altLang="ko-KR" sz="1000" b="1" dirty="0" smtClean="0">
                <a:solidFill>
                  <a:srgbClr val="666666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000" b="1" dirty="0">
              <a:solidFill>
                <a:srgbClr val="666666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139952" y="5517232"/>
            <a:ext cx="432048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ko-KR" altLang="en-US" sz="14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88024" y="5517232"/>
            <a:ext cx="432048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ko-KR" altLang="en-US" sz="14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취소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31840" y="594928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테이블 폼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회원가입 폼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폼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(Form)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7864" y="227687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기본 텍스트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검색 폼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31840" y="1556792"/>
            <a:ext cx="1008112" cy="216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23928" y="1340768"/>
            <a:ext cx="216024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31840" y="1340768"/>
            <a:ext cx="770486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제목</a:t>
            </a:r>
          </a:p>
        </p:txBody>
      </p:sp>
      <p:sp>
        <p:nvSpPr>
          <p:cNvPr id="8" name="이등변 삼각형 7"/>
          <p:cNvSpPr/>
          <p:nvPr/>
        </p:nvSpPr>
        <p:spPr>
          <a:xfrm rot="10800000">
            <a:off x="3968504" y="1421920"/>
            <a:ext cx="144016" cy="72008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30315" y="1556792"/>
            <a:ext cx="1000112" cy="6480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제목</a:t>
            </a:r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내용</a:t>
            </a:r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제목 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+ 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내용</a:t>
            </a:r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11960" y="1340768"/>
            <a:ext cx="1656184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955010" y="1340768"/>
            <a:ext cx="561206" cy="21602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검색</a:t>
            </a:r>
            <a:endParaRPr lang="ko-KR" altLang="en-US" sz="11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67944" y="3491716"/>
            <a:ext cx="216024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37309" y="3491716"/>
            <a:ext cx="1421110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2011-04-10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4112520" y="3572868"/>
            <a:ext cx="144016" cy="72008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59177" y="3491716"/>
            <a:ext cx="216024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28542" y="3491716"/>
            <a:ext cx="1421110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2011-04-22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이등변 삼각형 18"/>
          <p:cNvSpPr/>
          <p:nvPr/>
        </p:nvSpPr>
        <p:spPr>
          <a:xfrm rot="10800000">
            <a:off x="6203753" y="3572868"/>
            <a:ext cx="144016" cy="72008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3707740"/>
            <a:ext cx="17049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9708" y="3707740"/>
            <a:ext cx="17049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4346451" y="341970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521549" y="3491716"/>
            <a:ext cx="561206" cy="21602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검색</a:t>
            </a:r>
            <a:endParaRPr lang="ko-KR" altLang="en-US" sz="11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31840" y="543593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기간 검색 폼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캘린더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)&gt;&gt;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로그인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(Login)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3848" y="421179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en-US" altLang="ko-KR" smtClean="0">
                <a:latin typeface="돋움" pitchFamily="50" charset="-127"/>
                <a:ea typeface="돋움" pitchFamily="50" charset="-127"/>
              </a:rPr>
              <a:t>modal layer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팝업 로그인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47664" y="1547500"/>
            <a:ext cx="6120680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55776" y="1691516"/>
            <a:ext cx="4248471" cy="1944216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43808" y="1979548"/>
            <a:ext cx="3600400" cy="432048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I D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843808" y="2555612"/>
            <a:ext cx="3600400" cy="432048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PASSWORD</a:t>
            </a: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6560790" y="1758191"/>
            <a:ext cx="144016" cy="1440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10800000">
            <a:off x="6560790" y="1758192"/>
            <a:ext cx="152400" cy="1482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5436096" y="3131676"/>
            <a:ext cx="993254" cy="36004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로그인</a:t>
            </a:r>
            <a:endParaRPr lang="ko-KR" altLang="en-US" sz="11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55776" y="3635732"/>
            <a:ext cx="4248472" cy="432048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endParaRPr lang="en-US" altLang="ko-KR" sz="14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31840" y="3707740"/>
            <a:ext cx="309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아이디 찾기 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| 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비밀번호 찾기 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| 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회원 가입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 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43808" y="3203684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endParaRPr lang="en-US" altLang="ko-KR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16399" y="3188826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아이디 저장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725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로그인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(Login)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99792" y="6228020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browser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수직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수평 중앙 정렬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로그인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836712"/>
            <a:ext cx="8064896" cy="5256584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r>
              <a:rPr lang="en-US" altLang="ko-KR" sz="14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#wrap</a:t>
            </a:r>
            <a:endParaRPr lang="ko-KR" altLang="en-US" sz="14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71600" y="2204864"/>
            <a:ext cx="7200800" cy="3456384"/>
          </a:xfrm>
          <a:prstGeom prst="round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87624" y="155679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STAR</a:t>
            </a:r>
            <a:r>
              <a:rPr lang="en-US" altLang="ko-KR" sz="3600" dirty="0" smtClean="0"/>
              <a:t>CELL</a:t>
            </a:r>
            <a:r>
              <a:rPr lang="en-US" altLang="ko-KR" dirty="0" smtClean="0"/>
              <a:t>.</a:t>
            </a:r>
            <a:r>
              <a:rPr lang="en-US" altLang="ko-KR" sz="1200" dirty="0" smtClean="0"/>
              <a:t>CO.KR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02482" y="134076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ITMon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, JPA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664" y="2550046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ea typeface="돋움" pitchFamily="50" charset="-127"/>
              </a:rPr>
              <a:t>스타셀</a:t>
            </a:r>
            <a:r>
              <a:rPr lang="ko-KR" altLang="en-US" sz="2000" b="1" dirty="0" smtClean="0">
                <a:ea typeface="돋움" pitchFamily="50" charset="-127"/>
              </a:rPr>
              <a:t>    회원</a:t>
            </a:r>
            <a:r>
              <a:rPr lang="ko-KR" altLang="en-US" sz="2000" b="1" dirty="0" smtClean="0">
                <a:solidFill>
                  <a:srgbClr val="FF0000"/>
                </a:solidFill>
                <a:ea typeface="돋움" pitchFamily="50" charset="-127"/>
              </a:rPr>
              <a:t>로그인</a:t>
            </a:r>
            <a:endParaRPr lang="ko-KR" altLang="en-US" sz="2000" b="1" dirty="0">
              <a:solidFill>
                <a:srgbClr val="FF0000"/>
              </a:solidFill>
              <a:ea typeface="돋움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19672" y="3501008"/>
            <a:ext cx="1728192" cy="432048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I D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619672" y="4149080"/>
            <a:ext cx="1728192" cy="432048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PASSWORD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44008" y="2430413"/>
            <a:ext cx="72008" cy="29523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491880" y="3501008"/>
            <a:ext cx="993254" cy="108012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로그인</a:t>
            </a:r>
            <a:endParaRPr lang="ko-KR" altLang="en-US" sz="11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63105" y="469441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endParaRPr lang="en-US" altLang="ko-KR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35696" y="467955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아이디 저장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20072" y="2564904"/>
            <a:ext cx="2376264" cy="2736304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endParaRPr lang="en-US" altLang="ko-KR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2160" y="37170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이미지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75656" y="2996952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※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주석 또는 부연설명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광고문구 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등이 들어갈 수 있는 자리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19672" y="5013176"/>
            <a:ext cx="2880320" cy="360040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endParaRPr lang="en-US" altLang="ko-KR" sz="14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63688" y="5066134"/>
            <a:ext cx="259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아이디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/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비밀번호 찾기 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| 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회원 가입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 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kimbongyun\Pictures\bg_heade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720" y="3332445"/>
            <a:ext cx="8492752" cy="1095375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323528" y="1230893"/>
            <a:ext cx="8496944" cy="1036687"/>
          </a:xfrm>
          <a:prstGeom prst="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</a:t>
            </a:r>
          </a:p>
          <a:p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#body</a:t>
            </a:r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725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Header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3848" y="226758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Header </a:t>
            </a:r>
            <a:r>
              <a:rPr lang="en-US" altLang="ko-KR" dirty="0" err="1" smtClean="0">
                <a:latin typeface="돋움" pitchFamily="50" charset="-127"/>
                <a:ea typeface="돋움" pitchFamily="50" charset="-127"/>
              </a:rPr>
              <a:t>Sample_Naver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1628" y="1235085"/>
            <a:ext cx="8424936" cy="43204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3025924" y="1451109"/>
            <a:ext cx="432048" cy="0"/>
          </a:xfrm>
          <a:prstGeom prst="line">
            <a:avLst/>
          </a:prstGeom>
          <a:ln w="25400">
            <a:solidFill>
              <a:srgbClr val="E2E2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3673996" y="1451109"/>
            <a:ext cx="432048" cy="0"/>
          </a:xfrm>
          <a:prstGeom prst="line">
            <a:avLst/>
          </a:prstGeom>
          <a:ln w="25400">
            <a:solidFill>
              <a:srgbClr val="E2E2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4322068" y="1451109"/>
            <a:ext cx="432048" cy="0"/>
          </a:xfrm>
          <a:prstGeom prst="line">
            <a:avLst/>
          </a:prstGeom>
          <a:ln w="25400">
            <a:solidFill>
              <a:srgbClr val="E2E2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4970140" y="1451109"/>
            <a:ext cx="432048" cy="0"/>
          </a:xfrm>
          <a:prstGeom prst="line">
            <a:avLst/>
          </a:prstGeom>
          <a:ln w="25400">
            <a:solidFill>
              <a:srgbClr val="E2E2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05461" y="1326143"/>
            <a:ext cx="4606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8D8D8D"/>
                </a:solidFill>
              </a:rPr>
              <a:t>JPA</a:t>
            </a:r>
            <a:endParaRPr lang="ko-KR" altLang="en-US" sz="1100" dirty="0">
              <a:solidFill>
                <a:srgbClr val="8D8D8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38092" y="1333515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8D8D8D"/>
                </a:solidFill>
              </a:rPr>
              <a:t>RT-PMS</a:t>
            </a:r>
            <a:endParaRPr lang="ko-KR" altLang="en-US" sz="1100" dirty="0">
              <a:solidFill>
                <a:srgbClr val="8D8D8D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5644" y="1307093"/>
            <a:ext cx="97001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8D8D8D"/>
                </a:solidFill>
              </a:rPr>
              <a:t>Logo  Image</a:t>
            </a:r>
            <a:endParaRPr lang="ko-KR" altLang="en-US" sz="1050" dirty="0">
              <a:solidFill>
                <a:srgbClr val="8D8D8D"/>
              </a:solidFill>
            </a:endParaRPr>
          </a:p>
        </p:txBody>
      </p:sp>
      <p:sp>
        <p:nvSpPr>
          <p:cNvPr id="22" name="왼쪽 화살표 21"/>
          <p:cNvSpPr/>
          <p:nvPr/>
        </p:nvSpPr>
        <p:spPr>
          <a:xfrm rot="3327517">
            <a:off x="5104539" y="1356382"/>
            <a:ext cx="247560" cy="199291"/>
          </a:xfrm>
          <a:prstGeom prst="leftArrow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323528" y="1657608"/>
            <a:ext cx="8496944" cy="0"/>
          </a:xfrm>
          <a:prstGeom prst="line">
            <a:avLst/>
          </a:prstGeom>
          <a:ln w="15875">
            <a:solidFill>
              <a:srgbClr val="DFD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256806" y="1282711"/>
            <a:ext cx="614164" cy="446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41948" y="1326143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3CBD00"/>
                </a:solidFill>
              </a:rPr>
              <a:t>IT-Mon</a:t>
            </a:r>
            <a:endParaRPr lang="ko-KR" altLang="en-US" sz="1100" dirty="0">
              <a:solidFill>
                <a:srgbClr val="3CBD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40352" y="1316618"/>
            <a:ext cx="11277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8D8D8D"/>
                </a:solidFill>
                <a:latin typeface="돋움" pitchFamily="50" charset="-127"/>
                <a:ea typeface="돋움" pitchFamily="50" charset="-127"/>
              </a:rPr>
              <a:t>내 정보</a:t>
            </a:r>
            <a:r>
              <a:rPr lang="en-US" altLang="ko-KR" sz="800" dirty="0" smtClean="0">
                <a:solidFill>
                  <a:srgbClr val="8D8D8D"/>
                </a:solidFill>
                <a:latin typeface="돋움" pitchFamily="50" charset="-127"/>
                <a:ea typeface="돋움" pitchFamily="50" charset="-127"/>
              </a:rPr>
              <a:t> |  </a:t>
            </a:r>
            <a:r>
              <a:rPr lang="ko-KR" altLang="en-US" sz="800" dirty="0" smtClean="0">
                <a:solidFill>
                  <a:srgbClr val="8D8D8D"/>
                </a:solidFill>
                <a:latin typeface="돋움" pitchFamily="50" charset="-127"/>
                <a:ea typeface="돋움" pitchFamily="50" charset="-127"/>
              </a:rPr>
              <a:t>로그아웃</a:t>
            </a:r>
            <a:endParaRPr lang="ko-KR" altLang="en-US" sz="800" dirty="0">
              <a:solidFill>
                <a:srgbClr val="8D8D8D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사각형 설명선 20"/>
          <p:cNvSpPr/>
          <p:nvPr/>
        </p:nvSpPr>
        <p:spPr>
          <a:xfrm>
            <a:off x="4499992" y="1657608"/>
            <a:ext cx="1008112" cy="216024"/>
          </a:xfrm>
          <a:prstGeom prst="wedgeRectCallout">
            <a:avLst>
              <a:gd name="adj1" fmla="val -16135"/>
              <a:gd name="adj2" fmla="val -94028"/>
            </a:avLst>
          </a:prstGeom>
          <a:solidFill>
            <a:schemeClr val="bg1"/>
          </a:solidFill>
          <a:ln w="3175">
            <a:solidFill>
              <a:srgbClr val="A9AA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rgbClr val="848689"/>
                </a:solidFill>
                <a:latin typeface="돋움" pitchFamily="50" charset="-127"/>
                <a:ea typeface="돋움" pitchFamily="50" charset="-127"/>
              </a:rPr>
              <a:t>공동인쇄구역</a:t>
            </a:r>
            <a:endParaRPr lang="ko-KR" altLang="en-US" sz="1050" dirty="0">
              <a:solidFill>
                <a:srgbClr val="84868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20502" y="4120738"/>
            <a:ext cx="792088" cy="288032"/>
          </a:xfrm>
          <a:prstGeom prst="roundRect">
            <a:avLst/>
          </a:prstGeom>
          <a:solidFill>
            <a:srgbClr val="008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Intro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475656" y="409635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IT-Mon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83768" y="409635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JPA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31840" y="409635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RT-</a:t>
            </a:r>
            <a:r>
              <a:rPr lang="en-US" altLang="ko-KR" dirty="0" err="1" smtClean="0">
                <a:solidFill>
                  <a:schemeClr val="bg1"/>
                </a:solidFill>
              </a:rPr>
              <a:t>Pms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73677" y="3366750"/>
            <a:ext cx="11277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8D8D8D"/>
                </a:solidFill>
                <a:latin typeface="돋움" pitchFamily="50" charset="-127"/>
                <a:ea typeface="돋움" pitchFamily="50" charset="-127"/>
              </a:rPr>
              <a:t>내 정보</a:t>
            </a:r>
            <a:r>
              <a:rPr lang="en-US" altLang="ko-KR" sz="800" dirty="0" smtClean="0">
                <a:solidFill>
                  <a:srgbClr val="8D8D8D"/>
                </a:solidFill>
                <a:latin typeface="돋움" pitchFamily="50" charset="-127"/>
                <a:ea typeface="돋움" pitchFamily="50" charset="-127"/>
              </a:rPr>
              <a:t> |  </a:t>
            </a:r>
            <a:r>
              <a:rPr lang="ko-KR" altLang="en-US" sz="800" dirty="0" smtClean="0">
                <a:solidFill>
                  <a:srgbClr val="8D8D8D"/>
                </a:solidFill>
                <a:latin typeface="돋움" pitchFamily="50" charset="-127"/>
                <a:ea typeface="돋움" pitchFamily="50" charset="-127"/>
              </a:rPr>
              <a:t>로그아웃</a:t>
            </a:r>
            <a:endParaRPr lang="ko-KR" altLang="en-US" sz="800" dirty="0">
              <a:solidFill>
                <a:srgbClr val="8D8D8D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59832" y="443711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Header </a:t>
            </a:r>
            <a:r>
              <a:rPr lang="en-US" altLang="ko-KR" dirty="0" err="1" smtClean="0">
                <a:latin typeface="돋움" pitchFamily="50" charset="-127"/>
                <a:ea typeface="돋움" pitchFamily="50" charset="-127"/>
              </a:rPr>
              <a:t>Sample_NULI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4111" y="346710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Logo - image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725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Footer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9832" y="637203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Footer </a:t>
            </a:r>
            <a:r>
              <a:rPr lang="en-US" altLang="ko-KR" dirty="0" err="1" smtClean="0">
                <a:latin typeface="돋움" pitchFamily="50" charset="-127"/>
                <a:ea typeface="돋움" pitchFamily="50" charset="-127"/>
              </a:rPr>
              <a:t>Sample_NULI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840" y="2407915"/>
            <a:ext cx="82296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908720"/>
            <a:ext cx="82772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260304"/>
            <a:ext cx="82772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725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Footer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3808" y="587727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Footer </a:t>
            </a:r>
            <a:r>
              <a:rPr lang="en-US" altLang="ko-KR" dirty="0" err="1" smtClean="0">
                <a:latin typeface="돋움" pitchFamily="50" charset="-127"/>
                <a:ea typeface="돋움" pitchFamily="50" charset="-127"/>
              </a:rPr>
              <a:t>Sample_NULI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63960"/>
            <a:ext cx="82772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595092"/>
            <a:ext cx="83724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19672" y="1196752"/>
            <a:ext cx="6336704" cy="3744416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#wrap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19672" y="4941168"/>
            <a:ext cx="6336704" cy="432048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#footer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5856" y="537321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Fixed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Footer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9136" y="295253"/>
            <a:ext cx="725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Footer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19137" y="295253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분류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776261" y="6369073"/>
            <a:ext cx="538166" cy="365125"/>
          </a:xfrm>
        </p:spPr>
        <p:txBody>
          <a:bodyPr/>
          <a:lstStyle/>
          <a:p>
            <a:fld id="{EC0BB0C5-6955-4F9B-BA60-58E2367A55EF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836712"/>
            <a:ext cx="21602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Layout 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- 2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단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column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Layout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동적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단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column layout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- 3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단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column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Layout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동적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단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column layout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div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박스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round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박스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라운드 박스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수직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수평 중앙 정렬 박스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팝업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말 풍선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layer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팝업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박스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layer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팝업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- modal layer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팝업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select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박스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(combo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박스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select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박스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(designed)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아이콘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select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박스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말 풍선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select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박스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메뉴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가로 메뉴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세로 메뉴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- Tree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메뉴 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2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31840" y="836712"/>
            <a:ext cx="26642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버튼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버튼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skin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이미지 버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튼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이미지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+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텍스트 버튼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grid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텍스트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grid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이미지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grid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paginate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단순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paginate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복합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paginate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댓 글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기본형 댓 글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drag &amp; drop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기본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drag &amp; drop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윈도우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로딩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아이콘 로딩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layer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아이콘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+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텍스트 로딩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layer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- modal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아이콘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+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텍스트 로딩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layer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24128" y="836712"/>
            <a:ext cx="30243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폼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(form)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테이블 폼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회원가입 폼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텍스트 검색 폼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기간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검색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폼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캘린더 포함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)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로그인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modal layer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팝업 로그인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- browser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 수직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수평 중앙 정렬 로그인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Header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Header Sample : </a:t>
            </a:r>
            <a:r>
              <a:rPr lang="en-US" altLang="ko-KR" sz="1200" dirty="0" err="1" smtClean="0">
                <a:latin typeface="HY강M" pitchFamily="18" charset="-127"/>
                <a:ea typeface="HY강M" pitchFamily="18" charset="-127"/>
              </a:rPr>
              <a:t>naver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- Header Sample : NULI 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Footer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Footer Sample : NULI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Fixed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Footer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1115616" y="980728"/>
            <a:ext cx="7056784" cy="4824536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#wrap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331640" y="1772816"/>
            <a:ext cx="6624736" cy="3456384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#container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19136" y="295253"/>
            <a:ext cx="588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Layout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843808" y="1988840"/>
            <a:ext cx="4968552" cy="316835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#content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441495" y="1988840"/>
            <a:ext cx="1285192" cy="72008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#left-side-</a:t>
            </a: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navigation-bar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331640" y="1268760"/>
            <a:ext cx="6624736" cy="432047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#header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31640" y="5301208"/>
            <a:ext cx="6624736" cy="432048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#footer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3808" y="593998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2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단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column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layout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1115616" y="980728"/>
            <a:ext cx="7056784" cy="4896544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#wrap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331640" y="1772816"/>
            <a:ext cx="6624736" cy="3456384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#container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897886" y="1988840"/>
            <a:ext cx="4968552" cy="309634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#content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441495" y="1988840"/>
            <a:ext cx="970265" cy="309634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#left-side-</a:t>
            </a: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navigation-bar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331640" y="1268760"/>
            <a:ext cx="6624736" cy="432047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#header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31640" y="5301208"/>
            <a:ext cx="6624736" cy="432048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#footer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11760" y="1988840"/>
            <a:ext cx="360039" cy="309634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열기</a:t>
            </a:r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/</a:t>
            </a: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닫기</a:t>
            </a:r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버튼</a:t>
            </a:r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5776" y="601199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동적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2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단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column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layout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9136" y="295253"/>
            <a:ext cx="588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Layout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1115616" y="980728"/>
            <a:ext cx="7056784" cy="4680520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#wrap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331640" y="1772816"/>
            <a:ext cx="6624736" cy="3312368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#container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19136" y="295253"/>
            <a:ext cx="588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Layout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843808" y="1988840"/>
            <a:ext cx="3600400" cy="302433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#content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441495" y="1988840"/>
            <a:ext cx="1285192" cy="72008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#left-side-</a:t>
            </a: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navigation-bar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331640" y="1268760"/>
            <a:ext cx="6624736" cy="432047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#header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31640" y="5157192"/>
            <a:ext cx="6624736" cy="432048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#footer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61329" y="1988840"/>
            <a:ext cx="1296144" cy="72008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#right-side-navigation-bar</a:t>
            </a:r>
            <a:endParaRPr lang="ko-KR" altLang="en-US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43808" y="566124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단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column layout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1115616" y="980728"/>
            <a:ext cx="7056784" cy="4968552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#wrap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331640" y="1772816"/>
            <a:ext cx="6624736" cy="3528392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#container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915816" y="1988840"/>
            <a:ext cx="3456384" cy="32403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#content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441495" y="1988840"/>
            <a:ext cx="970265" cy="32403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#left-side-</a:t>
            </a: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navigation-bar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331640" y="1268760"/>
            <a:ext cx="6624736" cy="432047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#header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31640" y="5373216"/>
            <a:ext cx="6624736" cy="432048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#footer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76255" y="1988840"/>
            <a:ext cx="981217" cy="32403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#right-side-navigation-bar</a:t>
            </a:r>
            <a:endParaRPr lang="ko-KR" altLang="en-US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11760" y="1988840"/>
            <a:ext cx="360039" cy="32403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열기</a:t>
            </a:r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/</a:t>
            </a: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닫기</a:t>
            </a:r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버튼</a:t>
            </a:r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16216" y="1988840"/>
            <a:ext cx="360039" cy="32403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열기</a:t>
            </a:r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/</a:t>
            </a: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닫기</a:t>
            </a:r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버튼</a:t>
            </a:r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5776" y="601199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동적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3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단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column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layout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9136" y="295253"/>
            <a:ext cx="588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Layout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Box(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박스</a:t>
            </a:r>
            <a:r>
              <a:rPr lang="en-US" altLang="ko-KR" b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195736" y="908720"/>
            <a:ext cx="5040560" cy="1584176"/>
          </a:xfrm>
          <a:prstGeom prst="round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내용은 이미지와 다를 수 있습니다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내용은 이미지와 다를 수 있습니다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내용은 이미지와 다를 수 있습니다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601199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수직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,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수평 가운데 정렬 박스 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816" y="262762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&lt;&lt;  round box (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라운드 박스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)  &gt;&gt;</a:t>
            </a:r>
            <a:endParaRPr lang="ko-KR" alt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195736" y="3573016"/>
            <a:ext cx="5040560" cy="2304256"/>
          </a:xfrm>
          <a:prstGeom prst="round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699792" y="3717032"/>
            <a:ext cx="4032448" cy="2016224"/>
          </a:xfrm>
          <a:prstGeom prst="round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내용은 이미지와 다를 수 있습니다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내용은 이미지와 다를 수 있습니다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내용은 이미지와 다를 수 있습니다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67744" y="3573016"/>
            <a:ext cx="5040560" cy="187220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39752" y="4233862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……………………………………………………………………………….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67744" y="3573016"/>
            <a:ext cx="5040560" cy="43204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ko-KR" altLang="en-US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팝업이란</a:t>
            </a:r>
            <a:r>
              <a:rPr lang="en-US" altLang="ko-KR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?</a:t>
            </a:r>
            <a:endParaRPr lang="ko-KR" altLang="en-US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팝업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6" name="사각형 설명선 5"/>
          <p:cNvSpPr/>
          <p:nvPr/>
        </p:nvSpPr>
        <p:spPr>
          <a:xfrm rot="10800000">
            <a:off x="2267744" y="1124744"/>
            <a:ext cx="5040560" cy="1152128"/>
          </a:xfrm>
          <a:prstGeom prst="wedgeRectCallout">
            <a:avLst>
              <a:gd name="adj1" fmla="val 20977"/>
              <a:gd name="adj2" fmla="val 71768"/>
            </a:avLst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5856" y="227687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말 풍선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Layer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팝업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9752" y="1220559"/>
            <a:ext cx="4824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Layer(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레이어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팝업이란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?</a:t>
            </a:r>
          </a:p>
          <a:p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일반 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element</a:t>
            </a: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보다 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z-index</a:t>
            </a: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의 값을 크게 가짐으로써 동일한 위치에 있을시 우선적으로 보여지도록 되어 있는 팝업을 의미한다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876256" y="1196752"/>
            <a:ext cx="288032" cy="28803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rot="5400000">
            <a:off x="6948264" y="1268760"/>
            <a:ext cx="144016" cy="14401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16200000" flipH="1">
            <a:off x="6948264" y="1268760"/>
            <a:ext cx="144016" cy="14401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876256" y="3645024"/>
            <a:ext cx="288032" cy="28803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rot="5400000">
            <a:off x="6948264" y="3717032"/>
            <a:ext cx="144016" cy="14401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16200000" flipH="1">
            <a:off x="6948264" y="3717032"/>
            <a:ext cx="144016" cy="14401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067944" y="5013176"/>
            <a:ext cx="720080" cy="28803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r>
              <a:rPr lang="ko-KR" altLang="en-US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860032" y="5013176"/>
            <a:ext cx="720080" cy="28803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r>
              <a:rPr lang="ko-KR" altLang="en-US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취소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73950" y="544522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박스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Layer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팝업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NHN PPT THEME - VER 1.0">
      <a:dk1>
        <a:sysClr val="windowText" lastClr="000000"/>
      </a:dk1>
      <a:lt1>
        <a:sysClr val="window" lastClr="FFFFFF"/>
      </a:lt1>
      <a:dk2>
        <a:srgbClr val="3F3F3F"/>
      </a:dk2>
      <a:lt2>
        <a:srgbClr val="BFBFBF"/>
      </a:lt2>
      <a:accent1>
        <a:srgbClr val="6EB49B"/>
      </a:accent1>
      <a:accent2>
        <a:srgbClr val="78B414"/>
      </a:accent2>
      <a:accent3>
        <a:srgbClr val="FF8200"/>
      </a:accent3>
      <a:accent4>
        <a:srgbClr val="9B9178"/>
      </a:accent4>
      <a:accent5>
        <a:srgbClr val="738499"/>
      </a:accent5>
      <a:accent6>
        <a:srgbClr val="7F7F7F"/>
      </a:accent6>
      <a:hlink>
        <a:srgbClr val="4B5661"/>
      </a:hlink>
      <a:folHlink>
        <a:srgbClr val="523F4B"/>
      </a:folHlink>
    </a:clrScheme>
    <a:fontScheme name="NHN PPT THEME - VER 1.0">
      <a:majorFont>
        <a:latin typeface="Myriad Pro Bold"/>
        <a:ea typeface="산돌고딕B"/>
        <a:cs typeface=""/>
      </a:majorFont>
      <a:minorFont>
        <a:latin typeface="Myriad Pro Semibold"/>
        <a:ea typeface="산돌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챕터">
  <a:themeElements>
    <a:clrScheme name="NHN PPT THEME - VER 1.0">
      <a:dk1>
        <a:sysClr val="windowText" lastClr="000000"/>
      </a:dk1>
      <a:lt1>
        <a:sysClr val="window" lastClr="FFFFFF"/>
      </a:lt1>
      <a:dk2>
        <a:srgbClr val="3F3F3F"/>
      </a:dk2>
      <a:lt2>
        <a:srgbClr val="BFBFBF"/>
      </a:lt2>
      <a:accent1>
        <a:srgbClr val="6EB49B"/>
      </a:accent1>
      <a:accent2>
        <a:srgbClr val="78B414"/>
      </a:accent2>
      <a:accent3>
        <a:srgbClr val="FF8200"/>
      </a:accent3>
      <a:accent4>
        <a:srgbClr val="9B9178"/>
      </a:accent4>
      <a:accent5>
        <a:srgbClr val="738499"/>
      </a:accent5>
      <a:accent6>
        <a:srgbClr val="7F7F7F"/>
      </a:accent6>
      <a:hlink>
        <a:srgbClr val="4B5661"/>
      </a:hlink>
      <a:folHlink>
        <a:srgbClr val="523F4B"/>
      </a:folHlink>
    </a:clrScheme>
    <a:fontScheme name="NHN PPT THEME - VER 1.0">
      <a:majorFont>
        <a:latin typeface="Myriad Pro Bold"/>
        <a:ea typeface="산돌고딕B"/>
        <a:cs typeface=""/>
      </a:majorFont>
      <a:minorFont>
        <a:latin typeface="MyriadSemiBold"/>
        <a:ea typeface="산돌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내지">
  <a:themeElements>
    <a:clrScheme name="NHN PPT THEME - VER 1.0">
      <a:dk1>
        <a:sysClr val="windowText" lastClr="000000"/>
      </a:dk1>
      <a:lt1>
        <a:sysClr val="window" lastClr="FFFFFF"/>
      </a:lt1>
      <a:dk2>
        <a:srgbClr val="3F3F3F"/>
      </a:dk2>
      <a:lt2>
        <a:srgbClr val="BFBFBF"/>
      </a:lt2>
      <a:accent1>
        <a:srgbClr val="6EB49B"/>
      </a:accent1>
      <a:accent2>
        <a:srgbClr val="78B414"/>
      </a:accent2>
      <a:accent3>
        <a:srgbClr val="FF8200"/>
      </a:accent3>
      <a:accent4>
        <a:srgbClr val="9B9178"/>
      </a:accent4>
      <a:accent5>
        <a:srgbClr val="738499"/>
      </a:accent5>
      <a:accent6>
        <a:srgbClr val="7F7F7F"/>
      </a:accent6>
      <a:hlink>
        <a:srgbClr val="4B5661"/>
      </a:hlink>
      <a:folHlink>
        <a:srgbClr val="523F4B"/>
      </a:folHlink>
    </a:clrScheme>
    <a:fontScheme name="NHN PPT THEME - VER 1.0">
      <a:majorFont>
        <a:latin typeface="Myriad Pro Bold"/>
        <a:ea typeface="산돌고딕B"/>
        <a:cs typeface=""/>
      </a:majorFont>
      <a:minorFont>
        <a:latin typeface="Myriad Pro Semibold"/>
        <a:ea typeface="산돌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3619</TotalTime>
  <Words>2051</Words>
  <Application>Microsoft Office PowerPoint</Application>
  <PresentationFormat>화면 슬라이드 쇼(4:3)</PresentationFormat>
  <Paragraphs>540</Paragraphs>
  <Slides>29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29</vt:i4>
      </vt:variant>
    </vt:vector>
  </HeadingPairs>
  <TitlesOfParts>
    <vt:vector size="41" baseType="lpstr">
      <vt:lpstr>굴림</vt:lpstr>
      <vt:lpstr>Arial</vt:lpstr>
      <vt:lpstr>Myriad Pro Bold</vt:lpstr>
      <vt:lpstr>산돌고딕 M</vt:lpstr>
      <vt:lpstr>HY강M</vt:lpstr>
      <vt:lpstr>돋움</vt:lpstr>
      <vt:lpstr>Myriad Pro Semibold</vt:lpstr>
      <vt:lpstr>나눔고딕</vt:lpstr>
      <vt:lpstr>MyriadSemiBold</vt:lpstr>
      <vt:lpstr>표지</vt:lpstr>
      <vt:lpstr>챕터</vt:lpstr>
      <vt:lpstr>내지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</vt:vector>
  </TitlesOfParts>
  <Company>Stevia design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Stevia</dc:creator>
  <cp:lastModifiedBy>kimbongyun</cp:lastModifiedBy>
  <cp:revision>1388</cp:revision>
  <dcterms:created xsi:type="dcterms:W3CDTF">2007-04-27T09:07:31Z</dcterms:created>
  <dcterms:modified xsi:type="dcterms:W3CDTF">2011-04-18T10:48:32Z</dcterms:modified>
</cp:coreProperties>
</file>