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51" r:id="rId2"/>
    <p:sldMasterId id="2147483648" r:id="rId3"/>
  </p:sldMasterIdLst>
  <p:notesMasterIdLst>
    <p:notesMasterId r:id="rId27"/>
  </p:notesMasterIdLst>
  <p:handoutMasterIdLst>
    <p:handoutMasterId r:id="rId28"/>
  </p:handoutMasterIdLst>
  <p:sldIdLst>
    <p:sldId id="305" r:id="rId4"/>
    <p:sldId id="303" r:id="rId5"/>
    <p:sldId id="306" r:id="rId6"/>
    <p:sldId id="276" r:id="rId7"/>
    <p:sldId id="279" r:id="rId8"/>
    <p:sldId id="275" r:id="rId9"/>
    <p:sldId id="277" r:id="rId10"/>
    <p:sldId id="280" r:id="rId11"/>
    <p:sldId id="281" r:id="rId12"/>
    <p:sldId id="293" r:id="rId13"/>
    <p:sldId id="309" r:id="rId14"/>
    <p:sldId id="282" r:id="rId15"/>
    <p:sldId id="307" r:id="rId16"/>
    <p:sldId id="284" r:id="rId17"/>
    <p:sldId id="285" r:id="rId18"/>
    <p:sldId id="286" r:id="rId19"/>
    <p:sldId id="296" r:id="rId20"/>
    <p:sldId id="287" r:id="rId21"/>
    <p:sldId id="288" r:id="rId22"/>
    <p:sldId id="290" r:id="rId23"/>
    <p:sldId id="291" r:id="rId24"/>
    <p:sldId id="292" r:id="rId25"/>
    <p:sldId id="302" r:id="rId26"/>
  </p:sldIdLst>
  <p:sldSz cx="9144000" cy="6858000" type="screen4x3"/>
  <p:notesSz cx="6858000" cy="9144000"/>
  <p:embeddedFontLst>
    <p:embeddedFont>
      <p:font typeface="Myriad Pro Bold" charset="0"/>
      <p:bold r:id="rId29"/>
    </p:embeddedFont>
    <p:embeddedFont>
      <p:font typeface="산돌고딕 M" charset="-127"/>
      <p:regular r:id="rId30"/>
    </p:embeddedFont>
    <p:embeddedFont>
      <p:font typeface="HY강M" pitchFamily="18" charset="-127"/>
      <p:regular r:id="rId31"/>
    </p:embeddedFont>
    <p:embeddedFont>
      <p:font typeface="Myriad Pro Semibold" charset="0"/>
      <p:bold r:id="rId32"/>
    </p:embeddedFont>
    <p:embeddedFont>
      <p:font typeface="나눔고딕" charset="-127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3F7"/>
    <a:srgbClr val="008DC7"/>
    <a:srgbClr val="8D8D8D"/>
    <a:srgbClr val="E2E2E2"/>
    <a:srgbClr val="DFDFDF"/>
    <a:srgbClr val="848689"/>
    <a:srgbClr val="A9AAAC"/>
    <a:srgbClr val="FCFCFC"/>
    <a:srgbClr val="FBFBFB"/>
    <a:srgbClr val="3CBD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2211" autoAdjust="0"/>
  </p:normalViewPr>
  <p:slideViewPr>
    <p:cSldViewPr>
      <p:cViewPr varScale="1">
        <p:scale>
          <a:sx n="88" d="100"/>
          <a:sy n="88" d="100"/>
        </p:scale>
        <p:origin x="-1794" y="-108"/>
      </p:cViewPr>
      <p:guideLst>
        <p:guide orient="horz" pos="2160"/>
        <p:guide orient="horz" pos="663"/>
        <p:guide orient="horz" pos="3748"/>
        <p:guide pos="2880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나눔고딕" pitchFamily="50" charset="-127"/>
                <a:ea typeface="나눔고딕" pitchFamily="50" charset="-127"/>
              </a:rPr>
              <a:pPr/>
              <a:t>2011-05-03</a:t>
            </a:fld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2011-05-03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C0BB0C5-6955-4F9B-BA60-58E2367A5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7936" t="20798" r="-4035" b="1869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17936" t="20798" r="-4035" b="1869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직사각형 1"/>
          <p:cNvSpPr/>
          <p:nvPr userDrawn="1"/>
        </p:nvSpPr>
        <p:spPr>
          <a:xfrm>
            <a:off x="811262" y="2708438"/>
            <a:ext cx="8172000" cy="792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163050" y="2708438"/>
            <a:ext cx="792000" cy="79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>
    <p:fade/>
  </p:transition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811262" y="144000"/>
            <a:ext cx="8172000" cy="64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63050" y="144000"/>
            <a:ext cx="648000" cy="64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163050" y="6510359"/>
            <a:ext cx="648000" cy="7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C0BB0C5-6955-4F9B-BA60-58E2367A55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목차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7584" y="908720"/>
            <a:ext cx="75963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250000"/>
              </a:lnSpc>
              <a:buAutoNum type="arabicPeriod"/>
            </a:pPr>
            <a:r>
              <a:rPr lang="ko-KR" altLang="en-US" sz="3200" b="1" dirty="0" smtClean="0">
                <a:latin typeface="돋움" pitchFamily="50" charset="-127"/>
                <a:ea typeface="돋움" pitchFamily="50" charset="-127"/>
              </a:rPr>
              <a:t>  개요</a:t>
            </a:r>
            <a:endParaRPr lang="en-US" altLang="ko-KR" sz="3200" b="1" dirty="0" smtClean="0">
              <a:latin typeface="돋움" pitchFamily="50" charset="-127"/>
              <a:ea typeface="돋움" pitchFamily="50" charset="-127"/>
            </a:endParaRPr>
          </a:p>
          <a:p>
            <a:pPr marL="742950" indent="-742950">
              <a:lnSpc>
                <a:spcPct val="250000"/>
              </a:lnSpc>
            </a:pPr>
            <a:r>
              <a:rPr lang="en-US" altLang="ko-KR" sz="3200" b="1" dirty="0" smtClean="0">
                <a:latin typeface="돋움" pitchFamily="50" charset="-127"/>
                <a:ea typeface="돋움" pitchFamily="50" charset="-127"/>
              </a:rPr>
              <a:t>2.     </a:t>
            </a:r>
            <a:r>
              <a:rPr lang="ko-KR" altLang="en-US" sz="3200" b="1" dirty="0" smtClean="0">
                <a:latin typeface="돋움" pitchFamily="50" charset="-127"/>
                <a:ea typeface="돋움" pitchFamily="50" charset="-127"/>
              </a:rPr>
              <a:t>분류</a:t>
            </a:r>
            <a:endParaRPr lang="en-US" altLang="ko-KR" sz="3200" b="1" dirty="0" smtClean="0">
              <a:latin typeface="돋움" pitchFamily="50" charset="-127"/>
              <a:ea typeface="돋움" pitchFamily="50" charset="-127"/>
            </a:endParaRPr>
          </a:p>
          <a:p>
            <a:pPr marL="742950" indent="-742950">
              <a:lnSpc>
                <a:spcPct val="250000"/>
              </a:lnSpc>
            </a:pPr>
            <a:r>
              <a:rPr lang="en-US" altLang="ko-KR" sz="3200" b="1" dirty="0" smtClean="0">
                <a:latin typeface="돋움" pitchFamily="50" charset="-127"/>
                <a:ea typeface="돋움" pitchFamily="50" charset="-127"/>
              </a:rPr>
              <a:t>3.     </a:t>
            </a:r>
            <a:r>
              <a:rPr lang="ko-KR" altLang="en-US" sz="3200" b="1" dirty="0" smtClean="0">
                <a:latin typeface="돋움" pitchFamily="50" charset="-127"/>
                <a:ea typeface="돋움" pitchFamily="50" charset="-127"/>
              </a:rPr>
              <a:t>설계 화면</a:t>
            </a:r>
            <a:endParaRPr lang="en-US" altLang="ko-KR" sz="3200" b="1" dirty="0" smtClean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3200" b="1" dirty="0" smtClean="0">
                <a:latin typeface="돋움" pitchFamily="50" charset="-127"/>
                <a:ea typeface="돋움" pitchFamily="50" charset="-127"/>
              </a:rPr>
              <a:t>4.     </a:t>
            </a:r>
            <a:r>
              <a:rPr lang="ko-KR" altLang="en-US" sz="3200" b="1" dirty="0" smtClean="0">
                <a:latin typeface="돋움" pitchFamily="50" charset="-127"/>
                <a:ea typeface="돋움" pitchFamily="50" charset="-127"/>
              </a:rPr>
              <a:t>폴더구조</a:t>
            </a:r>
            <a:endParaRPr lang="en-US" altLang="ko-KR" sz="2400" b="1" dirty="0" smtClean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259632" y="980728"/>
            <a:ext cx="6984776" cy="42484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67744" y="2780928"/>
            <a:ext cx="4752528" cy="1368152"/>
          </a:xfrm>
          <a:prstGeom prst="rect">
            <a:avLst/>
          </a:prstGeom>
          <a:solidFill>
            <a:schemeClr val="bg1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285293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팝업 이외의 페이지에서는 이벤트가 발생 할 수 없도록 화면을 반투명 막으로 씌운 후 팝업 창이 활성화 됨</a:t>
            </a:r>
            <a:endParaRPr lang="ko-KR" altLang="en-US" sz="14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67744" y="2348880"/>
            <a:ext cx="4752528" cy="432048"/>
          </a:xfrm>
          <a:prstGeom prst="rect">
            <a:avLst/>
          </a:prstGeom>
          <a:solidFill>
            <a:srgbClr val="F4F4F4"/>
          </a:solidFill>
          <a:ln>
            <a:solidFill>
              <a:srgbClr val="7777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Modal Layer </a:t>
            </a:r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팝업이란</a:t>
            </a:r>
            <a:r>
              <a:rPr lang="en-US" altLang="ko-KR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?</a:t>
            </a:r>
            <a:endParaRPr lang="ko-KR" altLang="en-US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60232" y="2420888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6732240" y="2492896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rot="16200000" flipH="1">
            <a:off x="6732240" y="2492896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923928" y="3717032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716016" y="3717032"/>
            <a:ext cx="720080" cy="288032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7624" y="5373216"/>
            <a:ext cx="734481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&lt;&lt;Modal layer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팝업 이외의 페이지에서는 이벤트가 발생 할 수 없도록 화면을 반투명 막으로 씌운 후 팝업 창이 활성화 됨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358802" y="3573016"/>
            <a:ext cx="45365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팝업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39752" y="2267580"/>
            <a:ext cx="4392488" cy="2964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56176" y="2267580"/>
            <a:ext cx="288032" cy="2880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39752" y="2555612"/>
            <a:ext cx="4392488" cy="1152128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16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기본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D&amp;D </a:t>
            </a: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윈도우 </a:t>
            </a: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    - 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팝업과 동일하며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D&amp;D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기능이 추가된 형태</a:t>
            </a:r>
            <a:endParaRPr lang="ko-KR" altLang="en-US" sz="14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760" y="2339588"/>
            <a:ext cx="135632" cy="1356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5417" y="2377688"/>
            <a:ext cx="135632" cy="13563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5400000">
            <a:off x="6516216" y="2339588"/>
            <a:ext cx="144016" cy="1440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6516216" y="2339589"/>
            <a:ext cx="152400" cy="1482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87824" y="377974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기본 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D&amp;D 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윈도우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팝업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팝업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91880" y="1268760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64088" y="105273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91880" y="1052736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0800000">
            <a:off x="5408664" y="113388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99880" y="1268760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916832"/>
            <a:ext cx="583264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&lt;&lt;Select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박스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(designed)&gt;&gt;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html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에서 기본적으로 제공해주는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&lt;select&gt;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와 달리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CSS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로 디자인 처리된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select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박스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09024" y="3068960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81232" y="2852936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09024" y="2852936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이등변 삼각형 12"/>
          <p:cNvSpPr/>
          <p:nvPr/>
        </p:nvSpPr>
        <p:spPr>
          <a:xfrm rot="10800000">
            <a:off x="5425808" y="2934088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517024" y="3068960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 Option_3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7704" y="3717032"/>
            <a:ext cx="41044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아이콘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select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박스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아이콘이 첨부된 자식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node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를 갖는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select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박스</a:t>
            </a:r>
            <a:endParaRPr lang="en-US" altLang="ko-KR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웃는 얼굴 15"/>
          <p:cNvSpPr/>
          <p:nvPr/>
        </p:nvSpPr>
        <p:spPr>
          <a:xfrm>
            <a:off x="3609608" y="2888368"/>
            <a:ext cx="144016" cy="14401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웃는 얼굴 16"/>
          <p:cNvSpPr/>
          <p:nvPr/>
        </p:nvSpPr>
        <p:spPr>
          <a:xfrm>
            <a:off x="3609608" y="3104392"/>
            <a:ext cx="144016" cy="14401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3609608" y="3311272"/>
            <a:ext cx="144016" cy="144016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웃는 얼굴 18"/>
          <p:cNvSpPr/>
          <p:nvPr/>
        </p:nvSpPr>
        <p:spPr>
          <a:xfrm>
            <a:off x="3609608" y="3527680"/>
            <a:ext cx="144016" cy="144016"/>
          </a:xfrm>
          <a:prstGeom prst="smileyFac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11312" y="5085184"/>
            <a:ext cx="2088232" cy="2160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83520" y="4869160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11312" y="4869160"/>
            <a:ext cx="187220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Select Option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5428096" y="4950312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19312" y="5085184"/>
            <a:ext cx="2080232" cy="64807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Option_1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Option_2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Option_3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07704" y="5733256"/>
            <a:ext cx="56886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말 풍선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select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박스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 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자식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node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에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mouse over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시 말 풍선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comment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박스가 나타나는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select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박스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사각형 설명선 27"/>
          <p:cNvSpPr/>
          <p:nvPr/>
        </p:nvSpPr>
        <p:spPr>
          <a:xfrm>
            <a:off x="5724128" y="5094476"/>
            <a:ext cx="864096" cy="216024"/>
          </a:xfrm>
          <a:prstGeom prst="wedgeRectCallout">
            <a:avLst>
              <a:gd name="adj1" fmla="val -70632"/>
              <a:gd name="adj2" fmla="val -5225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Option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 설명</a:t>
            </a:r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위쪽 화살표 29"/>
          <p:cNvSpPr/>
          <p:nvPr/>
        </p:nvSpPr>
        <p:spPr>
          <a:xfrm rot="19869045">
            <a:off x="5396081" y="5192508"/>
            <a:ext cx="152038" cy="171717"/>
          </a:xfrm>
          <a:prstGeom prst="upArrow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Select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박스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(combo box)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3648" y="953832"/>
            <a:ext cx="6624736" cy="6480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5696" y="1116898"/>
            <a:ext cx="9361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Products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1116898"/>
            <a:ext cx="936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Training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868144" y="1116898"/>
            <a:ext cx="936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Blog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1116898"/>
            <a:ext cx="936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Store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843808" y="1116898"/>
            <a:ext cx="936000" cy="30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Support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42454" y="1478188"/>
            <a:ext cx="1656185" cy="134209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1124744"/>
            <a:ext cx="936000" cy="3077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Company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32040" y="149723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Overview</a:t>
            </a:r>
            <a:endParaRPr lang="ko-KR" altLang="en-US" sz="1400" dirty="0"/>
          </a:p>
        </p:txBody>
      </p:sp>
      <p:cxnSp>
        <p:nvCxnSpPr>
          <p:cNvPr id="15" name="직선 연결선 14"/>
          <p:cNvCxnSpPr/>
          <p:nvPr/>
        </p:nvCxnSpPr>
        <p:spPr>
          <a:xfrm>
            <a:off x="4932040" y="182337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32040" y="181917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Team</a:t>
            </a:r>
            <a:endParaRPr lang="ko-KR" altLang="en-US" sz="14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4932040" y="214531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2040" y="216016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Careers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932040" y="2486300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32040" y="248560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Events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5856" y="282604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가로 메뉴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3888" y="3529582"/>
            <a:ext cx="1440160" cy="24917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35896" y="3889623"/>
            <a:ext cx="12961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SERVICES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635896" y="3573016"/>
            <a:ext cx="1296144" cy="276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HOME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35896" y="4205797"/>
            <a:ext cx="12961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PORTFOLIO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635896" y="4529031"/>
            <a:ext cx="12961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BLOG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96" y="5698915"/>
            <a:ext cx="129614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CONTACTS</a:t>
            </a:r>
            <a:endParaRPr lang="ko-KR" altLang="en-US" sz="1200" dirty="0"/>
          </a:p>
        </p:txBody>
      </p:sp>
      <p:sp>
        <p:nvSpPr>
          <p:cNvPr id="29" name="갈매기형 수장 28"/>
          <p:cNvSpPr/>
          <p:nvPr/>
        </p:nvSpPr>
        <p:spPr>
          <a:xfrm rot="5400000">
            <a:off x="4801168" y="4621252"/>
            <a:ext cx="45719" cy="72008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7904" y="4821373"/>
            <a:ext cx="1152128" cy="8309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blog_1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blog_2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blog_3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blog_4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1" name="갈매기형 수장 30"/>
          <p:cNvSpPr/>
          <p:nvPr/>
        </p:nvSpPr>
        <p:spPr>
          <a:xfrm rot="5400000">
            <a:off x="4801169" y="5808892"/>
            <a:ext cx="45719" cy="72008"/>
          </a:xfrm>
          <a:prstGeom prst="chevr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5856" y="601199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세로 메뉴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&gt;&gt;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1700808"/>
            <a:ext cx="5400600" cy="43204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#header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23928" y="2132856"/>
            <a:ext cx="3456384" cy="259228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9712" y="2132856"/>
            <a:ext cx="1944216" cy="2592288"/>
          </a:xfrm>
          <a:prstGeom prst="rect">
            <a:avLst/>
          </a:prstGeom>
          <a:solidFill>
            <a:schemeClr val="lt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1943708" y="2572333"/>
            <a:ext cx="6480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7" idx="1"/>
          </p:cNvCxnSpPr>
          <p:nvPr/>
        </p:nvCxnSpPr>
        <p:spPr>
          <a:xfrm rot="10800000">
            <a:off x="2267744" y="2492896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555776" y="2420888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>
            <a:stCxn id="17" idx="0"/>
            <a:endCxn id="17" idx="2"/>
          </p:cNvCxnSpPr>
          <p:nvPr/>
        </p:nvCxnSpPr>
        <p:spPr>
          <a:xfrm rot="16200000" flipH="1">
            <a:off x="2555776" y="249289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7" idx="1"/>
            <a:endCxn id="17" idx="3"/>
          </p:cNvCxnSpPr>
          <p:nvPr/>
        </p:nvCxnSpPr>
        <p:spPr>
          <a:xfrm rot="10800000" flipH="1">
            <a:off x="2555776" y="249289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99792" y="234888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1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6" name="직선 연결선 25"/>
          <p:cNvCxnSpPr>
            <a:stCxn id="27" idx="1"/>
          </p:cNvCxnSpPr>
          <p:nvPr/>
        </p:nvCxnSpPr>
        <p:spPr>
          <a:xfrm rot="10800000">
            <a:off x="2267745" y="2879358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555777" y="2807350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7" idx="1"/>
            <a:endCxn id="27" idx="3"/>
          </p:cNvCxnSpPr>
          <p:nvPr/>
        </p:nvCxnSpPr>
        <p:spPr>
          <a:xfrm rot="10800000" flipH="1">
            <a:off x="2555777" y="2879358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99793" y="275020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rot="5400000" flipH="1" flipV="1">
            <a:off x="2325465" y="3270697"/>
            <a:ext cx="6046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4" idx="1"/>
          </p:cNvCxnSpPr>
          <p:nvPr/>
        </p:nvCxnSpPr>
        <p:spPr>
          <a:xfrm rot="10800000">
            <a:off x="2627784" y="3212976"/>
            <a:ext cx="2880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915816" y="3140968"/>
            <a:ext cx="144016" cy="144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0"/>
            <a:endCxn id="34" idx="2"/>
          </p:cNvCxnSpPr>
          <p:nvPr/>
        </p:nvCxnSpPr>
        <p:spPr>
          <a:xfrm rot="16200000" flipH="1">
            <a:off x="2915816" y="321297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4" idx="1"/>
            <a:endCxn id="34" idx="3"/>
          </p:cNvCxnSpPr>
          <p:nvPr/>
        </p:nvCxnSpPr>
        <p:spPr>
          <a:xfrm rot="10800000" flipH="1">
            <a:off x="2915816" y="3212976"/>
            <a:ext cx="144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59832" y="3068960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2-1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39" name="직선 연결선 38"/>
          <p:cNvCxnSpPr>
            <a:stCxn id="42" idx="1"/>
          </p:cNvCxnSpPr>
          <p:nvPr/>
        </p:nvCxnSpPr>
        <p:spPr>
          <a:xfrm rot="10800000">
            <a:off x="2627784" y="3558161"/>
            <a:ext cx="432048" cy="1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59832" y="3429000"/>
            <a:ext cx="720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메뉴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2-2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16846" y="4725144"/>
            <a:ext cx="1963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 Tree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메뉴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메뉴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4098" name="Picture 2" descr="C:\Users\kimbongyun\Downloads\N_01_common_ui_library_pattern_button_jcm_img\btn_pack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196752"/>
            <a:ext cx="3528392" cy="7920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99992" y="1321023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 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버튼 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skin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581128"/>
            <a:ext cx="4176464" cy="124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79712" y="331889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이미지 버튼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pPr>
              <a:buFontTx/>
              <a:buChar char="-"/>
            </a:pP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 이미지 만으로 이루어진 버튼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표현이 자유로우나 디자이너의 손을 거쳐야 한다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00" name="Picture 4" descr="C:\Users\kimbongyun\Pictures\btn_view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2961134"/>
            <a:ext cx="733425" cy="285750"/>
          </a:xfrm>
          <a:prstGeom prst="rect">
            <a:avLst/>
          </a:prstGeom>
          <a:noFill/>
        </p:spPr>
      </p:pic>
      <p:pic>
        <p:nvPicPr>
          <p:cNvPr id="4101" name="Picture 5" descr="C:\Users\kimbongyun\Pictures\btn_srch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20902" y="2991991"/>
            <a:ext cx="428625" cy="219075"/>
          </a:xfrm>
          <a:prstGeom prst="rect">
            <a:avLst/>
          </a:prstGeom>
          <a:noFill/>
        </p:spPr>
      </p:pic>
      <p:pic>
        <p:nvPicPr>
          <p:cNvPr id="4102" name="Picture 6" descr="C:\Users\kimbongyun\Pictures\btn_confirm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2961134"/>
            <a:ext cx="533400" cy="28575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979712" y="5877272"/>
            <a:ext cx="65527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텍스트 버튼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skin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을 활용하여 버튼의 형태 및 아이콘을 설정 후 필요한 텍스트를 삽입 할 수 있는 형태의 버튼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44008" y="2924944"/>
            <a:ext cx="800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580112" y="2987427"/>
            <a:ext cx="685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버튼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16</a:t>
            </a:fld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860351" y="1844824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60351" y="1594892"/>
            <a:ext cx="7560840" cy="244599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rot="10800000">
            <a:off x="860352" y="2132856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10800000">
            <a:off x="860352" y="2420888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10800000">
            <a:off x="860352" y="2708920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 rot="10800000">
            <a:off x="860351" y="1124744"/>
            <a:ext cx="7560840" cy="43204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dk1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rgbClr val="CDCDCD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4367" y="1196752"/>
            <a:ext cx="720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번호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                  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제목                                       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글쓴이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날짜       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|       </a:t>
            </a:r>
            <a:r>
              <a:rPr lang="ko-KR" altLang="en-US" sz="1100" b="1" dirty="0" smtClean="0">
                <a:latin typeface="돋움" pitchFamily="50" charset="-127"/>
                <a:ea typeface="돋움" pitchFamily="50" charset="-127"/>
              </a:rPr>
              <a:t>조회수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  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rot="10800000">
            <a:off x="875208" y="2996951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rot="10800000">
            <a:off x="875209" y="3284983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rot="10800000">
            <a:off x="875209" y="3573015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rot="10800000">
            <a:off x="875209" y="3861047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rot="10800000">
            <a:off x="865685" y="4149080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rot="10800000">
            <a:off x="865686" y="4437112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rot="10800000">
            <a:off x="865686" y="4725144"/>
            <a:ext cx="7570365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10800000">
            <a:off x="865686" y="5013176"/>
            <a:ext cx="7566173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rot="10800000">
            <a:off x="880542" y="5301207"/>
            <a:ext cx="7560840" cy="0"/>
          </a:xfrm>
          <a:prstGeom prst="line">
            <a:avLst/>
          </a:prstGeom>
          <a:ln w="25400">
            <a:solidFill>
              <a:srgbClr val="E6E6E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05508" y="158117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공지 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</a:t>
            </a:r>
            <a:r>
              <a:rPr lang="en-US" altLang="ko-KR" sz="1000" dirty="0" err="1" smtClean="0"/>
              <a:t>bg_ellder</a:t>
            </a:r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2011.04.14                        200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1000175" y="186758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9217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1000175" y="215561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9216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1005508" y="2453173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9215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1000175" y="2741205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9214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1000175" y="3029237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9213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1005508" y="3326794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9212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1005508" y="359577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9211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1005508" y="3883808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9210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7" name="TextBox 86"/>
          <p:cNvSpPr txBox="1"/>
          <p:nvPr/>
        </p:nvSpPr>
        <p:spPr>
          <a:xfrm>
            <a:off x="1010841" y="4181365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9209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1000175" y="4450347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9208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1000175" y="4738379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9207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90" name="TextBox 89"/>
          <p:cNvSpPr txBox="1"/>
          <p:nvPr/>
        </p:nvSpPr>
        <p:spPr>
          <a:xfrm>
            <a:off x="1005508" y="5035936"/>
            <a:ext cx="7310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9206</a:t>
            </a:r>
            <a:r>
              <a:rPr lang="ko-KR" altLang="en-US" sz="1000" dirty="0" smtClean="0"/>
              <a:t>                </a:t>
            </a:r>
            <a:r>
              <a:rPr lang="en-US" altLang="ko-KR" sz="1000" dirty="0" err="1" smtClean="0"/>
              <a:t>xe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공식 웹 사이트에 수록할 </a:t>
            </a:r>
            <a:r>
              <a:rPr lang="en-US" altLang="ko-KR" sz="1000" dirty="0" smtClean="0"/>
              <a:t>‘</a:t>
            </a:r>
            <a:r>
              <a:rPr lang="ko-KR" altLang="en-US" sz="1000" dirty="0" err="1" smtClean="0"/>
              <a:t>쇼케이스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를 추천 받습니다</a:t>
            </a:r>
            <a:r>
              <a:rPr lang="en-US" altLang="ko-KR" sz="1000" dirty="0" smtClean="0"/>
              <a:t>.[38]                        ellder03</a:t>
            </a:r>
            <a:r>
              <a:rPr lang="ko-KR" altLang="en-US" sz="1000" dirty="0" smtClean="0"/>
              <a:t>               </a:t>
            </a:r>
            <a:r>
              <a:rPr lang="en-US" altLang="ko-KR" sz="1000" dirty="0" smtClean="0"/>
              <a:t>2011.04.15                        200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3419872" y="537321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텍스트 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grid</a:t>
            </a:r>
            <a:r>
              <a:rPr lang="ko-KR" altLang="en-US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="1" dirty="0" smtClean="0">
                <a:latin typeface="돋움" pitchFamily="50" charset="-127"/>
                <a:ea typeface="돋움" pitchFamily="50" charset="-127"/>
              </a:rPr>
              <a:t>&gt;&gt;</a:t>
            </a:r>
            <a:endParaRPr lang="ko-KR" altLang="en-US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그 리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드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(grid)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07704" y="6074132"/>
            <a:ext cx="45365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이미지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grid&gt;&gt;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-  browser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폭에 맞추어 한 페이지당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32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개의 이미지들이 나열된다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584" y="908720"/>
            <a:ext cx="7488832" cy="518457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1628800"/>
            <a:ext cx="7200800" cy="43204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1124744"/>
            <a:ext cx="7200800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072183" y="2204864"/>
            <a:ext cx="6912768" cy="0"/>
          </a:xfrm>
          <a:prstGeom prst="line">
            <a:avLst/>
          </a:prstGeom>
          <a:ln w="25400">
            <a:solidFill>
              <a:srgbClr val="868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608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이미지  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35696" y="1916832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888888"/>
                </a:solidFill>
              </a:rPr>
              <a:t>1-32 / 100</a:t>
            </a:r>
            <a:r>
              <a:rPr lang="ko-KR" altLang="en-US" sz="1100" dirty="0" smtClean="0">
                <a:solidFill>
                  <a:srgbClr val="888888"/>
                </a:solidFill>
              </a:rPr>
              <a:t>건</a:t>
            </a:r>
            <a:endParaRPr lang="ko-KR" altLang="en-US" sz="1100" dirty="0">
              <a:solidFill>
                <a:srgbClr val="888888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5616" y="2348880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616" y="33680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6" y="3573016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31840" y="2343066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1840" y="3362211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31840" y="3567202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76056" y="2339355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76056" y="3358500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76056" y="3563491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15616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31840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31840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31840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76056" y="3974867"/>
            <a:ext cx="1440160" cy="9361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6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_1</a:t>
            </a:r>
            <a:endParaRPr lang="ko-KR" altLang="en-US" sz="16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76056" y="4994012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이미지테스트</a:t>
            </a:r>
            <a:r>
              <a:rPr lang="en-US" altLang="ko-KR" sz="1200" b="1" u="sng" dirty="0" smtClean="0">
                <a:solidFill>
                  <a:srgbClr val="0000CC"/>
                </a:solidFill>
                <a:latin typeface="돋움" pitchFamily="50" charset="-127"/>
                <a:ea typeface="돋움" pitchFamily="50" charset="-127"/>
              </a:rPr>
              <a:t>_ 1…</a:t>
            </a:r>
            <a:endParaRPr lang="ko-KR" altLang="en-US" sz="1200" b="1" u="sng" dirty="0">
              <a:solidFill>
                <a:srgbClr val="0000CC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76056" y="5199003"/>
            <a:ext cx="2016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블로그</a:t>
            </a:r>
            <a:r>
              <a:rPr lang="ko-KR" altLang="en-US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solidFill>
                  <a:srgbClr val="777777"/>
                </a:solidFill>
                <a:latin typeface="돋움" pitchFamily="50" charset="-127"/>
                <a:ea typeface="돋움" pitchFamily="50" charset="-127"/>
              </a:rPr>
              <a:t>2011.04.06</a:t>
            </a:r>
            <a:endParaRPr lang="ko-KR" altLang="en-US" sz="1000" dirty="0">
              <a:solidFill>
                <a:srgbClr val="777777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16416" y="908720"/>
            <a:ext cx="216024" cy="5184576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335466" y="1412776"/>
            <a:ext cx="177924" cy="16478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이등변 삼각형 33"/>
          <p:cNvSpPr/>
          <p:nvPr/>
        </p:nvSpPr>
        <p:spPr>
          <a:xfrm>
            <a:off x="8340799" y="908720"/>
            <a:ext cx="180528" cy="21602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10800000">
            <a:off x="8316416" y="5890989"/>
            <a:ext cx="216024" cy="18744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그 리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드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(grid)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이등변 삼각형 6"/>
          <p:cNvSpPr/>
          <p:nvPr/>
        </p:nvSpPr>
        <p:spPr>
          <a:xfrm rot="15986636">
            <a:off x="2222186" y="1884422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61852" y="179209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이전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6574" y="1792099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1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2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3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4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C000"/>
                </a:solidFill>
              </a:rPr>
              <a:t>5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6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7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8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9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10" name="이등변 삼각형 9"/>
          <p:cNvSpPr/>
          <p:nvPr/>
        </p:nvSpPr>
        <p:spPr>
          <a:xfrm rot="5400000">
            <a:off x="6546887" y="1862011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972918" y="180162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다음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이등변 삼각형 27"/>
          <p:cNvSpPr/>
          <p:nvPr/>
        </p:nvSpPr>
        <p:spPr>
          <a:xfrm rot="15986636">
            <a:off x="1228932" y="4156378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15986636">
            <a:off x="1444957" y="4156377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561381" y="406405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처음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이등변 삼각형 30"/>
          <p:cNvSpPr/>
          <p:nvPr/>
        </p:nvSpPr>
        <p:spPr>
          <a:xfrm rot="15986636">
            <a:off x="2237045" y="4150811"/>
            <a:ext cx="143739" cy="190373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376711" y="40584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이전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91433" y="405848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1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2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3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4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C000"/>
                </a:solidFill>
              </a:rPr>
              <a:t>5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6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7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8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 9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4" name="이등변 삼각형 33"/>
          <p:cNvSpPr/>
          <p:nvPr/>
        </p:nvSpPr>
        <p:spPr>
          <a:xfrm rot="5400000">
            <a:off x="6561746" y="412840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987777" y="406801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다음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61398" y="4058488"/>
            <a:ext cx="393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끝</a:t>
            </a:r>
            <a:endParaRPr lang="ko-KR" altLang="en-US" sz="16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이등변 삼각형 36"/>
          <p:cNvSpPr/>
          <p:nvPr/>
        </p:nvSpPr>
        <p:spPr>
          <a:xfrm rot="5400000">
            <a:off x="7488324" y="410935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5400000">
            <a:off x="7262776" y="4109350"/>
            <a:ext cx="144015" cy="216024"/>
          </a:xfrm>
          <a:prstGeom prst="triangle">
            <a:avLst>
              <a:gd name="adj" fmla="val 4970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491880" y="2123564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단순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Paginate &gt;&gt;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91880" y="442782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복합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Paginate &gt;&gt;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paginate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59632" y="2708920"/>
            <a:ext cx="6768752" cy="115212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270892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김봉연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bg_ellder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)  2011-04-14 10:25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321297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기술 개발팀 김봉연 입니다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좋은 정보 감사합니다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오늘 하루도 좋은 일만 가득 하길 빌겠습니다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24328" y="275972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신고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59632" y="3861048"/>
            <a:ext cx="6768752" cy="115212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386104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홍길동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(ellder03)  2011-04-15 11:27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59632" y="436510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기술 개발팀 홍길동 입니다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좋은 정보 감사합니다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오늘 하루도 좋은 일만 가득 하길 빌겠습니다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4328" y="391185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chemeClr val="bg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신고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59632" y="1556792"/>
            <a:ext cx="6768752" cy="1152128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475656" y="1729383"/>
            <a:ext cx="5472608" cy="79208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1729383"/>
            <a:ext cx="792088" cy="792088"/>
          </a:xfrm>
          <a:prstGeom prst="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등록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err="1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덧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 글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개요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40" y="908720"/>
            <a:ext cx="8388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UI Template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이란</a:t>
            </a: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빈번히 사용되어지는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UI Object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들의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견본을 의미한다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620" y="29525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1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2333779"/>
            <a:ext cx="8388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목적 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본 프로젝트는 이러한 </a:t>
            </a: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Object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들을 목록화 시키고 구현하여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Library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형태로 보유하는데 목적을 두고 있다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   </a:t>
            </a:r>
            <a:endParaRPr lang="en-US" altLang="ko-KR" sz="14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4221088"/>
            <a:ext cx="838842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24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2400" dirty="0" smtClean="0">
                <a:latin typeface="HY강M" pitchFamily="18" charset="-127"/>
                <a:ea typeface="HY강M" pitchFamily="18" charset="-127"/>
              </a:rPr>
              <a:t>필요성</a:t>
            </a:r>
            <a:endParaRPr lang="en-US" altLang="ko-KR" sz="24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Library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형태로 보유 해 둠으로써 각종 개발 프로젝트의 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UI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구현 시 기존과 동일하거나 혹은 그 이상의 결과물을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강M" pitchFamily="18" charset="-127"/>
                <a:ea typeface="HY강M" pitchFamily="18" charset="-127"/>
              </a:rPr>
              <a:t>   </a:t>
            </a:r>
            <a:r>
              <a:rPr lang="ko-KR" altLang="en-US" dirty="0" smtClean="0">
                <a:latin typeface="HY강M" pitchFamily="18" charset="-127"/>
                <a:ea typeface="HY강M" pitchFamily="18" charset="-127"/>
              </a:rPr>
              <a:t>최소한의 노력과 시간을 들여 구현 할 수 있도록 해준다</a:t>
            </a:r>
            <a:endParaRPr lang="en-US" altLang="ko-KR" dirty="0" smtClean="0">
              <a:latin typeface="HY강M" pitchFamily="18" charset="-127"/>
              <a:ea typeface="HY강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555776" y="1630541"/>
            <a:ext cx="648072" cy="57606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27784" y="4016097"/>
            <a:ext cx="3888432" cy="7200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026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702549"/>
            <a:ext cx="504056" cy="4320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91880" y="2278613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이미지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로딩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l&gt;&gt;</a:t>
            </a:r>
            <a:endParaRPr lang="en-US" altLang="ko-KR" sz="1400" b="1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아이콘만 존재하는 로딩 </a:t>
            </a:r>
            <a:r>
              <a:rPr lang="en-US" altLang="ko-KR" sz="1100" b="1" dirty="0" smtClean="0">
                <a:latin typeface="돋움" pitchFamily="50" charset="-127"/>
                <a:ea typeface="돋움" pitchFamily="50" charset="-127"/>
              </a:rPr>
              <a:t>layer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.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디자인 작업이 필요하다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" name="Picture 2" descr="C:\Users\kimbongyun\Pictures\ico_ld_ce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4160113"/>
            <a:ext cx="504057" cy="43204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627784" y="4870901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+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텍스트 로딩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layer&gt;&gt;</a:t>
            </a:r>
          </a:p>
          <a:p>
            <a:pPr>
              <a:buFontTx/>
              <a:buChar char="-"/>
            </a:pP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아이콘과 텍스트가 동시에 보여짐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필요에 따라 텍스트의 내용을 손쉽게 바꿀 수 있는 이점이 있다</a:t>
            </a:r>
            <a:endParaRPr lang="ko-KR" altLang="en-US" sz="11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91880" y="41886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데스크 홈 로딩 중 입니다</a:t>
            </a:r>
            <a:endParaRPr lang="ko-KR" altLang="en-US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1027" name="Picture 3" descr="C:\Users\kimbongyun\Pictures\ajax_loding32_fbisk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630541"/>
            <a:ext cx="648072" cy="576064"/>
          </a:xfrm>
          <a:prstGeom prst="rect">
            <a:avLst/>
          </a:prstGeom>
          <a:noFill/>
        </p:spPr>
      </p:pic>
      <p:pic>
        <p:nvPicPr>
          <p:cNvPr id="1028" name="Picture 4" descr="C:\Users\kimbongyun\Pictures\view_loading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39952" y="1342509"/>
            <a:ext cx="952500" cy="952500"/>
          </a:xfrm>
          <a:prstGeom prst="rect">
            <a:avLst/>
          </a:prstGeom>
          <a:noFill/>
        </p:spPr>
      </p:pic>
      <p:pic>
        <p:nvPicPr>
          <p:cNvPr id="1029" name="Picture 5" descr="C:\Users\kimbongyun\Pictures\login_loading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1486525"/>
            <a:ext cx="936104" cy="72008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로딩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475656" y="1052736"/>
            <a:ext cx="6408712" cy="489654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49724" y="328498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예상 결과 화면  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(Form)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552997" y="148478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아이디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52997" y="220486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비밀번호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52997" y="256490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비밀번호 확인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52997" y="2924944"/>
            <a:ext cx="1323327" cy="28803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이메일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주소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52997" y="400506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휴대폰 번호</a:t>
            </a:r>
            <a:endParaRPr lang="ko-KR" altLang="en-US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945532" y="1484784"/>
            <a:ext cx="4837112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45532" y="220486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49724" y="256490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49724" y="2924944"/>
            <a:ext cx="4862636" cy="28803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49724" y="400506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47664" y="328498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 </a:t>
            </a:r>
            <a:r>
              <a:rPr lang="ko-KR" altLang="en-US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실명확인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557189" y="4725144"/>
            <a:ext cx="1323327" cy="648072"/>
          </a:xfrm>
          <a:prstGeom prst="rect">
            <a:avLst/>
          </a:prstGeom>
          <a:solidFill>
            <a:srgbClr val="E8E2D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endParaRPr lang="en-US" altLang="ko-KR" sz="900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전화번호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2953916" y="4725144"/>
            <a:ext cx="4862636" cy="648072"/>
          </a:xfrm>
          <a:prstGeom prst="rect">
            <a:avLst/>
          </a:prstGeom>
          <a:solidFill>
            <a:srgbClr val="F6F6F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30116" y="1556792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830316" y="1556792"/>
            <a:ext cx="86409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중복체크</a:t>
            </a:r>
          </a:p>
        </p:txBody>
      </p:sp>
      <p:pic>
        <p:nvPicPr>
          <p:cNvPr id="2050" name="Picture 2" descr="C:\Users\kimbongyun\AppData\Local\Microsoft\Windows\Temporary Internet Files\Content.IE5\K1P22BBC\MC9004235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3274" y="1590700"/>
            <a:ext cx="105150" cy="136581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2934866" y="1825774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아이디는 공백 없이 영문과 숫자만 사용하여 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4~12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자 이내로 입력하세요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031257" y="2242964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40782" y="2598812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40782" y="2963044"/>
            <a:ext cx="1728192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12207" y="3313559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이            </a:t>
            </a:r>
            <a:r>
              <a:rPr lang="ko-KR" altLang="en-US" sz="1000" dirty="0" err="1" smtClean="0">
                <a:latin typeface="돋움" pitchFamily="50" charset="-127"/>
                <a:ea typeface="돋움" pitchFamily="50" charset="-127"/>
              </a:rPr>
              <a:t>름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:</a:t>
            </a:r>
            <a:endParaRPr lang="ko-KR" altLang="en-US" sz="1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12207" y="362435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주민등록번호  </a:t>
            </a:r>
            <a:r>
              <a:rPr lang="en-US" altLang="ko-KR" sz="1000" dirty="0" smtClean="0">
                <a:latin typeface="돋움" pitchFamily="50" charset="-127"/>
                <a:ea typeface="돋움" pitchFamily="50" charset="-127"/>
              </a:rPr>
              <a:t>:</a:t>
            </a:r>
            <a:endParaRPr lang="ko-KR" altLang="en-US" sz="10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092326" y="3332608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092327" y="3630166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436095" y="3625974"/>
            <a:ext cx="1008113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48064" y="35581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539458" y="3635499"/>
            <a:ext cx="864096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>
              <a:lnSpc>
                <a:spcPct val="150000"/>
              </a:lnSpc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실명인증</a:t>
            </a:r>
          </a:p>
        </p:txBody>
      </p:sp>
      <p:pic>
        <p:nvPicPr>
          <p:cNvPr id="50" name="Picture 2" descr="C:\Users\kimbongyun\AppData\Local\Microsoft\Windows\Temporary Internet Files\Content.IE5\K1P22BBC\MC90042356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416" y="3669407"/>
            <a:ext cx="105150" cy="136581"/>
          </a:xfrm>
          <a:prstGeom prst="rect">
            <a:avLst/>
          </a:prstGeom>
          <a:noFill/>
        </p:spPr>
      </p:pic>
      <p:sp>
        <p:nvSpPr>
          <p:cNvPr id="51" name="직사각형 50"/>
          <p:cNvSpPr/>
          <p:nvPr/>
        </p:nvSpPr>
        <p:spPr>
          <a:xfrm>
            <a:off x="3040782" y="4090789"/>
            <a:ext cx="1675234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44391" y="4373007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휴대폰 번호는 하이픈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(-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표기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없이 숫자로만 붙여서 입력하세요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55640" y="4791819"/>
            <a:ext cx="1675234" cy="24040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59249" y="5074037"/>
            <a:ext cx="4608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※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전화 번호는 하이픈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(-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표기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) </a:t>
            </a:r>
            <a:r>
              <a:rPr lang="ko-KR" altLang="en-US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없이 숫자로만 붙여서 입력하세요</a:t>
            </a:r>
            <a:r>
              <a:rPr lang="en-US" altLang="ko-KR" sz="1000" dirty="0" smtClean="0">
                <a:solidFill>
                  <a:srgbClr val="4343C3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dirty="0">
              <a:solidFill>
                <a:srgbClr val="4343C3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566714" y="1196752"/>
            <a:ext cx="124966" cy="14401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&gt;</a:t>
            </a:r>
            <a:endParaRPr lang="ko-KR" altLang="en-US" sz="2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49388" y="1134502"/>
            <a:ext cx="63367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ED7B00"/>
                </a:solidFill>
                <a:latin typeface="돋움" pitchFamily="50" charset="-127"/>
                <a:ea typeface="돋움" pitchFamily="50" charset="-127"/>
              </a:rPr>
              <a:t>회원가입   </a:t>
            </a:r>
            <a:r>
              <a:rPr lang="ko-KR" altLang="en-US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회원가입 시 </a:t>
            </a:r>
            <a:r>
              <a:rPr lang="en-US" altLang="ko-KR" sz="1000" b="1" dirty="0" smtClean="0">
                <a:solidFill>
                  <a:srgbClr val="ED1746"/>
                </a:solidFill>
                <a:latin typeface="돋움" pitchFamily="50" charset="-127"/>
                <a:ea typeface="돋움" pitchFamily="50" charset="-127"/>
              </a:rPr>
              <a:t>*</a:t>
            </a:r>
            <a:r>
              <a:rPr lang="en-US" altLang="ko-KR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항목은 반드시 입력하셔야 합니다</a:t>
            </a:r>
            <a:r>
              <a:rPr lang="en-US" altLang="ko-KR" sz="1000" b="1" dirty="0" smtClean="0">
                <a:solidFill>
                  <a:srgbClr val="666666"/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000" b="1" dirty="0">
              <a:solidFill>
                <a:srgbClr val="666666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139952" y="5517232"/>
            <a:ext cx="43204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8024" y="5517232"/>
            <a:ext cx="432048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ko-KR" altLang="en-US" sz="14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87824" y="5949280"/>
            <a:ext cx="396044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테이블 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회원가입 폼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pPr>
              <a:buFontTx/>
              <a:buChar char="-"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Table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태그를 활용하여 작성되어진 폼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pPr>
              <a:buFontTx/>
              <a:buChar char="-"/>
            </a:pP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위의 그림은 테이플 폼의 대표적인 예로 회원가입 폼 구현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127426" y="1628800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96791" y="1628800"/>
            <a:ext cx="1421110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2011-04-10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4172002" y="1709952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18659" y="1628800"/>
            <a:ext cx="216024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88024" y="1628800"/>
            <a:ext cx="1421110" cy="2160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2011-04-22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6263235" y="1709952"/>
            <a:ext cx="144016" cy="72008"/>
          </a:xfrm>
          <a:prstGeom prst="triangl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7266" y="1844824"/>
            <a:ext cx="1704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9190" y="1844824"/>
            <a:ext cx="17049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405933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81031" y="1628800"/>
            <a:ext cx="561206" cy="2160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검색</a:t>
            </a:r>
            <a:endParaRPr lang="ko-KR" altLang="en-US" sz="11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3808" y="3765520"/>
            <a:ext cx="403244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기간 검색 폼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캘린더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)&gt;&gt;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 -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기간 검색 시 유용하게 사용되어질 검색 폼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 -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캘린더를 활용하여 기간 선택이 가능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 - 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직접 입력 가능</a:t>
            </a:r>
            <a:endParaRPr lang="ko-KR" altLang="en-US" sz="11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폼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(form)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19672" y="1196752"/>
            <a:ext cx="6336704" cy="374441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19672" y="4941168"/>
            <a:ext cx="6336704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5411251"/>
            <a:ext cx="396044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&lt;&lt;Fixed Footer 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- browser resize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와 관계없이 항상 하단에 위치하는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footer</a:t>
            </a:r>
            <a:endParaRPr lang="ko-KR" altLang="en-US" sz="11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– Footer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9137" y="295253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분류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776261" y="6369073"/>
            <a:ext cx="538166" cy="365125"/>
          </a:xfrm>
        </p:spPr>
        <p:txBody>
          <a:bodyPr/>
          <a:lstStyle/>
          <a:p>
            <a:fld id="{EC0BB0C5-6955-4F9B-BA60-58E2367A55EF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179324"/>
            <a:ext cx="2160240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Layout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- 2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column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Layout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동적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2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column layout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- 3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column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Layout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동적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3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column layout</a:t>
            </a:r>
          </a:p>
          <a:p>
            <a:pPr>
              <a:lnSpc>
                <a:spcPct val="150000"/>
              </a:lnSpc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   박스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round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라운드 박스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수직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,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수평 중앙 정렬 박스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말 풍선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layer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layer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modal layer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팝업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기본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drag &amp; drop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윈도우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2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5896" y="1179324"/>
            <a:ext cx="208823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select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(combo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select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(designed)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아이콘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select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말 풍선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select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메뉴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가로 메뉴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세로 메뉴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Tree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메뉴 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  버튼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버튼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skin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이미지 버튼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이미지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+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텍스트 버튼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6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grid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텍스트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grid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이미지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grid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79600" y="1180308"/>
            <a:ext cx="255284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paginate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단순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paginate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복합 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paginate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댓 글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기본형 댓 글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</a:t>
            </a: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로딩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이미지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+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텍스트 로딩 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이미지 로딩</a:t>
            </a:r>
            <a:endParaRPr lang="en-US" altLang="ko-KR" sz="12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  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(form)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테이블 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회원가입 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- 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기간 검색 폼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(</a:t>
            </a:r>
            <a:r>
              <a:rPr lang="ko-KR" altLang="en-US" sz="1200" dirty="0" smtClean="0">
                <a:latin typeface="HY강M" pitchFamily="18" charset="-127"/>
                <a:ea typeface="HY강M" pitchFamily="18" charset="-127"/>
              </a:rPr>
              <a:t>캘린더 포함</a:t>
            </a: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700" dirty="0" smtClean="0">
              <a:latin typeface="HY강M" pitchFamily="18" charset="-127"/>
              <a:ea typeface="HY강M" pitchFamily="18" charset="-127"/>
            </a:endParaRPr>
          </a:p>
          <a:p>
            <a:pPr>
              <a:lnSpc>
                <a:spcPct val="150000"/>
              </a:lnSpc>
              <a:buFont typeface="Arial" charset="0"/>
              <a:buChar char="•"/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Footer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HY강M" pitchFamily="18" charset="-127"/>
                <a:ea typeface="HY강M" pitchFamily="18" charset="-127"/>
              </a:rPr>
              <a:t>   - Fixed Footer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1196752"/>
            <a:ext cx="7056784" cy="446449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988840"/>
            <a:ext cx="6624736" cy="3096344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843808" y="2204864"/>
            <a:ext cx="4968552" cy="28083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2204864"/>
            <a:ext cx="1285192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331640" y="1484784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157192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77048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column layout&gt;&gt;</a:t>
            </a:r>
          </a:p>
          <a:p>
            <a:r>
              <a:rPr lang="en-US" altLang="ko-KR" sz="900" dirty="0" smtClean="0">
                <a:latin typeface="돋움" pitchFamily="50" charset="-127"/>
                <a:ea typeface="돋움" pitchFamily="50" charset="-127"/>
              </a:rPr>
              <a:t>  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- container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부분이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개의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column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으로 나누어져 있으며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  browser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resize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시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“content”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부분만 크기가 변경되는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Layout</a:t>
            </a:r>
            <a:endParaRPr lang="ko-KR" altLang="en-US" sz="11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87624" y="1054477"/>
            <a:ext cx="7056784" cy="4464496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403648" y="1846565"/>
            <a:ext cx="6624736" cy="3096344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969894" y="2062589"/>
            <a:ext cx="4968552" cy="27363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13503" y="2062589"/>
            <a:ext cx="970265" cy="27363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403648" y="1342509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403648" y="5014917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3768" y="2062589"/>
            <a:ext cx="360039" cy="27363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5518973"/>
            <a:ext cx="802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동적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 2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column layout&gt;&gt;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- container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부분이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개의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column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으로 나누어져 있으며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 browser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resize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시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“content”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부분만 크기가 변경되는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Layout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버튼 클릭 시 해당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side-bar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가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show/hide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처리됨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1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1126485"/>
            <a:ext cx="7056784" cy="4320480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918573"/>
            <a:ext cx="6624736" cy="295232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843808" y="2134597"/>
            <a:ext cx="3600400" cy="266429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2134597"/>
            <a:ext cx="1285192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414517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4942909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61329" y="2134597"/>
            <a:ext cx="1296144" cy="72008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#right-bar</a:t>
            </a:r>
            <a:endParaRPr lang="ko-KR" altLang="en-US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7584" y="5446965"/>
            <a:ext cx="80283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column layout&gt;&gt;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container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부분이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개의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column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으로 나누어져 있으며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 browser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resize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시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“content”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부분만 크기가 변경되는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Layout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1115616" y="980728"/>
            <a:ext cx="7056784" cy="4608512"/>
          </a:xfrm>
          <a:prstGeom prst="rect">
            <a:avLst/>
          </a:prstGeom>
          <a:solidFill>
            <a:srgbClr val="F7F7F7"/>
          </a:solidFill>
          <a:ln>
            <a:solidFill>
              <a:srgbClr val="BDBDB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   #wrap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331640" y="1772816"/>
            <a:ext cx="6624736" cy="3240360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#container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915816" y="1988840"/>
            <a:ext cx="3456384" cy="28803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#content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1495" y="1988840"/>
            <a:ext cx="970265" cy="28803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#left-side-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navigation-bar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331640" y="1268760"/>
            <a:ext cx="6624736" cy="432047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#header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31640" y="5085184"/>
            <a:ext cx="6624736" cy="432048"/>
          </a:xfrm>
          <a:prstGeom prst="rect">
            <a:avLst/>
          </a:prstGeom>
          <a:solidFill>
            <a:srgbClr val="E5E5E5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  #footer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76255" y="1988840"/>
            <a:ext cx="981217" cy="28803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#right-side-navigation-bar</a:t>
            </a:r>
            <a:endParaRPr lang="ko-KR" altLang="en-US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11760" y="1988840"/>
            <a:ext cx="360039" cy="28803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1988840"/>
            <a:ext cx="360039" cy="288032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열기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/</a:t>
            </a: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닫기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pPr algn="ctr"/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algn="ctr"/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버튼</a:t>
            </a:r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5589240"/>
            <a:ext cx="802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동적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단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column layout&gt;&gt;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container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부분이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개의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column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으로 나누어져 있으며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 browser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resize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시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“content”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부분만 크기가 변경되는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Layout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버튼 클릭 시 해당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side-bar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가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show/hide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처리됨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9136" y="295253"/>
            <a:ext cx="588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Layout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Div Box(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박스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195736" y="908720"/>
            <a:ext cx="5040560" cy="1584176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5877272"/>
            <a:ext cx="46085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&lt;&lt;Div 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수직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수평 가운데 정렬 박스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자식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node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를 정 중앙에 위치 시켜 놓은 수직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수평 가운데 정렬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Box.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519898"/>
            <a:ext cx="36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&lt;&lt;Div round box (</a:t>
            </a:r>
            <a:r>
              <a:rPr lang="ko-KR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라운드 박스</a:t>
            </a:r>
            <a:r>
              <a:rPr lang="en-US" altLang="ko-K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)&gt;&gt;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네 모퉁이가 둥글게 처리 되어있는 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Box</a:t>
            </a:r>
            <a:endParaRPr lang="ko-KR" altLang="en-US" sz="1100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195736" y="3573016"/>
            <a:ext cx="5040560" cy="2304256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699792" y="3717032"/>
            <a:ext cx="4032448" cy="2016224"/>
          </a:xfrm>
          <a:prstGeom prst="roundRect">
            <a:avLst/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dirty="0" smtClean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내용은 이미지와 다를 수 있습니다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195736" y="935722"/>
            <a:ext cx="5040560" cy="187220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7744" y="159656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……………………………………………………………………………….</a:t>
            </a:r>
            <a:endParaRPr lang="ko-KR" altLang="en-US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195736" y="935722"/>
            <a:ext cx="5040560" cy="4320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>
              <a:lnSpc>
                <a:spcPct val="150000"/>
              </a:lnSpc>
            </a:pPr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팝업이란</a:t>
            </a:r>
            <a:r>
              <a:rPr lang="en-US" altLang="ko-KR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?</a:t>
            </a:r>
            <a:endParaRPr lang="ko-KR" altLang="en-US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0BB0C5-6955-4F9B-BA60-58E2367A55E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9136" y="295253"/>
            <a:ext cx="638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설계 화면 </a:t>
            </a:r>
            <a:r>
              <a:rPr lang="en-US" altLang="ko-KR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- </a:t>
            </a:r>
            <a:r>
              <a:rPr lang="ko-KR" altLang="en-US" b="1" dirty="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팝업</a:t>
            </a:r>
            <a:endParaRPr lang="ko-KR" altLang="en-US" b="1" dirty="0">
              <a:solidFill>
                <a:schemeClr val="bg1"/>
              </a:solidFill>
              <a:latin typeface="HY강M" pitchFamily="18" charset="-127"/>
              <a:ea typeface="HY강M" pitchFamily="18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 rot="10800000">
            <a:off x="2123729" y="4392106"/>
            <a:ext cx="5040560" cy="1152128"/>
          </a:xfrm>
          <a:prstGeom prst="wedgeRectCallout">
            <a:avLst>
              <a:gd name="adj1" fmla="val 20977"/>
              <a:gd name="adj2" fmla="val 71768"/>
            </a:avLst>
          </a:prstGeom>
          <a:solidFill>
            <a:schemeClr val="bg1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>
                  <a:lumMod val="95000"/>
                  <a:lumOff val="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3729" y="5544234"/>
            <a:ext cx="45365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말 풍선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Layer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타이틀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단락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닫기 버튼으로 이루어져 있는 말 풍선 형태의 팝업</a:t>
            </a:r>
            <a:endParaRPr lang="en-US" altLang="ko-KR" sz="1100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5737" y="4487921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Layer(</a:t>
            </a:r>
            <a:r>
              <a:rPr lang="ko-KR" altLang="en-US" dirty="0" err="1" smtClean="0">
                <a:latin typeface="돋움" pitchFamily="50" charset="-127"/>
                <a:ea typeface="돋움" pitchFamily="50" charset="-127"/>
              </a:rPr>
              <a:t>레이어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)</a:t>
            </a:r>
            <a:r>
              <a:rPr lang="ko-KR" altLang="en-US" dirty="0" smtClean="0">
                <a:latin typeface="돋움" pitchFamily="50" charset="-127"/>
                <a:ea typeface="돋움" pitchFamily="50" charset="-127"/>
              </a:rPr>
              <a:t> 팝업이란</a:t>
            </a:r>
            <a:r>
              <a:rPr lang="en-US" altLang="ko-KR" dirty="0" smtClean="0">
                <a:latin typeface="돋움" pitchFamily="50" charset="-127"/>
                <a:ea typeface="돋움" pitchFamily="50" charset="-127"/>
              </a:rPr>
              <a:t>?</a:t>
            </a:r>
          </a:p>
          <a:p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일반 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element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보다 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  <a:latin typeface="돋움" pitchFamily="50" charset="-127"/>
                <a:ea typeface="돋움" pitchFamily="50" charset="-127"/>
              </a:rPr>
              <a:t>z-index</a:t>
            </a:r>
            <a:r>
              <a:rPr lang="ko-KR" altLang="en-US" sz="1400" dirty="0" smtClean="0">
                <a:latin typeface="돋움" pitchFamily="50" charset="-127"/>
                <a:ea typeface="돋움" pitchFamily="50" charset="-127"/>
              </a:rPr>
              <a:t>의 값을 크게 가짐으로써 동일한 위치에 있을시 우선적으로 보여지도록 되어 있는 팝업을 의미한다</a:t>
            </a:r>
            <a:r>
              <a:rPr lang="en-US" altLang="ko-KR" sz="1400" dirty="0" smtClean="0">
                <a:latin typeface="돋움" pitchFamily="50" charset="-127"/>
                <a:ea typeface="돋움" pitchFamily="50" charset="-127"/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732241" y="4464114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5400000">
            <a:off x="6804249" y="4536122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6200000" flipH="1">
            <a:off x="6804249" y="4536122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04248" y="1007730"/>
            <a:ext cx="288032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 rot="5400000">
            <a:off x="6876256" y="1079738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6200000" flipH="1">
            <a:off x="6876256" y="1079738"/>
            <a:ext cx="144016" cy="1440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995936" y="2375882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확인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788024" y="2375882"/>
            <a:ext cx="720080" cy="28803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pPr algn="ctr"/>
            <a:r>
              <a:rPr lang="ko-KR" altLang="en-US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취소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95736" y="2807930"/>
            <a:ext cx="45365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&lt;&lt;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박스 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Layer</a:t>
            </a:r>
            <a:r>
              <a:rPr lang="ko-KR" altLang="en-US" sz="1400" b="1" dirty="0" smtClean="0">
                <a:latin typeface="돋움" pitchFamily="50" charset="-127"/>
                <a:ea typeface="돋움" pitchFamily="50" charset="-127"/>
              </a:rPr>
              <a:t> 팝업</a:t>
            </a:r>
            <a:r>
              <a:rPr lang="en-US" altLang="ko-KR" sz="1400" b="1" dirty="0" smtClean="0">
                <a:latin typeface="돋움" pitchFamily="50" charset="-127"/>
                <a:ea typeface="돋움" pitchFamily="50" charset="-127"/>
              </a:rPr>
              <a:t>&gt;&gt;</a:t>
            </a:r>
          </a:p>
          <a:p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   - Header, body, Footer</a:t>
            </a:r>
            <a:r>
              <a:rPr lang="ko-KR" altLang="en-US" sz="1100" dirty="0" smtClean="0">
                <a:latin typeface="돋움" pitchFamily="50" charset="-127"/>
                <a:ea typeface="돋움" pitchFamily="50" charset="-127"/>
              </a:rPr>
              <a:t>의 구조로 이루어져 있음</a:t>
            </a:r>
            <a:r>
              <a:rPr lang="en-US" altLang="ko-KR" sz="1100" dirty="0" smtClean="0">
                <a:latin typeface="돋움" pitchFamily="50" charset="-127"/>
                <a:ea typeface="돋움" pitchFamily="50" charset="-127"/>
              </a:rPr>
              <a:t>.</a:t>
            </a:r>
            <a:endParaRPr lang="ko-KR" altLang="en-US" sz="110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520" y="297523"/>
            <a:ext cx="5000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/>
                </a:solidFill>
                <a:latin typeface="Myriad Pro Bold" pitchFamily="34" charset="0"/>
              </a:rPr>
              <a:t>3</a:t>
            </a:r>
            <a:endParaRPr lang="ko-KR" altLang="en-US" sz="1500" dirty="0">
              <a:solidFill>
                <a:schemeClr val="bg1"/>
              </a:solidFill>
              <a:latin typeface="Myriad Pro Bold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 Pro 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챕터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지">
  <a:themeElements>
    <a:clrScheme name="NHN PPT THEME - VER 1.0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6EB49B"/>
      </a:accent1>
      <a:accent2>
        <a:srgbClr val="78B414"/>
      </a:accent2>
      <a:accent3>
        <a:srgbClr val="FF8200"/>
      </a:accent3>
      <a:accent4>
        <a:srgbClr val="9B9178"/>
      </a:accent4>
      <a:accent5>
        <a:srgbClr val="738499"/>
      </a:accent5>
      <a:accent6>
        <a:srgbClr val="7F7F7F"/>
      </a:accent6>
      <a:hlink>
        <a:srgbClr val="4B5661"/>
      </a:hlink>
      <a:folHlink>
        <a:srgbClr val="523F4B"/>
      </a:folHlink>
    </a:clrScheme>
    <a:fontScheme name="NHN PPT THEME - VER 1.0">
      <a:majorFont>
        <a:latin typeface="Myriad Pro Bold"/>
        <a:ea typeface="산돌고딕B"/>
        <a:cs typeface=""/>
      </a:majorFont>
      <a:minorFont>
        <a:latin typeface="Myriad Pro Semibold"/>
        <a:ea typeface="산돌고딕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</TotalTime>
  <Words>1654</Words>
  <Application>Microsoft Office PowerPoint</Application>
  <PresentationFormat>화면 슬라이드 쇼(4:3)</PresentationFormat>
  <Paragraphs>453</Paragraphs>
  <Slides>23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5" baseType="lpstr">
      <vt:lpstr>굴림</vt:lpstr>
      <vt:lpstr>Arial</vt:lpstr>
      <vt:lpstr>Myriad Pro Bold</vt:lpstr>
      <vt:lpstr>산돌고딕 M</vt:lpstr>
      <vt:lpstr>HY강M</vt:lpstr>
      <vt:lpstr>돋움</vt:lpstr>
      <vt:lpstr>Myriad Pro Semibold</vt:lpstr>
      <vt:lpstr>나눔고딕</vt:lpstr>
      <vt:lpstr>MyriadSemiBold</vt:lpstr>
      <vt:lpstr>표지</vt:lpstr>
      <vt:lpstr>챕터</vt:lpstr>
      <vt:lpstr>내지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Company>Stevia design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Stevia</dc:creator>
  <cp:lastModifiedBy>kimbongyun</cp:lastModifiedBy>
  <cp:revision>1661</cp:revision>
  <dcterms:created xsi:type="dcterms:W3CDTF">2007-04-27T09:07:31Z</dcterms:created>
  <dcterms:modified xsi:type="dcterms:W3CDTF">2011-05-03T08:33:06Z</dcterms:modified>
</cp:coreProperties>
</file>