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316" r:id="rId3"/>
    <p:sldId id="317" r:id="rId4"/>
    <p:sldId id="308" r:id="rId5"/>
    <p:sldId id="310" r:id="rId6"/>
    <p:sldId id="322" r:id="rId7"/>
    <p:sldId id="323" r:id="rId8"/>
    <p:sldId id="32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CDD3-19F9-45F9-BA2C-89CC4995EB6D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90978-462E-4322-9CB0-172067FA9B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91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C9E11-978B-4491-BF39-F36C1B3D03A3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1696E-2EA2-4A26-910A-0809F7C5EB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48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A21DA-F231-49C2-8725-CB58AE50BBC4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DF3B4-AEE3-4D23-A8A7-27F8532410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77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EE86E-3BE0-4697-8A54-34C5CA7A65B3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07206-6349-4D5F-9535-11108804C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8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0E18-6316-4570-85BD-1B5A01DA6BBB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6447C-F7E2-43EC-B129-D2C6A03FEF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1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306DD-EDAF-42BA-B861-DEEA7C2C4255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BE511-91D1-45B3-869E-26772FCE8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5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94C4D-F58B-4A3F-B431-0F764231E175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EE95D-B2FF-463A-B6DC-F01120B9B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66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41D71-E57C-4D14-A44F-74F4D07F5AD4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FEE8-1C3E-4573-BE33-E5542896B3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843F5-D405-4D4C-99AB-90502EB1114A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7DAB-8F32-4C99-A0D8-BC95794A15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7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B66C3-778F-4CCD-9075-589ECDEE3378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65030-89FF-4A67-8190-5566611037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6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C2CCD-1A7B-4E78-BB78-639D7741740D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D19BC-7038-40B4-9803-7FA74DD857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29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F3B12D9-724A-4D56-8AAA-4215E1CD828C}" type="datetimeFigureOut">
              <a:rPr lang="en-US" altLang="en-US"/>
              <a:pPr>
                <a:defRPr/>
              </a:pPr>
              <a:t>9/17/2020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3A7976F-1746-4A04-BA6F-4674928D93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323533a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Multi-Layered Feedforward Neural Networks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Architecture</a:t>
            </a:r>
          </a:p>
          <a:p>
            <a:pPr lvl="1"/>
            <a:r>
              <a:rPr lang="en-US" altLang="en-US" dirty="0"/>
              <a:t>Multi-layered Feedforward NN</a:t>
            </a:r>
          </a:p>
          <a:p>
            <a:endParaRPr lang="en-US" altLang="en-US" dirty="0"/>
          </a:p>
          <a:p>
            <a:r>
              <a:rPr lang="en-US" altLang="en-US" dirty="0"/>
              <a:t>Activation functions</a:t>
            </a:r>
          </a:p>
          <a:p>
            <a:pPr lvl="1"/>
            <a:r>
              <a:rPr lang="en-US" altLang="en-US" dirty="0"/>
              <a:t>Sigmoid function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r>
              <a:rPr lang="en-US" altLang="en-US" dirty="0"/>
              <a:t>Learning algorithms</a:t>
            </a:r>
          </a:p>
          <a:p>
            <a:pPr lvl="1"/>
            <a:r>
              <a:rPr lang="en-US" altLang="en-US" dirty="0"/>
              <a:t>Backpropagation algorithm</a:t>
            </a:r>
          </a:p>
          <a:p>
            <a:pPr>
              <a:buFont typeface="Arial" charset="0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7"/>
    </mc:Choice>
    <mc:Fallback xmlns="">
      <p:transition spd="slow" advTm="169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D4D6CE-9011-4989-9540-76E66172D508}"/>
              </a:ext>
            </a:extLst>
          </p:cNvPr>
          <p:cNvSpPr/>
          <p:nvPr/>
        </p:nvSpPr>
        <p:spPr>
          <a:xfrm>
            <a:off x="720772" y="2133600"/>
            <a:ext cx="2632167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96F40-C711-45F0-AD65-3DD1B006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Architecture of </a:t>
            </a:r>
            <a:r>
              <a:rPr lang="en-US" altLang="en-US" sz="3200" dirty="0"/>
              <a:t>Multi-Layered Feedforward Neural Networks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A044D7-6B0F-4105-BEEA-66E63F705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840" y="2299522"/>
            <a:ext cx="2498139" cy="225895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50EBE-B302-4DBE-8647-8B0C44B5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676400"/>
            <a:ext cx="3581400" cy="4449763"/>
          </a:xfrm>
        </p:spPr>
        <p:txBody>
          <a:bodyPr/>
          <a:lstStyle/>
          <a:p>
            <a:r>
              <a:rPr lang="en-US" dirty="0"/>
              <a:t>Input layer</a:t>
            </a:r>
          </a:p>
          <a:p>
            <a:pPr lvl="1"/>
            <a:r>
              <a:rPr lang="en-US" sz="2000" dirty="0"/>
              <a:t>Input data is fed into this layer.</a:t>
            </a:r>
          </a:p>
          <a:p>
            <a:r>
              <a:rPr lang="en-US" dirty="0"/>
              <a:t>Hidden layer</a:t>
            </a:r>
          </a:p>
          <a:p>
            <a:pPr lvl="1"/>
            <a:r>
              <a:rPr lang="en-US" sz="2000" dirty="0"/>
              <a:t>Intermediate layer between input layer and output layer 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not directly observable from input and output</a:t>
            </a:r>
            <a:endParaRPr lang="en-US" sz="2000" dirty="0"/>
          </a:p>
          <a:p>
            <a:r>
              <a:rPr lang="en-US" dirty="0"/>
              <a:t>Output layer</a:t>
            </a:r>
          </a:p>
          <a:p>
            <a:pPr lvl="1"/>
            <a:r>
              <a:rPr lang="en-US" sz="2000" dirty="0"/>
              <a:t>Generates actual output for the given 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771F345-B59C-4E28-B59B-0F80B9836C59}"/>
              </a:ext>
            </a:extLst>
          </p:cNvPr>
          <p:cNvSpPr/>
          <p:nvPr/>
        </p:nvSpPr>
        <p:spPr>
          <a:xfrm>
            <a:off x="60157" y="3063268"/>
            <a:ext cx="868145" cy="9085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7B58-EBE1-41A2-B33D-921932267370}"/>
              </a:ext>
            </a:extLst>
          </p:cNvPr>
          <p:cNvSpPr/>
          <p:nvPr/>
        </p:nvSpPr>
        <p:spPr>
          <a:xfrm>
            <a:off x="3176839" y="3032489"/>
            <a:ext cx="750526" cy="100611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5807C-81B1-4E19-8282-FB5B9348DE45}"/>
              </a:ext>
            </a:extLst>
          </p:cNvPr>
          <p:cNvSpPr txBox="1"/>
          <p:nvPr/>
        </p:nvSpPr>
        <p:spPr>
          <a:xfrm>
            <a:off x="36245" y="325594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input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5CAD-2331-4205-8A66-849F9A4C8293}"/>
              </a:ext>
            </a:extLst>
          </p:cNvPr>
          <p:cNvSpPr txBox="1"/>
          <p:nvPr/>
        </p:nvSpPr>
        <p:spPr>
          <a:xfrm>
            <a:off x="3124269" y="3255941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 </a:t>
            </a:r>
          </a:p>
          <a:p>
            <a:r>
              <a:rPr lang="en-US" sz="1400" dirty="0"/>
              <a:t>output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FE51D5-A044-4323-B521-25ADCBA71B21}"/>
              </a:ext>
            </a:extLst>
          </p:cNvPr>
          <p:cNvSpPr/>
          <p:nvPr/>
        </p:nvSpPr>
        <p:spPr>
          <a:xfrm rot="10800000">
            <a:off x="3980791" y="3032490"/>
            <a:ext cx="1033567" cy="1006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23681-7368-49E6-890A-D3BAA7CDDA21}"/>
              </a:ext>
            </a:extLst>
          </p:cNvPr>
          <p:cNvSpPr txBox="1"/>
          <p:nvPr/>
        </p:nvSpPr>
        <p:spPr>
          <a:xfrm>
            <a:off x="3997216" y="3148218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target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output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data</a:t>
            </a:r>
          </a:p>
        </p:txBody>
      </p:sp>
    </p:spTree>
    <p:extLst>
      <p:ext uri="{BB962C8B-B14F-4D97-AF65-F5344CB8AC3E}">
        <p14:creationId xmlns:p14="http://schemas.microsoft.com/office/powerpoint/2010/main" val="37468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90"/>
    </mc:Choice>
    <mc:Fallback xmlns="">
      <p:transition spd="slow" advTm="1174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1B25-81F6-4772-A638-586FC84D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Activation Function of </a:t>
            </a:r>
            <a:r>
              <a:rPr lang="en-US" altLang="en-US" sz="3200" dirty="0"/>
              <a:t>Multi-Layered Feedforward Neural Networks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22E14-D5BD-4812-AC22-E2EA0CDC7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Sigmoid function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xample, Logistic function as the left figure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takes a real value as input and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produces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output value between 0 and 1</a:t>
            </a:r>
            <a:endParaRPr lang="en-US" altLang="en-US" sz="2000" dirty="0"/>
          </a:p>
          <a:p>
            <a:r>
              <a:rPr lang="en-US" dirty="0"/>
              <a:t>This type of activation function applies to Hidden units and Output units. (not Input units)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1CD03-34EC-4411-868B-92D43C2B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73" y="3903581"/>
            <a:ext cx="3329625" cy="24972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7FC679-53D6-4EEF-82A9-9D90AD38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54" y="1383569"/>
            <a:ext cx="2972494" cy="222937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1556E8C-2ECD-42BC-87EE-712E3178B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404" y="1417638"/>
            <a:ext cx="3784596" cy="483076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DC8181-2B24-42CB-A916-79CD12B473D1}"/>
              </a:ext>
            </a:extLst>
          </p:cNvPr>
          <p:cNvCxnSpPr/>
          <p:nvPr/>
        </p:nvCxnSpPr>
        <p:spPr>
          <a:xfrm flipH="1" flipV="1">
            <a:off x="1371600" y="2514600"/>
            <a:ext cx="175260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64"/>
    </mc:Choice>
    <mc:Fallback xmlns="">
      <p:transition spd="slow" advTm="1153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Learning Algorithm: Backpropagation Algorithm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Backpropagation algorithm</a:t>
            </a:r>
            <a:r>
              <a:rPr lang="en-US" sz="2400" dirty="0"/>
              <a:t> is one of the most fundamental contribution in a neural network machine learning.</a:t>
            </a:r>
            <a:endParaRPr lang="en-US" altLang="en-US" sz="2400" dirty="0"/>
          </a:p>
          <a:p>
            <a:r>
              <a:rPr lang="en-US" altLang="en-US" sz="2400" dirty="0"/>
              <a:t>Paul </a:t>
            </a:r>
            <a:r>
              <a:rPr lang="en-US" altLang="en-US" sz="2400" dirty="0" err="1"/>
              <a:t>Werbos</a:t>
            </a:r>
            <a:r>
              <a:rPr lang="en-US" altLang="en-US" sz="2400" dirty="0"/>
              <a:t>(1974, 1982), Hinton, </a:t>
            </a:r>
            <a:r>
              <a:rPr lang="en-US" altLang="en-US" sz="2400" dirty="0" err="1"/>
              <a:t>Rumelhart</a:t>
            </a:r>
            <a:r>
              <a:rPr lang="en-US" altLang="en-US" sz="2400" dirty="0"/>
              <a:t>, Williams(1986), </a:t>
            </a:r>
          </a:p>
          <a:p>
            <a:r>
              <a:rPr lang="en-US" sz="2400" dirty="0"/>
              <a:t> </a:t>
            </a:r>
            <a:r>
              <a:rPr lang="en-US" sz="2400" i="1" dirty="0">
                <a:hlinkClick r:id="rId2"/>
              </a:rPr>
              <a:t>Learning representations by back-propagating errors</a:t>
            </a:r>
            <a:r>
              <a:rPr lang="en-US" sz="2400" i="1" dirty="0"/>
              <a:t> (Nature  Volume 323, pp 533-536, 1986)</a:t>
            </a:r>
            <a:r>
              <a:rPr lang="en-US" sz="2400" dirty="0"/>
              <a:t>. </a:t>
            </a:r>
          </a:p>
          <a:p>
            <a:endParaRPr lang="en-US" sz="2000" b="1" dirty="0"/>
          </a:p>
          <a:p>
            <a:r>
              <a:rPr lang="en-US" sz="2000" b="1" dirty="0"/>
              <a:t>“</a:t>
            </a:r>
            <a:r>
              <a:rPr lang="en-US" sz="2000" dirty="0"/>
              <a:t>The procedure repeatedly adjusts the weights of the connections in the network so as to minimize a measure of the difference between the actual output vector of the net and the desired output vector.” -Hinton</a:t>
            </a:r>
          </a:p>
          <a:p>
            <a:endParaRPr lang="en-US" sz="2000" b="1" dirty="0"/>
          </a:p>
          <a:p>
            <a:endParaRPr lang="en-US" altLang="en-US" u="sng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0"/>
    </mc:Choice>
    <mc:Fallback xmlns="">
      <p:transition spd="slow" advTm="10627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Backpropagation Algorithms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First step </a:t>
            </a:r>
            <a:r>
              <a:rPr lang="en-US" altLang="en-US" dirty="0"/>
              <a:t>is the propagation of input signals forward through the network. </a:t>
            </a:r>
          </a:p>
          <a:p>
            <a:r>
              <a:rPr lang="en-US" altLang="en-US" u="sng" dirty="0"/>
              <a:t>Second step </a:t>
            </a:r>
            <a:r>
              <a:rPr lang="en-US" altLang="en-US" dirty="0"/>
              <a:t>is the adjustment of weights based on error signals backward through the network. 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58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60"/>
    </mc:Choice>
    <mc:Fallback xmlns="">
      <p:transition spd="slow" advTm="327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D4D6CE-9011-4989-9540-76E66172D508}"/>
              </a:ext>
            </a:extLst>
          </p:cNvPr>
          <p:cNvSpPr/>
          <p:nvPr/>
        </p:nvSpPr>
        <p:spPr>
          <a:xfrm>
            <a:off x="720772" y="2133600"/>
            <a:ext cx="2632167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96F40-C711-45F0-AD65-3DD1B006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First step: Backpropagation Algorithms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A044D7-6B0F-4105-BEEA-66E63F705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840" y="2299522"/>
            <a:ext cx="2498139" cy="225895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50EBE-B302-4DBE-8647-8B0C44B5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676400"/>
            <a:ext cx="3581400" cy="4449763"/>
          </a:xfrm>
        </p:spPr>
        <p:txBody>
          <a:bodyPr/>
          <a:lstStyle/>
          <a:p>
            <a:r>
              <a:rPr lang="en-US" altLang="en-US" sz="1800" dirty="0"/>
              <a:t>When an input comes into the input layer, the input value propagates to the output layer through the hidden layer. </a:t>
            </a:r>
          </a:p>
          <a:p>
            <a:pPr lvl="1"/>
            <a:r>
              <a:rPr lang="en-US" altLang="en-US" sz="1400" dirty="0"/>
              <a:t>With  the input, weights, and activation functions, this step generates outputs of hidden units and output units. </a:t>
            </a:r>
            <a:endParaRPr lang="en-US" altLang="en-US" sz="1800" dirty="0"/>
          </a:p>
          <a:p>
            <a:r>
              <a:rPr lang="en-US" altLang="en-US" sz="1800" dirty="0"/>
              <a:t>This actual output value is compared with the desired target output value. </a:t>
            </a:r>
          </a:p>
          <a:p>
            <a:r>
              <a:rPr lang="en-US" altLang="en-US" sz="1800" dirty="0"/>
              <a:t>If the desired target output and the actual output of the neural network have different results, the connection weights are changed in the second step. </a:t>
            </a:r>
          </a:p>
          <a:p>
            <a:endParaRPr lang="en-US" sz="2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771F345-B59C-4E28-B59B-0F80B9836C59}"/>
              </a:ext>
            </a:extLst>
          </p:cNvPr>
          <p:cNvSpPr/>
          <p:nvPr/>
        </p:nvSpPr>
        <p:spPr>
          <a:xfrm>
            <a:off x="60157" y="3063268"/>
            <a:ext cx="868145" cy="9085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5807C-81B1-4E19-8282-FB5B9348DE45}"/>
              </a:ext>
            </a:extLst>
          </p:cNvPr>
          <p:cNvSpPr txBox="1"/>
          <p:nvPr/>
        </p:nvSpPr>
        <p:spPr>
          <a:xfrm>
            <a:off x="36245" y="325594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input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5CAD-2331-4205-8A66-849F9A4C8293}"/>
              </a:ext>
            </a:extLst>
          </p:cNvPr>
          <p:cNvSpPr txBox="1"/>
          <p:nvPr/>
        </p:nvSpPr>
        <p:spPr>
          <a:xfrm>
            <a:off x="3124269" y="3255941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 </a:t>
            </a:r>
          </a:p>
          <a:p>
            <a:r>
              <a:rPr lang="en-US" sz="1400" dirty="0"/>
              <a:t>output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FE51D5-A044-4323-B521-25ADCBA71B21}"/>
              </a:ext>
            </a:extLst>
          </p:cNvPr>
          <p:cNvSpPr/>
          <p:nvPr/>
        </p:nvSpPr>
        <p:spPr>
          <a:xfrm rot="10800000">
            <a:off x="3980791" y="3032490"/>
            <a:ext cx="1033567" cy="1006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623681-7368-49E6-890A-D3BAA7CDDA21}"/>
              </a:ext>
            </a:extLst>
          </p:cNvPr>
          <p:cNvSpPr txBox="1"/>
          <p:nvPr/>
        </p:nvSpPr>
        <p:spPr>
          <a:xfrm>
            <a:off x="3997216" y="3148218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target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output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data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A58835D-1FAF-4113-9198-19EA46D5E84D}"/>
              </a:ext>
            </a:extLst>
          </p:cNvPr>
          <p:cNvSpPr/>
          <p:nvPr/>
        </p:nvSpPr>
        <p:spPr>
          <a:xfrm>
            <a:off x="829950" y="3002853"/>
            <a:ext cx="3167265" cy="100611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090A3-E172-4E48-B531-F793F66A71A3}"/>
              </a:ext>
            </a:extLst>
          </p:cNvPr>
          <p:cNvSpPr txBox="1"/>
          <p:nvPr/>
        </p:nvSpPr>
        <p:spPr>
          <a:xfrm>
            <a:off x="3319769" y="324055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actual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4A42A7-12F8-4DB1-8FE9-859758FF639A}"/>
              </a:ext>
            </a:extLst>
          </p:cNvPr>
          <p:cNvSpPr/>
          <p:nvPr/>
        </p:nvSpPr>
        <p:spPr>
          <a:xfrm>
            <a:off x="3845289" y="3418711"/>
            <a:ext cx="404470" cy="100611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80"/>
    </mc:Choice>
    <mc:Fallback xmlns="">
      <p:transition spd="slow" advTm="11968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Backpropagation Algorithm Procedure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2800" dirty="0"/>
              <a:t>First Step</a:t>
            </a:r>
            <a:endParaRPr lang="en-US" altLang="en-US" sz="2200" dirty="0"/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1. Initialization of the connection weights as small random numbers.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2. Feeding the input to the input units: </a:t>
            </a:r>
            <a:r>
              <a:rPr lang="en-US" altLang="en-US" sz="2200" i="1" dirty="0" err="1"/>
              <a:t>Input</a:t>
            </a:r>
            <a:r>
              <a:rPr lang="en-US" altLang="en-US" sz="2200" i="1" baseline="-25000" dirty="0" err="1"/>
              <a:t>p</a:t>
            </a:r>
            <a:r>
              <a:rPr lang="en-US" altLang="en-US" sz="2200" i="1" dirty="0"/>
              <a:t>=(I</a:t>
            </a:r>
            <a:r>
              <a:rPr lang="en-US" altLang="en-US" sz="2200" i="1" baseline="-25000" dirty="0"/>
              <a:t>p1</a:t>
            </a:r>
            <a:r>
              <a:rPr lang="en-US" altLang="en-US" sz="2200" i="1" dirty="0"/>
              <a:t>, I</a:t>
            </a:r>
            <a:r>
              <a:rPr lang="en-US" altLang="en-US" sz="2200" i="1" baseline="-25000" dirty="0"/>
              <a:t>p2</a:t>
            </a:r>
            <a:r>
              <a:rPr lang="en-US" altLang="en-US" sz="2200" i="1" dirty="0"/>
              <a:t>, …, </a:t>
            </a:r>
            <a:r>
              <a:rPr lang="en-US" altLang="en-US" sz="2200" i="1" dirty="0" err="1"/>
              <a:t>I</a:t>
            </a:r>
            <a:r>
              <a:rPr lang="en-US" altLang="en-US" sz="2200" i="1" baseline="-25000" dirty="0" err="1"/>
              <a:t>pi</a:t>
            </a:r>
            <a:r>
              <a:rPr lang="en-US" altLang="en-US" sz="2200" i="1" dirty="0"/>
              <a:t>)</a:t>
            </a:r>
            <a:r>
              <a:rPr lang="en-US" altLang="en-US" sz="2200" dirty="0"/>
              <a:t>, where </a:t>
            </a:r>
            <a:r>
              <a:rPr lang="en-US" altLang="en-US" sz="2200" dirty="0" err="1"/>
              <a:t>Input</a:t>
            </a:r>
            <a:r>
              <a:rPr lang="en-US" altLang="en-US" sz="2200" baseline="-25000" dirty="0" err="1"/>
              <a:t>p</a:t>
            </a:r>
            <a:r>
              <a:rPr lang="en-US" altLang="en-US" sz="2200" dirty="0"/>
              <a:t> is the </a:t>
            </a:r>
            <a:r>
              <a:rPr lang="en-US" altLang="en-US" sz="2200" dirty="0" err="1"/>
              <a:t>pth</a:t>
            </a:r>
            <a:r>
              <a:rPr lang="en-US" altLang="en-US" sz="2200" dirty="0"/>
              <a:t> training example.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3. Computation of the net values (weighted sum) of the hidden units  is the weight from the input unit </a:t>
            </a:r>
            <a:r>
              <a:rPr lang="en-US" altLang="en-US" sz="2200" i="1" dirty="0" err="1"/>
              <a:t>i</a:t>
            </a:r>
            <a:r>
              <a:rPr lang="en-US" altLang="en-US" sz="2200" dirty="0"/>
              <a:t> to the hidden unit </a:t>
            </a:r>
            <a:r>
              <a:rPr lang="en-US" altLang="en-US" sz="2200" i="1" dirty="0"/>
              <a:t>j</a:t>
            </a:r>
            <a:r>
              <a:rPr lang="en-US" altLang="en-US" sz="22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4. Computation of the output values of the hidden units  is the output function of the hidden unit </a:t>
            </a:r>
            <a:r>
              <a:rPr lang="en-US" altLang="en-US" sz="2200" i="1" dirty="0"/>
              <a:t>j</a:t>
            </a:r>
            <a:r>
              <a:rPr lang="en-US" altLang="en-US" sz="22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5. Computation of the net values (weighted sum) of the output units  is the weight from the hidden unit</a:t>
            </a:r>
            <a:r>
              <a:rPr lang="en-US" altLang="en-US" sz="2200" i="1" dirty="0"/>
              <a:t> j</a:t>
            </a:r>
            <a:r>
              <a:rPr lang="en-US" altLang="en-US" sz="2200" dirty="0"/>
              <a:t> to the output unit </a:t>
            </a:r>
            <a:r>
              <a:rPr lang="en-US" altLang="en-US" sz="2200" i="1" dirty="0"/>
              <a:t>k</a:t>
            </a:r>
            <a:r>
              <a:rPr lang="en-US" altLang="en-US" sz="22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altLang="en-US" sz="2200" dirty="0"/>
              <a:t>6. Computation of the output values of the output units  is the output function of the output unit </a:t>
            </a:r>
            <a:r>
              <a:rPr lang="en-US" altLang="en-US" sz="2200" i="1" dirty="0"/>
              <a:t>k</a:t>
            </a:r>
            <a:r>
              <a:rPr lang="en-US" altLang="en-US" sz="2200" dirty="0"/>
              <a:t>.</a:t>
            </a:r>
          </a:p>
          <a:p>
            <a:pPr marL="0" indent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20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349"/>
    </mc:Choice>
    <mc:Fallback xmlns="">
      <p:transition spd="slow" advTm="813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10E5-774A-4D0D-BB74-57E4C354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br>
              <a:rPr lang="en-US" sz="2400" dirty="0">
                <a:effectLst/>
                <a:latin typeface="Times New Roman" panose="02020603050405020304" pitchFamily="18" charset="0"/>
              </a:rPr>
            </a:br>
            <a:br>
              <a:rPr lang="en-US" sz="2400" dirty="0">
                <a:effectLst/>
                <a:latin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</a:rPr>
              <a:t>Example </a:t>
            </a:r>
            <a:r>
              <a:rPr lang="en-US" sz="2400" dirty="0">
                <a:latin typeface="Times New Roman" panose="02020603050405020304" pitchFamily="18" charset="0"/>
              </a:rPr>
              <a:t>of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First Step </a:t>
            </a:r>
            <a:br>
              <a:rPr lang="en-US" sz="2400" b="1" u="sng" dirty="0">
                <a:effectLst/>
                <a:latin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A42A-9AA0-451D-81BE-BE6D1304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066800"/>
            <a:ext cx="8115300" cy="53340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Training data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value 1 is injected into input unit1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value 1 is injected into input unit2.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target output in output unit1 is 0.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initial weights are given as right.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transfer function is a sigmoid function.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Learning coefficient is 0.7.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&lt;Hidden Units&gt;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net of hidden unit 1: 1 * 0.5 + 1 * 0.9 = 1.4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net of hidden unit 2: 1 * (-0.6) + 1 * 0.4 = -0.2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output of hidden unit 1:  1 / 1 + e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-(1.4)</a:t>
            </a: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0.802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output of hidden unit 2:  1 / 1 + e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-(-0.2)</a:t>
            </a: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0.450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&lt;Output Unit&gt;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net of output unit 1: 0.802*0.2 + 0.450*0.3= 0.2954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The output of output unit 1:  1 / 1 + e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-(0.2954)</a:t>
            </a:r>
            <a:r>
              <a:rPr lang="en-US" sz="14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0.5733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With input data (1, 1), this network generates actual output 0.5733.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u="sng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How is this output? What is the given target output for the input data (1,1)?</a:t>
            </a:r>
            <a:endParaRPr lang="en-US" sz="1600" b="1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58469-952F-4EED-ACEF-0812660A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23906"/>
            <a:ext cx="4273666" cy="213378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CA40DFD-7850-41D3-A3D0-25873A76B406}"/>
              </a:ext>
            </a:extLst>
          </p:cNvPr>
          <p:cNvSpPr/>
          <p:nvPr/>
        </p:nvSpPr>
        <p:spPr>
          <a:xfrm>
            <a:off x="4578927" y="2111827"/>
            <a:ext cx="304800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8C3979-B78A-4ECA-9ADC-B50F4A21CAF4}"/>
              </a:ext>
            </a:extLst>
          </p:cNvPr>
          <p:cNvSpPr/>
          <p:nvPr/>
        </p:nvSpPr>
        <p:spPr>
          <a:xfrm>
            <a:off x="4572000" y="3276600"/>
            <a:ext cx="304800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21CD5B-849F-49E0-9321-9AC211E35EF1}"/>
              </a:ext>
            </a:extLst>
          </p:cNvPr>
          <p:cNvSpPr/>
          <p:nvPr/>
        </p:nvSpPr>
        <p:spPr>
          <a:xfrm rot="10800000">
            <a:off x="8267700" y="2398225"/>
            <a:ext cx="304800" cy="1925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42B89-C567-49CA-B886-4CD8D1528330}"/>
              </a:ext>
            </a:extLst>
          </p:cNvPr>
          <p:cNvSpPr txBox="1"/>
          <p:nvPr/>
        </p:nvSpPr>
        <p:spPr>
          <a:xfrm>
            <a:off x="4343400" y="198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5A5CC-4028-44FB-9E9C-0F435F596E74}"/>
              </a:ext>
            </a:extLst>
          </p:cNvPr>
          <p:cNvSpPr txBox="1"/>
          <p:nvPr/>
        </p:nvSpPr>
        <p:spPr>
          <a:xfrm>
            <a:off x="4322398" y="31358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122DF-57D5-45D1-B7CB-A0538D0837CE}"/>
              </a:ext>
            </a:extLst>
          </p:cNvPr>
          <p:cNvSpPr txBox="1"/>
          <p:nvPr/>
        </p:nvSpPr>
        <p:spPr>
          <a:xfrm>
            <a:off x="8547561" y="230337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026" name="Picture 2" descr="Sigmoid Function Equation Angle, PNG, 2400x1800px, Sigmoid Function, Area, Diagram, Equation, Function Download Free">
            <a:extLst>
              <a:ext uri="{FF2B5EF4-FFF2-40B4-BE49-F238E27FC236}">
                <a16:creationId xmlns:a16="http://schemas.microsoft.com/office/drawing/2014/main" id="{EF4F36A1-EC78-4798-9F2B-68B3729DC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28291"/>
            <a:ext cx="2365664" cy="177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225"/>
    </mc:Choice>
    <mc:Fallback xmlns="">
      <p:transition spd="slow" advTm="50222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685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arial</vt:lpstr>
      <vt:lpstr>arial</vt:lpstr>
      <vt:lpstr>Calibri</vt:lpstr>
      <vt:lpstr>Symbol</vt:lpstr>
      <vt:lpstr>Times New Roman</vt:lpstr>
      <vt:lpstr>Office Theme</vt:lpstr>
      <vt:lpstr>Multi-Layered Feedforward Neural Networks</vt:lpstr>
      <vt:lpstr>Architecture of Multi-Layered Feedforward Neural Networks</vt:lpstr>
      <vt:lpstr>Activation Function of Multi-Layered Feedforward Neural Networks</vt:lpstr>
      <vt:lpstr>Learning Algorithm: Backpropagation Algorithm</vt:lpstr>
      <vt:lpstr>Backpropagation Algorithms</vt:lpstr>
      <vt:lpstr>First step: Backpropagation Algorithms</vt:lpstr>
      <vt:lpstr>Backpropagation Algorithm Procedure </vt:lpstr>
      <vt:lpstr>  Example of First Step  </vt:lpstr>
    </vt:vector>
  </TitlesOfParts>
  <Company>Western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Hebian learning</dc:title>
  <dc:creator>WIU User</dc:creator>
  <cp:lastModifiedBy>Byoung Lee</cp:lastModifiedBy>
  <cp:revision>177</cp:revision>
  <dcterms:created xsi:type="dcterms:W3CDTF">2009-08-26T04:24:48Z</dcterms:created>
  <dcterms:modified xsi:type="dcterms:W3CDTF">2020-09-17T23:01:51Z</dcterms:modified>
</cp:coreProperties>
</file>