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1" r:id="rId2"/>
    <p:sldId id="323" r:id="rId3"/>
    <p:sldId id="322" r:id="rId4"/>
    <p:sldId id="324" r:id="rId5"/>
    <p:sldId id="325" r:id="rId6"/>
    <p:sldId id="291" r:id="rId7"/>
    <p:sldId id="292" r:id="rId8"/>
    <p:sldId id="307" r:id="rId9"/>
    <p:sldId id="257" r:id="rId10"/>
    <p:sldId id="258" r:id="rId11"/>
    <p:sldId id="259" r:id="rId12"/>
    <p:sldId id="326" r:id="rId13"/>
    <p:sldId id="330" r:id="rId14"/>
    <p:sldId id="331" r:id="rId15"/>
    <p:sldId id="332" r:id="rId1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84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6CDD3-19F9-45F9-BA2C-89CC4995EB6D}" type="datetimeFigureOut">
              <a:rPr lang="en-US" altLang="en-US"/>
              <a:pPr>
                <a:defRPr/>
              </a:pPr>
              <a:t>9/23/2020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390978-462E-4322-9CB0-172067FA9B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891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4C9E11-978B-4491-BF39-F36C1B3D03A3}" type="datetimeFigureOut">
              <a:rPr lang="en-US" altLang="en-US"/>
              <a:pPr>
                <a:defRPr/>
              </a:pPr>
              <a:t>9/23/2020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F1696E-2EA2-4A26-910A-0809F7C5EB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648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9A21DA-F231-49C2-8725-CB58AE50BBC4}" type="datetimeFigureOut">
              <a:rPr lang="en-US" altLang="en-US"/>
              <a:pPr>
                <a:defRPr/>
              </a:pPr>
              <a:t>9/23/2020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8DF3B4-AEE3-4D23-A8A7-27F8532410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0776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EE86E-3BE0-4697-8A54-34C5CA7A65B3}" type="datetimeFigureOut">
              <a:rPr lang="en-US" altLang="en-US"/>
              <a:pPr>
                <a:defRPr/>
              </a:pPr>
              <a:t>9/23/2020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207206-6349-4D5F-9535-11108804C0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5897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860E18-6316-4570-85BD-1B5A01DA6BBB}" type="datetimeFigureOut">
              <a:rPr lang="en-US" altLang="en-US"/>
              <a:pPr>
                <a:defRPr/>
              </a:pPr>
              <a:t>9/23/2020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56447C-F7E2-43EC-B129-D2C6A03FEF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3817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1306DD-EDAF-42BA-B861-DEEA7C2C4255}" type="datetimeFigureOut">
              <a:rPr lang="en-US" altLang="en-US"/>
              <a:pPr>
                <a:defRPr/>
              </a:pPr>
              <a:t>9/23/2020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3BE511-91D1-45B3-869E-26772FCE8B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45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E94C4D-F58B-4A3F-B431-0F764231E175}" type="datetimeFigureOut">
              <a:rPr lang="en-US" altLang="en-US"/>
              <a:pPr>
                <a:defRPr/>
              </a:pPr>
              <a:t>9/23/2020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EE95D-B2FF-463A-B6DC-F01120B9B3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0666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C41D71-E57C-4D14-A44F-74F4D07F5AD4}" type="datetimeFigureOut">
              <a:rPr lang="en-US" altLang="en-US"/>
              <a:pPr>
                <a:defRPr/>
              </a:pPr>
              <a:t>9/23/2020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6DFEE8-1C3E-4573-BE33-E5542896B3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857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D843F5-D405-4D4C-99AB-90502EB1114A}" type="datetimeFigureOut">
              <a:rPr lang="en-US" altLang="en-US"/>
              <a:pPr>
                <a:defRPr/>
              </a:pPr>
              <a:t>9/23/2020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F07DAB-8F32-4C99-A0D8-BC95794A15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8732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1B66C3-778F-4CCD-9075-589ECDEE3378}" type="datetimeFigureOut">
              <a:rPr lang="en-US" altLang="en-US"/>
              <a:pPr>
                <a:defRPr/>
              </a:pPr>
              <a:t>9/23/2020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D65030-89FF-4A67-8190-5566611037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4690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C2CCD-1A7B-4E78-BB78-639D7741740D}" type="datetimeFigureOut">
              <a:rPr lang="en-US" altLang="en-US"/>
              <a:pPr>
                <a:defRPr/>
              </a:pPr>
              <a:t>9/23/2020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BD19BC-7038-40B4-9803-7FA74DD857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229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8F3B12D9-724A-4D56-8AAA-4215E1CD828C}" type="datetimeFigureOut">
              <a:rPr lang="en-US" altLang="en-US"/>
              <a:pPr>
                <a:defRPr/>
              </a:pPr>
              <a:t>9/23/2020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E3A7976F-1746-4A04-BA6F-4674928D93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Backpropagation Algorithms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/>
              <a:t>First step </a:t>
            </a:r>
            <a:r>
              <a:rPr lang="en-US" altLang="en-US" dirty="0"/>
              <a:t>is the propagation of input signals forward through the network. </a:t>
            </a:r>
          </a:p>
          <a:p>
            <a:r>
              <a:rPr lang="en-US" altLang="en-US" u="sng" dirty="0"/>
              <a:t>Second step </a:t>
            </a:r>
            <a:r>
              <a:rPr lang="en-US" altLang="en-US" dirty="0"/>
              <a:t>is the adjustment of weights based on error signals backward through the network. </a:t>
            </a:r>
          </a:p>
          <a:p>
            <a:pPr marL="457200" lvl="1" indent="0"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5774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119"/>
    </mc:Choice>
    <mc:Fallback xmlns="">
      <p:transition spd="slow" advTm="2211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First derivative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(1+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(1+</m:t>
                            </m:r>
                            <m:sSup>
                              <m:sSup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(1+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(1+</m:t>
                            </m:r>
                            <m:sSup>
                              <m:sSup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(1+</m:t>
                                </m:r>
                                <m:sSup>
                                  <m:sSupPr>
                                    <m:ctrlP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/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(1−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05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177"/>
    </mc:Choice>
    <mc:Fallback xmlns="">
      <p:transition spd="slow" advTm="78177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sz="240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𝑁𝑒𝑡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𝑂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𝑝𝑘</m:t>
                        </m:r>
                      </m:sub>
                    </m:sSub>
                  </m:oMath>
                </a14:m>
                <a:r>
                  <a:rPr lang="en-US" sz="2400" dirty="0"/>
                  <a:t>( 1-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𝑂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𝑝𝑘</m:t>
                        </m:r>
                      </m:sub>
                    </m:sSub>
                  </m:oMath>
                </a14:m>
                <a:r>
                  <a:rPr lang="en-US" sz="2400" dirty="0"/>
                  <a:t>)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𝐸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𝑘𝑗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lang="en-US" sz="2000" dirty="0"/>
                        <m:t> =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𝐸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lang="en-US" sz="2000" dirty="0"/>
                        <m:t>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𝑘𝑗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lang="en-US" sz="2000" dirty="0"/>
                        <m:t> =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𝐸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lang="en-US" sz="2000" dirty="0"/>
                        <m:t>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𝑁𝑒𝑡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lang="en-US" sz="2000" dirty="0"/>
                        <m:t>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𝑁𝑒𝑡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𝑘𝑗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𝐸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= -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𝑝𝑘</m:t>
                        </m:r>
                      </m:sub>
                    </m:sSub>
                    <m:r>
                      <a:rPr lang="en-US" sz="2400" i="1" dirty="0">
                        <a:latin typeface="Cambria Math"/>
                      </a:rPr>
                      <m:t> 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𝑂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𝑝𝑘</m:t>
                        </m:r>
                      </m:sub>
                    </m:sSub>
                  </m:oMath>
                </a14:m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𝑁𝑒𝑡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𝑘𝑗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𝑝𝑗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Finally,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𝐸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𝑘𝑗</m:t>
                            </m:r>
                          </m:sub>
                        </m:sSub>
                      </m:den>
                    </m:f>
                    <m:r>
                      <m:rPr>
                        <m:nor/>
                      </m:rPr>
                      <a:rPr lang="en-US" dirty="0"/>
                      <m:t> =</m:t>
                    </m:r>
                  </m:oMath>
                </a14:m>
                <a:r>
                  <a:rPr lang="en-US" dirty="0"/>
                  <a:t> -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𝑝𝑘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 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𝑝𝑘</m:t>
                        </m:r>
                      </m:sub>
                    </m:sSub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𝑝𝑘</m:t>
                        </m:r>
                      </m:sub>
                    </m:sSub>
                  </m:oMath>
                </a14:m>
                <a:r>
                  <a:rPr lang="en-US" dirty="0"/>
                  <a:t>( 1-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𝑝𝑘</m:t>
                        </m:r>
                      </m:sub>
                    </m:sSub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𝑝𝑗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  <a:blipFill>
                <a:blip r:embed="rId4"/>
                <a:stretch>
                  <a:fillRect l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895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065"/>
    </mc:Choice>
    <mc:Fallback xmlns="">
      <p:transition spd="slow" advTm="13606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Backpropagation Algorithm Procedure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en-US" sz="2800" dirty="0"/>
              <a:t>Second Step</a:t>
            </a:r>
            <a:endParaRPr lang="en-US" altLang="en-US" sz="2200" dirty="0"/>
          </a:p>
          <a:p>
            <a:pPr marL="0" indent="0">
              <a:buFont typeface="Arial" charset="0"/>
              <a:buNone/>
            </a:pPr>
            <a:endParaRPr lang="en-US" altLang="en-US" sz="2200" dirty="0"/>
          </a:p>
          <a:p>
            <a:pPr marL="0" indent="0"/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963637-599A-43BD-B055-2F90AF6BF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36" y="1143000"/>
            <a:ext cx="3927428" cy="32305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5B312B-12AD-4CFF-BDE3-D9410FD45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0" y="4276580"/>
            <a:ext cx="4419600" cy="226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73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790"/>
    </mc:Choice>
    <mc:Fallback xmlns="">
      <p:transition spd="slow" advTm="3579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A07026-B54E-4484-B53D-B2E2F0314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227" y="246928"/>
            <a:ext cx="8153400" cy="593725"/>
          </a:xfrm>
        </p:spPr>
        <p:txBody>
          <a:bodyPr/>
          <a:lstStyle/>
          <a:p>
            <a:br>
              <a:rPr lang="en-US" sz="2400" dirty="0">
                <a:effectLst/>
                <a:latin typeface="Times New Roman" panose="02020603050405020304" pitchFamily="18" charset="0"/>
              </a:rPr>
            </a:br>
            <a:r>
              <a:rPr lang="en-US" sz="2800" dirty="0">
                <a:effectLst/>
                <a:latin typeface="Times New Roman" panose="02020603050405020304" pitchFamily="18" charset="0"/>
              </a:rPr>
              <a:t>New weights between Hidden layer and Output layer</a:t>
            </a:r>
            <a:br>
              <a:rPr lang="en-US" sz="4400" b="1" u="sng" dirty="0">
                <a:effectLst/>
                <a:latin typeface="Times New Roman" panose="02020603050405020304" pitchFamily="18" charset="0"/>
              </a:rPr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8043620-7C67-4D3A-8509-C58A5190FFB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677294" y="2478447"/>
                <a:ext cx="4085706" cy="4363389"/>
              </a:xfrm>
            </p:spPr>
            <p:txBody>
              <a:bodyPr/>
              <a:lstStyle/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</m:ctrlPr>
                      </m:fPr>
                      <m:num>
                        <m:r>
                          <a:rPr lang="en-US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8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</m:den>
                    </m:f>
                    <m:r>
                      <m:rPr>
                        <m:nor/>
                      </m:rPr>
                      <a:rPr lang="en-US" sz="1800" i="1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algun Gothic" panose="020B0503020000020004" pitchFamily="34" charset="-127"/>
                  </a:rPr>
                  <a:t> -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</m:ctrlPr>
                      </m:sSubPr>
                      <m:e>
                        <m:r>
                          <a:rPr lang="en-US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  <m:t>𝑇</m:t>
                        </m:r>
                      </m:e>
                      <m:sub>
                        <m:r>
                          <a:rPr lang="en-US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  <m:t>𝑝𝑘</m:t>
                        </m:r>
                      </m:sub>
                    </m:sSub>
                    <m:r>
                      <a:rPr lang="en-US" sz="18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 −</m:t>
                    </m:r>
                    <m:sSub>
                      <m:sSubPr>
                        <m:ctrlPr>
                          <a:rPr lang="en-US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</m:ctrlPr>
                      </m:sSubPr>
                      <m:e>
                        <m:r>
                          <a:rPr lang="en-US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  <m:t>𝑂</m:t>
                        </m:r>
                      </m:e>
                      <m:sub>
                        <m:r>
                          <a:rPr lang="en-US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  <m:t>𝑝𝑘</m:t>
                        </m:r>
                      </m:sub>
                    </m:sSub>
                  </m:oMath>
                </a14:m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algun Gothic" panose="020B0503020000020004" pitchFamily="34" charset="-127"/>
                  </a:rPr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</m:ctrlPr>
                      </m:sSubPr>
                      <m:e>
                        <m:r>
                          <a:rPr lang="en-US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  <m:t>𝑂</m:t>
                        </m:r>
                      </m:e>
                      <m:sub>
                        <m:r>
                          <a:rPr lang="en-US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  <m:t>𝑝𝑘</m:t>
                        </m:r>
                      </m:sub>
                    </m:sSub>
                  </m:oMath>
                </a14:m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algun Gothic" panose="020B0503020000020004" pitchFamily="34" charset="-127"/>
                  </a:rPr>
                  <a:t>( 1-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</m:ctrlPr>
                      </m:sSubPr>
                      <m:e>
                        <m:r>
                          <a:rPr lang="en-US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  <m:t>𝑂</m:t>
                        </m:r>
                      </m:e>
                      <m:sub>
                        <m:r>
                          <a:rPr lang="en-US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  <m:t>𝑝𝑘</m:t>
                        </m:r>
                      </m:sub>
                    </m:sSub>
                  </m:oMath>
                </a14:m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algun Gothic" panose="020B0503020000020004" pitchFamily="34" charset="-127"/>
                  </a:rPr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</m:ctrlPr>
                      </m:sSubPr>
                      <m:e>
                        <m:r>
                          <a:rPr lang="en-US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  <m:t>𝐼</m:t>
                        </m:r>
                      </m:e>
                      <m:sub>
                        <m:r>
                          <a:rPr lang="en-US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  <m:t>𝑝𝑗</m:t>
                        </m:r>
                      </m:sub>
                    </m:sSub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Batang" panose="02030600000101010101" pitchFamily="18" charset="-127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800" dirty="0">
                  <a:effectLst/>
                  <a:latin typeface="Times New Roman" panose="02020603050405020304" pitchFamily="18" charset="0"/>
                  <a:ea typeface="Batang" panose="02030600000101010101" pitchFamily="18" charset="-127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effectLst/>
                    <a:latin typeface="Times New Roman" panose="02020603050405020304" pitchFamily="18" charset="0"/>
                    <a:ea typeface="Batang" panose="02030600000101010101" pitchFamily="18" charset="-127"/>
                  </a:rPr>
                  <a:t>7. delta_output_unit1:  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effectLst/>
                    <a:latin typeface="Times New Roman" panose="02020603050405020304" pitchFamily="18" charset="0"/>
                    <a:ea typeface="Batang" panose="02030600000101010101" pitchFamily="18" charset="-127"/>
                  </a:rPr>
                  <a:t>(0 – 0.5733) * 0.5733 * (1 – 0.5733) = -0.1402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effectLst/>
                    <a:latin typeface="Times New Roman" panose="02020603050405020304" pitchFamily="18" charset="0"/>
                    <a:ea typeface="Batang" panose="02030600000101010101" pitchFamily="18" charset="-127"/>
                  </a:rPr>
                  <a:t> 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latin typeface="Times New Roman" panose="02020603050405020304" pitchFamily="18" charset="0"/>
                    <a:ea typeface="Batang" panose="02030600000101010101" pitchFamily="18" charset="-127"/>
                  </a:rPr>
                  <a:t>9. Updating weights between the hidden units and output units: </a:t>
                </a:r>
                <a:endParaRPr lang="en-US" sz="1600" dirty="0">
                  <a:effectLst/>
                  <a:latin typeface="Times New Roman" panose="02020603050405020304" pitchFamily="18" charset="0"/>
                  <a:ea typeface="Batang" panose="02030600000101010101" pitchFamily="18" charset="-127"/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dirty="0">
                    <a:effectLst/>
                    <a:latin typeface="Times New Roman" panose="02020603050405020304" pitchFamily="18" charset="0"/>
                    <a:ea typeface="Batang" panose="02030600000101010101" pitchFamily="18" charset="-127"/>
                  </a:rPr>
                  <a:t> The new weight of 0.2 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effectLst/>
                    <a:latin typeface="Times New Roman" panose="02020603050405020304" pitchFamily="18" charset="0"/>
                    <a:ea typeface="Batang" panose="02030600000101010101" pitchFamily="18" charset="-127"/>
                  </a:rPr>
                  <a:t>= 0.2 + 0.7* delta_output_unit1 * 0.802 (actual output of hidden unit 1)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effectLst/>
                    <a:latin typeface="Times New Roman" panose="02020603050405020304" pitchFamily="18" charset="0"/>
                    <a:ea typeface="Batang" panose="02030600000101010101" pitchFamily="18" charset="-127"/>
                  </a:rPr>
                  <a:t>= 0.2 + 0.7* (-0.1402) * 0.802 = 0.1213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600" dirty="0">
                  <a:effectLst/>
                  <a:latin typeface="Times New Roman" panose="02020603050405020304" pitchFamily="18" charset="0"/>
                  <a:ea typeface="Batang" panose="02030600000101010101" pitchFamily="18" charset="-127"/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dirty="0">
                    <a:effectLst/>
                    <a:latin typeface="Times New Roman" panose="02020603050405020304" pitchFamily="18" charset="0"/>
                    <a:ea typeface="Batang" panose="02030600000101010101" pitchFamily="18" charset="-127"/>
                  </a:rPr>
                  <a:t>The new weight of 0.3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effectLst/>
                    <a:latin typeface="Times New Roman" panose="02020603050405020304" pitchFamily="18" charset="0"/>
                    <a:ea typeface="Batang" panose="02030600000101010101" pitchFamily="18" charset="-127"/>
                  </a:rPr>
                  <a:t>0.3 + 0.7* delta_output_unit1 * 0.450 (actual output of hidden unit 2)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effectLst/>
                    <a:latin typeface="Times New Roman" panose="02020603050405020304" pitchFamily="18" charset="0"/>
                    <a:ea typeface="Batang" panose="02030600000101010101" pitchFamily="18" charset="-127"/>
                  </a:rPr>
                  <a:t>= 0.3 + 0.7* (-0.1402) * 0.450 = 0.2558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8043620-7C67-4D3A-8509-C58A5190FF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77294" y="2478447"/>
                <a:ext cx="4085706" cy="4363389"/>
              </a:xfrm>
              <a:blipFill>
                <a:blip r:embed="rId4"/>
                <a:stretch>
                  <a:fillRect l="-745" r="-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E1E3DDE-9148-4F1B-AF52-49434082DCA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/>
          <a:stretch>
            <a:fillRect/>
          </a:stretch>
        </p:blipFill>
        <p:spPr>
          <a:xfrm>
            <a:off x="272473" y="810635"/>
            <a:ext cx="4016910" cy="33041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0CB749-1E73-46F2-A59D-862D91B3B3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727" y="4114800"/>
            <a:ext cx="4214632" cy="21611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81659F0-E1CE-488A-887C-D871F93402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7861" y="520699"/>
            <a:ext cx="4273666" cy="213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76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550"/>
    </mc:Choice>
    <mc:Fallback xmlns="">
      <p:transition spd="slow" advTm="35155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A07026-B54E-4484-B53D-B2E2F0314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227" y="246928"/>
            <a:ext cx="8153400" cy="593725"/>
          </a:xfrm>
        </p:spPr>
        <p:txBody>
          <a:bodyPr/>
          <a:lstStyle/>
          <a:p>
            <a:br>
              <a:rPr lang="en-US" sz="2400" dirty="0">
                <a:effectLst/>
                <a:latin typeface="Times New Roman" panose="02020603050405020304" pitchFamily="18" charset="0"/>
              </a:rPr>
            </a:br>
            <a:r>
              <a:rPr lang="en-US" sz="2400" dirty="0">
                <a:effectLst/>
                <a:latin typeface="Times New Roman" panose="02020603050405020304" pitchFamily="18" charset="0"/>
              </a:rPr>
              <a:t>New weights between Input layer and Hidden layer</a:t>
            </a:r>
            <a:br>
              <a:rPr lang="en-US" sz="4400" b="1" u="sng" dirty="0">
                <a:effectLst/>
                <a:latin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E1E3DDE-9148-4F1B-AF52-49434082DCA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" y="951709"/>
            <a:ext cx="4419600" cy="36354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0CB749-1E73-46F2-A59D-862D91B3B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74517"/>
            <a:ext cx="4419600" cy="22662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81659F0-E1CE-488A-887C-D871F93402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399" y="543791"/>
            <a:ext cx="3366193" cy="1680696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86699A-4B4B-46AF-A6F2-978A00878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3442" y="1981200"/>
            <a:ext cx="4532281" cy="4629872"/>
          </a:xfrm>
        </p:spPr>
        <p:txBody>
          <a:bodyPr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The output of Hidden unit1 was 0.802.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The output of Hidden unit2 was 0.450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Delta of output unit1 is -0.1402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delta_hidden_unit1: 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delta_ouput_unit1 * 0.2 * 0.802 * (1 – 0.802)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= (-0.1402) * 0.2 * 0.802 * (1 – 0.802) = -0.00445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 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delta_hidden_unit2: 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delta_ouput_unit1 * 0.3 * 0.450 * (1 – 0.450) 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= (-0.1402) * 0.3 * 0.450 * (1 – 0.450) = -0.0104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0.5 + 0.7 * delta_hidden_unit1 * 1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= 0.5 + 0.7 * -0.00445 * 1 = 0.49691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-0.6  + 0.7 * delta_hidden_unit2 * 1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= -0.6 + 0.7 * -0.0104 * 1 = -0.60728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0.9 + 0.7 * delta_hidden_unit1 * 1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= 0.9 + 0.7 *- 0.00445 * 1 = 0.8969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0.4 + 0.7 * delta_hidden_unit2 * 1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= 0.4 + 0.7 * -0.0104 * 1 = 0.39272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47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839"/>
    </mc:Choice>
    <mc:Fallback xmlns="">
      <p:transition spd="slow" advTm="468839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72EF3-2CD9-49B8-A3B4-F2A3635FD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Before and After with given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48719-8678-44B8-87A5-EACF730440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The Training data</a:t>
            </a:r>
          </a:p>
          <a:p>
            <a:pPr lvl="1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The value 1 is injected into input unit1</a:t>
            </a:r>
          </a:p>
          <a:p>
            <a:pPr lvl="1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The value 1 is injected into input unit2. </a:t>
            </a:r>
          </a:p>
          <a:p>
            <a:pPr lvl="1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The target output in output unit1 is 0.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The transfer function is a sigmoid function.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Learning coefficient is 0.7.</a:t>
            </a:r>
            <a:endParaRPr lang="en-US" dirty="0"/>
          </a:p>
          <a:p>
            <a:r>
              <a:rPr lang="en-US" dirty="0"/>
              <a:t>Before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A5364-72BA-4331-90A9-081005909C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After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A97CC6B-A927-45B3-B73E-F4396518C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3853078"/>
            <a:ext cx="4267200" cy="175701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D321453-D740-4F7C-A41E-47663391E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564" y="3581400"/>
            <a:ext cx="4273666" cy="213378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34CC961-99DD-4EFE-AE2A-A34C584B3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8351" y="1604878"/>
            <a:ext cx="1849249" cy="138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07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276"/>
    </mc:Choice>
    <mc:Fallback xmlns="">
      <p:transition spd="slow" advTm="7327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Backpropagation Algorithm Procedure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153400" cy="51355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en-US" sz="2800" dirty="0"/>
              <a:t>First Step</a:t>
            </a:r>
            <a:endParaRPr lang="en-US" altLang="en-US" sz="2200" dirty="0"/>
          </a:p>
          <a:p>
            <a:pPr marL="0" indent="0">
              <a:buFont typeface="Arial" charset="0"/>
              <a:buNone/>
            </a:pPr>
            <a:r>
              <a:rPr lang="en-US" altLang="en-US" sz="2200" dirty="0"/>
              <a:t>1. Initialization of the connection weights as small random numbers.</a:t>
            </a:r>
          </a:p>
          <a:p>
            <a:pPr marL="0" indent="0">
              <a:buFont typeface="Arial" charset="0"/>
              <a:buNone/>
            </a:pPr>
            <a:r>
              <a:rPr lang="en-US" altLang="en-US" sz="2200" dirty="0"/>
              <a:t>2. Feeding the input to the input units: </a:t>
            </a:r>
            <a:r>
              <a:rPr lang="en-US" altLang="en-US" sz="2200" i="1" dirty="0" err="1"/>
              <a:t>Input</a:t>
            </a:r>
            <a:r>
              <a:rPr lang="en-US" altLang="en-US" sz="2200" i="1" baseline="-25000" dirty="0" err="1"/>
              <a:t>p</a:t>
            </a:r>
            <a:r>
              <a:rPr lang="en-US" altLang="en-US" sz="2200" i="1" dirty="0"/>
              <a:t>=(I</a:t>
            </a:r>
            <a:r>
              <a:rPr lang="en-US" altLang="en-US" sz="2200" i="1" baseline="-25000" dirty="0"/>
              <a:t>p1</a:t>
            </a:r>
            <a:r>
              <a:rPr lang="en-US" altLang="en-US" sz="2200" i="1" dirty="0"/>
              <a:t>, I</a:t>
            </a:r>
            <a:r>
              <a:rPr lang="en-US" altLang="en-US" sz="2200" i="1" baseline="-25000" dirty="0"/>
              <a:t>p2</a:t>
            </a:r>
            <a:r>
              <a:rPr lang="en-US" altLang="en-US" sz="2200" i="1" dirty="0"/>
              <a:t>, …, </a:t>
            </a:r>
            <a:r>
              <a:rPr lang="en-US" altLang="en-US" sz="2200" i="1" dirty="0" err="1"/>
              <a:t>I</a:t>
            </a:r>
            <a:r>
              <a:rPr lang="en-US" altLang="en-US" sz="2200" i="1" baseline="-25000" dirty="0" err="1"/>
              <a:t>pi</a:t>
            </a:r>
            <a:r>
              <a:rPr lang="en-US" altLang="en-US" sz="2200" i="1" dirty="0"/>
              <a:t>)</a:t>
            </a:r>
            <a:r>
              <a:rPr lang="en-US" altLang="en-US" sz="2200" dirty="0"/>
              <a:t>, where </a:t>
            </a:r>
            <a:r>
              <a:rPr lang="en-US" altLang="en-US" sz="2200" dirty="0" err="1"/>
              <a:t>Input</a:t>
            </a:r>
            <a:r>
              <a:rPr lang="en-US" altLang="en-US" sz="2200" baseline="-25000" dirty="0" err="1"/>
              <a:t>p</a:t>
            </a:r>
            <a:r>
              <a:rPr lang="en-US" altLang="en-US" sz="2200" dirty="0"/>
              <a:t> is the </a:t>
            </a:r>
            <a:r>
              <a:rPr lang="en-US" altLang="en-US" sz="2200" dirty="0" err="1"/>
              <a:t>pth</a:t>
            </a:r>
            <a:r>
              <a:rPr lang="en-US" altLang="en-US" sz="2200" dirty="0"/>
              <a:t> training example.</a:t>
            </a:r>
          </a:p>
          <a:p>
            <a:pPr marL="0" indent="0">
              <a:buFont typeface="Arial" charset="0"/>
              <a:buNone/>
            </a:pPr>
            <a:r>
              <a:rPr lang="en-US" altLang="en-US" sz="2200" dirty="0"/>
              <a:t>3. Computation of the net values (weighted sum) of the hidden units  is the weight from the input unit </a:t>
            </a:r>
            <a:r>
              <a:rPr lang="en-US" altLang="en-US" sz="2200" i="1" dirty="0" err="1"/>
              <a:t>i</a:t>
            </a:r>
            <a:r>
              <a:rPr lang="en-US" altLang="en-US" sz="2200" dirty="0"/>
              <a:t> to the hidden unit </a:t>
            </a:r>
            <a:r>
              <a:rPr lang="en-US" altLang="en-US" sz="2200" i="1" dirty="0"/>
              <a:t>j</a:t>
            </a:r>
            <a:r>
              <a:rPr lang="en-US" altLang="en-US" sz="2200" dirty="0"/>
              <a:t>.</a:t>
            </a:r>
          </a:p>
          <a:p>
            <a:pPr marL="0" indent="0">
              <a:buFont typeface="Arial" charset="0"/>
              <a:buNone/>
            </a:pPr>
            <a:r>
              <a:rPr lang="en-US" altLang="en-US" sz="2200" dirty="0"/>
              <a:t>4. Computation of the output values of the hidden units  is the output function of the hidden unit </a:t>
            </a:r>
            <a:r>
              <a:rPr lang="en-US" altLang="en-US" sz="2200" i="1" dirty="0"/>
              <a:t>j</a:t>
            </a:r>
            <a:r>
              <a:rPr lang="en-US" altLang="en-US" sz="2200" dirty="0"/>
              <a:t>.</a:t>
            </a:r>
          </a:p>
          <a:p>
            <a:pPr marL="0" indent="0">
              <a:buFont typeface="Arial" charset="0"/>
              <a:buNone/>
            </a:pPr>
            <a:r>
              <a:rPr lang="en-US" altLang="en-US" sz="2200" dirty="0"/>
              <a:t>5. Computation of the net values (weighted sum) of the output units  is the weight from the hidden unit</a:t>
            </a:r>
            <a:r>
              <a:rPr lang="en-US" altLang="en-US" sz="2200" i="1" dirty="0"/>
              <a:t> j</a:t>
            </a:r>
            <a:r>
              <a:rPr lang="en-US" altLang="en-US" sz="2200" dirty="0"/>
              <a:t> to the output unit </a:t>
            </a:r>
            <a:r>
              <a:rPr lang="en-US" altLang="en-US" sz="2200" i="1" dirty="0"/>
              <a:t>k</a:t>
            </a:r>
            <a:r>
              <a:rPr lang="en-US" altLang="en-US" sz="2200" dirty="0"/>
              <a:t>.</a:t>
            </a:r>
          </a:p>
          <a:p>
            <a:pPr marL="0" indent="0">
              <a:buFont typeface="Arial" charset="0"/>
              <a:buNone/>
            </a:pPr>
            <a:r>
              <a:rPr lang="en-US" altLang="en-US" sz="2200" dirty="0"/>
              <a:t>6. Computation of the output values of the output units  is the output function of the output unit </a:t>
            </a:r>
            <a:r>
              <a:rPr lang="en-US" altLang="en-US" sz="2200" i="1" dirty="0"/>
              <a:t>k</a:t>
            </a:r>
            <a:r>
              <a:rPr lang="en-US" altLang="en-US" sz="2200" dirty="0"/>
              <a:t>.</a:t>
            </a:r>
          </a:p>
          <a:p>
            <a:pPr marL="0" indent="0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2209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962"/>
    </mc:Choice>
    <mc:Fallback xmlns="">
      <p:transition spd="slow" advTm="1396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8D4D6CE-9011-4989-9540-76E66172D508}"/>
              </a:ext>
            </a:extLst>
          </p:cNvPr>
          <p:cNvSpPr/>
          <p:nvPr/>
        </p:nvSpPr>
        <p:spPr>
          <a:xfrm>
            <a:off x="720772" y="2133600"/>
            <a:ext cx="2632167" cy="2590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F96F40-C711-45F0-AD65-3DD1B0064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First step: Backpropagation Algorithms</a:t>
            </a:r>
            <a:endParaRPr lang="en-US" sz="32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3A044D7-6B0F-4105-BEEA-66E63F70520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17840" y="2299522"/>
            <a:ext cx="2498139" cy="2258956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150EBE-B302-4DBE-8647-8B0C44B51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5400" y="1676400"/>
            <a:ext cx="3581400" cy="4449763"/>
          </a:xfrm>
        </p:spPr>
        <p:txBody>
          <a:bodyPr/>
          <a:lstStyle/>
          <a:p>
            <a:r>
              <a:rPr lang="en-US" altLang="en-US" sz="1800" dirty="0"/>
              <a:t>When an input comes into the input layer, the input value propagates to the output layer through the hidden layer. </a:t>
            </a:r>
          </a:p>
          <a:p>
            <a:pPr lvl="1"/>
            <a:r>
              <a:rPr lang="en-US" altLang="en-US" sz="1400" dirty="0"/>
              <a:t>With  the input, weights, and activation functions, this step generates outputs of hidden units and output units. </a:t>
            </a:r>
            <a:endParaRPr lang="en-US" altLang="en-US" sz="1800" dirty="0"/>
          </a:p>
          <a:p>
            <a:r>
              <a:rPr lang="en-US" altLang="en-US" sz="1800" dirty="0"/>
              <a:t>This actual output value is compared with the desired target output value. </a:t>
            </a:r>
          </a:p>
          <a:p>
            <a:r>
              <a:rPr lang="en-US" altLang="en-US" sz="1800" dirty="0"/>
              <a:t>If the desired target output and the actual output of the neural network have different results, the connection weights are changed in the second step. </a:t>
            </a:r>
          </a:p>
          <a:p>
            <a:endParaRPr lang="en-US" sz="2000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771F345-B59C-4E28-B59B-0F80B9836C59}"/>
              </a:ext>
            </a:extLst>
          </p:cNvPr>
          <p:cNvSpPr/>
          <p:nvPr/>
        </p:nvSpPr>
        <p:spPr>
          <a:xfrm>
            <a:off x="60157" y="3063268"/>
            <a:ext cx="868145" cy="90856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15807C-81B1-4E19-8282-FB5B9348DE45}"/>
              </a:ext>
            </a:extLst>
          </p:cNvPr>
          <p:cNvSpPr txBox="1"/>
          <p:nvPr/>
        </p:nvSpPr>
        <p:spPr>
          <a:xfrm>
            <a:off x="36245" y="3255941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input </a:t>
            </a:r>
          </a:p>
          <a:p>
            <a:r>
              <a:rPr lang="en-US" sz="1200" dirty="0">
                <a:solidFill>
                  <a:srgbClr val="FF0000"/>
                </a:solidFill>
              </a:rPr>
              <a:t>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895CAD-2331-4205-8A66-849F9A4C8293}"/>
              </a:ext>
            </a:extLst>
          </p:cNvPr>
          <p:cNvSpPr txBox="1"/>
          <p:nvPr/>
        </p:nvSpPr>
        <p:spPr>
          <a:xfrm>
            <a:off x="3124269" y="3255941"/>
            <a:ext cx="712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actual </a:t>
            </a:r>
          </a:p>
          <a:p>
            <a:r>
              <a:rPr lang="en-US" sz="1400" dirty="0"/>
              <a:t>output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5FE51D5-A044-4323-B521-25ADCBA71B21}"/>
              </a:ext>
            </a:extLst>
          </p:cNvPr>
          <p:cNvSpPr/>
          <p:nvPr/>
        </p:nvSpPr>
        <p:spPr>
          <a:xfrm rot="10800000">
            <a:off x="3980791" y="3032490"/>
            <a:ext cx="1033567" cy="100611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623681-7368-49E6-890A-D3BAA7CDDA21}"/>
              </a:ext>
            </a:extLst>
          </p:cNvPr>
          <p:cNvSpPr txBox="1"/>
          <p:nvPr/>
        </p:nvSpPr>
        <p:spPr>
          <a:xfrm>
            <a:off x="3997216" y="3148218"/>
            <a:ext cx="750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   target 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output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data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1A58835D-1FAF-4113-9198-19EA46D5E84D}"/>
              </a:ext>
            </a:extLst>
          </p:cNvPr>
          <p:cNvSpPr/>
          <p:nvPr/>
        </p:nvSpPr>
        <p:spPr>
          <a:xfrm>
            <a:off x="829950" y="3002853"/>
            <a:ext cx="3167265" cy="1006111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4090A3-E172-4E48-B531-F793F66A71A3}"/>
              </a:ext>
            </a:extLst>
          </p:cNvPr>
          <p:cNvSpPr txBox="1"/>
          <p:nvPr/>
        </p:nvSpPr>
        <p:spPr>
          <a:xfrm>
            <a:off x="3319769" y="3240550"/>
            <a:ext cx="636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actual </a:t>
            </a:r>
          </a:p>
          <a:p>
            <a:r>
              <a:rPr lang="en-US" sz="1200" dirty="0">
                <a:solidFill>
                  <a:srgbClr val="FF0000"/>
                </a:solidFill>
              </a:rPr>
              <a:t>output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AA4A42A7-12F8-4DB1-8FE9-859758FF639A}"/>
              </a:ext>
            </a:extLst>
          </p:cNvPr>
          <p:cNvSpPr/>
          <p:nvPr/>
        </p:nvSpPr>
        <p:spPr>
          <a:xfrm>
            <a:off x="3845289" y="3418711"/>
            <a:ext cx="404470" cy="1006111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6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81"/>
    </mc:Choice>
    <mc:Fallback xmlns="">
      <p:transition spd="slow" advTm="2348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710E5-774A-4D0D-BB74-57E4C3547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br>
              <a:rPr lang="en-US" sz="2400" dirty="0">
                <a:effectLst/>
                <a:latin typeface="Times New Roman" panose="02020603050405020304" pitchFamily="18" charset="0"/>
              </a:rPr>
            </a:br>
            <a:br>
              <a:rPr lang="en-US" sz="2400" dirty="0">
                <a:effectLst/>
                <a:latin typeface="Times New Roman" panose="02020603050405020304" pitchFamily="18" charset="0"/>
              </a:rPr>
            </a:br>
            <a:r>
              <a:rPr lang="en-US" sz="2400" dirty="0">
                <a:effectLst/>
                <a:latin typeface="Times New Roman" panose="02020603050405020304" pitchFamily="18" charset="0"/>
              </a:rPr>
              <a:t>Example </a:t>
            </a:r>
            <a:r>
              <a:rPr lang="en-US" sz="2400" dirty="0">
                <a:latin typeface="Times New Roman" panose="02020603050405020304" pitchFamily="18" charset="0"/>
              </a:rPr>
              <a:t>of </a:t>
            </a:r>
            <a:r>
              <a:rPr lang="en-US" sz="2400" dirty="0">
                <a:effectLst/>
                <a:latin typeface="Times New Roman" panose="02020603050405020304" pitchFamily="18" charset="0"/>
              </a:rPr>
              <a:t>First Step </a:t>
            </a:r>
            <a:br>
              <a:rPr lang="en-US" sz="2400" b="1" u="sng" dirty="0">
                <a:effectLst/>
                <a:latin typeface="Times New Roman" panose="02020603050405020304" pitchFamily="18" charset="0"/>
              </a:rPr>
            </a:b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0A42A-9AA0-451D-81BE-BE6D1304C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066800"/>
            <a:ext cx="8115300" cy="5334000"/>
          </a:xfrm>
        </p:spPr>
        <p:txBody>
          <a:bodyPr/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The Training data</a:t>
            </a:r>
          </a:p>
          <a:p>
            <a:pPr lvl="1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The value 1 is injected into input unit1</a:t>
            </a:r>
          </a:p>
          <a:p>
            <a:pPr lvl="1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The value 1 is injected into input unit2. </a:t>
            </a:r>
          </a:p>
          <a:p>
            <a:pPr lvl="1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The target output in output unit1 is 0. 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The initial weights are given as right.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The transfer function is a sigmoid function.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Learning coefficient is 0.7.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&lt;Hidden Units&gt;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The net of hidden unit 1: 1 * 0.5 + 1 * 0.9 = 1.4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The net of hidden unit 2: 1 * (-0.6) + 1 * 0.4 = -0.2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 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The output of hidden unit 1:  1 / 1 + e</a:t>
            </a:r>
            <a:r>
              <a:rPr lang="en-US" sz="1400" baseline="300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-(1.4)</a:t>
            </a:r>
            <a:r>
              <a:rPr lang="en-US" sz="14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 = 0.802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The output of hidden unit 2:  1 / 1 + e</a:t>
            </a:r>
            <a:r>
              <a:rPr lang="en-US" sz="1400" baseline="300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-(-0.2)</a:t>
            </a:r>
            <a:r>
              <a:rPr lang="en-US" sz="14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 = 0.450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 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&lt;Output Unit&gt;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The net of output unit 1: 0.802*0.2 + 0.450*0.3= 0.2954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The output of output unit 1:  1 / 1 + e</a:t>
            </a:r>
            <a:r>
              <a:rPr lang="en-US" sz="1400" baseline="300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-(0.2954)</a:t>
            </a:r>
            <a:r>
              <a:rPr lang="en-US" sz="14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 = 0.5733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u="sng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With input data (1, 1), this network generates actual output 0.5733.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u="sng" dirty="0"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Times New Roman" panose="02020603050405020304" pitchFamily="18" charset="0"/>
                <a:ea typeface="Batang" panose="02030600000101010101" pitchFamily="18" charset="-127"/>
              </a:rPr>
              <a:t>How is this output? What is the given target output for the input data (1,1)?</a:t>
            </a:r>
            <a:endParaRPr lang="en-US" sz="1600" b="1" dirty="0">
              <a:effectLst/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C58469-952F-4EED-ACEF-0812660AA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523906"/>
            <a:ext cx="4273666" cy="213378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3CA40DFD-7850-41D3-A3D0-25873A76B406}"/>
              </a:ext>
            </a:extLst>
          </p:cNvPr>
          <p:cNvSpPr/>
          <p:nvPr/>
        </p:nvSpPr>
        <p:spPr>
          <a:xfrm>
            <a:off x="4578927" y="2111827"/>
            <a:ext cx="304800" cy="1524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58C3979-B78A-4ECA-9ADC-B50F4A21CAF4}"/>
              </a:ext>
            </a:extLst>
          </p:cNvPr>
          <p:cNvSpPr/>
          <p:nvPr/>
        </p:nvSpPr>
        <p:spPr>
          <a:xfrm>
            <a:off x="4572000" y="3276600"/>
            <a:ext cx="304800" cy="1524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421CD5B-849F-49E0-9321-9AC211E35EF1}"/>
              </a:ext>
            </a:extLst>
          </p:cNvPr>
          <p:cNvSpPr/>
          <p:nvPr/>
        </p:nvSpPr>
        <p:spPr>
          <a:xfrm rot="10800000">
            <a:off x="8267700" y="2398225"/>
            <a:ext cx="304800" cy="19257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142B89-C567-49CA-B886-4CD8D1528330}"/>
              </a:ext>
            </a:extLst>
          </p:cNvPr>
          <p:cNvSpPr txBox="1"/>
          <p:nvPr/>
        </p:nvSpPr>
        <p:spPr>
          <a:xfrm>
            <a:off x="4343400" y="1981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C5A5CC-4028-44FB-9E9C-0F435F596E74}"/>
              </a:ext>
            </a:extLst>
          </p:cNvPr>
          <p:cNvSpPr txBox="1"/>
          <p:nvPr/>
        </p:nvSpPr>
        <p:spPr>
          <a:xfrm>
            <a:off x="4322398" y="313586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4122DF-57D5-45D1-B7CB-A0538D0837CE}"/>
              </a:ext>
            </a:extLst>
          </p:cNvPr>
          <p:cNvSpPr txBox="1"/>
          <p:nvPr/>
        </p:nvSpPr>
        <p:spPr>
          <a:xfrm>
            <a:off x="8547561" y="230337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pic>
        <p:nvPicPr>
          <p:cNvPr id="1026" name="Picture 2" descr="Sigmoid Function Equation Angle, PNG, 2400x1800px, Sigmoid Function, Area, Diagram, Equation, Function Download Free">
            <a:extLst>
              <a:ext uri="{FF2B5EF4-FFF2-40B4-BE49-F238E27FC236}">
                <a16:creationId xmlns:a16="http://schemas.microsoft.com/office/drawing/2014/main" id="{EF4F36A1-EC78-4798-9F2B-68B3729DC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528291"/>
            <a:ext cx="2365664" cy="1774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9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26"/>
    </mc:Choice>
    <mc:Fallback xmlns="">
      <p:transition spd="slow" advTm="3532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8D4D6CE-9011-4989-9540-76E66172D508}"/>
              </a:ext>
            </a:extLst>
          </p:cNvPr>
          <p:cNvSpPr/>
          <p:nvPr/>
        </p:nvSpPr>
        <p:spPr>
          <a:xfrm>
            <a:off x="720772" y="2133600"/>
            <a:ext cx="2632167" cy="2590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F96F40-C711-45F0-AD65-3DD1B0064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Second step: Backpropagation Algorithms</a:t>
            </a:r>
            <a:endParaRPr lang="en-US" sz="32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3A044D7-6B0F-4105-BEEA-66E63F70520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17840" y="2299522"/>
            <a:ext cx="2498139" cy="2258956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150EBE-B302-4DBE-8647-8B0C44B51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5400" y="1676400"/>
            <a:ext cx="3581400" cy="4449763"/>
          </a:xfrm>
        </p:spPr>
        <p:txBody>
          <a:bodyPr/>
          <a:lstStyle/>
          <a:p>
            <a:r>
              <a:rPr lang="en-US" altLang="en-US" sz="1800" dirty="0"/>
              <a:t>If the desired target output and the actual output of the neural network have different results, the connection weights are changed in the second step. </a:t>
            </a:r>
          </a:p>
          <a:p>
            <a:r>
              <a:rPr lang="en-US" altLang="en-US" sz="1800" dirty="0"/>
              <a:t>The error signals </a:t>
            </a:r>
            <a:r>
              <a:rPr lang="en-US" altLang="en-US" sz="1800" u="sng" dirty="0"/>
              <a:t>backpropagate</a:t>
            </a:r>
            <a:r>
              <a:rPr lang="en-US" altLang="en-US" sz="1800" dirty="0"/>
              <a:t> from the output layer to the input layer through the hidden layer. </a:t>
            </a:r>
          </a:p>
          <a:p>
            <a:r>
              <a:rPr lang="en-US" altLang="en-US" sz="1800" dirty="0"/>
              <a:t>When the </a:t>
            </a:r>
            <a:r>
              <a:rPr lang="en-US" altLang="en-US" sz="1800" i="1" dirty="0"/>
              <a:t>node</a:t>
            </a:r>
            <a:r>
              <a:rPr lang="en-US" altLang="en-US" sz="1800" dirty="0"/>
              <a:t> in the network has a differentiable and nonlinear output function like a sigmoid, the gradient search method  can be implemented to </a:t>
            </a:r>
            <a:r>
              <a:rPr lang="en-US" altLang="en-US" sz="1800" u="sng" dirty="0"/>
              <a:t>backpropagate</a:t>
            </a:r>
            <a:r>
              <a:rPr lang="en-US" altLang="en-US" sz="1800" dirty="0"/>
              <a:t> and correct the error of the output. </a:t>
            </a:r>
          </a:p>
          <a:p>
            <a:endParaRPr lang="en-US" sz="2000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771F345-B59C-4E28-B59B-0F80B9836C59}"/>
              </a:ext>
            </a:extLst>
          </p:cNvPr>
          <p:cNvSpPr/>
          <p:nvPr/>
        </p:nvSpPr>
        <p:spPr>
          <a:xfrm>
            <a:off x="60157" y="3063268"/>
            <a:ext cx="868145" cy="90856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15807C-81B1-4E19-8282-FB5B9348DE45}"/>
              </a:ext>
            </a:extLst>
          </p:cNvPr>
          <p:cNvSpPr txBox="1"/>
          <p:nvPr/>
        </p:nvSpPr>
        <p:spPr>
          <a:xfrm>
            <a:off x="36245" y="3255941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input </a:t>
            </a:r>
          </a:p>
          <a:p>
            <a:r>
              <a:rPr lang="en-US" sz="1200" dirty="0">
                <a:solidFill>
                  <a:srgbClr val="FF0000"/>
                </a:solidFill>
              </a:rPr>
              <a:t>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895CAD-2331-4205-8A66-849F9A4C8293}"/>
              </a:ext>
            </a:extLst>
          </p:cNvPr>
          <p:cNvSpPr txBox="1"/>
          <p:nvPr/>
        </p:nvSpPr>
        <p:spPr>
          <a:xfrm>
            <a:off x="3124269" y="3255941"/>
            <a:ext cx="712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actual </a:t>
            </a:r>
          </a:p>
          <a:p>
            <a:r>
              <a:rPr lang="en-US" sz="1400" dirty="0"/>
              <a:t>output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5FE51D5-A044-4323-B521-25ADCBA71B21}"/>
              </a:ext>
            </a:extLst>
          </p:cNvPr>
          <p:cNvSpPr/>
          <p:nvPr/>
        </p:nvSpPr>
        <p:spPr>
          <a:xfrm rot="10800000">
            <a:off x="3980791" y="3032490"/>
            <a:ext cx="1033567" cy="100611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623681-7368-49E6-890A-D3BAA7CDDA21}"/>
              </a:ext>
            </a:extLst>
          </p:cNvPr>
          <p:cNvSpPr txBox="1"/>
          <p:nvPr/>
        </p:nvSpPr>
        <p:spPr>
          <a:xfrm>
            <a:off x="3997216" y="3148218"/>
            <a:ext cx="750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   target 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output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data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1A58835D-1FAF-4113-9198-19EA46D5E84D}"/>
              </a:ext>
            </a:extLst>
          </p:cNvPr>
          <p:cNvSpPr/>
          <p:nvPr/>
        </p:nvSpPr>
        <p:spPr>
          <a:xfrm>
            <a:off x="829950" y="3002853"/>
            <a:ext cx="3167265" cy="1006111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4090A3-E172-4E48-B531-F793F66A71A3}"/>
              </a:ext>
            </a:extLst>
          </p:cNvPr>
          <p:cNvSpPr txBox="1"/>
          <p:nvPr/>
        </p:nvSpPr>
        <p:spPr>
          <a:xfrm>
            <a:off x="3319769" y="3240550"/>
            <a:ext cx="636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actual </a:t>
            </a:r>
          </a:p>
          <a:p>
            <a:r>
              <a:rPr lang="en-US" sz="1200" dirty="0">
                <a:solidFill>
                  <a:srgbClr val="FF0000"/>
                </a:solidFill>
              </a:rPr>
              <a:t>output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AA4A42A7-12F8-4DB1-8FE9-859758FF639A}"/>
              </a:ext>
            </a:extLst>
          </p:cNvPr>
          <p:cNvSpPr/>
          <p:nvPr/>
        </p:nvSpPr>
        <p:spPr>
          <a:xfrm>
            <a:off x="3845289" y="3418711"/>
            <a:ext cx="404470" cy="1006111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19165173-F148-4F06-8334-8232CD0E8697}"/>
              </a:ext>
            </a:extLst>
          </p:cNvPr>
          <p:cNvSpPr/>
          <p:nvPr/>
        </p:nvSpPr>
        <p:spPr>
          <a:xfrm rot="1886912">
            <a:off x="1031037" y="3464850"/>
            <a:ext cx="3246892" cy="659399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Sigmoid Function Equation Angle, PNG, 2400x1800px, Sigmoid Function, Area, Diagram, Equation, Function Download Free">
            <a:extLst>
              <a:ext uri="{FF2B5EF4-FFF2-40B4-BE49-F238E27FC236}">
                <a16:creationId xmlns:a16="http://schemas.microsoft.com/office/drawing/2014/main" id="{08C26333-992F-4259-9E8F-8C15AA203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229" y="5060978"/>
            <a:ext cx="1859294" cy="139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265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169"/>
    </mc:Choice>
    <mc:Fallback xmlns="">
      <p:transition spd="slow" advTm="6616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Performance of the system</a:t>
            </a: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0">
            <a:blip r:embed="rId2"/>
            <a:stretch>
              <a:fillRect l="-1333" t="-1348" r="-1704" b="-15364"/>
            </a:stretch>
          </a:blipFill>
        </p:spPr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148"/>
    </mc:Choice>
    <mc:Fallback xmlns="">
      <p:transition spd="slow" advTm="3614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Goal of the neural network</a:t>
            </a: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0">
            <a:blip r:embed="rId2"/>
            <a:stretch>
              <a:fillRect l="-1333" t="-1348" r="-2148"/>
            </a:stretch>
          </a:blipFill>
        </p:spPr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endParaRPr lang="en-US" dirty="0">
              <a:noFill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dirty="0">
              <a:noFill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dirty="0">
              <a:noFill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dirty="0">
              <a:noFill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>
                <a:noFill/>
              </a:rPr>
              <a:t>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470"/>
    </mc:Choice>
    <mc:Fallback xmlns="">
      <p:transition spd="slow" advTm="6447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Gradient Descent Method</a:t>
            </a:r>
          </a:p>
        </p:txBody>
      </p:sp>
      <p:pic>
        <p:nvPicPr>
          <p:cNvPr id="10243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33525" y="1839913"/>
            <a:ext cx="6076950" cy="4048125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285"/>
    </mc:Choice>
    <mc:Fallback xmlns="">
      <p:transition spd="slow" advTm="10328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𝐸</m:t>
                        </m:r>
                      </m:num>
                      <m:den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𝑘𝑗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𝐸</m:t>
                        </m:r>
                      </m:num>
                      <m:den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𝑘𝑗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𝐸</m:t>
                        </m:r>
                      </m:num>
                      <m:den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𝑁𝑒𝑡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𝑁𝑒𝑡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𝑘𝑗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𝑝𝑘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𝑝𝑘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dirty="0"/>
                              <m:t>) 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𝐸</m:t>
                        </m:r>
                      </m:num>
                      <m:den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= -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𝑝𝑘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 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𝑝𝑘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𝑁𝑒𝑡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𝑘𝑗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852" t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694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8832"/>
    </mc:Choice>
    <mc:Fallback xmlns="">
      <p:transition spd="slow" advTm="168832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</TotalTime>
  <Words>1088</Words>
  <Application>Microsoft Office PowerPoint</Application>
  <PresentationFormat>On-screen Show (4:3)</PresentationFormat>
  <Paragraphs>160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Symbol</vt:lpstr>
      <vt:lpstr>Times New Roman</vt:lpstr>
      <vt:lpstr>Office Theme</vt:lpstr>
      <vt:lpstr>Backpropagation Algorithms</vt:lpstr>
      <vt:lpstr>Backpropagation Algorithm Procedure </vt:lpstr>
      <vt:lpstr>First step: Backpropagation Algorithms</vt:lpstr>
      <vt:lpstr>  Example of First Step  </vt:lpstr>
      <vt:lpstr>Second step: Backpropagation Algorithms</vt:lpstr>
      <vt:lpstr>Performance of the system</vt:lpstr>
      <vt:lpstr>Goal of the neural network</vt:lpstr>
      <vt:lpstr>Gradient Descent Method</vt:lpstr>
      <vt:lpstr>PowerPoint Presentation</vt:lpstr>
      <vt:lpstr>First derivative of f(x)=1/(1+e^(-x) )</vt:lpstr>
      <vt:lpstr>PowerPoint Presentation</vt:lpstr>
      <vt:lpstr>Backpropagation Algorithm Procedure </vt:lpstr>
      <vt:lpstr> New weights between Hidden layer and Output layer </vt:lpstr>
      <vt:lpstr> New weights between Input layer and Hidden layer </vt:lpstr>
      <vt:lpstr>Before and After with given data</vt:lpstr>
    </vt:vector>
  </TitlesOfParts>
  <Company>Western Illinois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Hebian learning</dc:title>
  <dc:creator>WIU User</dc:creator>
  <cp:lastModifiedBy>Byoung Lee</cp:lastModifiedBy>
  <cp:revision>149</cp:revision>
  <cp:lastPrinted>2020-09-23T17:22:58Z</cp:lastPrinted>
  <dcterms:created xsi:type="dcterms:W3CDTF">2009-08-26T04:24:48Z</dcterms:created>
  <dcterms:modified xsi:type="dcterms:W3CDTF">2020-09-23T19:44:17Z</dcterms:modified>
</cp:coreProperties>
</file>