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610800" y="2387375"/>
            <a:ext cx="7922399" cy="205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10800" y="2387375"/>
            <a:ext cx="7946099" cy="2052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510968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253350" y="235650"/>
            <a:ext cx="8637300" cy="6386700"/>
          </a:xfrm>
          <a:prstGeom prst="roundRect">
            <a:avLst>
              <a:gd fmla="val 6032" name="adj"/>
            </a:avLst>
          </a:prstGeom>
          <a:solidFill>
            <a:srgbClr val="E2E2E2">
              <a:alpha val="88460"/>
            </a:srgbClr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00.png"/><Relationship Id="rId4" Type="http://schemas.openxmlformats.org/officeDocument/2006/relationships/slideLayout" Target="../slideLayouts/slideLayout3.xml"/><Relationship Id="rId3" Type="http://schemas.openxmlformats.org/officeDocument/2006/relationships/slideLayout" Target="../slideLayouts/slideLayout2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jpg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jpg"/><Relationship Id="rId3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ctrTitle"/>
          </p:nvPr>
        </p:nvSpPr>
        <p:spPr>
          <a:xfrm>
            <a:off x="598950" y="2402550"/>
            <a:ext cx="7946099" cy="205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SOFTWARE</a:t>
            </a:r>
          </a:p>
          <a:p>
            <a:pPr>
              <a:spcBef>
                <a:spcPts val="0"/>
              </a:spcBef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REUTILIZABLE</a:t>
            </a:r>
          </a:p>
        </p:txBody>
      </p:sp>
      <p:sp>
        <p:nvSpPr>
          <p:cNvPr id="33" name="Shape 33"/>
          <p:cNvSpPr txBox="1"/>
          <p:nvPr>
            <p:ph idx="1" type="subTitle"/>
          </p:nvPr>
        </p:nvSpPr>
        <p:spPr>
          <a:xfrm>
            <a:off x="685800" y="510968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Grupo: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/>
        </p:nvSpPr>
        <p:spPr>
          <a:xfrm>
            <a:off x="6048625" y="4731275"/>
            <a:ext cx="3002099" cy="20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s" sz="1800" u="sng"/>
              <a:t>Curso</a:t>
            </a:r>
            <a:r>
              <a:rPr b="1" lang="es" sz="1800"/>
              <a:t>: 2º GII</a:t>
            </a:r>
          </a:p>
          <a:p>
            <a:pPr rtl="0">
              <a:spcBef>
                <a:spcPts val="0"/>
              </a:spcBef>
              <a:buNone/>
            </a:pPr>
            <a:r>
              <a:rPr b="1" lang="es" sz="1800" u="sng"/>
              <a:t>Alumnos</a:t>
            </a:r>
            <a:r>
              <a:rPr b="1" lang="es" sz="1800"/>
              <a:t>:</a:t>
            </a:r>
          </a:p>
          <a:p>
            <a:pPr rtl="0">
              <a:spcBef>
                <a:spcPts val="0"/>
              </a:spcBef>
              <a:buNone/>
            </a:pPr>
            <a:r>
              <a:rPr b="1" lang="es" sz="1800"/>
              <a:t>Bozga, Daniela Lavinia</a:t>
            </a:r>
          </a:p>
          <a:p>
            <a:pPr rtl="0">
              <a:spcBef>
                <a:spcPts val="0"/>
              </a:spcBef>
              <a:buNone/>
            </a:pPr>
            <a:r>
              <a:rPr b="1" lang="es" sz="1800"/>
              <a:t>Mila Pallás, Cristian</a:t>
            </a:r>
          </a:p>
          <a:p>
            <a:pPr rtl="0">
              <a:spcBef>
                <a:spcPts val="0"/>
              </a:spcBef>
              <a:buNone/>
            </a:pPr>
            <a:r>
              <a:rPr b="1" lang="es" sz="1800"/>
              <a:t>Solaz Hernandez, Marcos</a:t>
            </a:r>
          </a:p>
          <a:p>
            <a:pPr rtl="0">
              <a:spcBef>
                <a:spcPts val="0"/>
              </a:spcBef>
              <a:buNone/>
            </a:pPr>
            <a:r>
              <a:rPr b="1" lang="es" sz="1800"/>
              <a:t>Soriano García, Sergio</a:t>
            </a:r>
          </a:p>
          <a:p>
            <a:pPr>
              <a:spcBef>
                <a:spcPts val="0"/>
              </a:spcBef>
              <a:buNone/>
            </a:pPr>
            <a:r>
              <a:rPr b="1" lang="es" sz="1800"/>
              <a:t>Vives del Sol, Marcos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46"/>
            <a:ext cx="8229600" cy="82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Peligros del copia y pega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150" y="1231028"/>
            <a:ext cx="3863224" cy="539182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710950" y="1445450"/>
            <a:ext cx="3729899" cy="3071700"/>
          </a:xfrm>
          <a:prstGeom prst="wedgeRoundRectCallout">
            <a:avLst>
              <a:gd fmla="val 83427" name="adj1"/>
              <a:gd fmla="val -6737" name="adj2"/>
              <a:gd fmla="val 0" name="adj3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2400"/>
              <a:t>Oye, que vi que ayer te fuiste a tu hora.</a:t>
            </a:r>
          </a:p>
          <a:p>
            <a:pPr>
              <a:spcBef>
                <a:spcPts val="0"/>
              </a:spcBef>
              <a:buNone/>
            </a:pPr>
            <a:r>
              <a:rPr lang="es" sz="2400"/>
              <a:t>Pues añádeme para ya un registro de llamadas, que no lo vamos a usar pero así te ganas tus 620€ mensuales.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74646"/>
            <a:ext cx="8229600" cy="82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Peligros del copia y pega</a:t>
            </a:r>
          </a:p>
        </p:txBody>
      </p:sp>
      <p:sp>
        <p:nvSpPr>
          <p:cNvPr id="101" name="Shape 101"/>
          <p:cNvSpPr/>
          <p:nvPr/>
        </p:nvSpPr>
        <p:spPr>
          <a:xfrm>
            <a:off x="1860600" y="2176625"/>
            <a:ext cx="5422800" cy="2898599"/>
          </a:xfrm>
          <a:prstGeom prst="rect">
            <a:avLst/>
          </a:prstGeom>
          <a:solidFill>
            <a:srgbClr val="FFFFFF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RegistroAplicacion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@lombok.Getter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ListaString clientes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ListaString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128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@lombok.Getter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ListaInt ultimasLlamadas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ListaInt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74646"/>
            <a:ext cx="8229600" cy="82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Peligros del copia y pega</a:t>
            </a:r>
          </a:p>
        </p:txBody>
      </p:sp>
      <p:sp>
        <p:nvSpPr>
          <p:cNvPr id="107" name="Shape 107"/>
          <p:cNvSpPr/>
          <p:nvPr/>
        </p:nvSpPr>
        <p:spPr>
          <a:xfrm>
            <a:off x="457200" y="1095450"/>
            <a:ext cx="4035300" cy="5186100"/>
          </a:xfrm>
          <a:prstGeom prst="rect">
            <a:avLst/>
          </a:prstGeom>
          <a:solidFill>
            <a:srgbClr val="FFFFFF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ListaString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String elem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[];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cantidad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ListaString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elem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String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val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elem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String get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pos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elem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08" name="Shape 108"/>
          <p:cNvSpPr/>
          <p:nvPr/>
        </p:nvSpPr>
        <p:spPr>
          <a:xfrm>
            <a:off x="4651500" y="1095450"/>
            <a:ext cx="4035300" cy="5186100"/>
          </a:xfrm>
          <a:prstGeom prst="rect">
            <a:avLst/>
          </a:prstGeom>
          <a:solidFill>
            <a:srgbClr val="FFFFFF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ListaInt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elem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[];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cantidad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ListaInt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elem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valor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elem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valor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get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pos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elem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buNone/>
            </a:pP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457200" y="1095450"/>
            <a:ext cx="4035300" cy="5186100"/>
          </a:xfrm>
          <a:prstGeom prst="rect">
            <a:avLst/>
          </a:prstGeom>
          <a:solidFill>
            <a:srgbClr val="FFFFFF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ListaString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String elem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[];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cantidad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ListaString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elem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String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val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elem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String get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pos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elem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457200" y="274646"/>
            <a:ext cx="8229600" cy="82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Peligros del copia y pega</a:t>
            </a:r>
          </a:p>
        </p:txBody>
      </p:sp>
      <p:sp>
        <p:nvSpPr>
          <p:cNvPr id="115" name="Shape 115"/>
          <p:cNvSpPr/>
          <p:nvPr/>
        </p:nvSpPr>
        <p:spPr>
          <a:xfrm>
            <a:off x="457200" y="1095450"/>
            <a:ext cx="4035300" cy="5186100"/>
          </a:xfrm>
          <a:prstGeom prst="rect">
            <a:avLst/>
          </a:prstGeom>
          <a:solidFill>
            <a:srgbClr val="FFFFFF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ListaString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String elem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[];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cantidad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ListaString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elem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String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val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elem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String get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pos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elem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16" name="Shape 116"/>
          <p:cNvSpPr/>
          <p:nvPr/>
        </p:nvSpPr>
        <p:spPr>
          <a:xfrm>
            <a:off x="4651500" y="1095450"/>
            <a:ext cx="4035300" cy="5186100"/>
          </a:xfrm>
          <a:prstGeom prst="rect">
            <a:avLst/>
          </a:prstGeom>
          <a:solidFill>
            <a:srgbClr val="FFFFFF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ListaInt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elem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[];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cantidad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ListaInt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elem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valor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elem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valor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get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pos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elem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buNone/>
            </a:pP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74646"/>
            <a:ext cx="8229600" cy="82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Solución: genéricos</a:t>
            </a:r>
          </a:p>
        </p:txBody>
      </p:sp>
      <p:sp>
        <p:nvSpPr>
          <p:cNvPr id="122" name="Shape 122"/>
          <p:cNvSpPr/>
          <p:nvPr/>
        </p:nvSpPr>
        <p:spPr>
          <a:xfrm>
            <a:off x="1860600" y="1095450"/>
            <a:ext cx="5422800" cy="5186100"/>
          </a:xfrm>
          <a:prstGeom prst="rect">
            <a:avLst/>
          </a:prstGeom>
          <a:solidFill>
            <a:srgbClr val="FFFFFF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ListaArray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 elem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[];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cantidad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ListaArray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elem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valor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elem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valor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cantidad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 get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pos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elem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buNone/>
            </a:pP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74646"/>
            <a:ext cx="8229600" cy="82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Solución: genéricos</a:t>
            </a:r>
          </a:p>
        </p:txBody>
      </p:sp>
      <p:sp>
        <p:nvSpPr>
          <p:cNvPr id="128" name="Shape 128"/>
          <p:cNvSpPr/>
          <p:nvPr/>
        </p:nvSpPr>
        <p:spPr>
          <a:xfrm>
            <a:off x="1487550" y="2176625"/>
            <a:ext cx="6168899" cy="2898599"/>
          </a:xfrm>
          <a:prstGeom prst="rect">
            <a:avLst/>
          </a:prstGeom>
          <a:solidFill>
            <a:srgbClr val="FFFFFF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RegistroAplicacion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@lombok.Getter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ListaArray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clientes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ListaArray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s" sz="18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128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@lombok.Getter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ListaArray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ultimasLlamadas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ListaArray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s" sz="18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74646"/>
            <a:ext cx="8229600" cy="82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Cambio de la implementación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150" y="1231028"/>
            <a:ext cx="3863224" cy="539182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710950" y="1445450"/>
            <a:ext cx="3729899" cy="3071700"/>
          </a:xfrm>
          <a:prstGeom prst="wedgeRoundRectCallout">
            <a:avLst>
              <a:gd fmla="val 83427" name="adj1"/>
              <a:gd fmla="val -6737" name="adj2"/>
              <a:gd fmla="val 0" name="adj3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Perdona que te moleste en los veinte minutos que tienes para comer, pero necesito para ya que me cambies la implementación de la lista.</a:t>
            </a:r>
          </a:p>
        </p:txBody>
      </p:sp>
      <p:sp>
        <p:nvSpPr>
          <p:cNvPr id="136" name="Shape 136"/>
          <p:cNvSpPr/>
          <p:nvPr/>
        </p:nvSpPr>
        <p:spPr>
          <a:xfrm>
            <a:off x="710950" y="4747925"/>
            <a:ext cx="3729899" cy="1453800"/>
          </a:xfrm>
          <a:prstGeom prst="wedgeRoundRectCallout">
            <a:avLst>
              <a:gd fmla="val 84307" name="adj1"/>
              <a:gd fmla="val -65110" name="adj2"/>
              <a:gd fmla="val 0" name="adj3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¿Que si no funciona bien la de ahora? Sí. ¿Y qué?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2743250"/>
            <a:ext cx="8229600" cy="361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Opción B: cargarse al jefe</a:t>
            </a:r>
            <a:br>
              <a:rPr lang="es"/>
            </a:br>
            <a:br>
              <a:rPr lang="es"/>
            </a:br>
            <a:br>
              <a:rPr lang="es"/>
            </a:br>
            <a:br>
              <a:rPr lang="es"/>
            </a:br>
            <a:br>
              <a:rPr lang="es"/>
            </a:br>
            <a:br>
              <a:rPr lang="es"/>
            </a:br>
            <a:r>
              <a:rPr lang="es"/>
              <a:t>Problema: está mal visto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57200" y="5899350"/>
            <a:ext cx="8229600" cy="50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Solución: mantener varias implementaciones</a:t>
            </a:r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457200" y="349995"/>
            <a:ext cx="8229600" cy="73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Cambio de la implementación</a:t>
            </a:r>
          </a:p>
        </p:txBody>
      </p:sp>
      <p:sp>
        <p:nvSpPr>
          <p:cNvPr id="144" name="Shape 144"/>
          <p:cNvSpPr txBox="1"/>
          <p:nvPr>
            <p:ph idx="3" type="body"/>
          </p:nvPr>
        </p:nvSpPr>
        <p:spPr>
          <a:xfrm>
            <a:off x="457200" y="962525"/>
            <a:ext cx="8229600" cy="2057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/>
              <a:t>Opción A: borrar la implementación y reescribir el archivo</a:t>
            </a:r>
            <a:br>
              <a:rPr lang="es"/>
            </a:br>
            <a:r>
              <a:rPr lang="es"/>
              <a:t>Problema: la implementación funciona bien, ¿porqué borrarla?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037" y="3432287"/>
            <a:ext cx="4039925" cy="223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74646"/>
            <a:ext cx="8229600" cy="82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Múltiples implementaciones</a:t>
            </a:r>
          </a:p>
        </p:txBody>
      </p:sp>
      <p:sp>
        <p:nvSpPr>
          <p:cNvPr id="151" name="Shape 151"/>
          <p:cNvSpPr/>
          <p:nvPr/>
        </p:nvSpPr>
        <p:spPr>
          <a:xfrm>
            <a:off x="457200" y="1095450"/>
            <a:ext cx="4035300" cy="5186100"/>
          </a:xfrm>
          <a:prstGeom prst="rect">
            <a:avLst/>
          </a:prstGeom>
          <a:solidFill>
            <a:srgbClr val="FFFFFF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ListEnlazada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Nodo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cabeza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Nodo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ultimo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ListEnlazada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cabeza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Nodo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&lt;&gt;();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ultimo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cabeza;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valor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ultimo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valor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valor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Nodo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nodo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&lt;&gt;();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ultimo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siguiente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nodo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ultimo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nodo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52" name="Shape 152"/>
          <p:cNvSpPr/>
          <p:nvPr/>
        </p:nvSpPr>
        <p:spPr>
          <a:xfrm>
            <a:off x="4651500" y="1095450"/>
            <a:ext cx="4035300" cy="5186100"/>
          </a:xfrm>
          <a:prstGeom prst="rect">
            <a:avLst/>
          </a:prstGeom>
          <a:solidFill>
            <a:srgbClr val="FFFFFF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 get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pos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Nodo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nodo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cabeza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nodo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nodo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siguiente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pos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--;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nodo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 private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Nodo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 valor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Nodo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siguiente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rgbClr val="8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74646"/>
            <a:ext cx="8229600" cy="82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Múltiples implementaciones</a:t>
            </a:r>
          </a:p>
        </p:txBody>
      </p:sp>
      <p:sp>
        <p:nvSpPr>
          <p:cNvPr id="158" name="Shape 158"/>
          <p:cNvSpPr/>
          <p:nvPr/>
        </p:nvSpPr>
        <p:spPr>
          <a:xfrm>
            <a:off x="2554350" y="1095450"/>
            <a:ext cx="4035300" cy="1552799"/>
          </a:xfrm>
          <a:prstGeom prst="rect">
            <a:avLst/>
          </a:prstGeom>
          <a:solidFill>
            <a:srgbClr val="FFFFFF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valor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 get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pos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59" name="Shape 159"/>
          <p:cNvSpPr/>
          <p:nvPr/>
        </p:nvSpPr>
        <p:spPr>
          <a:xfrm>
            <a:off x="457200" y="3571875"/>
            <a:ext cx="4035300" cy="2709599"/>
          </a:xfrm>
          <a:prstGeom prst="rect">
            <a:avLst/>
          </a:prstGeom>
          <a:solidFill>
            <a:srgbClr val="FFFFFF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8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ListaEnlazada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ListaEnlazada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lang="es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valor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r>
              <a:rPr b="1" lang="es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 get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pos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lang="es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8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4651500" y="3571875"/>
            <a:ext cx="4035300" cy="2709599"/>
          </a:xfrm>
          <a:prstGeom prst="rect">
            <a:avLst/>
          </a:prstGeom>
          <a:solidFill>
            <a:srgbClr val="FFFFFF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8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ListaArray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ListaArray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lang="es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valor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r>
              <a:rPr b="1" lang="es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 get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pos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lang="es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8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1" name="Shape 161"/>
          <p:cNvCxnSpPr>
            <a:stCxn id="159" idx="0"/>
            <a:endCxn id="158" idx="2"/>
          </p:cNvCxnSpPr>
          <p:nvPr/>
        </p:nvCxnSpPr>
        <p:spPr>
          <a:xfrm flipH="1" rot="10800000">
            <a:off x="2474850" y="2648175"/>
            <a:ext cx="2097300" cy="923700"/>
          </a:xfrm>
          <a:prstGeom prst="straightConnector1">
            <a:avLst/>
          </a:prstGeom>
          <a:noFill/>
          <a:ln cap="flat" w="3810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62" name="Shape 162"/>
          <p:cNvCxnSpPr>
            <a:stCxn id="160" idx="0"/>
            <a:endCxn id="158" idx="2"/>
          </p:cNvCxnSpPr>
          <p:nvPr/>
        </p:nvCxnSpPr>
        <p:spPr>
          <a:xfrm rot="10800000">
            <a:off x="4571850" y="2648175"/>
            <a:ext cx="2097300" cy="923700"/>
          </a:xfrm>
          <a:prstGeom prst="straightConnector1">
            <a:avLst/>
          </a:prstGeom>
          <a:noFill/>
          <a:ln cap="flat" w="3810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157346"/>
            <a:ext cx="8229600" cy="78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>
                <a:solidFill>
                  <a:srgbClr val="434343"/>
                </a:solidFill>
              </a:rPr>
              <a:t>ÍNDICE: 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7591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s" sz="2400"/>
              <a:t>¿Qué es el software reutilizable?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s" sz="2400"/>
              <a:t>Tipos de reutilización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s" sz="2400"/>
              <a:t>Ventajas de la reutilización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s" sz="2400"/>
              <a:t>Desventajas de la reutilización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s" sz="2400"/>
              <a:t>Peligros de Copia y Pega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s" sz="2400"/>
              <a:t>Solución: Genérico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s" sz="2400"/>
              <a:t>Cambio en la implementación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675" y="3657325"/>
            <a:ext cx="4566174" cy="29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74646"/>
            <a:ext cx="8229600" cy="82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Múltiples implementaciones</a:t>
            </a:r>
          </a:p>
        </p:txBody>
      </p:sp>
      <p:sp>
        <p:nvSpPr>
          <p:cNvPr id="168" name="Shape 168"/>
          <p:cNvSpPr/>
          <p:nvPr/>
        </p:nvSpPr>
        <p:spPr>
          <a:xfrm>
            <a:off x="1487550" y="2176625"/>
            <a:ext cx="6168899" cy="2898599"/>
          </a:xfrm>
          <a:prstGeom prst="rect">
            <a:avLst/>
          </a:prstGeom>
          <a:solidFill>
            <a:srgbClr val="FFFFFF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RegistroAplicacion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@lombok.Getter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clientes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ListaEnlazada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&lt;&gt;();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@lombok.Getter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ultimasLlamadas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ListaArray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&lt;&gt;(</a:t>
            </a:r>
            <a:r>
              <a:rPr lang="es" sz="18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50" y="1095449"/>
            <a:ext cx="8086725" cy="5081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type="title"/>
          </p:nvPr>
        </p:nvSpPr>
        <p:spPr>
          <a:xfrm>
            <a:off x="457200" y="274646"/>
            <a:ext cx="8229600" cy="82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Colecciones de Java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530675" y="1240425"/>
            <a:ext cx="8395799" cy="50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/>
              <a:t>El software reutilizable consiste en el desarrollo de librerías o módulos de código que puedan ser empleados en diferentes programas con el menor número de cambios, o si es posible, sin cambios.</a:t>
            </a:r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 </a:t>
            </a:r>
            <a:r>
              <a:rPr lang="es">
                <a:solidFill>
                  <a:srgbClr val="434343"/>
                </a:solidFill>
              </a:rPr>
              <a:t>¿Qué es el software reutilizable?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875" y="2494675"/>
            <a:ext cx="4784974" cy="3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626325" y="240924"/>
            <a:ext cx="8229600" cy="710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       </a:t>
            </a:r>
            <a:r>
              <a:rPr lang="es">
                <a:solidFill>
                  <a:srgbClr val="434343"/>
                </a:solidFill>
              </a:rPr>
              <a:t>Tipos de reutilización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882875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es" sz="1800" u="sng"/>
              <a:t>De código: </a:t>
            </a:r>
            <a:r>
              <a:rPr b="1" lang="es" sz="1800"/>
              <a:t>cortar y pegar trozos de código fuente, incluir código desde librerías.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es" sz="1800" u="sng"/>
              <a:t>De elementos de diseño:</a:t>
            </a:r>
            <a:r>
              <a:rPr b="1" lang="es" sz="1800"/>
              <a:t> no se suele utilizar porque es difícil encontrar los elementos a reutilizar.</a:t>
            </a:r>
          </a:p>
          <a:p>
            <a:pPr rtl="0">
              <a:spcBef>
                <a:spcPts val="0"/>
              </a:spcBef>
              <a:buNone/>
            </a:pPr>
            <a:r>
              <a:rPr b="1" lang="es" sz="1800"/>
              <a:t>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es" sz="1800" u="sng"/>
              <a:t>De elementos de análisis:</a:t>
            </a:r>
            <a:r>
              <a:rPr b="1" lang="es" sz="1800"/>
              <a:t> suele utilizarse por creadores de sistemas que ayudan a otros a crear unos nuevos.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675" y="3623575"/>
            <a:ext cx="5217500" cy="29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414520"/>
            <a:ext cx="8229600" cy="752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>
                <a:solidFill>
                  <a:srgbClr val="434343"/>
                </a:solidFill>
              </a:rPr>
              <a:t>        Ventajas de la reutilización: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167525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1800" u="sng"/>
              <a:t>Minimización del riesgo</a:t>
            </a:r>
            <a:r>
              <a:rPr b="1" lang="es" sz="1800"/>
              <a:t>: reduce el margen de error.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1800" u="sng"/>
              <a:t>Aumento de la fiabilidad</a:t>
            </a:r>
            <a:r>
              <a:rPr b="1" lang="es" sz="1800"/>
              <a:t>: se tiene la certeza de su correcto funcionamiento.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-3429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1800" u="sng"/>
              <a:t>Rapidez de desarrollo</a:t>
            </a:r>
            <a:r>
              <a:rPr b="1" lang="es" sz="1800"/>
              <a:t>: se puede sacar el producto antes al mercado.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68270">
            <a:off x="5585846" y="3417422"/>
            <a:ext cx="3028405" cy="2922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6647">
            <a:off x="547250" y="3640399"/>
            <a:ext cx="4647300" cy="27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46"/>
            <a:ext cx="8229600" cy="786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>
                <a:solidFill>
                  <a:srgbClr val="434343"/>
                </a:solidFill>
              </a:rPr>
              <a:t>     Desventajas de reutilización: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109725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1800"/>
              <a:t>Genera mucho tiempo en el desarrollo del sistema.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1800"/>
              <a:t>Modelos costosos.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1800"/>
              <a:t>Requiere experiencia en la identificación de riesgos.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800"/>
              <a:t>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1800"/>
              <a:t>Genera mucho trabajo adicional.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878" y="3770800"/>
            <a:ext cx="3182574" cy="242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89744">
            <a:off x="575099" y="4002285"/>
            <a:ext cx="3412949" cy="22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ctrTitle"/>
          </p:nvPr>
        </p:nvSpPr>
        <p:spPr>
          <a:xfrm>
            <a:off x="598950" y="2402550"/>
            <a:ext cx="7946099" cy="205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EJEMPLO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74646"/>
            <a:ext cx="8229600" cy="82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Peligros del copia y pega</a:t>
            </a:r>
          </a:p>
        </p:txBody>
      </p:sp>
      <p:sp>
        <p:nvSpPr>
          <p:cNvPr id="82" name="Shape 82"/>
          <p:cNvSpPr/>
          <p:nvPr/>
        </p:nvSpPr>
        <p:spPr>
          <a:xfrm>
            <a:off x="1860600" y="2373500"/>
            <a:ext cx="5422800" cy="2231399"/>
          </a:xfrm>
          <a:prstGeom prst="rect">
            <a:avLst/>
          </a:prstGeom>
          <a:solidFill>
            <a:srgbClr val="FFFFFF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RegistroAplicacion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@lombok.Getter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ListaString clientes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ListaString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128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74646"/>
            <a:ext cx="8229600" cy="82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Peligros del copia y pega</a:t>
            </a:r>
          </a:p>
        </p:txBody>
      </p:sp>
      <p:sp>
        <p:nvSpPr>
          <p:cNvPr id="88" name="Shape 88"/>
          <p:cNvSpPr/>
          <p:nvPr/>
        </p:nvSpPr>
        <p:spPr>
          <a:xfrm>
            <a:off x="1860600" y="1095450"/>
            <a:ext cx="5422800" cy="5186100"/>
          </a:xfrm>
          <a:prstGeom prst="rect">
            <a:avLst/>
          </a:prstGeom>
          <a:solidFill>
            <a:srgbClr val="FFFFFF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ListaString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String elem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[];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cantidad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ListaString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elem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String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val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elem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String get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pos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elem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