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76" r:id="rId2"/>
    <p:sldId id="299" r:id="rId3"/>
    <p:sldId id="300" r:id="rId4"/>
    <p:sldId id="301" r:id="rId5"/>
    <p:sldId id="303" r:id="rId6"/>
    <p:sldId id="308" r:id="rId7"/>
    <p:sldId id="309" r:id="rId8"/>
    <p:sldId id="310" r:id="rId9"/>
    <p:sldId id="311" r:id="rId10"/>
    <p:sldId id="306" r:id="rId11"/>
    <p:sldId id="307" r:id="rId12"/>
    <p:sldId id="313" r:id="rId13"/>
    <p:sldId id="312" r:id="rId14"/>
    <p:sldId id="314" r:id="rId15"/>
    <p:sldId id="315" r:id="rId16"/>
    <p:sldId id="316" r:id="rId17"/>
    <p:sldId id="317" r:id="rId18"/>
    <p:sldId id="318" r:id="rId19"/>
    <p:sldId id="325" r:id="rId20"/>
    <p:sldId id="328" r:id="rId21"/>
    <p:sldId id="329" r:id="rId22"/>
    <p:sldId id="332" r:id="rId23"/>
    <p:sldId id="330" r:id="rId24"/>
    <p:sldId id="334" r:id="rId25"/>
    <p:sldId id="335" r:id="rId26"/>
    <p:sldId id="336" r:id="rId27"/>
    <p:sldId id="338" r:id="rId28"/>
    <p:sldId id="339" r:id="rId29"/>
    <p:sldId id="320" r:id="rId30"/>
    <p:sldId id="321" r:id="rId31"/>
    <p:sldId id="322" r:id="rId32"/>
    <p:sldId id="323" r:id="rId33"/>
    <p:sldId id="337" r:id="rId34"/>
    <p:sldId id="340" r:id="rId35"/>
    <p:sldId id="341" r:id="rId36"/>
    <p:sldId id="342" r:id="rId37"/>
    <p:sldId id="343" r:id="rId38"/>
    <p:sldId id="344" r:id="rId39"/>
    <p:sldId id="324" r:id="rId40"/>
    <p:sldId id="347" r:id="rId41"/>
    <p:sldId id="346" r:id="rId42"/>
    <p:sldId id="345" r:id="rId43"/>
    <p:sldId id="348" r:id="rId44"/>
    <p:sldId id="349" r:id="rId45"/>
    <p:sldId id="350" r:id="rId46"/>
    <p:sldId id="351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90C"/>
    <a:srgbClr val="FC23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91" autoAdjust="0"/>
  </p:normalViewPr>
  <p:slideViewPr>
    <p:cSldViewPr snapToGrid="0">
      <p:cViewPr>
        <p:scale>
          <a:sx n="150" d="100"/>
          <a:sy n="150" d="100"/>
        </p:scale>
        <p:origin x="46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3C8EE-8ABF-482D-89AC-5518819B6ED4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65CD2-99D1-4265-AEA2-DC95EFC81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374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5F514-FB77-47F5-A052-DCDEC5675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1362D8-EC98-4DA0-8B84-74D45085E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419F1E-AAD7-4780-A7B1-70B8FEB06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FF1A-AB55-418A-837C-090D2EE079D8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88D53-A686-4216-AA31-F8807318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1EE48-7235-4359-8F8B-74C4FA57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9A8E-6A1A-47BB-8159-963B1610D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26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A7D75-703D-49B7-B194-6583A30F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6E8BE2-4435-4479-AF67-1A140DA62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462BC-234A-4CFE-8A71-DE6D383E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FF1A-AB55-418A-837C-090D2EE079D8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6D9533-4E84-4A2D-BD72-E78D121B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531929-5FA3-4266-88E6-170ADD10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9A8E-6A1A-47BB-8159-963B1610D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81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74B72D-E0F8-46EB-81CD-50EC6D6E7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807D60-D6FA-4C5B-85EB-F27943F02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EB35B-74B4-41F1-9C96-EB048211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FF1A-AB55-418A-837C-090D2EE079D8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ECF60-52CC-4C46-8C87-22FF8FE2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457BFE-0E13-4828-BDF7-546B3E70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9A8E-6A1A-47BB-8159-963B1610D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10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B3B93-9D59-466D-BF1F-73B88365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8" y="150241"/>
            <a:ext cx="10515600" cy="64985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25AF4E-9369-4443-808D-303B28200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800101"/>
            <a:ext cx="11736387" cy="597049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3852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89" userDrawn="1">
          <p15:clr>
            <a:srgbClr val="FBAE40"/>
          </p15:clr>
        </p15:guide>
        <p15:guide id="4" orient="horz" pos="504" userDrawn="1">
          <p15:clr>
            <a:srgbClr val="FBAE40"/>
          </p15:clr>
        </p15:guide>
        <p15:guide id="5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7E780-961A-483F-860F-F3241BC0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DF1FA9-CEDB-45BC-B6C0-A74179CA8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73CE63-FFDF-4A35-BF7B-D2203F71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FF1A-AB55-418A-837C-090D2EE079D8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2A541F-9C41-45B1-8181-804C00FA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E966C-5B14-41AB-9164-43120BD3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9A8E-6A1A-47BB-8159-963B1610D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0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354DA-69C1-4D75-87D3-7B478235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8B79F-2C56-445B-A00B-8CAF0586D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0D8168-2E6C-4C33-9A36-F74F7FFD1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430396-DB47-4D1D-B66D-F9AC8DFC4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FF1A-AB55-418A-837C-090D2EE079D8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070F15-E6ED-4045-8AF2-3416EBDA4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7070CF-01DD-47AD-B011-2554E831F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9A8E-6A1A-47BB-8159-963B1610D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9DF59-4ABB-4091-BCD2-3A8382075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A55EA3-7F35-4BBE-AA04-D5AABE33D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290150-78FF-4469-90CE-536EC3448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FA73AB-2B5F-4EA7-AA66-BEA1828DA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ACC486-50EA-468A-8BB2-B39B85020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D45158-384D-4C85-A731-095EA65C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FF1A-AB55-418A-837C-090D2EE079D8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02B24F-43C5-43D3-BF1F-03550B37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022373-47D6-4124-89EC-F9752E11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9A8E-6A1A-47BB-8159-963B1610D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63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19FEB-B481-4EDB-A669-EFB8FDA3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52B100-A0C9-47C2-A5C7-D7B46266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FF1A-AB55-418A-837C-090D2EE079D8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EEAF90-C27A-4116-940A-D77496F9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C3420C-2E4A-4EE9-B2F0-E3E08068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9A8E-6A1A-47BB-8159-963B1610D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52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B1F8A1-7118-44C0-85F8-78D29D3E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FF1A-AB55-418A-837C-090D2EE079D8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D2140A-FBCD-4621-9ADE-B2FBA535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F43FA7-DD10-453A-BEFB-88170FA8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9A8E-6A1A-47BB-8159-963B1610D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ABE0D-5D10-41E8-8C54-0F8B394C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C90EA-CD4E-4F3A-9B2A-5C1ED4E6F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19DC73-CA1A-4381-8452-D1BC6AD4C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7516F5-8E84-4B44-9648-F398583F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FF1A-AB55-418A-837C-090D2EE079D8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3CD88C-FDEE-46B1-931C-971017CF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5064A3-CD61-4173-9F45-56C7A195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9A8E-6A1A-47BB-8159-963B1610D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59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9506D-83C3-4CF9-BD4A-D346CBD6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BE0918-3737-47C2-AC87-AB2C990EB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0A8958-5B6F-4410-9C3B-B7EE465D9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FBECF3-316A-4DF8-A7FA-537CA7028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FF1A-AB55-418A-837C-090D2EE079D8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DD7571-F0EB-4D83-B5FB-FCA31DE4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A82762-8758-4123-AB12-642A6BA0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9A8E-6A1A-47BB-8159-963B1610D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52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EA34AD-1758-4AC5-BBDD-BE8883275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BAB4D4-725D-449B-8164-D633AE086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D6641E-2EA7-4745-B3A7-2E0B5E0EB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4FF1A-AB55-418A-837C-090D2EE079D8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432C9D-4171-4A11-8783-754429AA9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17DDD-67D3-40FD-8616-7FCA083D2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E9A8E-6A1A-47BB-8159-963B1610D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26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github.com/neo4j-contrib/developer-resources/tree/gh-pages/data/northwin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curites/neo4j-northwind-j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1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2251B-F2BD-462C-9DB6-C5D1B6338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dirty="0"/>
              <a:t>Neo4J Cypher </a:t>
            </a:r>
            <a:r>
              <a:rPr lang="ko-KR" altLang="en-US" dirty="0"/>
              <a:t>가이드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A92F58-50BE-4CD6-BB3C-962ECF1CA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1800" dirty="0" err="1"/>
              <a:t>송준이</a:t>
            </a:r>
            <a:endParaRPr lang="en-US" altLang="ko-KR" sz="1800" dirty="0"/>
          </a:p>
          <a:p>
            <a:pPr algn="r"/>
            <a:r>
              <a:rPr lang="en-US" altLang="ko-KR" sz="1800" dirty="0"/>
              <a:t>socurites@gmail.com</a:t>
            </a:r>
          </a:p>
        </p:txBody>
      </p:sp>
    </p:spTree>
    <p:extLst>
      <p:ext uri="{BB962C8B-B14F-4D97-AF65-F5344CB8AC3E}">
        <p14:creationId xmlns:p14="http://schemas.microsoft.com/office/powerpoint/2010/main" val="7759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F53B5-A6BE-417B-831D-9383D2DD4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모델 생성과 질의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9716EC-CABF-4510-BA42-886A3F975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데이터와 관계를 생성하기 질의하기 전에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ko-KR" altLang="en-US" dirty="0"/>
              <a:t>로컬 테스트를 위한</a:t>
            </a:r>
            <a:r>
              <a:rPr lang="en-US" altLang="ko-KR" dirty="0"/>
              <a:t>, Neo4J </a:t>
            </a:r>
            <a:r>
              <a:rPr lang="ko-KR" altLang="en-US" dirty="0"/>
              <a:t>데스크톱 버전 설치하기</a:t>
            </a:r>
            <a:endParaRPr lang="en-US" altLang="ko-KR" dirty="0"/>
          </a:p>
          <a:p>
            <a:pPr lvl="1"/>
            <a:r>
              <a:rPr lang="ko-KR" altLang="en-US" dirty="0"/>
              <a:t>다운로드 </a:t>
            </a:r>
            <a:r>
              <a:rPr lang="en-US" altLang="ko-KR" dirty="0"/>
              <a:t>{</a:t>
            </a:r>
            <a:r>
              <a:rPr lang="en-US" altLang="ko-KR" dirty="0" err="1"/>
              <a:t>AppImage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}</a:t>
            </a:r>
          </a:p>
          <a:p>
            <a:pPr lvl="1"/>
            <a:r>
              <a:rPr lang="ko-KR" altLang="en-US" dirty="0"/>
              <a:t>실행</a:t>
            </a:r>
            <a:br>
              <a:rPr lang="en-US" altLang="ko-KR" dirty="0"/>
            </a:b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로그인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96E370-E64F-4B2D-847C-58C04C562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17" y="2299285"/>
            <a:ext cx="4752381" cy="3809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8C69D9-EB3C-4FA3-AC88-59D6D8DF1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17" y="3271976"/>
            <a:ext cx="1599955" cy="26935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EE2E1E-7919-41FE-8A3A-C008CC0A3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763" y="3321423"/>
            <a:ext cx="3618977" cy="3482412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57AE5E9-40D9-46F2-B661-AF5B23A59931}"/>
              </a:ext>
            </a:extLst>
          </p:cNvPr>
          <p:cNvSpPr/>
          <p:nvPr/>
        </p:nvSpPr>
        <p:spPr>
          <a:xfrm>
            <a:off x="3184849" y="4094626"/>
            <a:ext cx="609600" cy="3809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986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9AC77-F5CD-44B8-9F69-7E9218D1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8" y="150242"/>
            <a:ext cx="10515600" cy="649859"/>
          </a:xfrm>
        </p:spPr>
        <p:txBody>
          <a:bodyPr/>
          <a:lstStyle/>
          <a:p>
            <a:r>
              <a:rPr lang="ko-KR" altLang="en-US" dirty="0"/>
              <a:t>그래프 모델 생성과 질의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9C725-C387-4E3B-B2A5-ED97F717A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생성하기</a:t>
            </a:r>
            <a:endParaRPr lang="en-US" altLang="ko-KR" dirty="0"/>
          </a:p>
          <a:p>
            <a:pPr lvl="1"/>
            <a:r>
              <a:rPr lang="en-US" altLang="ko-KR" dirty="0"/>
              <a:t>New Graph &gt; Create a Local graph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접속하기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FE28B3-0161-4E97-9E6B-5468C705A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130" y="1449959"/>
            <a:ext cx="3041642" cy="29268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CD4E6BC-FF5E-4824-BB1F-506DB3566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50" y="1449960"/>
            <a:ext cx="3226108" cy="14159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C0A3D10-BA25-4DC7-A468-E23034977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9445" y="1449959"/>
            <a:ext cx="3101627" cy="1361299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0288179-8816-48D8-A835-EA9716AD72FE}"/>
              </a:ext>
            </a:extLst>
          </p:cNvPr>
          <p:cNvSpPr/>
          <p:nvPr/>
        </p:nvSpPr>
        <p:spPr>
          <a:xfrm>
            <a:off x="4380994" y="1749656"/>
            <a:ext cx="609600" cy="3809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19C6DEB-6C8D-41AB-AC38-599CA4A9999F}"/>
              </a:ext>
            </a:extLst>
          </p:cNvPr>
          <p:cNvSpPr/>
          <p:nvPr/>
        </p:nvSpPr>
        <p:spPr>
          <a:xfrm>
            <a:off x="8174492" y="1749656"/>
            <a:ext cx="609600" cy="3809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1711790-E9C4-45B6-B7D4-62869CA5AD56}"/>
              </a:ext>
            </a:extLst>
          </p:cNvPr>
          <p:cNvSpPr/>
          <p:nvPr/>
        </p:nvSpPr>
        <p:spPr>
          <a:xfrm>
            <a:off x="3349379" y="2512119"/>
            <a:ext cx="959078" cy="401271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E3D5671-A577-4C20-AC8A-B4F253F5F6C6}"/>
              </a:ext>
            </a:extLst>
          </p:cNvPr>
          <p:cNvSpPr/>
          <p:nvPr/>
        </p:nvSpPr>
        <p:spPr>
          <a:xfrm>
            <a:off x="10686351" y="2463220"/>
            <a:ext cx="959078" cy="401271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91460C5-A52D-4EE4-8C9C-128236FEA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350" y="3741500"/>
            <a:ext cx="3136953" cy="3018577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CED304D7-1C40-43A5-BEEE-214904E9D39D}"/>
              </a:ext>
            </a:extLst>
          </p:cNvPr>
          <p:cNvSpPr/>
          <p:nvPr/>
        </p:nvSpPr>
        <p:spPr>
          <a:xfrm>
            <a:off x="1470505" y="6456729"/>
            <a:ext cx="959078" cy="401271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A66A571-D751-4E5B-B317-2977100F1F71}"/>
              </a:ext>
            </a:extLst>
          </p:cNvPr>
          <p:cNvSpPr/>
          <p:nvPr/>
        </p:nvSpPr>
        <p:spPr>
          <a:xfrm>
            <a:off x="3109068" y="3860376"/>
            <a:ext cx="959078" cy="401271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4EA3D3F-7078-44F5-A239-618BC37B4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0594" y="3734283"/>
            <a:ext cx="3136953" cy="3018577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4187EF0-3C6E-4688-822A-669CA86CB0D9}"/>
              </a:ext>
            </a:extLst>
          </p:cNvPr>
          <p:cNvSpPr/>
          <p:nvPr/>
        </p:nvSpPr>
        <p:spPr>
          <a:xfrm>
            <a:off x="386394" y="4869835"/>
            <a:ext cx="609600" cy="3809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64F000F-FBBF-4886-BAE0-8CF360481038}"/>
              </a:ext>
            </a:extLst>
          </p:cNvPr>
          <p:cNvSpPr/>
          <p:nvPr/>
        </p:nvSpPr>
        <p:spPr>
          <a:xfrm>
            <a:off x="4305659" y="4869835"/>
            <a:ext cx="609600" cy="3809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959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96537-CAFA-475C-8784-D8ED18C7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모델 생성과 질의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69C395-3AA1-4660-9965-8D0EE6D12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Cypher </a:t>
            </a:r>
            <a:r>
              <a:rPr lang="ko-KR" altLang="en-US" dirty="0"/>
              <a:t>쿼리 언어로 로 노드 생성하기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Person</a:t>
            </a:r>
            <a:r>
              <a:rPr lang="ko-KR" altLang="en-US" dirty="0"/>
              <a:t>인 </a:t>
            </a:r>
            <a:r>
              <a:rPr lang="en-US" altLang="ko-KR" dirty="0"/>
              <a:t>Sally </a:t>
            </a:r>
            <a:r>
              <a:rPr lang="ko-KR" altLang="en-US" dirty="0"/>
              <a:t>생성하기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John</a:t>
            </a:r>
            <a:r>
              <a:rPr lang="ko-KR" altLang="en-US" dirty="0"/>
              <a:t>과 </a:t>
            </a:r>
            <a:r>
              <a:rPr lang="en-US" altLang="ko-KR" dirty="0"/>
              <a:t>Graph Databases </a:t>
            </a:r>
            <a:r>
              <a:rPr lang="ko-KR" altLang="en-US" dirty="0"/>
              <a:t>생성하기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Cypher </a:t>
            </a:r>
            <a:r>
              <a:rPr lang="ko-KR" altLang="en-US" dirty="0"/>
              <a:t>쿼리 언어로 관계</a:t>
            </a:r>
            <a:r>
              <a:rPr lang="en-US" altLang="ko-KR" dirty="0"/>
              <a:t> </a:t>
            </a:r>
            <a:r>
              <a:rPr lang="ko-KR" altLang="en-US" dirty="0"/>
              <a:t>생성하기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Sally is a </a:t>
            </a:r>
            <a:r>
              <a:rPr lang="en-US" altLang="ko-KR" i="1" dirty="0">
                <a:solidFill>
                  <a:schemeClr val="accent1"/>
                </a:solidFill>
              </a:rPr>
              <a:t>FRIEND_OF</a:t>
            </a:r>
            <a:r>
              <a:rPr lang="en-US" altLang="ko-KR" dirty="0"/>
              <a:t> John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Sally</a:t>
            </a:r>
            <a:r>
              <a:rPr lang="ko-KR" altLang="en-US" dirty="0"/>
              <a:t>와 </a:t>
            </a:r>
            <a:r>
              <a:rPr lang="en-US" altLang="ko-KR" dirty="0"/>
              <a:t>John</a:t>
            </a:r>
            <a:r>
              <a:rPr lang="ko-KR" altLang="en-US" dirty="0"/>
              <a:t>은 </a:t>
            </a:r>
            <a:r>
              <a:rPr lang="en-US" altLang="ko-KR" i="1" dirty="0">
                <a:solidFill>
                  <a:schemeClr val="accent1"/>
                </a:solidFill>
              </a:rPr>
              <a:t>HAS_READ</a:t>
            </a:r>
            <a:r>
              <a:rPr lang="en-US" altLang="ko-KR" dirty="0"/>
              <a:t> Graph Databases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D04236-829A-4F14-8EE8-E25AA1DB6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841" y="1352957"/>
            <a:ext cx="3452196" cy="12202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6CA3FC-CC20-440C-9F30-0AF894DC3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841" y="2863618"/>
            <a:ext cx="3508179" cy="94948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D9B377C-23B0-47A9-9BB7-3BE539C9F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088" y="4566504"/>
            <a:ext cx="3771932" cy="340966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39654A3-2A87-4BB9-90E0-D085FA18E9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4965" y="800100"/>
            <a:ext cx="3565625" cy="18492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BD3A2F4-4359-49C0-B815-DA6031F1D1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088" y="5406867"/>
            <a:ext cx="3771932" cy="754386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FDCAEAC-2873-465D-9304-5DCDCB184F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8982" y="3681205"/>
            <a:ext cx="4491924" cy="3026554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837A9226-C50B-4989-B6BE-3B8A22369C26}"/>
              </a:ext>
            </a:extLst>
          </p:cNvPr>
          <p:cNvSpPr/>
          <p:nvPr/>
        </p:nvSpPr>
        <p:spPr>
          <a:xfrm>
            <a:off x="7240245" y="4140353"/>
            <a:ext cx="417078" cy="401271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19D682EE-EFB2-4633-B20C-A27FD1A0338F}"/>
              </a:ext>
            </a:extLst>
          </p:cNvPr>
          <p:cNvSpPr/>
          <p:nvPr/>
        </p:nvSpPr>
        <p:spPr>
          <a:xfrm rot="5400000">
            <a:off x="8896059" y="2974803"/>
            <a:ext cx="609600" cy="3809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062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96537-CAFA-475C-8784-D8ED18C7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모델 생성과 질의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69C395-3AA1-4660-9965-8D0EE6D12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질의하기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About John &amp; Sally</a:t>
            </a:r>
          </a:p>
          <a:p>
            <a:pPr lvl="2"/>
            <a:r>
              <a:rPr lang="en-US" altLang="ko-KR" dirty="0"/>
              <a:t>John</a:t>
            </a:r>
            <a:r>
              <a:rPr lang="ko-KR" altLang="en-US" dirty="0"/>
              <a:t>과 </a:t>
            </a:r>
            <a:r>
              <a:rPr lang="en-US" altLang="ko-KR" dirty="0"/>
              <a:t>Sally</a:t>
            </a:r>
            <a:r>
              <a:rPr lang="ko-KR" altLang="en-US" dirty="0"/>
              <a:t>는 친구가 된 게 </a:t>
            </a:r>
            <a:r>
              <a:rPr lang="ko-KR" altLang="en-US" i="1" dirty="0" err="1">
                <a:solidFill>
                  <a:schemeClr val="accent1"/>
                </a:solidFill>
              </a:rPr>
              <a:t>언제인지</a:t>
            </a:r>
            <a:r>
              <a:rPr lang="en-US" altLang="ko-KR" dirty="0"/>
              <a:t>?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2"/>
            <a:r>
              <a:rPr lang="en-US" altLang="ko-KR" dirty="0"/>
              <a:t>Graph Databases</a:t>
            </a:r>
            <a:r>
              <a:rPr lang="ko-KR" altLang="en-US" dirty="0"/>
              <a:t>의 평균 평점은 </a:t>
            </a:r>
            <a:r>
              <a:rPr lang="ko-KR" altLang="en-US" i="1" dirty="0">
                <a:solidFill>
                  <a:schemeClr val="accent1"/>
                </a:solidFill>
              </a:rPr>
              <a:t>얼마인지</a:t>
            </a:r>
            <a:r>
              <a:rPr lang="en-US" altLang="ko-KR" dirty="0"/>
              <a:t>?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Graph Databases</a:t>
            </a:r>
            <a:r>
              <a:rPr lang="ko-KR" altLang="en-US" dirty="0"/>
              <a:t>의 </a:t>
            </a:r>
            <a:r>
              <a:rPr lang="ko-KR" altLang="en-US" i="1" dirty="0">
                <a:solidFill>
                  <a:schemeClr val="accent1"/>
                </a:solidFill>
              </a:rPr>
              <a:t>저자는</a:t>
            </a:r>
            <a:r>
              <a:rPr lang="en-US" altLang="ko-KR" dirty="0"/>
              <a:t>?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Sally</a:t>
            </a:r>
            <a:r>
              <a:rPr lang="ko-KR" altLang="en-US" dirty="0"/>
              <a:t>의 </a:t>
            </a:r>
            <a:r>
              <a:rPr lang="ko-KR" altLang="en-US" i="1" dirty="0">
                <a:solidFill>
                  <a:schemeClr val="accent1"/>
                </a:solidFill>
              </a:rPr>
              <a:t>나이는</a:t>
            </a:r>
            <a:r>
              <a:rPr lang="en-US" altLang="ko-KR" dirty="0"/>
              <a:t>?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John</a:t>
            </a:r>
            <a:r>
              <a:rPr lang="ko-KR" altLang="en-US" dirty="0"/>
              <a:t>의 </a:t>
            </a:r>
            <a:r>
              <a:rPr lang="ko-KR" altLang="en-US" i="1" dirty="0">
                <a:solidFill>
                  <a:schemeClr val="accent1"/>
                </a:solidFill>
              </a:rPr>
              <a:t>나이는</a:t>
            </a:r>
            <a:r>
              <a:rPr lang="en-US" altLang="ko-KR" dirty="0"/>
              <a:t>?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Sally</a:t>
            </a:r>
            <a:r>
              <a:rPr lang="ko-KR" altLang="en-US" dirty="0"/>
              <a:t>와 </a:t>
            </a:r>
            <a:r>
              <a:rPr lang="en-US" altLang="ko-KR" dirty="0"/>
              <a:t>John </a:t>
            </a:r>
            <a:r>
              <a:rPr lang="ko-KR" altLang="en-US" dirty="0"/>
              <a:t>중에서 누가 </a:t>
            </a:r>
            <a:r>
              <a:rPr lang="ko-KR" altLang="en-US" i="1" dirty="0">
                <a:solidFill>
                  <a:schemeClr val="accent1"/>
                </a:solidFill>
              </a:rPr>
              <a:t>나이가 많지</a:t>
            </a:r>
            <a:r>
              <a:rPr lang="en-US" altLang="ko-KR" dirty="0"/>
              <a:t>?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Sally</a:t>
            </a:r>
            <a:r>
              <a:rPr lang="ko-KR" altLang="en-US" dirty="0"/>
              <a:t>와 </a:t>
            </a:r>
            <a:r>
              <a:rPr lang="en-US" altLang="ko-KR" dirty="0"/>
              <a:t>John </a:t>
            </a:r>
            <a:r>
              <a:rPr lang="ko-KR" altLang="en-US" dirty="0"/>
              <a:t>중에서 누가 </a:t>
            </a:r>
            <a:r>
              <a:rPr lang="ko-KR" altLang="en-US" i="1" dirty="0">
                <a:solidFill>
                  <a:schemeClr val="accent1"/>
                </a:solidFill>
              </a:rPr>
              <a:t>먼저 책을 읽었지</a:t>
            </a:r>
            <a:r>
              <a:rPr lang="en-US" altLang="ko-KR" dirty="0"/>
              <a:t>?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A4DC1D-D3F4-4B70-BD93-4AAB4F711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748" y="1362924"/>
            <a:ext cx="3023412" cy="5536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E25107-3E27-4E91-B62C-139CBD389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648" y="2260842"/>
            <a:ext cx="2871011" cy="437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01DBB0-D2C3-4894-BD74-896634022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092" y="2922182"/>
            <a:ext cx="2799475" cy="2822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2787D5E-9230-4FB2-9B65-17D3829D26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3315" y="3490948"/>
            <a:ext cx="3054511" cy="3079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8669F19-34D9-4492-9D5E-BDF96B5A98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3314" y="3962862"/>
            <a:ext cx="3147816" cy="3173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A6FB59C-0BF5-4F9E-A217-2C1408CA77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3989" y="4534757"/>
            <a:ext cx="2973645" cy="7036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3F43A22-3019-4031-9F1E-8757710922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4415" y="5651250"/>
            <a:ext cx="3592582" cy="7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65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9B1E5-3BC3-460D-80FE-AA6B1CB3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Cypher </a:t>
            </a:r>
            <a:r>
              <a:rPr lang="ko-KR" altLang="en-US" dirty="0"/>
              <a:t>쿼리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5DA8AB-DEE7-4D3A-AB7B-C4E7795BC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SQL-like</a:t>
            </a:r>
            <a:r>
              <a:rPr lang="ko-KR" altLang="en-US" dirty="0"/>
              <a:t> 선언형 쿼리 언어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노드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레이블이 </a:t>
            </a:r>
            <a:r>
              <a:rPr lang="en-US" altLang="ko-KR" dirty="0"/>
              <a:t>Person</a:t>
            </a:r>
            <a:r>
              <a:rPr lang="ko-KR" altLang="en-US" dirty="0"/>
              <a:t>인 </a:t>
            </a:r>
            <a:r>
              <a:rPr lang="en-US" altLang="ko-KR" dirty="0"/>
              <a:t>sally </a:t>
            </a:r>
            <a:r>
              <a:rPr lang="ko-KR" altLang="en-US" dirty="0"/>
              <a:t>노드</a:t>
            </a:r>
            <a:r>
              <a:rPr lang="en-US" altLang="ko-KR" dirty="0"/>
              <a:t>: (</a:t>
            </a:r>
            <a:r>
              <a:rPr lang="en-US" altLang="ko-KR" dirty="0" err="1"/>
              <a:t>sally:Person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기본 문법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Label</a:t>
            </a:r>
            <a:r>
              <a:rPr lang="ko-KR" altLang="en-US" dirty="0"/>
              <a:t>에 소속된 </a:t>
            </a:r>
            <a:r>
              <a:rPr lang="en-US" altLang="ko-KR" dirty="0">
                <a:solidFill>
                  <a:srgbClr val="00B0F0"/>
                </a:solidFill>
              </a:rPr>
              <a:t>node</a:t>
            </a:r>
            <a:r>
              <a:rPr lang="ko-KR" altLang="en-US" dirty="0"/>
              <a:t>의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property</a:t>
            </a:r>
            <a:r>
              <a:rPr lang="ko-KR" altLang="en-US" dirty="0"/>
              <a:t>를 </a:t>
            </a:r>
            <a:r>
              <a:rPr lang="ko-KR" altLang="en-US" dirty="0" err="1"/>
              <a:t>리턴한다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Label1</a:t>
            </a:r>
            <a:r>
              <a:rPr lang="ko-KR" altLang="en-US" dirty="0"/>
              <a:t>에 소속된 </a:t>
            </a:r>
            <a:r>
              <a:rPr lang="en-US" altLang="ko-KR" dirty="0">
                <a:solidFill>
                  <a:srgbClr val="00B0F0"/>
                </a:solidFill>
              </a:rPr>
              <a:t>node1</a:t>
            </a:r>
            <a:r>
              <a:rPr lang="ko-KR" altLang="en-US" dirty="0"/>
              <a:t>과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Label2</a:t>
            </a:r>
            <a:r>
              <a:rPr lang="ko-KR" altLang="en-US" dirty="0"/>
              <a:t>에 소속된 </a:t>
            </a:r>
            <a:r>
              <a:rPr lang="en-US" altLang="ko-KR" dirty="0">
                <a:solidFill>
                  <a:srgbClr val="00B0F0"/>
                </a:solidFill>
              </a:rPr>
              <a:t>node2</a:t>
            </a:r>
            <a:r>
              <a:rPr lang="ko-KR" altLang="en-US" dirty="0"/>
              <a:t>에 대해</a:t>
            </a:r>
            <a:r>
              <a:rPr lang="en-US" altLang="ko-KR" dirty="0"/>
              <a:t>, </a:t>
            </a:r>
            <a:r>
              <a:rPr lang="ko-KR" altLang="en-US" dirty="0"/>
              <a:t>두 노드가 </a:t>
            </a:r>
            <a:r>
              <a:rPr lang="ko-KR" altLang="en-US" i="1" dirty="0">
                <a:solidFill>
                  <a:schemeClr val="bg2">
                    <a:lumMod val="75000"/>
                  </a:schemeClr>
                </a:solidFill>
              </a:rPr>
              <a:t>길이</a:t>
            </a:r>
            <a:r>
              <a:rPr lang="en-US" altLang="ko-KR" i="1" dirty="0">
                <a:solidFill>
                  <a:schemeClr val="bg2">
                    <a:lumMod val="75000"/>
                  </a:schemeClr>
                </a:solidFill>
              </a:rPr>
              <a:t>(Length)</a:t>
            </a:r>
            <a:r>
              <a:rPr lang="ko-KR" altLang="en-US" i="1" dirty="0">
                <a:solidFill>
                  <a:schemeClr val="bg2">
                    <a:lumMod val="75000"/>
                  </a:schemeClr>
                </a:solidFill>
              </a:rPr>
              <a:t>가 </a:t>
            </a:r>
            <a:r>
              <a:rPr lang="en-US" altLang="ko-KR" i="1" dirty="0">
                <a:solidFill>
                  <a:schemeClr val="bg2">
                    <a:lumMod val="75000"/>
                  </a:schemeClr>
                </a:solidFill>
              </a:rPr>
              <a:t>1</a:t>
            </a:r>
            <a:r>
              <a:rPr lang="ko-KR" altLang="en-US" i="1" dirty="0">
                <a:solidFill>
                  <a:schemeClr val="bg2">
                    <a:lumMod val="75000"/>
                  </a:schemeClr>
                </a:solidFill>
              </a:rPr>
              <a:t>인</a:t>
            </a:r>
            <a:r>
              <a:rPr lang="ko-KR" altLang="en-US" dirty="0"/>
              <a:t> 관계가 있고</a:t>
            </a:r>
            <a:r>
              <a:rPr lang="en-US" altLang="ko-KR" dirty="0"/>
              <a:t>(--&gt;),</a:t>
            </a:r>
            <a:br>
              <a:rPr lang="en-US" altLang="ko-KR" dirty="0"/>
            </a:br>
            <a:r>
              <a:rPr lang="en-US" altLang="ko-KR" dirty="0"/>
              <a:t>node1</a:t>
            </a:r>
            <a:r>
              <a:rPr lang="ko-KR" altLang="en-US" dirty="0"/>
              <a:t>의 </a:t>
            </a:r>
            <a:r>
              <a:rPr lang="en-US" altLang="ko-K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propertyA</a:t>
            </a:r>
            <a:r>
              <a:rPr lang="ko-KR" altLang="en-US" dirty="0"/>
              <a:t>가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{value}</a:t>
            </a:r>
            <a:r>
              <a:rPr lang="ko-KR" altLang="en-US" dirty="0"/>
              <a:t>인 경우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node2</a:t>
            </a:r>
            <a:r>
              <a:rPr lang="ko-KR" altLang="en-US" dirty="0"/>
              <a:t>의 </a:t>
            </a:r>
            <a:r>
              <a:rPr lang="en-US" altLang="ko-K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propertyA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propertyB</a:t>
            </a:r>
            <a:r>
              <a:rPr lang="ko-KR" altLang="en-US" dirty="0"/>
              <a:t>를 </a:t>
            </a:r>
            <a:r>
              <a:rPr lang="ko-KR" altLang="en-US" dirty="0" err="1"/>
              <a:t>리턴한다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0B7DFF-8A2D-4325-9BF7-17F623D04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34" y="1207995"/>
            <a:ext cx="2205819" cy="12572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110E35-5ED2-408E-ACB7-127E3790F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498" y="4170390"/>
            <a:ext cx="3120485" cy="1886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233FBA-6D9E-4D38-8971-14DD0AC6C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498" y="5240984"/>
            <a:ext cx="3170249" cy="57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14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082E2-1254-408B-8B19-B2B984E0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Cypher </a:t>
            </a:r>
            <a:r>
              <a:rPr lang="ko-KR" altLang="en-US" dirty="0"/>
              <a:t>쿼리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E53729-8C09-4F79-984B-DF02255C3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800101"/>
            <a:ext cx="3463309" cy="5970494"/>
          </a:xfrm>
        </p:spPr>
        <p:txBody>
          <a:bodyPr/>
          <a:lstStyle/>
          <a:p>
            <a:r>
              <a:rPr lang="en-US" altLang="ko-KR" dirty="0"/>
              <a:t>-[</a:t>
            </a:r>
            <a:r>
              <a:rPr lang="ko-KR" altLang="en-US" dirty="0"/>
              <a:t>관계</a:t>
            </a:r>
            <a:r>
              <a:rPr lang="en-US" altLang="ko-KR" dirty="0"/>
              <a:t>]-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(a)--&gt;(b)</a:t>
            </a:r>
          </a:p>
          <a:p>
            <a:pPr lvl="1"/>
            <a:r>
              <a:rPr lang="en-US" altLang="ko-KR" dirty="0"/>
              <a:t>(a)-[:KNOWS]-&gt;(b)</a:t>
            </a:r>
          </a:p>
          <a:p>
            <a:pPr lvl="1"/>
            <a:r>
              <a:rPr lang="en-US" altLang="ko-KR" dirty="0"/>
              <a:t>(a)-[</a:t>
            </a:r>
            <a:r>
              <a:rPr lang="en-US" altLang="ko-KR" dirty="0" err="1"/>
              <a:t>rel:KNOWS</a:t>
            </a:r>
            <a:r>
              <a:rPr lang="en-US" altLang="ko-KR" dirty="0"/>
              <a:t>]-&gt;(b)</a:t>
            </a:r>
          </a:p>
          <a:p>
            <a:pPr lvl="1"/>
            <a:r>
              <a:rPr lang="en-US" altLang="ko-KR" dirty="0"/>
              <a:t>(a)-[:KNOWS | :LIKE]-&gt;(b)</a:t>
            </a:r>
          </a:p>
          <a:p>
            <a:pPr lvl="1"/>
            <a:r>
              <a:rPr lang="en-US" altLang="ko-KR" dirty="0"/>
              <a:t>(a)-[{since:2010}]-&gt;(b)</a:t>
            </a:r>
          </a:p>
          <a:p>
            <a:pPr lvl="1"/>
            <a:r>
              <a:rPr lang="en-US" altLang="ko-KR" dirty="0"/>
              <a:t>(a)-[*]-&gt;(b)</a:t>
            </a:r>
          </a:p>
          <a:p>
            <a:pPr lvl="1"/>
            <a:r>
              <a:rPr lang="en-US" altLang="ko-KR" dirty="0"/>
              <a:t>(a)-[*2]-&gt;(b)</a:t>
            </a:r>
          </a:p>
          <a:p>
            <a:pPr lvl="1"/>
            <a:r>
              <a:rPr lang="en-US" altLang="ko-KR" dirty="0"/>
              <a:t>(a)-[*2..]-&gt;(b)</a:t>
            </a:r>
          </a:p>
          <a:p>
            <a:pPr lvl="1"/>
            <a:r>
              <a:rPr lang="en-US" altLang="ko-KR" dirty="0"/>
              <a:t>(a)-[*2..5]-&gt;(b)</a:t>
            </a:r>
          </a:p>
          <a:p>
            <a:pPr lvl="1"/>
            <a:r>
              <a:rPr lang="en-US" altLang="ko-KR" dirty="0"/>
              <a:t>(a)-[*..5]-&gt;(b)</a:t>
            </a:r>
          </a:p>
          <a:p>
            <a:pPr lvl="1"/>
            <a:r>
              <a:rPr lang="en-US" altLang="ko-KR" dirty="0"/>
              <a:t>(a)-[:KNOWS*..4]-&gt;(b)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기본 문법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429860B-0196-4ADF-81B9-36A2D9EEC811}"/>
              </a:ext>
            </a:extLst>
          </p:cNvPr>
          <p:cNvSpPr/>
          <p:nvPr/>
        </p:nvSpPr>
        <p:spPr>
          <a:xfrm>
            <a:off x="802433" y="1275184"/>
            <a:ext cx="311020" cy="3234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9DF8DAF-FC08-48E4-B681-DBE29B3460AF}"/>
              </a:ext>
            </a:extLst>
          </p:cNvPr>
          <p:cNvSpPr/>
          <p:nvPr/>
        </p:nvSpPr>
        <p:spPr>
          <a:xfrm>
            <a:off x="2217576" y="1275183"/>
            <a:ext cx="311020" cy="3234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D1C3AA0-EAFF-4DBC-B0AF-7A4C5E3C5143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1113453" y="1436914"/>
            <a:ext cx="11041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64986EA-B088-40B0-8305-68BAF49877C4}"/>
              </a:ext>
            </a:extLst>
          </p:cNvPr>
          <p:cNvSpPr txBox="1"/>
          <p:nvPr/>
        </p:nvSpPr>
        <p:spPr>
          <a:xfrm>
            <a:off x="1268254" y="1175303"/>
            <a:ext cx="720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>
                <a:solidFill>
                  <a:schemeClr val="accent2"/>
                </a:solidFill>
              </a:rPr>
              <a:t>KNOWS</a:t>
            </a:r>
            <a:endParaRPr lang="ko-KR" altLang="en-US" sz="1100" b="1" i="1" dirty="0">
              <a:solidFill>
                <a:schemeClr val="accent2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5232C3A-9A42-44B6-9AEE-EA249A35BAAA}"/>
              </a:ext>
            </a:extLst>
          </p:cNvPr>
          <p:cNvSpPr txBox="1">
            <a:spLocks/>
          </p:cNvSpPr>
          <p:nvPr/>
        </p:nvSpPr>
        <p:spPr>
          <a:xfrm>
            <a:off x="3184142" y="806321"/>
            <a:ext cx="6581901" cy="5970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(a)</a:t>
            </a:r>
            <a:r>
              <a:rPr lang="ko-KR" altLang="en-US" dirty="0">
                <a:solidFill>
                  <a:schemeClr val="accent2"/>
                </a:solidFill>
              </a:rPr>
              <a:t>와</a:t>
            </a:r>
            <a:r>
              <a:rPr lang="en-US" altLang="ko-KR" dirty="0">
                <a:solidFill>
                  <a:schemeClr val="accent2"/>
                </a:solidFill>
              </a:rPr>
              <a:t> (b)</a:t>
            </a:r>
            <a:r>
              <a:rPr lang="ko-KR" altLang="en-US" dirty="0">
                <a:solidFill>
                  <a:schemeClr val="accent2"/>
                </a:solidFill>
              </a:rPr>
              <a:t>가 </a:t>
            </a:r>
            <a:r>
              <a:rPr lang="ko-KR" altLang="en-US" i="1" dirty="0">
                <a:solidFill>
                  <a:schemeClr val="bg2">
                    <a:lumMod val="75000"/>
                  </a:schemeClr>
                </a:solidFill>
              </a:rPr>
              <a:t>길이 </a:t>
            </a:r>
            <a:r>
              <a:rPr lang="en-US" altLang="ko-KR" i="1" dirty="0">
                <a:solidFill>
                  <a:schemeClr val="bg2">
                    <a:lumMod val="75000"/>
                  </a:schemeClr>
                </a:solidFill>
              </a:rPr>
              <a:t>1</a:t>
            </a:r>
            <a:r>
              <a:rPr lang="ko-KR" altLang="en-US" i="1" dirty="0">
                <a:solidFill>
                  <a:schemeClr val="accent2"/>
                </a:solidFill>
              </a:rPr>
              <a:t>의 </a:t>
            </a:r>
            <a:r>
              <a:rPr lang="ko-KR" altLang="en-US" dirty="0">
                <a:solidFill>
                  <a:schemeClr val="accent2"/>
                </a:solidFill>
              </a:rPr>
              <a:t>관계가 있는</a:t>
            </a:r>
            <a:endParaRPr lang="en-US" altLang="ko-KR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(a)</a:t>
            </a:r>
            <a:r>
              <a:rPr lang="ko-KR" altLang="en-US" dirty="0">
                <a:solidFill>
                  <a:schemeClr val="accent2"/>
                </a:solidFill>
              </a:rPr>
              <a:t>와</a:t>
            </a:r>
            <a:r>
              <a:rPr lang="en-US" altLang="ko-KR" dirty="0">
                <a:solidFill>
                  <a:schemeClr val="accent2"/>
                </a:solidFill>
              </a:rPr>
              <a:t> (b)</a:t>
            </a:r>
            <a:r>
              <a:rPr lang="ko-KR" altLang="en-US" dirty="0">
                <a:solidFill>
                  <a:schemeClr val="accent2"/>
                </a:solidFill>
              </a:rPr>
              <a:t>가 </a:t>
            </a:r>
            <a:r>
              <a:rPr lang="ko-KR" altLang="en-US" i="1" dirty="0">
                <a:solidFill>
                  <a:schemeClr val="bg2">
                    <a:lumMod val="75000"/>
                  </a:schemeClr>
                </a:solidFill>
              </a:rPr>
              <a:t>길이 </a:t>
            </a:r>
            <a:r>
              <a:rPr lang="en-US" altLang="ko-KR" i="1" dirty="0">
                <a:solidFill>
                  <a:schemeClr val="bg2">
                    <a:lumMod val="75000"/>
                  </a:schemeClr>
                </a:solidFill>
              </a:rPr>
              <a:t>1</a:t>
            </a:r>
            <a:r>
              <a:rPr lang="ko-KR" altLang="en-US" i="1" dirty="0">
                <a:solidFill>
                  <a:schemeClr val="accent2"/>
                </a:solidFill>
              </a:rPr>
              <a:t>의 </a:t>
            </a:r>
            <a:r>
              <a:rPr lang="en-US" altLang="ko-KR" dirty="0">
                <a:solidFill>
                  <a:schemeClr val="accent2"/>
                </a:solidFill>
              </a:rPr>
              <a:t>KNOWS </a:t>
            </a:r>
            <a:r>
              <a:rPr lang="ko-KR" altLang="en-US" dirty="0">
                <a:solidFill>
                  <a:schemeClr val="accent2"/>
                </a:solidFill>
              </a:rPr>
              <a:t>관계가 있는</a:t>
            </a:r>
            <a:endParaRPr lang="en-US" altLang="ko-KR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(a)</a:t>
            </a:r>
            <a:r>
              <a:rPr lang="ko-KR" altLang="en-US" dirty="0">
                <a:solidFill>
                  <a:schemeClr val="accent2"/>
                </a:solidFill>
              </a:rPr>
              <a:t>와</a:t>
            </a:r>
            <a:r>
              <a:rPr lang="en-US" altLang="ko-KR" dirty="0">
                <a:solidFill>
                  <a:schemeClr val="accent2"/>
                </a:solidFill>
              </a:rPr>
              <a:t> (b)</a:t>
            </a:r>
            <a:r>
              <a:rPr lang="ko-KR" altLang="en-US" dirty="0">
                <a:solidFill>
                  <a:schemeClr val="accent2"/>
                </a:solidFill>
              </a:rPr>
              <a:t>가 </a:t>
            </a:r>
            <a:r>
              <a:rPr lang="ko-KR" altLang="en-US" i="1" dirty="0">
                <a:solidFill>
                  <a:schemeClr val="bg2">
                    <a:lumMod val="75000"/>
                  </a:schemeClr>
                </a:solidFill>
              </a:rPr>
              <a:t>길이 </a:t>
            </a:r>
            <a:r>
              <a:rPr lang="en-US" altLang="ko-KR" i="1" dirty="0">
                <a:solidFill>
                  <a:schemeClr val="bg2">
                    <a:lumMod val="75000"/>
                  </a:schemeClr>
                </a:solidFill>
              </a:rPr>
              <a:t>1</a:t>
            </a:r>
            <a:r>
              <a:rPr lang="ko-KR" altLang="en-US" i="1" dirty="0">
                <a:solidFill>
                  <a:schemeClr val="accent2"/>
                </a:solidFill>
              </a:rPr>
              <a:t>의 </a:t>
            </a:r>
            <a:r>
              <a:rPr lang="en-US" altLang="ko-KR" dirty="0">
                <a:solidFill>
                  <a:schemeClr val="accent2"/>
                </a:solidFill>
              </a:rPr>
              <a:t>KNOWS </a:t>
            </a:r>
            <a:r>
              <a:rPr lang="ko-KR" altLang="en-US" dirty="0">
                <a:solidFill>
                  <a:schemeClr val="accent2"/>
                </a:solidFill>
              </a:rPr>
              <a:t>관계가 있는</a:t>
            </a:r>
            <a:r>
              <a:rPr lang="en-US" altLang="ko-KR" dirty="0">
                <a:solidFill>
                  <a:schemeClr val="accent2"/>
                </a:solidFill>
              </a:rPr>
              <a:t>, KNOWS</a:t>
            </a:r>
            <a:r>
              <a:rPr lang="ko-KR" altLang="en-US" dirty="0">
                <a:solidFill>
                  <a:schemeClr val="accent2"/>
                </a:solidFill>
              </a:rPr>
              <a:t> 관계를 </a:t>
            </a:r>
            <a:r>
              <a:rPr lang="en-US" altLang="ko-KR" dirty="0" err="1">
                <a:solidFill>
                  <a:schemeClr val="accent2"/>
                </a:solidFill>
              </a:rPr>
              <a:t>rel</a:t>
            </a:r>
            <a:r>
              <a:rPr lang="ko-KR" altLang="en-US" dirty="0">
                <a:solidFill>
                  <a:schemeClr val="accent2"/>
                </a:solidFill>
              </a:rPr>
              <a:t>변수에 할당</a:t>
            </a:r>
            <a:endParaRPr lang="en-US" altLang="ko-KR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(a)</a:t>
            </a:r>
            <a:r>
              <a:rPr lang="ko-KR" altLang="en-US" dirty="0">
                <a:solidFill>
                  <a:schemeClr val="accent2"/>
                </a:solidFill>
              </a:rPr>
              <a:t>와</a:t>
            </a:r>
            <a:r>
              <a:rPr lang="en-US" altLang="ko-KR" dirty="0">
                <a:solidFill>
                  <a:schemeClr val="accent2"/>
                </a:solidFill>
              </a:rPr>
              <a:t> (b)</a:t>
            </a:r>
            <a:r>
              <a:rPr lang="ko-KR" altLang="en-US" dirty="0">
                <a:solidFill>
                  <a:schemeClr val="accent2"/>
                </a:solidFill>
              </a:rPr>
              <a:t>가 </a:t>
            </a:r>
            <a:r>
              <a:rPr lang="ko-KR" altLang="en-US" i="1" dirty="0">
                <a:solidFill>
                  <a:schemeClr val="bg2">
                    <a:lumMod val="75000"/>
                  </a:schemeClr>
                </a:solidFill>
              </a:rPr>
              <a:t>길이 </a:t>
            </a:r>
            <a:r>
              <a:rPr lang="en-US" altLang="ko-KR" i="1" dirty="0">
                <a:solidFill>
                  <a:schemeClr val="bg2">
                    <a:lumMod val="75000"/>
                  </a:schemeClr>
                </a:solidFill>
              </a:rPr>
              <a:t>1</a:t>
            </a:r>
            <a:r>
              <a:rPr lang="ko-KR" altLang="en-US" i="1" dirty="0">
                <a:solidFill>
                  <a:schemeClr val="accent2"/>
                </a:solidFill>
              </a:rPr>
              <a:t>의 </a:t>
            </a:r>
            <a:r>
              <a:rPr lang="en-US" altLang="ko-KR" dirty="0">
                <a:solidFill>
                  <a:schemeClr val="accent2"/>
                </a:solidFill>
              </a:rPr>
              <a:t>KNOWS </a:t>
            </a:r>
            <a:r>
              <a:rPr lang="ko-KR" altLang="en-US" dirty="0">
                <a:solidFill>
                  <a:schemeClr val="accent2"/>
                </a:solidFill>
              </a:rPr>
              <a:t>또는 </a:t>
            </a:r>
            <a:r>
              <a:rPr lang="en-US" altLang="ko-KR" dirty="0">
                <a:solidFill>
                  <a:schemeClr val="accent2"/>
                </a:solidFill>
              </a:rPr>
              <a:t>LIKE </a:t>
            </a:r>
            <a:r>
              <a:rPr lang="ko-KR" altLang="en-US" dirty="0">
                <a:solidFill>
                  <a:schemeClr val="accent2"/>
                </a:solidFill>
              </a:rPr>
              <a:t>관계가 있는</a:t>
            </a:r>
            <a:endParaRPr lang="en-US" altLang="ko-KR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(a)</a:t>
            </a:r>
            <a:r>
              <a:rPr lang="ko-KR" altLang="en-US" dirty="0">
                <a:solidFill>
                  <a:schemeClr val="accent2"/>
                </a:solidFill>
              </a:rPr>
              <a:t>와</a:t>
            </a:r>
            <a:r>
              <a:rPr lang="en-US" altLang="ko-KR" dirty="0">
                <a:solidFill>
                  <a:schemeClr val="accent2"/>
                </a:solidFill>
              </a:rPr>
              <a:t> (b)</a:t>
            </a:r>
            <a:r>
              <a:rPr lang="ko-KR" altLang="en-US" dirty="0">
                <a:solidFill>
                  <a:schemeClr val="accent2"/>
                </a:solidFill>
              </a:rPr>
              <a:t>가 </a:t>
            </a:r>
            <a:r>
              <a:rPr lang="ko-KR" altLang="en-US" i="1" dirty="0">
                <a:solidFill>
                  <a:schemeClr val="bg2">
                    <a:lumMod val="75000"/>
                  </a:schemeClr>
                </a:solidFill>
              </a:rPr>
              <a:t>길이 </a:t>
            </a:r>
            <a:r>
              <a:rPr lang="en-US" altLang="ko-KR" i="1" dirty="0">
                <a:solidFill>
                  <a:schemeClr val="bg2">
                    <a:lumMod val="75000"/>
                  </a:schemeClr>
                </a:solidFill>
              </a:rPr>
              <a:t>1</a:t>
            </a:r>
            <a:r>
              <a:rPr lang="ko-KR" altLang="en-US" i="1" dirty="0">
                <a:solidFill>
                  <a:schemeClr val="accent2"/>
                </a:solidFill>
              </a:rPr>
              <a:t>의 </a:t>
            </a:r>
            <a:r>
              <a:rPr lang="ko-KR" altLang="en-US" dirty="0">
                <a:solidFill>
                  <a:schemeClr val="accent2"/>
                </a:solidFill>
              </a:rPr>
              <a:t>관계가 </a:t>
            </a:r>
            <a:r>
              <a:rPr lang="en-US" altLang="ko-KR" dirty="0">
                <a:solidFill>
                  <a:schemeClr val="accent2"/>
                </a:solidFill>
              </a:rPr>
              <a:t>since </a:t>
            </a:r>
            <a:r>
              <a:rPr lang="ko-KR" altLang="en-US" dirty="0">
                <a:solidFill>
                  <a:schemeClr val="accent2"/>
                </a:solidFill>
              </a:rPr>
              <a:t>속성이 </a:t>
            </a:r>
            <a:r>
              <a:rPr lang="en-US" altLang="ko-KR" dirty="0">
                <a:solidFill>
                  <a:schemeClr val="accent2"/>
                </a:solidFill>
              </a:rPr>
              <a:t>2010</a:t>
            </a:r>
            <a:r>
              <a:rPr lang="ko-KR" altLang="en-US" dirty="0">
                <a:solidFill>
                  <a:schemeClr val="accent2"/>
                </a:solidFill>
              </a:rPr>
              <a:t>이라면</a:t>
            </a:r>
            <a:endParaRPr lang="en-US" altLang="ko-KR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(a)</a:t>
            </a:r>
            <a:r>
              <a:rPr lang="ko-KR" altLang="en-US" dirty="0">
                <a:solidFill>
                  <a:schemeClr val="accent2"/>
                </a:solidFill>
              </a:rPr>
              <a:t>와</a:t>
            </a:r>
            <a:r>
              <a:rPr lang="en-US" altLang="ko-KR" dirty="0">
                <a:solidFill>
                  <a:schemeClr val="accent2"/>
                </a:solidFill>
              </a:rPr>
              <a:t> (b)</a:t>
            </a:r>
            <a:r>
              <a:rPr lang="ko-KR" altLang="en-US" dirty="0">
                <a:solidFill>
                  <a:schemeClr val="accent2"/>
                </a:solidFill>
              </a:rPr>
              <a:t>가 </a:t>
            </a:r>
            <a:r>
              <a:rPr lang="ko-KR" altLang="en-US" i="1" dirty="0">
                <a:solidFill>
                  <a:schemeClr val="bg2">
                    <a:lumMod val="75000"/>
                  </a:schemeClr>
                </a:solidFill>
              </a:rPr>
              <a:t>길이에 상관없이 </a:t>
            </a:r>
            <a:r>
              <a:rPr lang="ko-KR" altLang="en-US" dirty="0">
                <a:solidFill>
                  <a:schemeClr val="accent2"/>
                </a:solidFill>
              </a:rPr>
              <a:t>관계가 있는</a:t>
            </a:r>
            <a:endParaRPr lang="en-US" altLang="ko-KR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(a)</a:t>
            </a:r>
            <a:r>
              <a:rPr lang="ko-KR" altLang="en-US" dirty="0">
                <a:solidFill>
                  <a:schemeClr val="accent2"/>
                </a:solidFill>
              </a:rPr>
              <a:t>와</a:t>
            </a:r>
            <a:r>
              <a:rPr lang="en-US" altLang="ko-KR" dirty="0">
                <a:solidFill>
                  <a:schemeClr val="accent2"/>
                </a:solidFill>
              </a:rPr>
              <a:t> (b)</a:t>
            </a:r>
            <a:r>
              <a:rPr lang="ko-KR" altLang="en-US" dirty="0">
                <a:solidFill>
                  <a:schemeClr val="accent2"/>
                </a:solidFill>
              </a:rPr>
              <a:t>가 </a:t>
            </a:r>
            <a:r>
              <a:rPr lang="ko-KR" altLang="en-US" i="1" dirty="0">
                <a:solidFill>
                  <a:schemeClr val="bg2">
                    <a:lumMod val="75000"/>
                  </a:schemeClr>
                </a:solidFill>
              </a:rPr>
              <a:t>길이 </a:t>
            </a:r>
            <a:r>
              <a:rPr lang="en-US" altLang="ko-KR" i="1" dirty="0">
                <a:solidFill>
                  <a:schemeClr val="bg2">
                    <a:lumMod val="75000"/>
                  </a:schemeClr>
                </a:solidFill>
              </a:rPr>
              <a:t>2</a:t>
            </a:r>
            <a:r>
              <a:rPr lang="ko-KR" altLang="en-US" i="1" dirty="0">
                <a:solidFill>
                  <a:schemeClr val="accent2"/>
                </a:solidFill>
              </a:rPr>
              <a:t>의 </a:t>
            </a:r>
            <a:r>
              <a:rPr lang="ko-KR" altLang="en-US" dirty="0">
                <a:solidFill>
                  <a:schemeClr val="accent2"/>
                </a:solidFill>
              </a:rPr>
              <a:t>관계가 있는</a:t>
            </a:r>
            <a:endParaRPr lang="en-US" altLang="ko-KR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(a)</a:t>
            </a:r>
            <a:r>
              <a:rPr lang="ko-KR" altLang="en-US" dirty="0">
                <a:solidFill>
                  <a:schemeClr val="accent2"/>
                </a:solidFill>
              </a:rPr>
              <a:t>와</a:t>
            </a:r>
            <a:r>
              <a:rPr lang="en-US" altLang="ko-KR" dirty="0">
                <a:solidFill>
                  <a:schemeClr val="accent2"/>
                </a:solidFill>
              </a:rPr>
              <a:t> (b)</a:t>
            </a:r>
            <a:r>
              <a:rPr lang="ko-KR" altLang="en-US" dirty="0">
                <a:solidFill>
                  <a:schemeClr val="accent2"/>
                </a:solidFill>
              </a:rPr>
              <a:t>가 </a:t>
            </a:r>
            <a:r>
              <a:rPr lang="ko-KR" altLang="en-US" i="1" dirty="0">
                <a:solidFill>
                  <a:schemeClr val="bg2">
                    <a:lumMod val="75000"/>
                  </a:schemeClr>
                </a:solidFill>
              </a:rPr>
              <a:t>길이 </a:t>
            </a:r>
            <a:r>
              <a:rPr lang="en-US" altLang="ko-KR" i="1" dirty="0">
                <a:solidFill>
                  <a:schemeClr val="bg2">
                    <a:lumMod val="75000"/>
                  </a:schemeClr>
                </a:solidFill>
              </a:rPr>
              <a:t>2 </a:t>
            </a:r>
            <a:r>
              <a:rPr lang="ko-KR" altLang="en-US" i="1" dirty="0">
                <a:solidFill>
                  <a:schemeClr val="bg2">
                    <a:lumMod val="75000"/>
                  </a:schemeClr>
                </a:solidFill>
              </a:rPr>
              <a:t>이상</a:t>
            </a:r>
            <a:r>
              <a:rPr lang="ko-KR" altLang="en-US" i="1" dirty="0">
                <a:solidFill>
                  <a:schemeClr val="accent2"/>
                </a:solidFill>
              </a:rPr>
              <a:t>의 </a:t>
            </a:r>
            <a:r>
              <a:rPr lang="ko-KR" altLang="en-US" dirty="0">
                <a:solidFill>
                  <a:schemeClr val="accent2"/>
                </a:solidFill>
              </a:rPr>
              <a:t>관계가 있는</a:t>
            </a:r>
            <a:endParaRPr lang="en-US" altLang="ko-KR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(a)</a:t>
            </a:r>
            <a:r>
              <a:rPr lang="ko-KR" altLang="en-US" dirty="0">
                <a:solidFill>
                  <a:schemeClr val="accent2"/>
                </a:solidFill>
              </a:rPr>
              <a:t>와</a:t>
            </a:r>
            <a:r>
              <a:rPr lang="en-US" altLang="ko-KR" dirty="0">
                <a:solidFill>
                  <a:schemeClr val="accent2"/>
                </a:solidFill>
              </a:rPr>
              <a:t> (b)</a:t>
            </a:r>
            <a:r>
              <a:rPr lang="ko-KR" altLang="en-US" dirty="0">
                <a:solidFill>
                  <a:schemeClr val="accent2"/>
                </a:solidFill>
              </a:rPr>
              <a:t>가 </a:t>
            </a:r>
            <a:r>
              <a:rPr lang="ko-KR" altLang="en-US" i="1" dirty="0">
                <a:solidFill>
                  <a:schemeClr val="bg2">
                    <a:lumMod val="75000"/>
                  </a:schemeClr>
                </a:solidFill>
              </a:rPr>
              <a:t>길이 </a:t>
            </a:r>
            <a:r>
              <a:rPr lang="en-US" altLang="ko-KR" i="1" dirty="0">
                <a:solidFill>
                  <a:schemeClr val="bg2">
                    <a:lumMod val="75000"/>
                  </a:schemeClr>
                </a:solidFill>
              </a:rPr>
              <a:t>2 </a:t>
            </a:r>
            <a:r>
              <a:rPr lang="ko-KR" altLang="en-US" i="1" dirty="0">
                <a:solidFill>
                  <a:schemeClr val="bg2">
                    <a:lumMod val="75000"/>
                  </a:schemeClr>
                </a:solidFill>
              </a:rPr>
              <a:t>이상 </a:t>
            </a:r>
            <a:r>
              <a:rPr lang="en-US" altLang="ko-KR" i="1" dirty="0">
                <a:solidFill>
                  <a:schemeClr val="bg2">
                    <a:lumMod val="75000"/>
                  </a:schemeClr>
                </a:solidFill>
              </a:rPr>
              <a:t>5 </a:t>
            </a:r>
            <a:r>
              <a:rPr lang="ko-KR" altLang="en-US" i="1" dirty="0">
                <a:solidFill>
                  <a:schemeClr val="bg2">
                    <a:lumMod val="75000"/>
                  </a:schemeClr>
                </a:solidFill>
              </a:rPr>
              <a:t>이하</a:t>
            </a:r>
            <a:r>
              <a:rPr lang="ko-KR" altLang="en-US" i="1" dirty="0">
                <a:solidFill>
                  <a:schemeClr val="accent2"/>
                </a:solidFill>
              </a:rPr>
              <a:t>의 </a:t>
            </a:r>
            <a:r>
              <a:rPr lang="ko-KR" altLang="en-US" dirty="0">
                <a:solidFill>
                  <a:schemeClr val="accent2"/>
                </a:solidFill>
              </a:rPr>
              <a:t>관계가 있는</a:t>
            </a:r>
            <a:endParaRPr lang="en-US" altLang="ko-KR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(a)</a:t>
            </a:r>
            <a:r>
              <a:rPr lang="ko-KR" altLang="en-US" dirty="0">
                <a:solidFill>
                  <a:schemeClr val="accent2"/>
                </a:solidFill>
              </a:rPr>
              <a:t>와</a:t>
            </a:r>
            <a:r>
              <a:rPr lang="en-US" altLang="ko-KR" dirty="0">
                <a:solidFill>
                  <a:schemeClr val="accent2"/>
                </a:solidFill>
              </a:rPr>
              <a:t> (b)</a:t>
            </a:r>
            <a:r>
              <a:rPr lang="ko-KR" altLang="en-US" dirty="0">
                <a:solidFill>
                  <a:schemeClr val="accent2"/>
                </a:solidFill>
              </a:rPr>
              <a:t>가 </a:t>
            </a:r>
            <a:r>
              <a:rPr lang="ko-KR" altLang="en-US" i="1" dirty="0">
                <a:solidFill>
                  <a:schemeClr val="bg2">
                    <a:lumMod val="75000"/>
                  </a:schemeClr>
                </a:solidFill>
              </a:rPr>
              <a:t>길이 </a:t>
            </a:r>
            <a:r>
              <a:rPr lang="en-US" altLang="ko-KR" i="1" dirty="0">
                <a:solidFill>
                  <a:schemeClr val="bg2">
                    <a:lumMod val="75000"/>
                  </a:schemeClr>
                </a:solidFill>
              </a:rPr>
              <a:t>5</a:t>
            </a:r>
            <a:r>
              <a:rPr lang="ko-KR" altLang="en-US" i="1" dirty="0">
                <a:solidFill>
                  <a:schemeClr val="bg2">
                    <a:lumMod val="75000"/>
                  </a:schemeClr>
                </a:solidFill>
              </a:rPr>
              <a:t> 이하</a:t>
            </a:r>
            <a:r>
              <a:rPr lang="ko-KR" altLang="en-US" i="1" dirty="0">
                <a:solidFill>
                  <a:schemeClr val="accent2"/>
                </a:solidFill>
              </a:rPr>
              <a:t>의 </a:t>
            </a:r>
            <a:r>
              <a:rPr lang="ko-KR" altLang="en-US" dirty="0">
                <a:solidFill>
                  <a:schemeClr val="accent2"/>
                </a:solidFill>
              </a:rPr>
              <a:t>관계가 있는</a:t>
            </a:r>
            <a:endParaRPr lang="en-US" altLang="ko-KR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(a)</a:t>
            </a:r>
            <a:r>
              <a:rPr lang="ko-KR" altLang="en-US" dirty="0">
                <a:solidFill>
                  <a:schemeClr val="accent2"/>
                </a:solidFill>
              </a:rPr>
              <a:t>와</a:t>
            </a:r>
            <a:r>
              <a:rPr lang="en-US" altLang="ko-KR" dirty="0">
                <a:solidFill>
                  <a:schemeClr val="accent2"/>
                </a:solidFill>
              </a:rPr>
              <a:t> (b)</a:t>
            </a:r>
            <a:r>
              <a:rPr lang="ko-KR" altLang="en-US" dirty="0">
                <a:solidFill>
                  <a:schemeClr val="accent2"/>
                </a:solidFill>
              </a:rPr>
              <a:t>가 </a:t>
            </a:r>
            <a:r>
              <a:rPr lang="ko-KR" altLang="en-US" i="1" dirty="0">
                <a:solidFill>
                  <a:schemeClr val="bg2">
                    <a:lumMod val="75000"/>
                  </a:schemeClr>
                </a:solidFill>
              </a:rPr>
              <a:t>길이 </a:t>
            </a:r>
            <a:r>
              <a:rPr lang="en-US" altLang="ko-KR" i="1" dirty="0">
                <a:solidFill>
                  <a:schemeClr val="bg2">
                    <a:lumMod val="75000"/>
                  </a:schemeClr>
                </a:solidFill>
              </a:rPr>
              <a:t>4 </a:t>
            </a:r>
            <a:r>
              <a:rPr lang="ko-KR" altLang="en-US" i="1" dirty="0">
                <a:solidFill>
                  <a:schemeClr val="bg2">
                    <a:lumMod val="75000"/>
                  </a:schemeClr>
                </a:solidFill>
              </a:rPr>
              <a:t>이하</a:t>
            </a:r>
            <a:r>
              <a:rPr lang="ko-KR" altLang="en-US" i="1" dirty="0">
                <a:solidFill>
                  <a:schemeClr val="accent2"/>
                </a:solidFill>
              </a:rPr>
              <a:t>의 </a:t>
            </a:r>
            <a:r>
              <a:rPr lang="en-US" altLang="ko-KR" dirty="0">
                <a:solidFill>
                  <a:schemeClr val="accent2"/>
                </a:solidFill>
              </a:rPr>
              <a:t>KNOWS </a:t>
            </a:r>
            <a:r>
              <a:rPr lang="ko-KR" altLang="en-US" dirty="0">
                <a:solidFill>
                  <a:schemeClr val="accent2"/>
                </a:solidFill>
              </a:rPr>
              <a:t>관계가 있는</a:t>
            </a:r>
            <a:endParaRPr lang="en-US" altLang="ko-KR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altLang="ko-KR" dirty="0">
              <a:solidFill>
                <a:schemeClr val="accent2"/>
              </a:solidFill>
            </a:endParaRPr>
          </a:p>
          <a:p>
            <a:pPr lvl="1"/>
            <a:endParaRPr lang="en-US" altLang="ko-KR" dirty="0">
              <a:solidFill>
                <a:schemeClr val="accent2"/>
              </a:solidFill>
            </a:endParaRPr>
          </a:p>
          <a:p>
            <a:pPr lvl="1"/>
            <a:endParaRPr lang="en-US" altLang="ko-KR" dirty="0">
              <a:solidFill>
                <a:schemeClr val="accent2"/>
              </a:solidFill>
            </a:endParaRPr>
          </a:p>
          <a:p>
            <a:pPr lvl="1"/>
            <a:endParaRPr lang="en-US" altLang="ko-KR" dirty="0">
              <a:solidFill>
                <a:schemeClr val="accent2"/>
              </a:solidFill>
            </a:endParaRPr>
          </a:p>
          <a:p>
            <a:pPr lvl="1"/>
            <a:endParaRPr lang="en-US" altLang="ko-KR" dirty="0">
              <a:solidFill>
                <a:schemeClr val="accent2"/>
              </a:solidFill>
            </a:endParaRPr>
          </a:p>
          <a:p>
            <a:pPr lvl="1"/>
            <a:endParaRPr lang="en-US" altLang="ko-KR" dirty="0">
              <a:solidFill>
                <a:schemeClr val="accent2"/>
              </a:solidFill>
            </a:endParaRPr>
          </a:p>
          <a:p>
            <a:pPr lvl="1"/>
            <a:endParaRPr lang="en-US" altLang="ko-KR" dirty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pPr lvl="1"/>
            <a:endParaRPr lang="en-US" altLang="ko-KR" dirty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E95BDD-D4FA-45A6-B2C4-1DC3E4AC3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54" y="5168908"/>
            <a:ext cx="3166188" cy="565692"/>
          </a:xfrm>
          <a:prstGeom prst="rect">
            <a:avLst/>
          </a:prstGeom>
        </p:spPr>
      </p:pic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51DCF7A2-8F0F-4163-980E-0349ADC89798}"/>
              </a:ext>
            </a:extLst>
          </p:cNvPr>
          <p:cNvSpPr/>
          <p:nvPr/>
        </p:nvSpPr>
        <p:spPr>
          <a:xfrm>
            <a:off x="7675984" y="3184850"/>
            <a:ext cx="186612" cy="13622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A222EE-1E73-421A-9C93-828F2DA0260B}"/>
              </a:ext>
            </a:extLst>
          </p:cNvPr>
          <p:cNvSpPr/>
          <p:nvPr/>
        </p:nvSpPr>
        <p:spPr>
          <a:xfrm>
            <a:off x="7862596" y="3742873"/>
            <a:ext cx="10438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i="1" dirty="0"/>
              <a:t>가변 길이 경로</a:t>
            </a:r>
          </a:p>
        </p:txBody>
      </p:sp>
    </p:spTree>
    <p:extLst>
      <p:ext uri="{BB962C8B-B14F-4D97-AF65-F5344CB8AC3E}">
        <p14:creationId xmlns:p14="http://schemas.microsoft.com/office/powerpoint/2010/main" val="322862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457F2-DDA4-46E3-9C7E-F6B9C256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Cypher </a:t>
            </a:r>
            <a:r>
              <a:rPr lang="ko-KR" altLang="en-US" dirty="0"/>
              <a:t>쿼리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C9AC6-E3AA-4B97-9DA1-E97E72959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패턴</a:t>
            </a:r>
            <a:r>
              <a:rPr lang="en-US" altLang="ko-KR" dirty="0"/>
              <a:t>(Pattern)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노드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[:</a:t>
            </a:r>
            <a:r>
              <a:rPr lang="ko-KR" altLang="en-US" dirty="0"/>
              <a:t>관계</a:t>
            </a:r>
            <a:r>
              <a:rPr lang="en-US" altLang="ko-KR" dirty="0"/>
              <a:t>]</a:t>
            </a:r>
            <a:r>
              <a:rPr lang="ko-KR" altLang="en-US" dirty="0"/>
              <a:t>의 조합</a:t>
            </a:r>
            <a:endParaRPr lang="en-US" altLang="ko-KR" dirty="0"/>
          </a:p>
          <a:p>
            <a:pPr lvl="1"/>
            <a:r>
              <a:rPr lang="ko-KR" altLang="en-US" dirty="0"/>
              <a:t>찾으려는</a:t>
            </a:r>
            <a:r>
              <a:rPr lang="en-US" altLang="ko-KR" dirty="0"/>
              <a:t>(MATCH) </a:t>
            </a:r>
            <a:r>
              <a:rPr lang="ko-KR" altLang="en-US" dirty="0"/>
              <a:t>또는 생성하려는</a:t>
            </a:r>
            <a:r>
              <a:rPr lang="en-US" altLang="ko-KR" dirty="0"/>
              <a:t>(CREATE), (</a:t>
            </a:r>
            <a:r>
              <a:rPr lang="ko-KR" altLang="en-US" dirty="0"/>
              <a:t>노드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[:</a:t>
            </a:r>
            <a:r>
              <a:rPr lang="ko-KR" altLang="en-US" dirty="0"/>
              <a:t>관계</a:t>
            </a:r>
            <a:r>
              <a:rPr lang="en-US" altLang="ko-KR" dirty="0"/>
              <a:t>]</a:t>
            </a:r>
            <a:r>
              <a:rPr lang="ko-KR" altLang="en-US" dirty="0"/>
              <a:t>의 조합을 기술</a:t>
            </a:r>
            <a:endParaRPr lang="en-US" altLang="ko-KR" dirty="0"/>
          </a:p>
          <a:p>
            <a:pPr lvl="2"/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FE4793-0E65-4616-858A-97764ABAC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23" y="1953119"/>
            <a:ext cx="5344408" cy="148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99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E37FA-CE9F-45DD-868C-E0B24885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Cypher </a:t>
            </a:r>
            <a:r>
              <a:rPr lang="ko-KR" altLang="en-US" dirty="0"/>
              <a:t>쿼리 언어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072F63B-9EB3-4E89-B312-DDD3C517B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854" y="2980464"/>
            <a:ext cx="3646776" cy="4719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5067D6-4C10-4EE0-B173-EAFA57143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53" y="1392135"/>
            <a:ext cx="2819461" cy="3278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2231A4-F182-4353-BB01-696313D2C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853" y="2169686"/>
            <a:ext cx="2614188" cy="303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5979EE-7522-46D9-A24B-29F95DA983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854" y="3926750"/>
            <a:ext cx="4169290" cy="4905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9A000F-C307-42D3-9C0E-C238993F90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5853" y="4574561"/>
            <a:ext cx="4275037" cy="342917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875E7AE4-D003-48CB-8481-479CC4054F86}"/>
              </a:ext>
            </a:extLst>
          </p:cNvPr>
          <p:cNvSpPr txBox="1">
            <a:spLocks/>
          </p:cNvSpPr>
          <p:nvPr/>
        </p:nvSpPr>
        <p:spPr>
          <a:xfrm>
            <a:off x="300038" y="800101"/>
            <a:ext cx="11736387" cy="5970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연습하기</a:t>
            </a:r>
            <a:r>
              <a:rPr lang="en-US" altLang="ko-KR" dirty="0"/>
              <a:t>) Find an Expert</a:t>
            </a:r>
          </a:p>
          <a:p>
            <a:pPr lvl="1"/>
            <a:r>
              <a:rPr lang="ko-KR" altLang="en-US" dirty="0"/>
              <a:t>모든 데이터 삭제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Person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(person)-[:LIKE]-&gt;(</a:t>
            </a:r>
            <a:r>
              <a:rPr lang="en-US" altLang="ko-KR" dirty="0" err="1"/>
              <a:t>aThing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FRIENDs </a:t>
            </a:r>
            <a:r>
              <a:rPr lang="ko-KR" altLang="en-US" dirty="0"/>
              <a:t>추가 </a:t>
            </a:r>
            <a:r>
              <a:rPr lang="en-US" altLang="ko-KR" dirty="0"/>
              <a:t>/ </a:t>
            </a:r>
            <a:r>
              <a:rPr lang="ko-KR" altLang="en-US" dirty="0"/>
              <a:t>질의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37640C9-F86A-460C-A12B-9450AC424A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3453" y="1898450"/>
            <a:ext cx="628261" cy="60541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7B6C0C3-991B-4738-9D9E-E42F5E0121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1" y="2566249"/>
            <a:ext cx="1007706" cy="44197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333C5E4-0C83-4E72-865D-14F8DC097D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60340" y="3421993"/>
            <a:ext cx="1628084" cy="164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79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875E7AE4-D003-48CB-8481-479CC4054F86}"/>
              </a:ext>
            </a:extLst>
          </p:cNvPr>
          <p:cNvSpPr txBox="1">
            <a:spLocks/>
          </p:cNvSpPr>
          <p:nvPr/>
        </p:nvSpPr>
        <p:spPr>
          <a:xfrm>
            <a:off x="300038" y="800101"/>
            <a:ext cx="11736387" cy="5970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연습하기</a:t>
            </a:r>
            <a:r>
              <a:rPr lang="en-US" altLang="ko-KR" dirty="0"/>
              <a:t>) Find an Expert</a:t>
            </a:r>
          </a:p>
          <a:p>
            <a:pPr lvl="1"/>
            <a:r>
              <a:rPr lang="en-US" altLang="ko-KR" dirty="0"/>
              <a:t>Expert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내</a:t>
            </a:r>
            <a:r>
              <a:rPr lang="en-US" altLang="ko-KR" dirty="0"/>
              <a:t>(You) </a:t>
            </a:r>
            <a:r>
              <a:rPr lang="ko-KR" altLang="en-US" dirty="0"/>
              <a:t>관계에서 가장 가까운 </a:t>
            </a:r>
            <a:r>
              <a:rPr lang="en-US" altLang="ko-KR" dirty="0"/>
              <a:t>Neo4J</a:t>
            </a:r>
            <a:r>
              <a:rPr lang="ko-KR" altLang="en-US" dirty="0"/>
              <a:t> 전문가를 찾기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ACE37FA-CE9F-45DD-868C-E0B24885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Cypher </a:t>
            </a:r>
            <a:r>
              <a:rPr lang="ko-KR" altLang="en-US" dirty="0"/>
              <a:t>쿼리 언어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2C5D326-F496-4E3B-970B-585DB0479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853" y="1336923"/>
            <a:ext cx="4461649" cy="419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ED9825-694C-47DF-ACCC-3387E11CE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133298"/>
            <a:ext cx="1897224" cy="19461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56AA612-1960-4C20-B273-4B794E68C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853" y="3684673"/>
            <a:ext cx="3590792" cy="59080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DCD51B9-1AE1-4581-8CAE-3467DA3967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3429000"/>
            <a:ext cx="2009192" cy="1518199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6C55A90E-AB35-4002-93C7-3E43B157F7F5}"/>
              </a:ext>
            </a:extLst>
          </p:cNvPr>
          <p:cNvSpPr/>
          <p:nvPr/>
        </p:nvSpPr>
        <p:spPr>
          <a:xfrm>
            <a:off x="6425683" y="1755974"/>
            <a:ext cx="1816358" cy="1497300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3AED500-B60D-4193-9496-E22F227FA7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947199"/>
            <a:ext cx="2009193" cy="18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89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3950B0-7F7F-4E6B-8CC7-BB0EBED1BB44}"/>
              </a:ext>
            </a:extLst>
          </p:cNvPr>
          <p:cNvSpPr txBox="1"/>
          <p:nvPr/>
        </p:nvSpPr>
        <p:spPr>
          <a:xfrm>
            <a:off x="4379167" y="3044279"/>
            <a:ext cx="343366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/>
              <a:t>Northwind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37249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3950B0-7F7F-4E6B-8CC7-BB0EBED1BB44}"/>
              </a:ext>
            </a:extLst>
          </p:cNvPr>
          <p:cNvSpPr txBox="1"/>
          <p:nvPr/>
        </p:nvSpPr>
        <p:spPr>
          <a:xfrm>
            <a:off x="4379167" y="3044282"/>
            <a:ext cx="343366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400" b="1"/>
              <a:t>시작하기</a:t>
            </a:r>
          </a:p>
        </p:txBody>
      </p:sp>
    </p:spTree>
    <p:extLst>
      <p:ext uri="{BB962C8B-B14F-4D97-AF65-F5344CB8AC3E}">
        <p14:creationId xmlns:p14="http://schemas.microsoft.com/office/powerpoint/2010/main" val="3426291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B1699-0141-4A37-AD1F-2C2A041E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 CSV: CSV </a:t>
            </a:r>
            <a:r>
              <a:rPr lang="ko-KR" altLang="en-US" dirty="0"/>
              <a:t>데이터 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95F4F-1890-42C1-97EF-021C59C69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ETL</a:t>
            </a:r>
            <a:r>
              <a:rPr lang="ko-KR" altLang="en-US" dirty="0"/>
              <a:t> 도구인 </a:t>
            </a:r>
            <a:r>
              <a:rPr lang="en-US" altLang="ko-KR" i="1" dirty="0">
                <a:solidFill>
                  <a:schemeClr val="accent2"/>
                </a:solidFill>
              </a:rPr>
              <a:t>LOAD CSV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제공 기능</a:t>
            </a:r>
            <a:endParaRPr lang="en-US" altLang="ko-KR" dirty="0"/>
          </a:p>
          <a:p>
            <a:pPr lvl="1"/>
            <a:r>
              <a:rPr lang="en-US" altLang="ko-KR" dirty="0"/>
              <a:t>CSV </a:t>
            </a:r>
            <a:r>
              <a:rPr lang="ko-KR" altLang="en-US" dirty="0"/>
              <a:t>데이터를 </a:t>
            </a:r>
            <a:r>
              <a:rPr lang="en-US" altLang="ko-KR" dirty="0"/>
              <a:t>URI</a:t>
            </a:r>
            <a:r>
              <a:rPr lang="ko-KR" altLang="en-US" dirty="0"/>
              <a:t>로부터 로드하고 처리</a:t>
            </a:r>
            <a:endParaRPr lang="en-US" altLang="ko-KR" dirty="0"/>
          </a:p>
          <a:p>
            <a:pPr lvl="1"/>
            <a:r>
              <a:rPr lang="ko-KR" altLang="en-US" dirty="0"/>
              <a:t>입력 데이터를 그래프</a:t>
            </a:r>
            <a:r>
              <a:rPr lang="en-US" altLang="ko-KR" dirty="0"/>
              <a:t>/</a:t>
            </a:r>
            <a:r>
              <a:rPr lang="ko-KR" altLang="en-US" dirty="0"/>
              <a:t>도메인 구조로 직접 매핑</a:t>
            </a:r>
            <a:endParaRPr lang="en-US" altLang="ko-KR" dirty="0"/>
          </a:p>
          <a:p>
            <a:pPr lvl="1"/>
            <a:r>
              <a:rPr lang="ko-KR" altLang="en-US" dirty="0"/>
              <a:t>데이터 변환 지원</a:t>
            </a:r>
            <a:endParaRPr lang="en-US" altLang="ko-KR" dirty="0"/>
          </a:p>
          <a:p>
            <a:pPr lvl="1"/>
            <a:r>
              <a:rPr lang="ko-KR" altLang="en-US" dirty="0"/>
              <a:t>복잡한 연산 지원</a:t>
            </a:r>
            <a:endParaRPr lang="en-US" altLang="ko-KR" dirty="0"/>
          </a:p>
          <a:p>
            <a:pPr lvl="1"/>
            <a:r>
              <a:rPr lang="ko-KR" altLang="en-US" dirty="0"/>
              <a:t>데이터</a:t>
            </a:r>
            <a:r>
              <a:rPr lang="en-US" altLang="ko-KR" dirty="0"/>
              <a:t>/</a:t>
            </a:r>
            <a:r>
              <a:rPr lang="ko-KR" altLang="en-US" dirty="0"/>
              <a:t>관계</a:t>
            </a:r>
            <a:r>
              <a:rPr lang="en-US" altLang="ko-KR" dirty="0"/>
              <a:t>/</a:t>
            </a:r>
            <a:r>
              <a:rPr lang="ko-KR" altLang="en-US" dirty="0"/>
              <a:t>구조 생성</a:t>
            </a:r>
            <a:r>
              <a:rPr lang="en-US" altLang="ko-KR" dirty="0"/>
              <a:t>, </a:t>
            </a:r>
            <a:r>
              <a:rPr lang="ko-KR" altLang="en-US" dirty="0"/>
              <a:t>병합 지원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CSV</a:t>
            </a:r>
            <a:r>
              <a:rPr lang="ko-KR" altLang="en-US" dirty="0"/>
              <a:t> 파일을 로드하기 전에 데이터 품질을 검토한다</a:t>
            </a:r>
            <a:endParaRPr lang="en-US" altLang="ko-KR" dirty="0"/>
          </a:p>
          <a:p>
            <a:pPr lvl="1"/>
            <a:r>
              <a:rPr lang="ko-KR" altLang="en-US" dirty="0"/>
              <a:t>전체 건수를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앞의 몇 행을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헤더와 데이터를 함께 확인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8790AE-B80A-4D9D-BC20-737B9E4FC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30" y="3272142"/>
            <a:ext cx="5297517" cy="3137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7CB8244-7546-4762-BEC4-27C18636A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330" y="4103344"/>
            <a:ext cx="3873997" cy="4493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5DAF90-6079-4FDF-A1C5-E950653DE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330" y="5045944"/>
            <a:ext cx="3948642" cy="45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42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D4F9C-C3E0-45DD-845D-F31E7AB3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데이터 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AD95E-5360-4905-B1FE-AE8B87FD1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Northwind</a:t>
            </a:r>
            <a:r>
              <a:rPr lang="ko-KR" altLang="en-US" dirty="0"/>
              <a:t> 모델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218111-79B5-42AD-904A-0E99F97F6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60" y="1168619"/>
            <a:ext cx="6581193" cy="48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35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D4F9C-C3E0-45DD-845D-F31E7AB3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데이터 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AD95E-5360-4905-B1FE-AE8B87FD1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관계형 모델 </a:t>
            </a:r>
            <a:r>
              <a:rPr lang="en-US" altLang="ko-KR" dirty="0"/>
              <a:t>vs. </a:t>
            </a:r>
            <a:r>
              <a:rPr lang="ko-KR" altLang="en-US" dirty="0"/>
              <a:t>그래프</a:t>
            </a:r>
            <a:r>
              <a:rPr lang="en-US" altLang="ko-KR" dirty="0"/>
              <a:t> </a:t>
            </a:r>
            <a:r>
              <a:rPr lang="ko-KR" altLang="en-US" dirty="0"/>
              <a:t>모델</a:t>
            </a:r>
            <a:endParaRPr lang="en-US" altLang="ko-KR" dirty="0"/>
          </a:p>
          <a:p>
            <a:pPr lvl="1"/>
            <a:r>
              <a:rPr lang="ko-KR" altLang="en-US" dirty="0"/>
              <a:t>행</a:t>
            </a:r>
            <a:r>
              <a:rPr lang="en-US" altLang="ko-KR" dirty="0"/>
              <a:t>(row)       </a:t>
            </a:r>
            <a:r>
              <a:rPr lang="en-US" altLang="ko-KR" dirty="0">
                <a:sym typeface="Wingdings" panose="05000000000000000000" pitchFamily="2" charset="2"/>
              </a:rPr>
              <a:t>---     </a:t>
            </a:r>
            <a:r>
              <a:rPr lang="ko-KR" altLang="en-US" dirty="0">
                <a:sym typeface="Wingdings" panose="05000000000000000000" pitchFamily="2" charset="2"/>
              </a:rPr>
              <a:t>노드</a:t>
            </a:r>
            <a:r>
              <a:rPr lang="en-US" altLang="ko-KR" dirty="0">
                <a:sym typeface="Wingdings" panose="05000000000000000000" pitchFamily="2" charset="2"/>
              </a:rPr>
              <a:t>(node)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테이블 이름 </a:t>
            </a:r>
            <a:r>
              <a:rPr lang="en-US" altLang="ko-KR" dirty="0">
                <a:sym typeface="Wingdings" panose="05000000000000000000" pitchFamily="2" charset="2"/>
              </a:rPr>
              <a:t>---     </a:t>
            </a:r>
            <a:r>
              <a:rPr lang="ko-KR" altLang="en-US" dirty="0">
                <a:sym typeface="Wingdings" panose="05000000000000000000" pitchFamily="2" charset="2"/>
              </a:rPr>
              <a:t>레이블 이름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예제 데이터 다운로드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  <a:hlinkClick r:id="rId2"/>
              </a:rPr>
              <a:t>https://github.com/neo4j-contrib/developer-resources/tree/gh-pages/data/northwind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098857-0FD7-4BD4-AE4D-09ADFD96B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317" y="800100"/>
            <a:ext cx="3278288" cy="18670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D8574A2-E1CF-4647-88AB-93C7F0F3E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497" y="3195671"/>
            <a:ext cx="5490355" cy="364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56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1FC9A-50C8-4798-88F2-A378A9BA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데이터 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124CD-6155-459D-B8C3-D28AF84CA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노드부터 생성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9128C0-E697-45EB-A30D-46E8952CDC43}"/>
              </a:ext>
            </a:extLst>
          </p:cNvPr>
          <p:cNvSpPr/>
          <p:nvPr/>
        </p:nvSpPr>
        <p:spPr>
          <a:xfrm>
            <a:off x="8801877" y="1286028"/>
            <a:ext cx="7441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i="1" dirty="0"/>
              <a:t>Customer</a:t>
            </a:r>
            <a:endParaRPr lang="ko-KR" altLang="en-US" sz="1000" i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447BEB-BE1C-48B8-A2FA-E785EDAC5EB9}"/>
              </a:ext>
            </a:extLst>
          </p:cNvPr>
          <p:cNvSpPr/>
          <p:nvPr/>
        </p:nvSpPr>
        <p:spPr>
          <a:xfrm>
            <a:off x="8801877" y="1972293"/>
            <a:ext cx="6367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i="1" dirty="0"/>
              <a:t>Product</a:t>
            </a:r>
            <a:endParaRPr lang="ko-KR" altLang="en-US" sz="1000" i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310E70-42DA-4FE3-A2F1-5C4AAB7DDA2D}"/>
              </a:ext>
            </a:extLst>
          </p:cNvPr>
          <p:cNvSpPr/>
          <p:nvPr/>
        </p:nvSpPr>
        <p:spPr>
          <a:xfrm>
            <a:off x="8801877" y="2658558"/>
            <a:ext cx="6591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i="1" dirty="0"/>
              <a:t>Supplier</a:t>
            </a:r>
            <a:endParaRPr lang="ko-KR" altLang="en-US" sz="1000" i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B056F0-7698-4208-9A60-E455BBE062C9}"/>
              </a:ext>
            </a:extLst>
          </p:cNvPr>
          <p:cNvSpPr/>
          <p:nvPr/>
        </p:nvSpPr>
        <p:spPr>
          <a:xfrm>
            <a:off x="8801877" y="3344823"/>
            <a:ext cx="7489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i="1" dirty="0"/>
              <a:t>Employee</a:t>
            </a:r>
            <a:endParaRPr lang="ko-KR" altLang="en-US" sz="1000" i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68AF85-BFA2-42BF-9D62-027539C55053}"/>
              </a:ext>
            </a:extLst>
          </p:cNvPr>
          <p:cNvSpPr/>
          <p:nvPr/>
        </p:nvSpPr>
        <p:spPr>
          <a:xfrm>
            <a:off x="8801877" y="4031088"/>
            <a:ext cx="7088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i="1" dirty="0"/>
              <a:t>Category</a:t>
            </a:r>
            <a:endParaRPr lang="ko-KR" altLang="en-US" sz="1000" i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5E0D45-D919-4C2E-A3F3-15CCD574B2D5}"/>
              </a:ext>
            </a:extLst>
          </p:cNvPr>
          <p:cNvSpPr/>
          <p:nvPr/>
        </p:nvSpPr>
        <p:spPr>
          <a:xfrm>
            <a:off x="8801877" y="4640125"/>
            <a:ext cx="5196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i="1" dirty="0"/>
              <a:t>Order</a:t>
            </a:r>
            <a:endParaRPr lang="ko-KR" altLang="en-US" sz="1000" i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DD60144-2DCF-4F1A-A87A-5DF859CA6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40" y="1158763"/>
            <a:ext cx="7887478" cy="391932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355D04-9411-4C44-BCB1-741F27D9EC5C}"/>
              </a:ext>
            </a:extLst>
          </p:cNvPr>
          <p:cNvSpPr/>
          <p:nvPr/>
        </p:nvSpPr>
        <p:spPr>
          <a:xfrm>
            <a:off x="4049485" y="5190524"/>
            <a:ext cx="5950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|| </a:t>
            </a:r>
            <a:r>
              <a:rPr lang="en-US" altLang="ko-KR" sz="1000" i="1" dirty="0">
                <a:solidFill>
                  <a:schemeClr val="bg2">
                    <a:lumMod val="75000"/>
                  </a:schemeClr>
                </a:solidFill>
              </a:rPr>
              <a:t>same</a:t>
            </a:r>
            <a:endParaRPr lang="ko-KR" altLang="en-US" sz="1000" i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0347782-1C95-4F94-A657-C8367B1F4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78" y="5482859"/>
            <a:ext cx="8067869" cy="41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29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1FC9A-50C8-4798-88F2-A378A9BA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데이터 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124CD-6155-459D-B8C3-D28AF84CA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인덱스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제약조건 생성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UNIQUE </a:t>
            </a:r>
            <a:r>
              <a:rPr lang="ko-KR" altLang="en-US" dirty="0"/>
              <a:t>조건 생성시 인덱스 자동 생성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42E4442-5DA8-4379-A30C-77B33101E684}"/>
              </a:ext>
            </a:extLst>
          </p:cNvPr>
          <p:cNvGrpSpPr/>
          <p:nvPr/>
        </p:nvGrpSpPr>
        <p:grpSpPr>
          <a:xfrm>
            <a:off x="635483" y="1135890"/>
            <a:ext cx="2804402" cy="997710"/>
            <a:chOff x="616822" y="1123449"/>
            <a:chExt cx="3580952" cy="151292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DF8E34E-16F5-4DDD-8781-7B817A2BB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22" y="1123449"/>
              <a:ext cx="3580952" cy="131428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E7D2D9A-B1BF-4478-87C0-CB87929A8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822" y="2426849"/>
              <a:ext cx="3580952" cy="209524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E400ACFB-D765-4D57-9CA1-7495645F2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83" y="2862146"/>
            <a:ext cx="3469986" cy="1586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6F16F6-CEAA-48E7-9758-319E9B486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000" y="3443796"/>
            <a:ext cx="3469986" cy="1586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4EF8DE8-9136-462D-A654-45D965E834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000" y="3677570"/>
            <a:ext cx="11083188" cy="271701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747D08CE-C2E2-431A-82EA-D19F2119F6B4}"/>
              </a:ext>
            </a:extLst>
          </p:cNvPr>
          <p:cNvSpPr/>
          <p:nvPr/>
        </p:nvSpPr>
        <p:spPr>
          <a:xfrm>
            <a:off x="1078606" y="5411693"/>
            <a:ext cx="1148300" cy="401271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860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1FC9A-50C8-4798-88F2-A378A9BA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데이터 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124CD-6155-459D-B8C3-D28AF84CA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 생성하기</a:t>
            </a:r>
            <a:r>
              <a:rPr lang="en-US" altLang="ko-KR" dirty="0"/>
              <a:t>: -[PRODUCT]-&gt;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C4CC28-A448-4BF6-83C2-91E539F06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02" y="2025519"/>
            <a:ext cx="3278288" cy="186703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231EB797-AF4A-4D3C-AC27-EB7D823E302B}"/>
              </a:ext>
            </a:extLst>
          </p:cNvPr>
          <p:cNvSpPr/>
          <p:nvPr/>
        </p:nvSpPr>
        <p:spPr>
          <a:xfrm rot="18900000">
            <a:off x="2078496" y="3011940"/>
            <a:ext cx="819404" cy="401271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3213A6-8854-4254-986E-61D0F77D0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61" y="1176598"/>
            <a:ext cx="7470710" cy="7690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D0D7BE-EF8A-45BD-8F1B-E4D8F7BE1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650" y="2114268"/>
            <a:ext cx="3380093" cy="249682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29A0DE01-1AE0-44ED-A4B6-ED9B2E1C199B}"/>
              </a:ext>
            </a:extLst>
          </p:cNvPr>
          <p:cNvSpPr/>
          <p:nvPr/>
        </p:nvSpPr>
        <p:spPr>
          <a:xfrm>
            <a:off x="6095999" y="4333845"/>
            <a:ext cx="1393371" cy="401271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1183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1FC9A-50C8-4798-88F2-A378A9BA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데이터 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124CD-6155-459D-B8C3-D28AF84CA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 생성하기</a:t>
            </a:r>
            <a:r>
              <a:rPr lang="en-US" altLang="ko-KR" dirty="0"/>
              <a:t>: -[SOLD]-&gt;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232912-8759-41B5-8658-6A4B5093B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32" y="1153566"/>
            <a:ext cx="7337379" cy="6814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F853CA-1A15-4572-A9E3-7E5B3E771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02" y="2025519"/>
            <a:ext cx="3278288" cy="1867032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2A316935-12F2-4AC9-B38D-CA613B1B81C3}"/>
              </a:ext>
            </a:extLst>
          </p:cNvPr>
          <p:cNvSpPr/>
          <p:nvPr/>
        </p:nvSpPr>
        <p:spPr>
          <a:xfrm rot="3346936">
            <a:off x="1406692" y="2993279"/>
            <a:ext cx="819404" cy="401271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D9DE8F-A3E9-4FF4-8BAF-C88B1B7EC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720" y="2025519"/>
            <a:ext cx="2779994" cy="1918686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9184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1FC9A-50C8-4798-88F2-A378A9BA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데이터 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124CD-6155-459D-B8C3-D28AF84CA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 생성하기</a:t>
            </a:r>
            <a:r>
              <a:rPr lang="en-US" altLang="ko-KR" dirty="0"/>
              <a:t>: -[PURCHASED]-&gt;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관계 생성하기</a:t>
            </a:r>
            <a:r>
              <a:rPr lang="en-US" altLang="ko-KR" dirty="0"/>
              <a:t>: -[PART_OF]-&gt;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관계 생성하기</a:t>
            </a:r>
            <a:r>
              <a:rPr lang="en-US" altLang="ko-KR" dirty="0"/>
              <a:t>: -[REPORTS_TO]-&gt;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1DB3A9-6CFA-4A96-8B50-68F5CAAA4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56" y="1153566"/>
            <a:ext cx="7526245" cy="7001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73C04E2-1F19-43A4-9C95-B12459A49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57" y="2503252"/>
            <a:ext cx="8059254" cy="7343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634B8ED-0F64-442C-8B7C-655509CA2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57" y="3902537"/>
            <a:ext cx="8059254" cy="73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55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1FC9A-50C8-4798-88F2-A378A9BA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데이터 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124CD-6155-459D-B8C3-D28AF84CA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구성된 그래프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6D7005-F535-41D3-97B6-A831DB243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68" y="1155509"/>
            <a:ext cx="7278153" cy="54214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2822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DD877-F0C4-4226-83BA-F81AA648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vs.</a:t>
            </a:r>
            <a:r>
              <a:rPr lang="ko-KR" altLang="en-US" dirty="0"/>
              <a:t> </a:t>
            </a:r>
            <a:r>
              <a:rPr lang="en-US" altLang="ko-KR" dirty="0"/>
              <a:t>Cypher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FBDD3-54B7-44E2-A7DE-C0B388FF7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800100"/>
            <a:ext cx="11736387" cy="5970494"/>
          </a:xfrm>
        </p:spPr>
        <p:txBody>
          <a:bodyPr/>
          <a:lstStyle/>
          <a:p>
            <a:pPr lvl="1"/>
            <a:r>
              <a:rPr lang="ko-KR" altLang="en-US" dirty="0"/>
              <a:t>상품을 조회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특정 필드를 조회 </a:t>
            </a:r>
            <a:r>
              <a:rPr lang="en-US" altLang="ko-KR" dirty="0"/>
              <a:t>/ </a:t>
            </a:r>
            <a:r>
              <a:rPr lang="ko-KR" altLang="en-US" dirty="0"/>
              <a:t>정렬 </a:t>
            </a:r>
            <a:r>
              <a:rPr lang="en-US" altLang="ko-KR" dirty="0"/>
              <a:t>/ </a:t>
            </a:r>
            <a:r>
              <a:rPr lang="ko-KR" altLang="en-US" dirty="0"/>
              <a:t>제한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단일 상품을 조회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인덱스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IN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LIKE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CA371E-12E0-452A-8DDF-616A6EF24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52" y="1078583"/>
            <a:ext cx="3497182" cy="2588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226536D-1FAF-43A3-A69B-A9FBFFF31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414" y="1078583"/>
            <a:ext cx="1108876" cy="2616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EB07343-B077-493B-839F-FFCBA1087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952" y="1847895"/>
            <a:ext cx="1877742" cy="4694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85F24D2-E36F-4656-9DB1-60327EC679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4260" y="1987248"/>
            <a:ext cx="1663867" cy="4900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E42EC94-49A2-4CD8-856B-777CDD0E97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952" y="2876620"/>
            <a:ext cx="1921285" cy="3618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9E4324C-5ED4-4BA9-A18D-209F39DC92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9414" y="2876620"/>
            <a:ext cx="1793121" cy="3971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1243796-D5AF-4B1F-A034-80AEC0C362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2127" y="2874473"/>
            <a:ext cx="2176227" cy="23811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8098D05-2F28-4F1F-A8BB-83C6A99A48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9415" y="3651396"/>
            <a:ext cx="2228550" cy="24383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A420545-0BF3-4701-A07B-F9DD6F9821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6953" y="4431717"/>
            <a:ext cx="2425138" cy="38065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DA1C52E-977F-440C-BF7D-027BCACD42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59414" y="4434557"/>
            <a:ext cx="2340768" cy="38421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943BD8-A324-4277-96E0-0892DB22250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6953" y="5181277"/>
            <a:ext cx="2792142" cy="35200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D1B91A8-D7FB-4B26-9EDE-ED22711295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75351" y="5184117"/>
            <a:ext cx="2666952" cy="35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6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601AB-5EFF-4445-98A9-BED5EEC9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</a:t>
            </a:r>
            <a:r>
              <a:rPr lang="en-US" altLang="ko-KR" dirty="0"/>
              <a:t>DB?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8BC7CE-AAC5-4068-8771-B1A6877E0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그래프 </a:t>
            </a:r>
            <a:r>
              <a:rPr lang="en-US" altLang="ko-KR" dirty="0"/>
              <a:t>DB</a:t>
            </a:r>
          </a:p>
          <a:p>
            <a:pPr lvl="1"/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간의 관계를 일급 엔티티</a:t>
            </a:r>
            <a:r>
              <a:rPr lang="en-US" altLang="ko-KR" dirty="0"/>
              <a:t>(first-class)</a:t>
            </a:r>
            <a:r>
              <a:rPr lang="ko-KR" altLang="en-US" dirty="0"/>
              <a:t>로 다룰 수 있게 설계한 데이터베이스</a:t>
            </a:r>
            <a:endParaRPr lang="en-US" altLang="ko-KR" dirty="0"/>
          </a:p>
          <a:p>
            <a:pPr lvl="2"/>
            <a:r>
              <a:rPr lang="ko-KR" altLang="en-US" dirty="0"/>
              <a:t>저장 시점</a:t>
            </a:r>
            <a:r>
              <a:rPr lang="en-US" altLang="ko-KR" dirty="0"/>
              <a:t>(store-time)</a:t>
            </a:r>
            <a:r>
              <a:rPr lang="ko-KR" altLang="en-US" dirty="0"/>
              <a:t>에 데이터 간의 관계를 일급 엔티티로 저장</a:t>
            </a:r>
            <a:endParaRPr lang="en-US" altLang="ko-KR" dirty="0"/>
          </a:p>
          <a:p>
            <a:pPr lvl="2"/>
            <a:r>
              <a:rPr lang="ko-KR" altLang="en-US" dirty="0"/>
              <a:t>검색 시점</a:t>
            </a:r>
            <a:r>
              <a:rPr lang="en-US" altLang="ko-KR" dirty="0"/>
              <a:t>(query-time)</a:t>
            </a:r>
            <a:r>
              <a:rPr lang="ko-KR" altLang="en-US" dirty="0"/>
              <a:t>에 저장된 관계를 이용</a:t>
            </a:r>
            <a:endParaRPr lang="en-US" altLang="ko-KR" dirty="0"/>
          </a:p>
          <a:p>
            <a:pPr lvl="2"/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관계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데이터 </a:t>
            </a:r>
            <a:r>
              <a:rPr lang="en-US" altLang="ko-KR" dirty="0">
                <a:sym typeface="Wingdings" panose="05000000000000000000" pitchFamily="2" charset="2"/>
              </a:rPr>
              <a:t>… </a:t>
            </a:r>
            <a:r>
              <a:rPr lang="ko-KR" altLang="en-US" dirty="0">
                <a:sym typeface="Wingdings" panose="05000000000000000000" pitchFamily="2" charset="2"/>
              </a:rPr>
              <a:t>를 통한 순회</a:t>
            </a:r>
            <a:r>
              <a:rPr lang="en-US" altLang="ko-KR" dirty="0">
                <a:sym typeface="Wingdings" panose="05000000000000000000" pitchFamily="2" charset="2"/>
              </a:rPr>
              <a:t>(traverse) </a:t>
            </a:r>
            <a:r>
              <a:rPr lang="ko-KR" altLang="en-US" dirty="0">
                <a:sym typeface="Wingdings" panose="05000000000000000000" pitchFamily="2" charset="2"/>
              </a:rPr>
              <a:t>가능</a:t>
            </a:r>
            <a:endParaRPr lang="en-US" altLang="ko-KR" dirty="0"/>
          </a:p>
          <a:p>
            <a:pPr lvl="2"/>
            <a:r>
              <a:rPr lang="ko-KR" altLang="en-US" dirty="0"/>
              <a:t>비교</a:t>
            </a:r>
            <a:r>
              <a:rPr lang="en-US" altLang="ko-KR" dirty="0"/>
              <a:t>) </a:t>
            </a:r>
            <a:r>
              <a:rPr lang="ko-KR" altLang="en-US" dirty="0"/>
              <a:t>관계형 </a:t>
            </a:r>
            <a:r>
              <a:rPr lang="en-US" altLang="ko-KR" dirty="0"/>
              <a:t>DB</a:t>
            </a:r>
          </a:p>
          <a:p>
            <a:pPr lvl="3"/>
            <a:r>
              <a:rPr lang="ko-KR" altLang="en-US" dirty="0"/>
              <a:t>검색</a:t>
            </a:r>
            <a:r>
              <a:rPr lang="en-US" altLang="ko-KR" dirty="0"/>
              <a:t> </a:t>
            </a:r>
            <a:r>
              <a:rPr lang="ko-KR" altLang="en-US" dirty="0"/>
              <a:t>시점</a:t>
            </a:r>
            <a:r>
              <a:rPr lang="en-US" altLang="ko-KR" dirty="0"/>
              <a:t>(query-time)</a:t>
            </a:r>
            <a:r>
              <a:rPr lang="ko-KR" altLang="en-US" dirty="0"/>
              <a:t>에 데이터 관의 관계를 </a:t>
            </a:r>
            <a:r>
              <a:rPr lang="en-US" altLang="ko-KR" dirty="0"/>
              <a:t>join </a:t>
            </a:r>
            <a:r>
              <a:rPr lang="ko-KR" altLang="en-US" dirty="0"/>
              <a:t>연산</a:t>
            </a:r>
            <a:r>
              <a:rPr lang="en-US" altLang="ko-KR" dirty="0"/>
              <a:t>(</a:t>
            </a:r>
            <a:r>
              <a:rPr lang="ko-KR" altLang="en-US" dirty="0"/>
              <a:t>값비싼</a:t>
            </a:r>
            <a:r>
              <a:rPr lang="en-US" altLang="ko-KR" dirty="0"/>
              <a:t>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1"/>
            <a:r>
              <a:rPr lang="ko-KR" altLang="en-US" dirty="0"/>
              <a:t>데이터</a:t>
            </a:r>
            <a:r>
              <a:rPr lang="en-US" altLang="ko-KR" dirty="0"/>
              <a:t> = </a:t>
            </a:r>
            <a:r>
              <a:rPr lang="ko-KR" altLang="en-US" dirty="0"/>
              <a:t>노드</a:t>
            </a:r>
            <a:r>
              <a:rPr lang="en-US" altLang="ko-KR" dirty="0"/>
              <a:t>(Node) ?</a:t>
            </a:r>
          </a:p>
          <a:p>
            <a:pPr lvl="1"/>
            <a:r>
              <a:rPr lang="ko-KR" altLang="en-US" dirty="0"/>
              <a:t>관계 </a:t>
            </a:r>
            <a:r>
              <a:rPr lang="en-US" altLang="ko-KR" dirty="0"/>
              <a:t>= Relationship ?</a:t>
            </a:r>
          </a:p>
        </p:txBody>
      </p:sp>
    </p:spTree>
    <p:extLst>
      <p:ext uri="{BB962C8B-B14F-4D97-AF65-F5344CB8AC3E}">
        <p14:creationId xmlns:p14="http://schemas.microsoft.com/office/powerpoint/2010/main" val="1442480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DD877-F0C4-4226-83BA-F81AA648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vs.</a:t>
            </a:r>
            <a:r>
              <a:rPr lang="ko-KR" altLang="en-US" dirty="0"/>
              <a:t> </a:t>
            </a:r>
            <a:r>
              <a:rPr lang="en-US" altLang="ko-KR" dirty="0"/>
              <a:t>Cypher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FBDD3-54B7-44E2-A7DE-C0B388FF7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800100"/>
            <a:ext cx="11736387" cy="5970494"/>
          </a:xfrm>
        </p:spPr>
        <p:txBody>
          <a:bodyPr/>
          <a:lstStyle/>
          <a:p>
            <a:pPr lvl="1"/>
            <a:r>
              <a:rPr lang="en-US" altLang="ko-KR" dirty="0"/>
              <a:t>JOIN</a:t>
            </a:r>
          </a:p>
          <a:p>
            <a:pPr lvl="2"/>
            <a:r>
              <a:rPr lang="en-US" altLang="ko-KR" dirty="0"/>
              <a:t>“</a:t>
            </a:r>
            <a:r>
              <a:rPr lang="en-US" altLang="ko-KR" dirty="0" err="1"/>
              <a:t>Chocolade</a:t>
            </a:r>
            <a:r>
              <a:rPr lang="en-US" altLang="ko-KR" dirty="0"/>
              <a:t>” </a:t>
            </a:r>
            <a:r>
              <a:rPr lang="ko-KR" altLang="en-US" dirty="0"/>
              <a:t>제품을 구매한 구매자의 회사명 검색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OUTER</a:t>
            </a:r>
            <a:r>
              <a:rPr lang="ko-KR" altLang="en-US" dirty="0"/>
              <a:t> </a:t>
            </a:r>
            <a:r>
              <a:rPr lang="en-US" altLang="ko-KR" dirty="0"/>
              <a:t>JOIN</a:t>
            </a:r>
          </a:p>
          <a:p>
            <a:pPr lvl="2"/>
            <a:r>
              <a:rPr lang="ko-KR" altLang="en-US" dirty="0"/>
              <a:t>특정 회사가 구매한 상품명 </a:t>
            </a:r>
            <a:r>
              <a:rPr lang="ko-KR" altLang="en-US" dirty="0" err="1"/>
              <a:t>총금액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ko-KR" altLang="en-US" dirty="0"/>
              <a:t>상품을 하나도 구매하지 않았더라도</a:t>
            </a:r>
            <a:r>
              <a:rPr lang="en-US" altLang="ko-KR" dirty="0"/>
              <a:t>, </a:t>
            </a:r>
            <a:r>
              <a:rPr lang="ko-KR" altLang="en-US" dirty="0"/>
              <a:t>결과를 출력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GROUP BY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D00AE9-5DF8-403F-8B21-CA2446BAB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695" y="1327610"/>
            <a:ext cx="3006509" cy="7325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1C5FE8-99CF-4523-9990-AA33FFC68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655" y="1327610"/>
            <a:ext cx="5053008" cy="2446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8F68564-363A-43A1-8C45-59EDC09AD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695" y="3066300"/>
            <a:ext cx="3678313" cy="95763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1D7980B-1F32-4751-9E79-86AF57BAE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3655" y="3066300"/>
            <a:ext cx="3877349" cy="55303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FB6F3E5-1A7C-497E-8523-E7F03591D1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7695" y="4349134"/>
            <a:ext cx="3006509" cy="66811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F71B92A-640D-45B5-9002-ADAD10CB6C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3655" y="4349134"/>
            <a:ext cx="4001757" cy="425187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F7687F75-B4F2-4FA3-8C67-4DDB82D48D55}"/>
              </a:ext>
            </a:extLst>
          </p:cNvPr>
          <p:cNvSpPr/>
          <p:nvPr/>
        </p:nvSpPr>
        <p:spPr>
          <a:xfrm>
            <a:off x="1527111" y="5096230"/>
            <a:ext cx="28103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i="1">
                <a:solidFill>
                  <a:schemeClr val="accent2"/>
                </a:solidFill>
              </a:rPr>
              <a:t>[</a:t>
            </a:r>
            <a:r>
              <a:rPr lang="ko-KR" altLang="en-US" sz="1000" b="1" i="1" dirty="0">
                <a:solidFill>
                  <a:schemeClr val="accent2"/>
                </a:solidFill>
              </a:rPr>
              <a:t>명시적</a:t>
            </a:r>
            <a:r>
              <a:rPr lang="en-US" altLang="ko-KR" sz="1000" b="1" i="1" dirty="0">
                <a:solidFill>
                  <a:schemeClr val="accent2"/>
                </a:solidFill>
              </a:rPr>
              <a:t>] </a:t>
            </a:r>
            <a:r>
              <a:rPr lang="ko-KR" altLang="en-US" sz="1000" b="1" i="1" dirty="0">
                <a:solidFill>
                  <a:schemeClr val="accent2"/>
                </a:solidFill>
              </a:rPr>
              <a:t>집계할 필드를 명시적으로 모두 지정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0EF84A-A4CD-41DF-B92F-F79492748463}"/>
              </a:ext>
            </a:extLst>
          </p:cNvPr>
          <p:cNvSpPr/>
          <p:nvPr/>
        </p:nvSpPr>
        <p:spPr>
          <a:xfrm>
            <a:off x="5557838" y="5041374"/>
            <a:ext cx="50305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i="1" dirty="0">
                <a:solidFill>
                  <a:schemeClr val="accent2"/>
                </a:solidFill>
              </a:rPr>
              <a:t>[</a:t>
            </a:r>
            <a:r>
              <a:rPr lang="ko-KR" altLang="en-US" sz="1000" b="1" i="1" dirty="0">
                <a:solidFill>
                  <a:schemeClr val="accent2"/>
                </a:solidFill>
              </a:rPr>
              <a:t>암묵적</a:t>
            </a:r>
            <a:r>
              <a:rPr lang="en-US" altLang="ko-KR" sz="1000" b="1" i="1" dirty="0">
                <a:solidFill>
                  <a:schemeClr val="accent2"/>
                </a:solidFill>
              </a:rPr>
              <a:t>] </a:t>
            </a:r>
            <a:r>
              <a:rPr lang="ko-KR" altLang="en-US" sz="1000" b="1" i="1" dirty="0">
                <a:solidFill>
                  <a:schemeClr val="accent2"/>
                </a:solidFill>
              </a:rPr>
              <a:t>집계 함수를 사용하면</a:t>
            </a:r>
            <a:r>
              <a:rPr lang="en-US" altLang="ko-KR" sz="1000" b="1" i="1" dirty="0">
                <a:solidFill>
                  <a:schemeClr val="accent2"/>
                </a:solidFill>
              </a:rPr>
              <a:t>, </a:t>
            </a:r>
            <a:r>
              <a:rPr lang="ko-KR" altLang="en-US" sz="1000" b="1" i="1" dirty="0">
                <a:solidFill>
                  <a:schemeClr val="accent2"/>
                </a:solidFill>
              </a:rPr>
              <a:t>나머지 필드</a:t>
            </a:r>
            <a:r>
              <a:rPr lang="en-US" altLang="ko-KR" sz="1000" b="1" i="1" dirty="0">
                <a:solidFill>
                  <a:schemeClr val="accent2"/>
                </a:solidFill>
              </a:rPr>
              <a:t>(e.name)</a:t>
            </a:r>
            <a:r>
              <a:rPr lang="ko-KR" altLang="en-US" sz="1000" b="1" i="1" dirty="0">
                <a:solidFill>
                  <a:schemeClr val="accent2"/>
                </a:solidFill>
              </a:rPr>
              <a:t>가 자동으로 </a:t>
            </a:r>
            <a:r>
              <a:rPr lang="en-US" altLang="ko-KR" sz="1000" b="1" i="1" dirty="0">
                <a:solidFill>
                  <a:schemeClr val="accent2"/>
                </a:solidFill>
              </a:rPr>
              <a:t>GROUP </a:t>
            </a:r>
            <a:r>
              <a:rPr lang="ko-KR" altLang="en-US" sz="1000" b="1" i="1" dirty="0">
                <a:solidFill>
                  <a:schemeClr val="accent2"/>
                </a:solidFill>
              </a:rPr>
              <a:t>대상이 됨</a:t>
            </a:r>
          </a:p>
        </p:txBody>
      </p:sp>
    </p:spTree>
    <p:extLst>
      <p:ext uri="{BB962C8B-B14F-4D97-AF65-F5344CB8AC3E}">
        <p14:creationId xmlns:p14="http://schemas.microsoft.com/office/powerpoint/2010/main" val="952817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DE2D6-8440-4C3E-8FDA-B33BB0AA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vs.</a:t>
            </a:r>
            <a:r>
              <a:rPr lang="ko-KR" altLang="en-US" dirty="0"/>
              <a:t> </a:t>
            </a:r>
            <a:r>
              <a:rPr lang="en-US" altLang="ko-KR" dirty="0"/>
              <a:t>Cypher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A4EFC5-C91B-4ACE-910C-545E53F2D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마스터</a:t>
            </a:r>
            <a:r>
              <a:rPr lang="en-US" altLang="ko-KR" dirty="0"/>
              <a:t>-</a:t>
            </a:r>
            <a:r>
              <a:rPr lang="ko-KR" altLang="en-US" dirty="0"/>
              <a:t>디테일 쿼리</a:t>
            </a:r>
            <a:endParaRPr lang="en-US" altLang="ko-KR" dirty="0"/>
          </a:p>
          <a:p>
            <a:pPr lvl="1"/>
            <a:r>
              <a:rPr lang="en-US" altLang="ko-KR" dirty="0"/>
              <a:t>Employees</a:t>
            </a:r>
            <a:r>
              <a:rPr lang="ko-KR" altLang="en-US" dirty="0"/>
              <a:t>와 </a:t>
            </a:r>
            <a:r>
              <a:rPr lang="en-US" altLang="ko-KR" dirty="0"/>
              <a:t>Territories</a:t>
            </a:r>
            <a:r>
              <a:rPr lang="ko-KR" altLang="en-US" dirty="0"/>
              <a:t>는 </a:t>
            </a:r>
            <a:r>
              <a:rPr lang="en-US" altLang="ko-KR" dirty="0"/>
              <a:t>1-to-N</a:t>
            </a:r>
            <a:r>
              <a:rPr lang="ko-KR" altLang="en-US" dirty="0"/>
              <a:t>의 관계</a:t>
            </a:r>
            <a:endParaRPr lang="en-US" altLang="ko-KR" dirty="0"/>
          </a:p>
          <a:p>
            <a:pPr lvl="1"/>
            <a:r>
              <a:rPr lang="en-US" altLang="ko-KR" dirty="0"/>
              <a:t>Territory</a:t>
            </a:r>
            <a:r>
              <a:rPr lang="ko-KR" altLang="en-US" dirty="0"/>
              <a:t>별 </a:t>
            </a:r>
            <a:r>
              <a:rPr lang="en-US" altLang="ko-KR" dirty="0"/>
              <a:t>Employees</a:t>
            </a:r>
            <a:r>
              <a:rPr lang="ko-KR" altLang="en-US" dirty="0"/>
              <a:t>를 조회하여 결과를 </a:t>
            </a:r>
            <a:r>
              <a:rPr lang="ko-KR" altLang="en-US" dirty="0" err="1"/>
              <a:t>리턴하면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 err="1"/>
              <a:t>t.Description</a:t>
            </a:r>
            <a:r>
              <a:rPr lang="en-US" altLang="ko-KR" dirty="0"/>
              <a:t> </a:t>
            </a:r>
            <a:r>
              <a:rPr lang="ko-KR" altLang="en-US" dirty="0"/>
              <a:t>정보가 </a:t>
            </a:r>
            <a:r>
              <a:rPr lang="en-US" altLang="ko-KR" dirty="0"/>
              <a:t>Employee</a:t>
            </a:r>
            <a:r>
              <a:rPr lang="ko-KR" altLang="en-US" dirty="0"/>
              <a:t>마다 중복되어 </a:t>
            </a:r>
            <a:r>
              <a:rPr lang="ko-KR" altLang="en-US" dirty="0" err="1"/>
              <a:t>리턴됨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Neo4J</a:t>
            </a:r>
            <a:r>
              <a:rPr lang="ko-KR" altLang="en-US" dirty="0"/>
              <a:t>에서는</a:t>
            </a:r>
            <a:r>
              <a:rPr lang="en-US" altLang="ko-KR" dirty="0"/>
              <a:t>,</a:t>
            </a:r>
          </a:p>
          <a:p>
            <a:pPr lvl="2"/>
            <a:r>
              <a:rPr lang="en-US" altLang="ko-KR" dirty="0" err="1"/>
              <a:t>Cypyher</a:t>
            </a:r>
            <a:r>
              <a:rPr lang="ko-KR" altLang="en-US" dirty="0"/>
              <a:t>의 </a:t>
            </a:r>
            <a:r>
              <a:rPr lang="en-US" altLang="ko-KR" dirty="0"/>
              <a:t>collect() </a:t>
            </a:r>
            <a:r>
              <a:rPr lang="ko-KR" altLang="en-US" dirty="0"/>
              <a:t>함수를 이용</a:t>
            </a:r>
            <a:r>
              <a:rPr lang="en-US" altLang="ko-KR" dirty="0"/>
              <a:t>,</a:t>
            </a:r>
          </a:p>
          <a:p>
            <a:pPr lvl="2"/>
            <a:r>
              <a:rPr lang="en-US" altLang="ko-KR" dirty="0"/>
              <a:t>Employee</a:t>
            </a:r>
            <a:r>
              <a:rPr lang="ko-KR" altLang="en-US" dirty="0"/>
              <a:t>를 </a:t>
            </a:r>
            <a:r>
              <a:rPr lang="en-US" altLang="ko-KR" dirty="0"/>
              <a:t>list </a:t>
            </a:r>
            <a:r>
              <a:rPr lang="ko-KR" altLang="en-US" dirty="0"/>
              <a:t>형태로 모을 수 있음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BA1EC8-BF60-45BD-9FC1-D22CB9390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00101"/>
            <a:ext cx="1940767" cy="1887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F10387-7697-4592-B6BD-44EE19255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762" y="1670808"/>
            <a:ext cx="3596425" cy="4769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AB9D3E4-7F15-4A97-A884-6D1867902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3214714"/>
            <a:ext cx="3234612" cy="32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66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DE2D6-8440-4C3E-8FDA-B33BB0AA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vs.</a:t>
            </a:r>
            <a:r>
              <a:rPr lang="ko-KR" altLang="en-US" dirty="0"/>
              <a:t> </a:t>
            </a:r>
            <a:r>
              <a:rPr lang="en-US" altLang="ko-KR" dirty="0"/>
              <a:t>Cypher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A4EFC5-C91B-4ACE-910C-545E53F2D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 테이블 </a:t>
            </a:r>
            <a:r>
              <a:rPr lang="en-US" altLang="ko-KR" dirty="0"/>
              <a:t>JOIN</a:t>
            </a:r>
          </a:p>
          <a:p>
            <a:pPr lvl="1"/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테이블인 </a:t>
            </a:r>
            <a:r>
              <a:rPr lang="en-US" altLang="ko-KR" dirty="0"/>
              <a:t>Categories</a:t>
            </a:r>
            <a:r>
              <a:rPr lang="ko-KR" altLang="en-US" dirty="0"/>
              <a:t>에 </a:t>
            </a:r>
            <a:r>
              <a:rPr lang="en-US" altLang="ko-KR" dirty="0"/>
              <a:t>parent-child </a:t>
            </a:r>
            <a:r>
              <a:rPr lang="ko-KR" altLang="en-US" dirty="0"/>
              <a:t>코드 계층성이 있다면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특정 카테고리에 속하는 </a:t>
            </a:r>
            <a:r>
              <a:rPr lang="en-US" altLang="ko-KR" dirty="0"/>
              <a:t>Product</a:t>
            </a:r>
            <a:r>
              <a:rPr lang="ko-KR" altLang="en-US" dirty="0"/>
              <a:t>를 조회하려면</a:t>
            </a:r>
            <a:r>
              <a:rPr lang="en-US" altLang="ko-KR" dirty="0"/>
              <a:t>,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Neo4J</a:t>
            </a:r>
            <a:r>
              <a:rPr lang="ko-KR" altLang="en-US" dirty="0"/>
              <a:t>에서는</a:t>
            </a:r>
            <a:r>
              <a:rPr lang="en-US" altLang="ko-KR" dirty="0"/>
              <a:t>,</a:t>
            </a:r>
          </a:p>
          <a:p>
            <a:pPr lvl="2"/>
            <a:r>
              <a:rPr lang="ko-KR" altLang="en-US" dirty="0"/>
              <a:t>가변 길이 경로를 통해서 표현 가능</a:t>
            </a:r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450CED-2383-4116-B03A-6694E36FE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220" y="1099069"/>
            <a:ext cx="3433082" cy="15392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C08ED6-C5F9-469B-A58A-E1395C887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270" y="1579734"/>
            <a:ext cx="5492259" cy="11883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26B16C5-32A7-490D-BE82-0911C6E5C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5992986" cy="27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92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1FC9A-50C8-4798-88F2-A378A9BA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질의하기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124CD-6155-459D-B8C3-D28AF84CA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800101"/>
            <a:ext cx="11736387" cy="5970494"/>
          </a:xfrm>
        </p:spPr>
        <p:txBody>
          <a:bodyPr/>
          <a:lstStyle/>
          <a:p>
            <a:r>
              <a:rPr lang="en-US" altLang="ko-KR" dirty="0" err="1"/>
              <a:t>Chocolade</a:t>
            </a:r>
            <a:r>
              <a:rPr lang="ko-KR" altLang="en-US" dirty="0"/>
              <a:t> 제품을 판매한 직원이 판매한 다른 제품은 무엇이며</a:t>
            </a:r>
            <a:r>
              <a:rPr lang="en-US" altLang="ko-KR" dirty="0"/>
              <a:t>, </a:t>
            </a:r>
            <a:r>
              <a:rPr lang="ko-KR" altLang="en-US" dirty="0"/>
              <a:t>가장 다양한 제품을 판매한 직원은 </a:t>
            </a:r>
            <a:r>
              <a:rPr lang="ko-KR" altLang="en-US" dirty="0" err="1"/>
              <a:t>누구인가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해석하기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921D9D-ED53-4103-AE93-CD70B9BF7E80}"/>
              </a:ext>
            </a:extLst>
          </p:cNvPr>
          <p:cNvSpPr/>
          <p:nvPr/>
        </p:nvSpPr>
        <p:spPr>
          <a:xfrm>
            <a:off x="1082350" y="1696780"/>
            <a:ext cx="2802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(:Product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</a:rPr>
              <a:t>{productName:’</a:t>
            </a:r>
            <a:r>
              <a:rPr lang="en-US" altLang="ko-KR" sz="1200" dirty="0" err="1">
                <a:solidFill>
                  <a:schemeClr val="accent2"/>
                </a:solidFill>
              </a:rPr>
              <a:t>Chocolade</a:t>
            </a:r>
            <a:r>
              <a:rPr lang="en-US" altLang="ko-KR" sz="1200" dirty="0">
                <a:solidFill>
                  <a:schemeClr val="accent2"/>
                </a:solidFill>
              </a:rPr>
              <a:t>’})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1C9759-2D93-4997-9C83-851F77472A42}"/>
              </a:ext>
            </a:extLst>
          </p:cNvPr>
          <p:cNvSpPr/>
          <p:nvPr/>
        </p:nvSpPr>
        <p:spPr>
          <a:xfrm>
            <a:off x="1082350" y="1389003"/>
            <a:ext cx="9822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accent2"/>
                </a:solidFill>
              </a:rPr>
              <a:t>Chocolade</a:t>
            </a:r>
            <a:r>
              <a:rPr lang="ko-KR" altLang="en-US" sz="1400" dirty="0">
                <a:solidFill>
                  <a:schemeClr val="accent2"/>
                </a:solidFill>
              </a:rPr>
              <a:t> 제품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을 판매한 직원이 판매한 다른 제품은 무엇이며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가장 다양한 제품을 판매한 직원은 </a:t>
            </a:r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</a:rPr>
              <a:t>누구인가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72F5AD-70DD-4359-82CA-CF1AEA642B3F}"/>
              </a:ext>
            </a:extLst>
          </p:cNvPr>
          <p:cNvSpPr/>
          <p:nvPr/>
        </p:nvSpPr>
        <p:spPr>
          <a:xfrm>
            <a:off x="1816357" y="2536404"/>
            <a:ext cx="2513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&lt;-[:PRODUCT]-(:Order)&lt;-[:SOLD]-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FEDE1-9F2C-4FCD-BAFA-ECD79538FBFE}"/>
              </a:ext>
            </a:extLst>
          </p:cNvPr>
          <p:cNvSpPr/>
          <p:nvPr/>
        </p:nvSpPr>
        <p:spPr>
          <a:xfrm>
            <a:off x="1082349" y="2191399"/>
            <a:ext cx="9822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bg2">
                    <a:lumMod val="75000"/>
                  </a:schemeClr>
                </a:solidFill>
              </a:rPr>
              <a:t>Chocolade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accent2"/>
                </a:solidFill>
              </a:rPr>
              <a:t>제품을 판매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한 직원이 판매한 다른 제품은 무엇이며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가장 다양한 제품을 판매한 직원은 </a:t>
            </a:r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</a:rPr>
              <a:t>누구인가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804B5A-1D47-4BED-9521-AD023DF28367}"/>
              </a:ext>
            </a:extLst>
          </p:cNvPr>
          <p:cNvSpPr/>
          <p:nvPr/>
        </p:nvSpPr>
        <p:spPr>
          <a:xfrm>
            <a:off x="3004455" y="3416991"/>
            <a:ext cx="956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(employee)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DE1E87-6788-4591-99BF-B2F0F35773AA}"/>
              </a:ext>
            </a:extLst>
          </p:cNvPr>
          <p:cNvSpPr/>
          <p:nvPr/>
        </p:nvSpPr>
        <p:spPr>
          <a:xfrm>
            <a:off x="1069908" y="3121223"/>
            <a:ext cx="9822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bg2">
                    <a:lumMod val="75000"/>
                  </a:schemeClr>
                </a:solidFill>
              </a:rPr>
              <a:t>Chocolade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 제품을 판매한 </a:t>
            </a:r>
            <a:r>
              <a:rPr lang="ko-KR" altLang="en-US" sz="1400" dirty="0">
                <a:solidFill>
                  <a:schemeClr val="accent2"/>
                </a:solidFill>
              </a:rPr>
              <a:t>직원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이 판매한 다른 제품은 무엇이며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가장 다양한 제품을 판매한 직원은 </a:t>
            </a:r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</a:rPr>
              <a:t>누구인가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51E63E-8BE5-42D9-901E-FECBC9E4ED33}"/>
              </a:ext>
            </a:extLst>
          </p:cNvPr>
          <p:cNvSpPr/>
          <p:nvPr/>
        </p:nvSpPr>
        <p:spPr>
          <a:xfrm>
            <a:off x="3016894" y="4208080"/>
            <a:ext cx="33037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-[:SOLD]-&gt;(o2)-[:PRODUCT]-&gt;(</a:t>
            </a:r>
            <a:r>
              <a:rPr lang="en-US" altLang="ko-KR" sz="1200" dirty="0" err="1">
                <a:solidFill>
                  <a:schemeClr val="accent2"/>
                </a:solidFill>
              </a:rPr>
              <a:t>other:Product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67B90F-AE62-4DC4-8CB8-52D2298B9D4A}"/>
              </a:ext>
            </a:extLst>
          </p:cNvPr>
          <p:cNvSpPr/>
          <p:nvPr/>
        </p:nvSpPr>
        <p:spPr>
          <a:xfrm>
            <a:off x="1082347" y="3912312"/>
            <a:ext cx="9822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bg2">
                    <a:lumMod val="75000"/>
                  </a:schemeClr>
                </a:solidFill>
              </a:rPr>
              <a:t>Chocolade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 제품을 판매한 직원이 </a:t>
            </a:r>
            <a:r>
              <a:rPr lang="ko-KR" altLang="en-US" sz="1400" dirty="0">
                <a:solidFill>
                  <a:schemeClr val="accent2"/>
                </a:solidFill>
              </a:rPr>
              <a:t>판매한 다른 제품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은 무엇이며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가장 다양한 제품을 판매한 직원은 </a:t>
            </a:r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</a:rPr>
              <a:t>누구인가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6851FB-81B1-43F5-8D0F-695A093C10E9}"/>
              </a:ext>
            </a:extLst>
          </p:cNvPr>
          <p:cNvSpPr/>
          <p:nvPr/>
        </p:nvSpPr>
        <p:spPr>
          <a:xfrm>
            <a:off x="6096000" y="5191998"/>
            <a:ext cx="26175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ORDER BY count(distinct o2) DESC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4EBC13-4000-471A-997A-71B9FA874328}"/>
              </a:ext>
            </a:extLst>
          </p:cNvPr>
          <p:cNvSpPr/>
          <p:nvPr/>
        </p:nvSpPr>
        <p:spPr>
          <a:xfrm>
            <a:off x="1069908" y="4842136"/>
            <a:ext cx="9822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bg2">
                    <a:lumMod val="75000"/>
                  </a:schemeClr>
                </a:solidFill>
              </a:rPr>
              <a:t>Chocolade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 제품을 판매한 직원이 판매한 다른 제품은 무엇이며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2"/>
                </a:solidFill>
              </a:rPr>
              <a:t>가장 다양한 제품을 판매한 직원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은 </a:t>
            </a:r>
            <a:r>
              <a:rPr lang="ko-KR" altLang="en-US" sz="1400" dirty="0" err="1">
                <a:solidFill>
                  <a:schemeClr val="bg2">
                    <a:lumMod val="75000"/>
                  </a:schemeClr>
                </a:solidFill>
              </a:rPr>
              <a:t>누구인가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5026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1FC9A-50C8-4798-88F2-A378A9BA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질의하기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124CD-6155-459D-B8C3-D28AF84CA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800101"/>
            <a:ext cx="11736387" cy="5970494"/>
          </a:xfrm>
        </p:spPr>
        <p:txBody>
          <a:bodyPr/>
          <a:lstStyle/>
          <a:p>
            <a:r>
              <a:rPr lang="en-US" altLang="ko-KR" dirty="0" err="1"/>
              <a:t>Chocolade</a:t>
            </a:r>
            <a:r>
              <a:rPr lang="ko-KR" altLang="en-US" dirty="0"/>
              <a:t> 제품을 판매한 직원이 판매한 다른 제품은 무엇이며</a:t>
            </a:r>
            <a:r>
              <a:rPr lang="en-US" altLang="ko-KR" dirty="0"/>
              <a:t>, </a:t>
            </a:r>
            <a:r>
              <a:rPr lang="ko-KR" altLang="en-US" dirty="0"/>
              <a:t>가장 다양한 제품을 판매한 직원은 </a:t>
            </a:r>
            <a:r>
              <a:rPr lang="ko-KR" altLang="en-US" dirty="0" err="1"/>
              <a:t>누구인가</a:t>
            </a:r>
            <a:r>
              <a:rPr lang="en-US" altLang="ko-KR" dirty="0"/>
              <a:t>?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B1A94F8-D45F-400A-A1B2-21E36EEC4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71" y="1142970"/>
            <a:ext cx="5840294" cy="82700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83643A1-28AA-47AA-B838-87F23BE03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71" y="2147219"/>
            <a:ext cx="11314538" cy="256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64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1FC9A-50C8-4798-88F2-A378A9BA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질의하기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124CD-6155-459D-B8C3-D28AF84CA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800101"/>
            <a:ext cx="11736387" cy="5970494"/>
          </a:xfrm>
        </p:spPr>
        <p:txBody>
          <a:bodyPr/>
          <a:lstStyle/>
          <a:p>
            <a:r>
              <a:rPr lang="ko-KR" altLang="en-US" dirty="0"/>
              <a:t>각 직원은 어떤 관리자에게 보고하는가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해석하기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C40200-F0B5-4DCB-AFCB-5A7BEBE93457}"/>
              </a:ext>
            </a:extLst>
          </p:cNvPr>
          <p:cNvSpPr/>
          <p:nvPr/>
        </p:nvSpPr>
        <p:spPr>
          <a:xfrm>
            <a:off x="1082350" y="1696780"/>
            <a:ext cx="1667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(</a:t>
            </a:r>
            <a:r>
              <a:rPr lang="en-US" altLang="ko-KR" sz="1200" dirty="0" err="1">
                <a:solidFill>
                  <a:schemeClr val="accent2"/>
                </a:solidFill>
              </a:rPr>
              <a:t>employee:Employee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B7674A-7DA7-4B12-90D4-F8AF19B013E3}"/>
              </a:ext>
            </a:extLst>
          </p:cNvPr>
          <p:cNvSpPr/>
          <p:nvPr/>
        </p:nvSpPr>
        <p:spPr>
          <a:xfrm>
            <a:off x="1082350" y="1389003"/>
            <a:ext cx="9822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각 </a:t>
            </a:r>
            <a:r>
              <a:rPr lang="ko-KR" altLang="en-US" sz="1400" dirty="0">
                <a:solidFill>
                  <a:schemeClr val="accent2"/>
                </a:solidFill>
              </a:rPr>
              <a:t>직원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은 어떤 관리자에게 보고하는가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906DC5-F54F-4669-999D-64F8792A8FE6}"/>
              </a:ext>
            </a:extLst>
          </p:cNvPr>
          <p:cNvSpPr/>
          <p:nvPr/>
        </p:nvSpPr>
        <p:spPr>
          <a:xfrm>
            <a:off x="1082350" y="2508543"/>
            <a:ext cx="1405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-[REPORTS_TO]-&gt;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71BBA1-8175-4F61-8E95-EC7DDB97740D}"/>
              </a:ext>
            </a:extLst>
          </p:cNvPr>
          <p:cNvSpPr/>
          <p:nvPr/>
        </p:nvSpPr>
        <p:spPr>
          <a:xfrm>
            <a:off x="1082350" y="2200766"/>
            <a:ext cx="9822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각 직원은 어떤 관리자에게 </a:t>
            </a:r>
            <a:r>
              <a:rPr lang="ko-KR" altLang="en-US" sz="1400" dirty="0">
                <a:solidFill>
                  <a:schemeClr val="accent2"/>
                </a:solidFill>
              </a:rPr>
              <a:t>보고하는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가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CE22D9-D174-4F09-AF8C-C4C839F3EE56}"/>
              </a:ext>
            </a:extLst>
          </p:cNvPr>
          <p:cNvSpPr/>
          <p:nvPr/>
        </p:nvSpPr>
        <p:spPr>
          <a:xfrm>
            <a:off x="1946987" y="3320306"/>
            <a:ext cx="16716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(</a:t>
            </a:r>
            <a:r>
              <a:rPr lang="en-US" altLang="ko-KR" sz="1200" dirty="0" err="1">
                <a:solidFill>
                  <a:schemeClr val="accent2"/>
                </a:solidFill>
              </a:rPr>
              <a:t>manager:Employee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59A5C0-227F-4D46-B938-648A9FD2EC29}"/>
              </a:ext>
            </a:extLst>
          </p:cNvPr>
          <p:cNvSpPr/>
          <p:nvPr/>
        </p:nvSpPr>
        <p:spPr>
          <a:xfrm>
            <a:off x="1082350" y="3012529"/>
            <a:ext cx="9822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각 직원은 어떤 </a:t>
            </a:r>
            <a:r>
              <a:rPr lang="ko-KR" altLang="en-US" sz="1400" dirty="0">
                <a:solidFill>
                  <a:schemeClr val="accent2"/>
                </a:solidFill>
              </a:rPr>
              <a:t>관리자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에게 보고하는가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0569F3-C9BE-4213-B17D-15D5EDBC6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50" y="4289403"/>
            <a:ext cx="3869095" cy="2794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878ABE-3980-4728-A0AA-409665D3B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50" y="4700259"/>
            <a:ext cx="6048703" cy="189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54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1FC9A-50C8-4798-88F2-A378A9BA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질의하기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124CD-6155-459D-B8C3-D28AF84CA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800101"/>
            <a:ext cx="11736387" cy="5970494"/>
          </a:xfrm>
        </p:spPr>
        <p:txBody>
          <a:bodyPr/>
          <a:lstStyle/>
          <a:p>
            <a:r>
              <a:rPr lang="ko-KR" altLang="en-US" dirty="0"/>
              <a:t>각 직원은 서로 직접적인 관계에 있나</a:t>
            </a:r>
            <a:r>
              <a:rPr lang="en-US" altLang="ko-KR" dirty="0"/>
              <a:t>,</a:t>
            </a:r>
            <a:r>
              <a:rPr lang="ko-KR" altLang="en-US" dirty="0"/>
              <a:t> 아니면 간접적인 관계이 있나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번역하기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추가설명</a:t>
            </a:r>
            <a:r>
              <a:rPr lang="en-US" altLang="ko-KR" dirty="0"/>
              <a:t>) Collection </a:t>
            </a:r>
            <a:r>
              <a:rPr lang="ko-KR" altLang="en-US" dirty="0"/>
              <a:t>구문</a:t>
            </a:r>
            <a:endParaRPr lang="en-US" altLang="ko-KR" dirty="0"/>
          </a:p>
          <a:p>
            <a:pPr lvl="3"/>
            <a:r>
              <a:rPr lang="en-US" altLang="ko-KR" dirty="0"/>
              <a:t>0</a:t>
            </a:r>
            <a:r>
              <a:rPr lang="ko-KR" altLang="en-US" dirty="0"/>
              <a:t>과</a:t>
            </a:r>
            <a:r>
              <a:rPr lang="en-US" altLang="ko-KR" dirty="0"/>
              <a:t> 10 </a:t>
            </a:r>
            <a:r>
              <a:rPr lang="ko-KR" altLang="en-US" dirty="0"/>
              <a:t>사이의 정수에 대해</a:t>
            </a:r>
            <a:r>
              <a:rPr lang="en-US" altLang="ko-KR" dirty="0"/>
              <a:t>, </a:t>
            </a:r>
            <a:r>
              <a:rPr lang="ko-KR" altLang="en-US" dirty="0"/>
              <a:t>짝수이면</a:t>
            </a:r>
            <a:r>
              <a:rPr lang="en-US" altLang="ko-KR" dirty="0"/>
              <a:t>, </a:t>
            </a:r>
            <a:r>
              <a:rPr lang="ko-KR" altLang="en-US" dirty="0"/>
              <a:t>정수의 제곱을 가지는 </a:t>
            </a:r>
            <a:r>
              <a:rPr lang="en-US" altLang="ko-KR" dirty="0"/>
              <a:t>Collection</a:t>
            </a:r>
            <a:r>
              <a:rPr lang="ko-KR" altLang="en-US" dirty="0"/>
              <a:t>을 생성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이때 </a:t>
            </a:r>
            <a:r>
              <a:rPr lang="en-US" altLang="ko-KR" dirty="0"/>
              <a:t>0</a:t>
            </a:r>
            <a:r>
              <a:rPr lang="en-US" altLang="ko-KR" baseline="30000" dirty="0"/>
              <a:t>th</a:t>
            </a:r>
            <a:r>
              <a:rPr lang="en-US" altLang="ko-KR" dirty="0"/>
              <a:t> </a:t>
            </a:r>
            <a:r>
              <a:rPr lang="ko-KR" altLang="en-US" dirty="0"/>
              <a:t>요소와 마지막 요소는 제외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0595D0-CD8F-4425-848E-64ECB968A35C}"/>
              </a:ext>
            </a:extLst>
          </p:cNvPr>
          <p:cNvSpPr/>
          <p:nvPr/>
        </p:nvSpPr>
        <p:spPr>
          <a:xfrm>
            <a:off x="1082350" y="1389003"/>
            <a:ext cx="9822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각 </a:t>
            </a:r>
            <a:r>
              <a:rPr lang="ko-KR" altLang="en-US" sz="1400" dirty="0">
                <a:solidFill>
                  <a:schemeClr val="accent2"/>
                </a:solidFill>
              </a:rPr>
              <a:t>직원 사이의 관계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는 거리가 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0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인가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아니면 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1 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이상인가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E373CB-4A15-48F6-9CCE-E090A1C5E9F5}"/>
              </a:ext>
            </a:extLst>
          </p:cNvPr>
          <p:cNvSpPr/>
          <p:nvPr/>
        </p:nvSpPr>
        <p:spPr>
          <a:xfrm>
            <a:off x="1337387" y="1696780"/>
            <a:ext cx="40691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(</a:t>
            </a:r>
            <a:r>
              <a:rPr lang="en-US" altLang="ko-KR" sz="1200" dirty="0" err="1">
                <a:solidFill>
                  <a:schemeClr val="accent2"/>
                </a:solidFill>
              </a:rPr>
              <a:t>e:Employee</a:t>
            </a:r>
            <a:r>
              <a:rPr lang="en-US" altLang="ko-KR" sz="1200" dirty="0">
                <a:solidFill>
                  <a:schemeClr val="accent2"/>
                </a:solidFill>
              </a:rPr>
              <a:t>) &lt;-[:REPORTS_TO*]-(</a:t>
            </a:r>
            <a:r>
              <a:rPr lang="en-US" altLang="ko-KR" sz="1200" dirty="0" err="1">
                <a:solidFill>
                  <a:schemeClr val="accent2"/>
                </a:solidFill>
              </a:rPr>
              <a:t>sub:Employee</a:t>
            </a:r>
            <a:r>
              <a:rPr lang="en-US" altLang="ko-KR" sz="1200" dirty="0">
                <a:solidFill>
                  <a:schemeClr val="accent2"/>
                </a:solidFill>
              </a:rPr>
              <a:t>) as path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69B71B-1B44-49D1-A534-B283FE60AC31}"/>
              </a:ext>
            </a:extLst>
          </p:cNvPr>
          <p:cNvSpPr/>
          <p:nvPr/>
        </p:nvSpPr>
        <p:spPr>
          <a:xfrm>
            <a:off x="1082350" y="2213207"/>
            <a:ext cx="9822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각 직원 사이의 관계는 </a:t>
            </a:r>
            <a:r>
              <a:rPr lang="ko-KR" altLang="en-US" sz="1400" dirty="0">
                <a:solidFill>
                  <a:schemeClr val="accent2"/>
                </a:solidFill>
              </a:rPr>
              <a:t>거리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가 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0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인가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아니면 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1 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이상인가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082F0D-B383-4FD8-B67E-431C3701B26D}"/>
              </a:ext>
            </a:extLst>
          </p:cNvPr>
          <p:cNvSpPr/>
          <p:nvPr/>
        </p:nvSpPr>
        <p:spPr>
          <a:xfrm>
            <a:off x="2164701" y="2509407"/>
            <a:ext cx="2465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LENGTH( [ NODES(path) ][1..-1] )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84140B-1297-494D-9F1C-BA65BB832F35}"/>
              </a:ext>
            </a:extLst>
          </p:cNvPr>
          <p:cNvSpPr/>
          <p:nvPr/>
        </p:nvSpPr>
        <p:spPr>
          <a:xfrm>
            <a:off x="6096000" y="2540185"/>
            <a:ext cx="10663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i="1" dirty="0"/>
              <a:t>Collection </a:t>
            </a:r>
            <a:r>
              <a:rPr lang="ko-KR" altLang="en-US" sz="1000" i="1" dirty="0"/>
              <a:t>구문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71DADA9-EBA8-446C-A583-B815F8D5F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289" y="3605674"/>
            <a:ext cx="3739707" cy="22664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94B4609-B610-4A6F-B29C-EBEB26E63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749" y="3871096"/>
            <a:ext cx="1485714" cy="18095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B651DB5-744F-4CB7-AFC4-BFE81ABE8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289" y="4416413"/>
            <a:ext cx="4092300" cy="18095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F25DF14-A2BB-48D3-A4A1-C2200ADD1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9289" y="4609502"/>
            <a:ext cx="990476" cy="152381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05652057-29E7-48AB-B372-EB93A89A15E5}"/>
              </a:ext>
            </a:extLst>
          </p:cNvPr>
          <p:cNvSpPr/>
          <p:nvPr/>
        </p:nvSpPr>
        <p:spPr>
          <a:xfrm>
            <a:off x="1175658" y="5307267"/>
            <a:ext cx="311020" cy="3234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2A8BEBB-D14A-4FC1-B113-F89481E7EE44}"/>
              </a:ext>
            </a:extLst>
          </p:cNvPr>
          <p:cNvSpPr/>
          <p:nvPr/>
        </p:nvSpPr>
        <p:spPr>
          <a:xfrm>
            <a:off x="2590801" y="5307266"/>
            <a:ext cx="311020" cy="3234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8EA4C9F-87D8-4072-B885-BC7A8149CFEE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 flipV="1">
            <a:off x="1486678" y="5468997"/>
            <a:ext cx="11041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F90B3C-8590-4B6D-AE3F-78AFC0584C30}"/>
              </a:ext>
            </a:extLst>
          </p:cNvPr>
          <p:cNvSpPr txBox="1"/>
          <p:nvPr/>
        </p:nvSpPr>
        <p:spPr>
          <a:xfrm>
            <a:off x="1566836" y="5207386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accent2"/>
                </a:solidFill>
              </a:rPr>
              <a:t>:REPRTS_TO</a:t>
            </a:r>
            <a:endParaRPr lang="ko-KR" altLang="en-US" sz="1100" b="1" dirty="0">
              <a:solidFill>
                <a:schemeClr val="accent2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046A01C-C413-4B6F-B159-57DBF8DF534B}"/>
              </a:ext>
            </a:extLst>
          </p:cNvPr>
          <p:cNvSpPr/>
          <p:nvPr/>
        </p:nvSpPr>
        <p:spPr>
          <a:xfrm>
            <a:off x="4005944" y="5290958"/>
            <a:ext cx="311020" cy="3234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7491401-F365-4665-BCDA-917FF5534C06}"/>
              </a:ext>
            </a:extLst>
          </p:cNvPr>
          <p:cNvCxnSpPr>
            <a:endCxn id="28" idx="2"/>
          </p:cNvCxnSpPr>
          <p:nvPr/>
        </p:nvCxnSpPr>
        <p:spPr>
          <a:xfrm flipV="1">
            <a:off x="2901821" y="5452689"/>
            <a:ext cx="11041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5FC29A7-E947-42C3-AEB1-20B76E3F8385}"/>
              </a:ext>
            </a:extLst>
          </p:cNvPr>
          <p:cNvSpPr txBox="1"/>
          <p:nvPr/>
        </p:nvSpPr>
        <p:spPr>
          <a:xfrm>
            <a:off x="2981979" y="5191078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accent2"/>
                </a:solidFill>
              </a:rPr>
              <a:t>:REPRTS_TO</a:t>
            </a:r>
            <a:endParaRPr lang="ko-KR" altLang="en-US" sz="1100" b="1" dirty="0">
              <a:solidFill>
                <a:schemeClr val="accent2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9514AF7-A9C3-487F-8E47-2BE5A3F68625}"/>
              </a:ext>
            </a:extLst>
          </p:cNvPr>
          <p:cNvSpPr/>
          <p:nvPr/>
        </p:nvSpPr>
        <p:spPr>
          <a:xfrm>
            <a:off x="5421087" y="5274650"/>
            <a:ext cx="311020" cy="3234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5B35A68-76C6-4E64-98E3-4CDCD430874B}"/>
              </a:ext>
            </a:extLst>
          </p:cNvPr>
          <p:cNvCxnSpPr>
            <a:endCxn id="31" idx="2"/>
          </p:cNvCxnSpPr>
          <p:nvPr/>
        </p:nvCxnSpPr>
        <p:spPr>
          <a:xfrm flipV="1">
            <a:off x="4316964" y="5436381"/>
            <a:ext cx="11041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101C2A2-6E5A-4114-B06C-A04E7BC3C4D8}"/>
              </a:ext>
            </a:extLst>
          </p:cNvPr>
          <p:cNvSpPr txBox="1"/>
          <p:nvPr/>
        </p:nvSpPr>
        <p:spPr>
          <a:xfrm>
            <a:off x="4689480" y="5174770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accent2"/>
                </a:solidFill>
              </a:rPr>
              <a:t>*2..</a:t>
            </a:r>
            <a:endParaRPr lang="ko-KR" altLang="en-US" sz="1100" b="1" dirty="0">
              <a:solidFill>
                <a:schemeClr val="accent2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59389A9-480A-4250-BDC4-A130A6318341}"/>
              </a:ext>
            </a:extLst>
          </p:cNvPr>
          <p:cNvCxnSpPr>
            <a:stCxn id="24" idx="4"/>
          </p:cNvCxnSpPr>
          <p:nvPr/>
        </p:nvCxnSpPr>
        <p:spPr>
          <a:xfrm>
            <a:off x="1331168" y="5630728"/>
            <a:ext cx="6219" cy="17913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AB10A0B-D16C-466F-8FF8-B4C2BE4B1565}"/>
              </a:ext>
            </a:extLst>
          </p:cNvPr>
          <p:cNvCxnSpPr/>
          <p:nvPr/>
        </p:nvCxnSpPr>
        <p:spPr>
          <a:xfrm>
            <a:off x="2746311" y="5638185"/>
            <a:ext cx="6219" cy="17913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BD560A5-9EC8-499D-94F7-7F5F62E50449}"/>
              </a:ext>
            </a:extLst>
          </p:cNvPr>
          <p:cNvCxnSpPr/>
          <p:nvPr/>
        </p:nvCxnSpPr>
        <p:spPr>
          <a:xfrm>
            <a:off x="1337387" y="5727752"/>
            <a:ext cx="1405815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1355D9-E0E0-4D5E-975A-CAEEEB4438DF}"/>
              </a:ext>
            </a:extLst>
          </p:cNvPr>
          <p:cNvSpPr/>
          <p:nvPr/>
        </p:nvSpPr>
        <p:spPr>
          <a:xfrm>
            <a:off x="1710610" y="5766371"/>
            <a:ext cx="58541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i="1" dirty="0"/>
              <a:t>거리</a:t>
            </a:r>
            <a:r>
              <a:rPr lang="en-US" altLang="ko-KR" sz="1000" i="1" dirty="0"/>
              <a:t>: 0</a:t>
            </a:r>
            <a:endParaRPr lang="ko-KR" altLang="en-US" sz="1000" i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3C20016-99EE-4740-B7E1-6BB83189D820}"/>
              </a:ext>
            </a:extLst>
          </p:cNvPr>
          <p:cNvSpPr/>
          <p:nvPr/>
        </p:nvSpPr>
        <p:spPr>
          <a:xfrm>
            <a:off x="1710610" y="6069396"/>
            <a:ext cx="36792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i="1" dirty="0"/>
              <a:t>거리 </a:t>
            </a:r>
            <a:r>
              <a:rPr lang="en-US" altLang="ko-KR" sz="1000" i="1" dirty="0"/>
              <a:t>= </a:t>
            </a:r>
            <a:r>
              <a:rPr lang="ko-KR" altLang="en-US" sz="1000" i="1" dirty="0"/>
              <a:t>시작</a:t>
            </a:r>
            <a:r>
              <a:rPr lang="en-US" altLang="ko-KR" sz="1000" i="1" dirty="0"/>
              <a:t>/</a:t>
            </a:r>
            <a:r>
              <a:rPr lang="ko-KR" altLang="en-US" sz="1000" i="1" dirty="0"/>
              <a:t>종료 노드는 제외한 경로 상의 모든 노드의 개수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D40C474-361E-4B37-8BEA-6C98B954C85F}"/>
              </a:ext>
            </a:extLst>
          </p:cNvPr>
          <p:cNvSpPr/>
          <p:nvPr/>
        </p:nvSpPr>
        <p:spPr>
          <a:xfrm>
            <a:off x="1746767" y="6324320"/>
            <a:ext cx="2465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LENGTH( [ NODES(path) ][1..-1] )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5379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1FC9A-50C8-4798-88F2-A378A9BA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질의하기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124CD-6155-459D-B8C3-D28AF84CA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800101"/>
            <a:ext cx="11736387" cy="5970494"/>
          </a:xfrm>
        </p:spPr>
        <p:txBody>
          <a:bodyPr/>
          <a:lstStyle/>
          <a:p>
            <a:r>
              <a:rPr lang="ko-KR" altLang="en-US" dirty="0"/>
              <a:t>각 직원은 서로 직접적인 관계에 있나</a:t>
            </a:r>
            <a:r>
              <a:rPr lang="en-US" altLang="ko-KR" dirty="0"/>
              <a:t>,</a:t>
            </a:r>
            <a:r>
              <a:rPr lang="ko-KR" altLang="en-US" dirty="0"/>
              <a:t> 아니면 간접적인 관계이 있나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A9A948-18CB-452A-A267-A54DC8BD3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99" y="1121866"/>
            <a:ext cx="7388087" cy="574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9A9387-EE70-4F28-A2F7-72E12183A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00" y="1776619"/>
            <a:ext cx="7282340" cy="234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583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1FC9A-50C8-4798-88F2-A378A9BA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변경하기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124CD-6155-459D-B8C3-D28AF84CA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800101"/>
            <a:ext cx="11736387" cy="5970494"/>
          </a:xfrm>
        </p:spPr>
        <p:txBody>
          <a:bodyPr/>
          <a:lstStyle/>
          <a:p>
            <a:r>
              <a:rPr lang="en-US" altLang="ko-KR" dirty="0"/>
              <a:t>Janet(3)</a:t>
            </a:r>
            <a:r>
              <a:rPr lang="ko-KR" altLang="en-US" dirty="0"/>
              <a:t>은 이제 </a:t>
            </a:r>
            <a:r>
              <a:rPr lang="en-US" altLang="ko-KR" dirty="0"/>
              <a:t>Steven(5)</a:t>
            </a:r>
            <a:r>
              <a:rPr lang="ko-KR" altLang="en-US" dirty="0"/>
              <a:t>에게만 보고해야 한다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92E6D7-3107-440D-A300-BBAE0E213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10" y="1122851"/>
            <a:ext cx="3761655" cy="80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76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3950B0-7F7F-4E6B-8CC7-BB0EBED1BB44}"/>
              </a:ext>
            </a:extLst>
          </p:cNvPr>
          <p:cNvSpPr txBox="1"/>
          <p:nvPr/>
        </p:nvSpPr>
        <p:spPr>
          <a:xfrm>
            <a:off x="3377682" y="2659559"/>
            <a:ext cx="543663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/>
              <a:t>OGM/JAVA </a:t>
            </a:r>
            <a:r>
              <a:rPr lang="ko-KR" altLang="en-US" sz="4400" b="1" dirty="0"/>
              <a:t>예제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92CF91-BE5E-493D-AB2A-D50D620CF8CE}"/>
              </a:ext>
            </a:extLst>
          </p:cNvPr>
          <p:cNvSpPr txBox="1"/>
          <p:nvPr/>
        </p:nvSpPr>
        <p:spPr>
          <a:xfrm>
            <a:off x="3981061" y="3429000"/>
            <a:ext cx="422987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i="1" dirty="0"/>
              <a:t>- </a:t>
            </a:r>
            <a:r>
              <a:rPr lang="en-US" altLang="ko-KR" sz="2800" i="1" dirty="0" err="1"/>
              <a:t>NorthWind</a:t>
            </a:r>
            <a:r>
              <a:rPr lang="ko-KR" altLang="en-US" sz="2800" i="1" dirty="0"/>
              <a:t> </a:t>
            </a:r>
            <a:r>
              <a:rPr lang="en-US" altLang="ko-KR" sz="2800" i="1" dirty="0"/>
              <a:t>-</a:t>
            </a:r>
            <a:endParaRPr lang="ko-KR" altLang="en-US" sz="2800" i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0247A9-F516-44A4-959A-CCDD0E478448}"/>
              </a:ext>
            </a:extLst>
          </p:cNvPr>
          <p:cNvSpPr/>
          <p:nvPr/>
        </p:nvSpPr>
        <p:spPr>
          <a:xfrm>
            <a:off x="4232092" y="4014424"/>
            <a:ext cx="37278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hlinkClick r:id="rId2"/>
              </a:rPr>
              <a:t>https://github.com/socurites/neo4j-northwind-java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5853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EE4778E-C4EF-46D7-92C1-5D9377DF5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650" y="3916525"/>
            <a:ext cx="6400000" cy="24666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08601AB-5EFF-4445-98A9-BED5EEC9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속성 그래프 모델</a:t>
            </a:r>
            <a:r>
              <a:rPr lang="en-US" altLang="ko-KR" dirty="0"/>
              <a:t>(Property Graph Model)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7890734-6816-4DB6-ACD6-8833B8E66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800100"/>
            <a:ext cx="11891962" cy="6057899"/>
          </a:xfrm>
        </p:spPr>
        <p:txBody>
          <a:bodyPr/>
          <a:lstStyle/>
          <a:p>
            <a:r>
              <a:rPr lang="ko-KR" altLang="en-US" dirty="0"/>
              <a:t>노드</a:t>
            </a:r>
            <a:r>
              <a:rPr lang="en-US" altLang="ko-KR" dirty="0"/>
              <a:t>(Node)</a:t>
            </a:r>
          </a:p>
          <a:p>
            <a:pPr lvl="1"/>
            <a:r>
              <a:rPr lang="ko-KR" altLang="en-US" dirty="0"/>
              <a:t>엔티티</a:t>
            </a:r>
            <a:r>
              <a:rPr lang="en-US" altLang="ko-KR" dirty="0"/>
              <a:t>(Entity)</a:t>
            </a:r>
          </a:p>
          <a:p>
            <a:pPr lvl="2"/>
            <a:r>
              <a:rPr lang="en-US" altLang="ko-KR" dirty="0"/>
              <a:t>{</a:t>
            </a:r>
            <a:r>
              <a:rPr lang="ko-KR" altLang="en-US" dirty="0"/>
              <a:t>키</a:t>
            </a:r>
            <a:r>
              <a:rPr lang="en-US" altLang="ko-KR" dirty="0"/>
              <a:t>-</a:t>
            </a:r>
            <a:r>
              <a:rPr lang="ko-KR" altLang="en-US" dirty="0"/>
              <a:t>값</a:t>
            </a:r>
            <a:r>
              <a:rPr lang="en-US" altLang="ko-KR" dirty="0"/>
              <a:t>} </a:t>
            </a:r>
            <a:r>
              <a:rPr lang="ko-KR" altLang="en-US" dirty="0"/>
              <a:t>쌍으로 구성된 속성</a:t>
            </a:r>
            <a:r>
              <a:rPr lang="en-US" altLang="ko-KR" dirty="0"/>
              <a:t>(Property)</a:t>
            </a:r>
            <a:r>
              <a:rPr lang="ko-KR" altLang="en-US" dirty="0"/>
              <a:t>을 가진다</a:t>
            </a:r>
            <a:endParaRPr lang="en-US" altLang="ko-KR" dirty="0"/>
          </a:p>
          <a:p>
            <a:pPr lvl="2"/>
            <a:r>
              <a:rPr lang="ko-KR" altLang="en-US" dirty="0"/>
              <a:t>역할</a:t>
            </a:r>
            <a:r>
              <a:rPr lang="en-US" altLang="ko-KR" dirty="0"/>
              <a:t>(role)</a:t>
            </a:r>
            <a:r>
              <a:rPr lang="ko-KR" altLang="en-US" dirty="0"/>
              <a:t>에 따른 레이블</a:t>
            </a:r>
            <a:r>
              <a:rPr lang="en-US" altLang="ko-KR" dirty="0"/>
              <a:t>(label)</a:t>
            </a:r>
            <a:r>
              <a:rPr lang="ko-KR" altLang="en-US" dirty="0"/>
              <a:t>을 가진다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관계</a:t>
            </a:r>
            <a:r>
              <a:rPr lang="en-US" altLang="ko-KR" dirty="0"/>
              <a:t>(Relationship)</a:t>
            </a:r>
          </a:p>
          <a:p>
            <a:pPr lvl="1"/>
            <a:r>
              <a:rPr lang="ko-KR" altLang="en-US" dirty="0"/>
              <a:t>두 노드 사이의 연결</a:t>
            </a:r>
            <a:endParaRPr lang="en-US" altLang="ko-KR" dirty="0"/>
          </a:p>
          <a:p>
            <a:pPr lvl="2"/>
            <a:r>
              <a:rPr lang="ko-KR" altLang="en-US" dirty="0"/>
              <a:t>방향성을 가진다</a:t>
            </a:r>
            <a:endParaRPr lang="en-US" altLang="ko-KR" dirty="0"/>
          </a:p>
          <a:p>
            <a:pPr lvl="3"/>
            <a:r>
              <a:rPr lang="en-US" altLang="ko-KR" dirty="0"/>
              <a:t>But, </a:t>
            </a:r>
            <a:r>
              <a:rPr lang="ko-KR" altLang="en-US" dirty="0"/>
              <a:t>순방향</a:t>
            </a:r>
            <a:r>
              <a:rPr lang="en-US" altLang="ko-KR" dirty="0"/>
              <a:t> / </a:t>
            </a:r>
            <a:r>
              <a:rPr lang="ko-KR" altLang="en-US" dirty="0"/>
              <a:t>역방향 순회 모두 가능하다</a:t>
            </a:r>
            <a:endParaRPr lang="en-US" altLang="ko-KR" dirty="0"/>
          </a:p>
          <a:p>
            <a:pPr lvl="2"/>
            <a:r>
              <a:rPr lang="ko-KR" altLang="en-US" dirty="0"/>
              <a:t>타입</a:t>
            </a:r>
            <a:r>
              <a:rPr lang="en-US" altLang="ko-KR" dirty="0"/>
              <a:t>(type)</a:t>
            </a:r>
            <a:r>
              <a:rPr lang="ko-KR" altLang="en-US" dirty="0"/>
              <a:t>을 가진다</a:t>
            </a:r>
            <a:endParaRPr lang="en-US" altLang="ko-KR" dirty="0"/>
          </a:p>
          <a:p>
            <a:pPr lvl="2"/>
            <a:r>
              <a:rPr lang="ko-KR" altLang="en-US" dirty="0"/>
              <a:t>시작 노드</a:t>
            </a:r>
            <a:r>
              <a:rPr lang="en-US" altLang="ko-KR" dirty="0"/>
              <a:t>(start node)</a:t>
            </a:r>
            <a:r>
              <a:rPr lang="ko-KR" altLang="en-US" dirty="0"/>
              <a:t>와 종료 노드</a:t>
            </a:r>
            <a:r>
              <a:rPr lang="en-US" altLang="ko-KR" dirty="0"/>
              <a:t>(end</a:t>
            </a:r>
            <a:r>
              <a:rPr lang="ko-KR" altLang="en-US" dirty="0"/>
              <a:t> </a:t>
            </a:r>
            <a:r>
              <a:rPr lang="en-US" altLang="ko-KR" dirty="0"/>
              <a:t>node)</a:t>
            </a:r>
            <a:r>
              <a:rPr lang="ko-KR" altLang="en-US" dirty="0"/>
              <a:t>를 가진다</a:t>
            </a:r>
            <a:endParaRPr lang="en-US" altLang="ko-KR" dirty="0"/>
          </a:p>
          <a:p>
            <a:pPr lvl="3"/>
            <a:r>
              <a:rPr lang="en-US" altLang="ko-KR" dirty="0"/>
              <a:t>“No broken links”</a:t>
            </a:r>
            <a:br>
              <a:rPr lang="en-US" altLang="ko-KR" dirty="0"/>
            </a:br>
            <a:r>
              <a:rPr lang="ko-KR" altLang="en-US" dirty="0"/>
              <a:t>시작 노드만 존재하는 </a:t>
            </a:r>
            <a:r>
              <a:rPr lang="en-US" altLang="ko-KR" dirty="0"/>
              <a:t>or </a:t>
            </a:r>
            <a:r>
              <a:rPr lang="ko-KR" altLang="en-US" dirty="0"/>
              <a:t>종료 노드만 존재하는 관계는 존재하지 않는다</a:t>
            </a:r>
            <a:br>
              <a:rPr lang="en-US" altLang="ko-KR" dirty="0"/>
            </a:br>
            <a:r>
              <a:rPr lang="ko-KR" altLang="en-US" dirty="0"/>
              <a:t>관계를 삭제하지 않은 채 노드를 삭제할 수 없다</a:t>
            </a:r>
            <a:endParaRPr lang="en-US" altLang="ko-KR" dirty="0"/>
          </a:p>
          <a:p>
            <a:pPr lvl="2"/>
            <a:r>
              <a:rPr lang="en-US" altLang="ko-KR" dirty="0"/>
              <a:t>{</a:t>
            </a:r>
            <a:r>
              <a:rPr lang="ko-KR" altLang="en-US" dirty="0"/>
              <a:t>키</a:t>
            </a:r>
            <a:r>
              <a:rPr lang="en-US" altLang="ko-KR" dirty="0"/>
              <a:t>-</a:t>
            </a:r>
            <a:r>
              <a:rPr lang="ko-KR" altLang="en-US" dirty="0"/>
              <a:t>값</a:t>
            </a:r>
            <a:r>
              <a:rPr lang="en-US" altLang="ko-KR" dirty="0"/>
              <a:t>}</a:t>
            </a:r>
            <a:r>
              <a:rPr lang="ko-KR" altLang="en-US" dirty="0"/>
              <a:t>쌍으로</a:t>
            </a:r>
            <a:r>
              <a:rPr lang="en-US" altLang="ko-KR" dirty="0"/>
              <a:t> </a:t>
            </a:r>
            <a:r>
              <a:rPr lang="ko-KR" altLang="en-US" dirty="0"/>
              <a:t>구성된 속성을 가진다</a:t>
            </a:r>
            <a:endParaRPr lang="en-US" altLang="ko-KR" dirty="0"/>
          </a:p>
          <a:p>
            <a:pPr lvl="2"/>
            <a:r>
              <a:rPr lang="ko-KR" altLang="en-US" dirty="0"/>
              <a:t>두 노드 사이에 여러 개의 관계를 가질 수 있다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9F0C6F2-B51F-4556-80B9-F4A269B63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859" y="800100"/>
            <a:ext cx="3519403" cy="123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274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4D485-3065-47E3-AE7E-082E3C30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OGM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65AD21-DC49-464F-883F-D2BD4B88E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  <a:r>
              <a:rPr lang="en-US" altLang="ko-KR" dirty="0"/>
              <a:t>-</a:t>
            </a:r>
            <a:r>
              <a:rPr lang="ko-KR" altLang="en-US" dirty="0"/>
              <a:t>그래프</a:t>
            </a:r>
            <a:r>
              <a:rPr lang="en-US" altLang="ko-KR" dirty="0"/>
              <a:t>-</a:t>
            </a:r>
            <a:r>
              <a:rPr lang="ko-KR" altLang="en-US" dirty="0"/>
              <a:t>매핑</a:t>
            </a:r>
            <a:r>
              <a:rPr lang="en-US" altLang="ko-KR" dirty="0"/>
              <a:t>(Object Graph Mapping)</a:t>
            </a:r>
          </a:p>
          <a:p>
            <a:pPr lvl="1"/>
            <a:r>
              <a:rPr lang="ko-KR" altLang="en-US" dirty="0"/>
              <a:t>객체</a:t>
            </a:r>
            <a:r>
              <a:rPr lang="en-US" altLang="ko-KR" dirty="0"/>
              <a:t>-</a:t>
            </a:r>
            <a:r>
              <a:rPr lang="ko-KR" altLang="en-US" dirty="0"/>
              <a:t>관계</a:t>
            </a:r>
            <a:r>
              <a:rPr lang="en-US" altLang="ko-KR" dirty="0"/>
              <a:t>-</a:t>
            </a:r>
            <a:r>
              <a:rPr lang="ko-KR" altLang="en-US" dirty="0"/>
              <a:t>매핑</a:t>
            </a:r>
            <a:r>
              <a:rPr lang="en-US" altLang="ko-KR" dirty="0"/>
              <a:t>(ORM, Object Relation Mapping)</a:t>
            </a:r>
            <a:r>
              <a:rPr lang="ko-KR" altLang="en-US" dirty="0"/>
              <a:t>과 유사</a:t>
            </a:r>
            <a:endParaRPr lang="en-US" altLang="ko-KR" dirty="0"/>
          </a:p>
          <a:p>
            <a:pPr lvl="1"/>
            <a:r>
              <a:rPr lang="ko-KR" altLang="en-US" dirty="0"/>
              <a:t>주요 패턴 및 재사용 모듈을 통해 구현이 용이</a:t>
            </a:r>
            <a:endParaRPr lang="en-US" altLang="ko-KR" dirty="0"/>
          </a:p>
          <a:p>
            <a:pPr lvl="2"/>
            <a:r>
              <a:rPr lang="en-US" altLang="ko-KR" dirty="0" err="1"/>
              <a:t>findAll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find()</a:t>
            </a:r>
          </a:p>
          <a:p>
            <a:pPr lvl="2"/>
            <a:r>
              <a:rPr lang="en-US" altLang="ko-KR" dirty="0"/>
              <a:t>delete()</a:t>
            </a:r>
          </a:p>
          <a:p>
            <a:pPr lvl="2"/>
            <a:r>
              <a:rPr lang="en-US" altLang="ko-KR" dirty="0"/>
              <a:t>….</a:t>
            </a:r>
          </a:p>
          <a:p>
            <a:pPr lvl="1"/>
            <a:r>
              <a:rPr lang="ko-KR" altLang="en-US" dirty="0"/>
              <a:t>동적 </a:t>
            </a:r>
            <a:r>
              <a:rPr lang="en-US" altLang="ko-KR" i="1" dirty="0">
                <a:solidFill>
                  <a:schemeClr val="accent2"/>
                </a:solidFill>
              </a:rPr>
              <a:t>@Properties</a:t>
            </a:r>
            <a:r>
              <a:rPr lang="en-US" altLang="ko-KR" dirty="0"/>
              <a:t> </a:t>
            </a:r>
            <a:r>
              <a:rPr lang="ko-KR" altLang="en-US" dirty="0"/>
              <a:t>제공</a:t>
            </a:r>
            <a:endParaRPr lang="en-US" altLang="ko-KR" dirty="0"/>
          </a:p>
          <a:p>
            <a:pPr lvl="2"/>
            <a:r>
              <a:rPr lang="ko-KR" altLang="en-US" dirty="0"/>
              <a:t>엔티티 객체 정의할</a:t>
            </a:r>
            <a:r>
              <a:rPr lang="en-US" altLang="ko-KR" dirty="0"/>
              <a:t> </a:t>
            </a:r>
            <a:r>
              <a:rPr lang="ko-KR" altLang="en-US" dirty="0"/>
              <a:t>때</a:t>
            </a:r>
            <a:r>
              <a:rPr lang="en-US" altLang="ko-KR" dirty="0"/>
              <a:t>, </a:t>
            </a:r>
            <a:r>
              <a:rPr lang="ko-KR" altLang="en-US" dirty="0"/>
              <a:t>개별 </a:t>
            </a:r>
            <a:r>
              <a:rPr lang="en-US" altLang="ko-KR" dirty="0"/>
              <a:t>Property</a:t>
            </a:r>
            <a:r>
              <a:rPr lang="ko-KR" altLang="en-US" dirty="0"/>
              <a:t>를 일일이 명시하지 않고 </a:t>
            </a:r>
            <a:r>
              <a:rPr lang="en-US" altLang="ko-KR" dirty="0"/>
              <a:t>Map </a:t>
            </a:r>
            <a:r>
              <a:rPr lang="ko-KR" altLang="en-US" dirty="0"/>
              <a:t>형태로 작성할 수 있음</a:t>
            </a:r>
          </a:p>
        </p:txBody>
      </p:sp>
    </p:spTree>
    <p:extLst>
      <p:ext uri="{BB962C8B-B14F-4D97-AF65-F5344CB8AC3E}">
        <p14:creationId xmlns:p14="http://schemas.microsoft.com/office/powerpoint/2010/main" val="977491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4D485-3065-47E3-AE7E-082E3C30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Configure Spring-boot &amp; OGM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65AD21-DC49-464F-883F-D2BD4B88E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build.gradle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NorthWindConfig.java</a:t>
            </a:r>
          </a:p>
          <a:p>
            <a:pPr lvl="1"/>
            <a:r>
              <a:rPr lang="en-US" altLang="ko-KR" dirty="0"/>
              <a:t>Session </a:t>
            </a:r>
            <a:r>
              <a:rPr lang="ko-KR" altLang="en-US" dirty="0"/>
              <a:t>객체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C18C9B-0AD3-45D2-9651-8018ADAAB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26" y="1136239"/>
            <a:ext cx="4705903" cy="5640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28200F-412A-474B-BACC-8F9B6C3DE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70" y="2821463"/>
            <a:ext cx="7728979" cy="186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35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0B209-CAFB-4A3D-9B31-02DE8904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594BF4-6278-4621-8230-24D513F3E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Product</a:t>
            </a:r>
            <a:r>
              <a:rPr lang="ko-KR" altLang="en-US" dirty="0"/>
              <a:t>와 </a:t>
            </a:r>
            <a:r>
              <a:rPr lang="en-US" altLang="ko-KR" dirty="0"/>
              <a:t>Order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744D50-3712-48C9-B7C7-72355501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71" y="1148443"/>
            <a:ext cx="3278288" cy="186703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AE237E88-3788-4362-8EA8-68980FFDBFB0}"/>
              </a:ext>
            </a:extLst>
          </p:cNvPr>
          <p:cNvSpPr/>
          <p:nvPr/>
        </p:nvSpPr>
        <p:spPr>
          <a:xfrm rot="18900000">
            <a:off x="1124740" y="1989223"/>
            <a:ext cx="1885211" cy="694962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DB6F89-D4FD-4BE7-9FFF-6F6F702E4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392" y="1148443"/>
            <a:ext cx="7690012" cy="988543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4474B818-C6E8-4A4E-B738-988157577B6C}"/>
              </a:ext>
            </a:extLst>
          </p:cNvPr>
          <p:cNvSpPr/>
          <p:nvPr/>
        </p:nvSpPr>
        <p:spPr>
          <a:xfrm>
            <a:off x="5260124" y="1344136"/>
            <a:ext cx="595428" cy="298578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1986E54-84D4-4A6D-8AE6-B4B8C36C3F4C}"/>
              </a:ext>
            </a:extLst>
          </p:cNvPr>
          <p:cNvSpPr/>
          <p:nvPr/>
        </p:nvSpPr>
        <p:spPr>
          <a:xfrm>
            <a:off x="6901238" y="1344136"/>
            <a:ext cx="595428" cy="298578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92D2852-AEC2-4ED9-A912-E5DCC530968A}"/>
              </a:ext>
            </a:extLst>
          </p:cNvPr>
          <p:cNvSpPr/>
          <p:nvPr/>
        </p:nvSpPr>
        <p:spPr>
          <a:xfrm>
            <a:off x="8293535" y="1344136"/>
            <a:ext cx="595428" cy="298578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809C478-0E84-4191-B83B-408AAF9D9D4D}"/>
              </a:ext>
            </a:extLst>
          </p:cNvPr>
          <p:cNvSpPr/>
          <p:nvPr/>
        </p:nvSpPr>
        <p:spPr>
          <a:xfrm>
            <a:off x="6509256" y="1893239"/>
            <a:ext cx="535374" cy="298578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C8F032-9B1B-4462-A0EE-BFD5F33F9DC0}"/>
              </a:ext>
            </a:extLst>
          </p:cNvPr>
          <p:cNvSpPr/>
          <p:nvPr/>
        </p:nvSpPr>
        <p:spPr>
          <a:xfrm>
            <a:off x="5271440" y="1893239"/>
            <a:ext cx="606846" cy="298578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5525142-F10D-4C62-968B-C2514CEE1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38" y="3748057"/>
            <a:ext cx="2248181" cy="132339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5E317BF-E49D-4666-A1AC-8BF366D22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1646" y="3748057"/>
            <a:ext cx="2248181" cy="132339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568466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AD3A2-35BE-488E-92A3-9C976782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79DF58-73CC-46F4-A1C4-F72A05841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노드 엔티티로 변환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7034AC-4AC7-47DE-962B-A89092F8D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268" y="1275110"/>
            <a:ext cx="1825614" cy="147293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6592A0-90C4-4E13-977B-1D1A42640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77" y="3270117"/>
            <a:ext cx="2628474" cy="80202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E5DD38-93EE-467B-B86B-AAB754B78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737" y="3321821"/>
            <a:ext cx="2628474" cy="909856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B9E8D980-3A64-4EB5-9ED5-577354AEE9BE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2684260" y="2270303"/>
            <a:ext cx="522069" cy="14775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3439F4B0-EE77-47EB-BDEB-AE66AD159E0A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16200000" flipV="1">
            <a:off x="4717639" y="1714485"/>
            <a:ext cx="573773" cy="26408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AEEC62FC-CCAE-4B1F-8025-1C7374589E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277" y="4813846"/>
            <a:ext cx="7470710" cy="769044"/>
          </a:xfrm>
          <a:prstGeom prst="rect">
            <a:avLst/>
          </a:prstGeom>
        </p:spPr>
      </p:pic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7749F03-102A-402B-848D-4CC96C2565E9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520751" y="3671128"/>
            <a:ext cx="1489986" cy="10562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A2FB60-8D5D-43A2-998C-07A37F249C65}"/>
              </a:ext>
            </a:extLst>
          </p:cNvPr>
          <p:cNvSpPr/>
          <p:nvPr/>
        </p:nvSpPr>
        <p:spPr>
          <a:xfrm>
            <a:off x="3771858" y="3413068"/>
            <a:ext cx="10839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i="1" dirty="0">
                <a:solidFill>
                  <a:schemeClr val="accent2"/>
                </a:solidFill>
              </a:rPr>
              <a:t>&lt;-[PRODUCT]-</a:t>
            </a:r>
            <a:endParaRPr lang="ko-KR" altLang="en-US" sz="10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1646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E8AED-C982-4844-BC21-8BEE7AB4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</a:t>
            </a:r>
            <a:r>
              <a:rPr lang="en-US" altLang="ko-KR" dirty="0"/>
              <a:t> </a:t>
            </a:r>
            <a:r>
              <a:rPr lang="ko-KR" altLang="en-US" dirty="0"/>
              <a:t>정의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3E5E9E3-0D6C-4A32-A4A5-9CF2066B5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제네릭 서비스 정의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B86A882-0D69-4596-B15E-561C6C7E5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86" y="1478697"/>
            <a:ext cx="1819124" cy="105280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EE7C563-1D1B-47A5-B2FE-61C77012A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00" y="2893842"/>
            <a:ext cx="3866095" cy="2981012"/>
          </a:xfrm>
          <a:prstGeom prst="rect">
            <a:avLst/>
          </a:prstGeom>
          <a:ln>
            <a:solidFill>
              <a:schemeClr val="bg2"/>
            </a:solidFill>
          </a:ln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6C5ABB0-AE76-478E-8B4C-CFD5262E11F0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V="1">
            <a:off x="2598748" y="2531497"/>
            <a:ext cx="0" cy="362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0647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A5C96-8330-43B2-8551-2A85553F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EB88A-01E6-412A-B8E7-1338A6D25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Product</a:t>
            </a:r>
            <a:r>
              <a:rPr lang="ko-KR" altLang="en-US" dirty="0"/>
              <a:t> </a:t>
            </a:r>
            <a:r>
              <a:rPr lang="en-US" altLang="ko-KR" dirty="0"/>
              <a:t>Service</a:t>
            </a:r>
            <a:r>
              <a:rPr lang="ko-KR" altLang="en-US" dirty="0"/>
              <a:t> 정의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C5A1B0-517F-4066-B70D-3A2A98B77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945" y="4806976"/>
            <a:ext cx="3866096" cy="1082798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2CBE1E-E0B0-47EE-AC7A-E7E21030A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945" y="1366860"/>
            <a:ext cx="3866095" cy="2981012"/>
          </a:xfrm>
          <a:prstGeom prst="rect">
            <a:avLst/>
          </a:prstGeom>
          <a:ln>
            <a:solidFill>
              <a:schemeClr val="bg2"/>
            </a:solidFill>
          </a:ln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11F79A5-50D8-4C0B-99BB-C973A9706340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3282993" y="4347872"/>
            <a:ext cx="0" cy="459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AF3F8323-C9B1-4DD1-8DB8-4860D981A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786" y="1366860"/>
            <a:ext cx="4767554" cy="4532828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4961766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57F78-5062-40C3-ADA9-7AF93E2F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571880-E4C7-48A3-96BB-69EA3BC8E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커스텀 </a:t>
            </a:r>
            <a:r>
              <a:rPr lang="en-US" altLang="ko-KR" dirty="0"/>
              <a:t>Cypher </a:t>
            </a:r>
            <a:r>
              <a:rPr lang="ko-KR" altLang="en-US" dirty="0"/>
              <a:t>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50E03B-A557-4F25-8234-11F9B3BB3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970" y="4697255"/>
            <a:ext cx="3676044" cy="207334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AE1EDB-83BD-42AC-80EA-3A13F4F6B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945" y="1366860"/>
            <a:ext cx="3866095" cy="2981012"/>
          </a:xfrm>
          <a:prstGeom prst="rect">
            <a:avLst/>
          </a:prstGeom>
          <a:ln>
            <a:solidFill>
              <a:schemeClr val="bg2"/>
            </a:solidFill>
          </a:ln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7FF0F9B-8F53-4151-84B1-6356F99A65E6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3282992" y="4347872"/>
            <a:ext cx="1" cy="349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D99AEB15-B780-4D3E-A7E2-D69650D91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14568"/>
            <a:ext cx="5641146" cy="166798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FD29F1F-B335-41B9-82A2-B7755EBB5F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5114666"/>
            <a:ext cx="2960914" cy="1119968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36914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661B2-C242-44C4-98CB-8EC579A9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Neo4J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7FD127-332B-414C-9637-E873F1645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오픈소스 </a:t>
            </a:r>
            <a:r>
              <a:rPr lang="en-US" altLang="ko-KR" dirty="0"/>
              <a:t>NoSQL </a:t>
            </a:r>
            <a:r>
              <a:rPr lang="ko-KR" altLang="en-US" dirty="0"/>
              <a:t>그래프 </a:t>
            </a:r>
            <a:r>
              <a:rPr lang="en-US" altLang="ko-KR" dirty="0"/>
              <a:t>DB</a:t>
            </a:r>
          </a:p>
          <a:p>
            <a:pPr lvl="1"/>
            <a:r>
              <a:rPr lang="en-US" altLang="ko-KR" dirty="0"/>
              <a:t>ACID </a:t>
            </a:r>
            <a:r>
              <a:rPr lang="ko-KR" altLang="en-US" dirty="0"/>
              <a:t>트랜잭션 지원</a:t>
            </a:r>
            <a:endParaRPr lang="en-US" altLang="ko-KR" dirty="0"/>
          </a:p>
          <a:p>
            <a:pPr lvl="1"/>
            <a:r>
              <a:rPr lang="en-US" altLang="ko-KR" dirty="0"/>
              <a:t>Native</a:t>
            </a:r>
            <a:r>
              <a:rPr lang="ko-KR" altLang="en-US" dirty="0"/>
              <a:t> 그래프 </a:t>
            </a:r>
            <a:r>
              <a:rPr lang="en-US" altLang="ko-KR" dirty="0"/>
              <a:t>DB</a:t>
            </a:r>
          </a:p>
          <a:p>
            <a:pPr lvl="2"/>
            <a:r>
              <a:rPr lang="ko-KR" altLang="en-US" dirty="0"/>
              <a:t>스토리지 레벨까지 구현됨</a:t>
            </a:r>
            <a:endParaRPr lang="en-US" altLang="ko-KR" dirty="0"/>
          </a:p>
          <a:p>
            <a:pPr lvl="1"/>
            <a:r>
              <a:rPr lang="en-US" altLang="ko-KR" dirty="0"/>
              <a:t>Cypher </a:t>
            </a:r>
            <a:r>
              <a:rPr lang="ko-KR" altLang="en-US" dirty="0"/>
              <a:t>쿼리 언어 제공</a:t>
            </a:r>
            <a:endParaRPr lang="en-US" altLang="ko-KR" dirty="0"/>
          </a:p>
          <a:p>
            <a:pPr lvl="2"/>
            <a:r>
              <a:rPr lang="en-US" altLang="ko-KR" dirty="0"/>
              <a:t>SQL-like</a:t>
            </a:r>
          </a:p>
          <a:p>
            <a:pPr lvl="1"/>
            <a:r>
              <a:rPr lang="ko-KR" altLang="en-US" dirty="0"/>
              <a:t>고정</a:t>
            </a:r>
            <a:r>
              <a:rPr lang="en-US" altLang="ko-KR" dirty="0"/>
              <a:t> </a:t>
            </a:r>
            <a:r>
              <a:rPr lang="ko-KR" altLang="en-US" dirty="0"/>
              <a:t>시간</a:t>
            </a:r>
            <a:r>
              <a:rPr lang="en-US" altLang="ko-KR" dirty="0"/>
              <a:t>(constant time) </a:t>
            </a:r>
            <a:r>
              <a:rPr lang="ko-KR" altLang="en-US" dirty="0"/>
              <a:t>순회 지원</a:t>
            </a:r>
            <a:endParaRPr lang="en-US" altLang="ko-KR" dirty="0"/>
          </a:p>
          <a:p>
            <a:pPr lvl="2"/>
            <a:r>
              <a:rPr lang="ko-KR" altLang="en-US" dirty="0"/>
              <a:t>속성</a:t>
            </a:r>
            <a:r>
              <a:rPr lang="en-US" altLang="ko-KR" dirty="0"/>
              <a:t>(Property)</a:t>
            </a:r>
            <a:r>
              <a:rPr lang="ko-KR" altLang="en-US" dirty="0"/>
              <a:t>과 레이블</a:t>
            </a:r>
            <a:r>
              <a:rPr lang="en-US" altLang="ko-KR" dirty="0"/>
              <a:t>(Label)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색인</a:t>
            </a:r>
            <a:endParaRPr lang="en-US" altLang="ko-KR" dirty="0"/>
          </a:p>
          <a:p>
            <a:pPr lvl="1"/>
            <a:r>
              <a:rPr lang="ko-KR" altLang="en-US" dirty="0"/>
              <a:t>유연한 스키마</a:t>
            </a:r>
            <a:endParaRPr lang="en-US" altLang="ko-KR" dirty="0"/>
          </a:p>
          <a:p>
            <a:pPr lvl="1"/>
            <a:r>
              <a:rPr lang="ko-KR" altLang="en-US" dirty="0"/>
              <a:t>유료 기능</a:t>
            </a:r>
            <a:endParaRPr lang="en-US" altLang="ko-KR" dirty="0"/>
          </a:p>
          <a:p>
            <a:pPr lvl="2"/>
            <a:r>
              <a:rPr lang="ko-KR" altLang="en-US" dirty="0"/>
              <a:t>클러스터링</a:t>
            </a:r>
            <a:endParaRPr lang="en-US" altLang="ko-KR" dirty="0"/>
          </a:p>
          <a:p>
            <a:pPr lvl="2"/>
            <a:r>
              <a:rPr lang="ko-KR" altLang="en-US" dirty="0"/>
              <a:t>런타임 장애복구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972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F9AA3-1B70-4B9A-96F1-143BB0B6D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데이터 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621A0-AFA1-456F-A5F8-54C2D2B7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그래프 데이터 모델링</a:t>
            </a:r>
            <a:endParaRPr lang="en-US" altLang="ko-KR" dirty="0"/>
          </a:p>
          <a:p>
            <a:pPr lvl="1"/>
            <a:r>
              <a:rPr lang="ko-KR" altLang="en-US" dirty="0"/>
              <a:t>노드와 관계를 이용해서 연결 그래프</a:t>
            </a:r>
            <a:r>
              <a:rPr lang="en-US" altLang="ko-KR" dirty="0"/>
              <a:t>(connected graph)</a:t>
            </a:r>
            <a:r>
              <a:rPr lang="ko-KR" altLang="en-US" dirty="0"/>
              <a:t>로 기술하는 과정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도메인</a:t>
            </a:r>
            <a:r>
              <a:rPr lang="en-US" altLang="ko-KR" dirty="0"/>
              <a:t>: Sally &amp; John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노드</a:t>
            </a:r>
            <a:r>
              <a:rPr lang="en-US" altLang="ko-KR" dirty="0"/>
              <a:t>(Node)</a:t>
            </a:r>
          </a:p>
          <a:p>
            <a:pPr lvl="1"/>
            <a:r>
              <a:rPr lang="ko-KR" altLang="en-US" dirty="0"/>
              <a:t>개념적으로 유일한 대상</a:t>
            </a:r>
            <a:r>
              <a:rPr lang="en-US" altLang="ko-KR" dirty="0"/>
              <a:t>(unique conceptual identity)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John, Sally, Graph Databases</a:t>
            </a:r>
          </a:p>
          <a:p>
            <a:pPr lvl="2"/>
            <a:r>
              <a:rPr lang="ko-KR" altLang="en-US" dirty="0"/>
              <a:t>노드는 관계</a:t>
            </a:r>
            <a:r>
              <a:rPr lang="en-US" altLang="ko-KR" dirty="0"/>
              <a:t>(Relationship)</a:t>
            </a:r>
            <a:r>
              <a:rPr lang="ko-KR" altLang="en-US" dirty="0"/>
              <a:t>를 가진다</a:t>
            </a:r>
            <a:endParaRPr lang="en-US" altLang="ko-KR" dirty="0"/>
          </a:p>
          <a:p>
            <a:pPr lvl="2"/>
            <a:r>
              <a:rPr lang="ko-KR" altLang="en-US" dirty="0"/>
              <a:t>노드는 속성</a:t>
            </a:r>
            <a:r>
              <a:rPr lang="en-US" altLang="ko-KR" dirty="0"/>
              <a:t>(Properties)</a:t>
            </a:r>
            <a:r>
              <a:rPr lang="ko-KR" altLang="en-US" dirty="0"/>
              <a:t>를 가진다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노드는 레이블</a:t>
            </a:r>
            <a:r>
              <a:rPr lang="en-US" altLang="ko-KR" dirty="0"/>
              <a:t>(Label)</a:t>
            </a:r>
            <a:r>
              <a:rPr lang="ko-KR" altLang="en-US" dirty="0"/>
              <a:t>을 가진다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C2DF64-9DBF-4592-BD1C-C6D334F25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64421"/>
            <a:ext cx="3908566" cy="7644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88B3540-A8EF-4F71-B7DB-C35EF36A0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653803"/>
            <a:ext cx="1891004" cy="8192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B566775-2FEB-4DA4-AC16-AD4FF9B56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311" y="3829049"/>
            <a:ext cx="2523326" cy="1934088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B60BF018-9846-43F9-8066-C4DEE20CD309}"/>
              </a:ext>
            </a:extLst>
          </p:cNvPr>
          <p:cNvSpPr/>
          <p:nvPr/>
        </p:nvSpPr>
        <p:spPr>
          <a:xfrm>
            <a:off x="6556311" y="1728359"/>
            <a:ext cx="485192" cy="279918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25532F4-B408-49EF-8E70-22CECCB2A749}"/>
              </a:ext>
            </a:extLst>
          </p:cNvPr>
          <p:cNvSpPr/>
          <p:nvPr/>
        </p:nvSpPr>
        <p:spPr>
          <a:xfrm>
            <a:off x="7016622" y="1728359"/>
            <a:ext cx="485192" cy="279918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455E147-4BC3-4CC9-87A6-C4ED2F8A037E}"/>
              </a:ext>
            </a:extLst>
          </p:cNvPr>
          <p:cNvSpPr/>
          <p:nvPr/>
        </p:nvSpPr>
        <p:spPr>
          <a:xfrm>
            <a:off x="6083560" y="1888656"/>
            <a:ext cx="933062" cy="279918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32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AC1F4-F8EC-464F-8C22-643D21C2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데이터 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A936-311B-40D6-B6D4-6DD4B0E42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레이블</a:t>
            </a:r>
            <a:r>
              <a:rPr lang="en-US" altLang="ko-KR" dirty="0"/>
              <a:t>(Label)</a:t>
            </a:r>
          </a:p>
          <a:p>
            <a:pPr lvl="1"/>
            <a:r>
              <a:rPr lang="ko-KR" altLang="en-US" dirty="0"/>
              <a:t>여러 노드를 하나의 집합</a:t>
            </a:r>
            <a:r>
              <a:rPr lang="en-US" altLang="ko-KR" dirty="0"/>
              <a:t>(set)</a:t>
            </a:r>
            <a:r>
              <a:rPr lang="ko-KR" altLang="en-US" dirty="0"/>
              <a:t>으로 묶기 위해서 사용하는 이름을 가지는 그래프 구조체</a:t>
            </a:r>
            <a:r>
              <a:rPr lang="en-US" altLang="ko-KR" dirty="0"/>
              <a:t>(named graph construct)</a:t>
            </a:r>
          </a:p>
          <a:p>
            <a:pPr lvl="2"/>
            <a:r>
              <a:rPr lang="ko-KR" altLang="en-US" dirty="0"/>
              <a:t>동일한</a:t>
            </a:r>
            <a:r>
              <a:rPr lang="en-US" altLang="ko-KR" dirty="0"/>
              <a:t> </a:t>
            </a:r>
            <a:r>
              <a:rPr lang="ko-KR" altLang="en-US" dirty="0"/>
              <a:t>레이블을 가지는 노드는 동일한 집합에 속한다</a:t>
            </a:r>
            <a:endParaRPr lang="en-US" altLang="ko-KR" dirty="0"/>
          </a:p>
          <a:p>
            <a:pPr lvl="1"/>
            <a:r>
              <a:rPr lang="ko-KR" altLang="en-US" dirty="0"/>
              <a:t>도메인 객체의 역할</a:t>
            </a:r>
            <a:r>
              <a:rPr lang="en-US" altLang="ko-KR" dirty="0"/>
              <a:t>(role)</a:t>
            </a:r>
            <a:r>
              <a:rPr lang="ko-KR" altLang="en-US" dirty="0"/>
              <a:t>을 식별함으로써</a:t>
            </a:r>
            <a:r>
              <a:rPr lang="en-US" altLang="ko-KR" dirty="0"/>
              <a:t>, </a:t>
            </a:r>
            <a:r>
              <a:rPr lang="ko-KR" altLang="en-US" dirty="0"/>
              <a:t>레이블을 식별할 할 수 있다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Person</a:t>
            </a:r>
          </a:p>
          <a:p>
            <a:pPr lvl="3"/>
            <a:r>
              <a:rPr lang="en-US" altLang="ko-KR" dirty="0"/>
              <a:t>John, Sally</a:t>
            </a:r>
          </a:p>
          <a:p>
            <a:pPr marL="914400" lvl="2" indent="0">
              <a:buNone/>
            </a:pPr>
            <a:r>
              <a:rPr lang="en-US" altLang="ko-KR" dirty="0"/>
              <a:t>         Book</a:t>
            </a:r>
          </a:p>
          <a:p>
            <a:pPr lvl="3"/>
            <a:r>
              <a:rPr lang="en-US" altLang="ko-KR" dirty="0"/>
              <a:t>Graph</a:t>
            </a:r>
            <a:r>
              <a:rPr lang="ko-KR" altLang="en-US" dirty="0"/>
              <a:t> </a:t>
            </a:r>
            <a:r>
              <a:rPr lang="en-US" altLang="ko-KR" dirty="0"/>
              <a:t>Databases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관계</a:t>
            </a:r>
            <a:r>
              <a:rPr lang="en-US" altLang="ko-KR" dirty="0"/>
              <a:t>(Relationship)</a:t>
            </a:r>
          </a:p>
          <a:p>
            <a:pPr lvl="1"/>
            <a:r>
              <a:rPr lang="ko-KR" altLang="en-US" dirty="0"/>
              <a:t>노드 사이의 상호작용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792BA9-8C8E-4FEE-A8E4-C769A1073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228" y="867166"/>
            <a:ext cx="1243580" cy="11046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E9C3D6-6176-42F5-A511-B694F90B7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38902"/>
            <a:ext cx="4316963" cy="859168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114D6997-C02B-4880-BD5D-6F876CF79E11}"/>
              </a:ext>
            </a:extLst>
          </p:cNvPr>
          <p:cNvSpPr/>
          <p:nvPr/>
        </p:nvSpPr>
        <p:spPr>
          <a:xfrm>
            <a:off x="6326155" y="2239347"/>
            <a:ext cx="485192" cy="279918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D774C38-96ED-4522-8484-703611204D18}"/>
              </a:ext>
            </a:extLst>
          </p:cNvPr>
          <p:cNvSpPr/>
          <p:nvPr/>
        </p:nvSpPr>
        <p:spPr>
          <a:xfrm>
            <a:off x="9773085" y="2239347"/>
            <a:ext cx="485192" cy="279918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F0B26B-9C60-43DF-B4FC-1C33A1964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98515"/>
            <a:ext cx="1612093" cy="3361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AF2FFB7-1218-438E-9CF7-F0B570E5F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7753" y="3120449"/>
            <a:ext cx="1935210" cy="8549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21F6215-016D-436D-8C6C-FADDC7B526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9476" y="4663970"/>
            <a:ext cx="1935210" cy="8584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77296A5-3277-4BCE-B383-4D83E2B73E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3623" y="4663969"/>
            <a:ext cx="3908566" cy="764451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9F21AA7B-9F91-4BDC-A72C-1032D04053FD}"/>
              </a:ext>
            </a:extLst>
          </p:cNvPr>
          <p:cNvSpPr/>
          <p:nvPr/>
        </p:nvSpPr>
        <p:spPr>
          <a:xfrm>
            <a:off x="3255058" y="4813262"/>
            <a:ext cx="485192" cy="279918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CF1B566-BACD-4D39-AF3B-E4AA88F80D68}"/>
              </a:ext>
            </a:extLst>
          </p:cNvPr>
          <p:cNvSpPr/>
          <p:nvPr/>
        </p:nvSpPr>
        <p:spPr>
          <a:xfrm>
            <a:off x="4698375" y="4813262"/>
            <a:ext cx="485192" cy="279918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04777A1-75CE-4502-83FC-BE047C0FD1A7}"/>
              </a:ext>
            </a:extLst>
          </p:cNvPr>
          <p:cNvSpPr/>
          <p:nvPr/>
        </p:nvSpPr>
        <p:spPr>
          <a:xfrm>
            <a:off x="7164677" y="4577944"/>
            <a:ext cx="543415" cy="279918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73356D7-6310-4AD6-96B6-5BCD1AF15249}"/>
              </a:ext>
            </a:extLst>
          </p:cNvPr>
          <p:cNvSpPr/>
          <p:nvPr/>
        </p:nvSpPr>
        <p:spPr>
          <a:xfrm>
            <a:off x="7153813" y="4857862"/>
            <a:ext cx="543415" cy="279918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EDF5ECE-B681-4E39-AF92-DD9AAC1F7B1D}"/>
              </a:ext>
            </a:extLst>
          </p:cNvPr>
          <p:cNvSpPr/>
          <p:nvPr/>
        </p:nvSpPr>
        <p:spPr>
          <a:xfrm>
            <a:off x="6963666" y="5098732"/>
            <a:ext cx="543415" cy="279918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7BDD9D3-CAA9-483E-9C5C-CB54E09EE435}"/>
              </a:ext>
            </a:extLst>
          </p:cNvPr>
          <p:cNvSpPr/>
          <p:nvPr/>
        </p:nvSpPr>
        <p:spPr>
          <a:xfrm>
            <a:off x="6963665" y="5328498"/>
            <a:ext cx="543415" cy="279918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5B1556DA-E63C-41AF-8A80-00D4B417D92E}"/>
              </a:ext>
            </a:extLst>
          </p:cNvPr>
          <p:cNvSpPr/>
          <p:nvPr/>
        </p:nvSpPr>
        <p:spPr>
          <a:xfrm>
            <a:off x="5782189" y="4855718"/>
            <a:ext cx="609600" cy="3809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28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D21A1-D063-4C95-A0A0-4CE9AD0A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그래프 데이터 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47762F-5C9A-48A7-A53E-BDB8371B9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그래프 데이터 모델</a:t>
            </a:r>
            <a:r>
              <a:rPr lang="en-US" altLang="ko-KR" dirty="0"/>
              <a:t>(</a:t>
            </a:r>
            <a:r>
              <a:rPr lang="ko-KR" altLang="en-US" dirty="0"/>
              <a:t>전체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9CE245-0944-4868-B1E2-C95514B38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67733"/>
            <a:ext cx="3908566" cy="764451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21100FD-97BD-46DC-A608-E1DD73AF08FE}"/>
              </a:ext>
            </a:extLst>
          </p:cNvPr>
          <p:cNvSpPr/>
          <p:nvPr/>
        </p:nvSpPr>
        <p:spPr>
          <a:xfrm rot="10800000">
            <a:off x="5253038" y="1259482"/>
            <a:ext cx="609600" cy="3809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DEAF22-5042-4690-A1C8-1239F8D60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19" y="1110961"/>
            <a:ext cx="4107969" cy="189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7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0FDAF-0E78-46BB-AF46-113C9C76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데이터 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BE782-1BEC-4AA7-A2E9-410A259BD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800101"/>
            <a:ext cx="11736387" cy="5970494"/>
          </a:xfrm>
        </p:spPr>
        <p:txBody>
          <a:bodyPr/>
          <a:lstStyle/>
          <a:p>
            <a:r>
              <a:rPr lang="en-US" altLang="ko-KR" dirty="0"/>
              <a:t>{</a:t>
            </a:r>
            <a:r>
              <a:rPr lang="ko-KR" altLang="en-US" dirty="0"/>
              <a:t>키</a:t>
            </a:r>
            <a:r>
              <a:rPr lang="en-US" altLang="ko-KR" dirty="0"/>
              <a:t>:</a:t>
            </a:r>
            <a:r>
              <a:rPr lang="ko-KR" altLang="en-US" dirty="0"/>
              <a:t>값</a:t>
            </a:r>
            <a:r>
              <a:rPr lang="en-US" altLang="ko-KR" dirty="0"/>
              <a:t>} </a:t>
            </a:r>
            <a:r>
              <a:rPr lang="ko-KR" altLang="en-US" dirty="0"/>
              <a:t>속성</a:t>
            </a:r>
            <a:r>
              <a:rPr lang="en-US" altLang="ko-KR" dirty="0"/>
              <a:t>(Property) </a:t>
            </a:r>
            <a:r>
              <a:rPr lang="ko-KR" altLang="en-US" dirty="0"/>
              <a:t>식별하기</a:t>
            </a:r>
            <a:endParaRPr lang="en-US" altLang="ko-KR" dirty="0"/>
          </a:p>
          <a:p>
            <a:pPr lvl="1"/>
            <a:r>
              <a:rPr lang="ko-KR" altLang="en-US" dirty="0"/>
              <a:t>이 모델이 무슨 질문을 할 것인가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질문거리를 먼저 정의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About John &amp; Sally</a:t>
            </a:r>
          </a:p>
          <a:p>
            <a:pPr lvl="3"/>
            <a:r>
              <a:rPr lang="en-US" altLang="ko-KR" dirty="0"/>
              <a:t>John</a:t>
            </a:r>
            <a:r>
              <a:rPr lang="ko-KR" altLang="en-US" dirty="0"/>
              <a:t>과 </a:t>
            </a:r>
            <a:r>
              <a:rPr lang="en-US" altLang="ko-KR" dirty="0"/>
              <a:t>Sally</a:t>
            </a:r>
            <a:r>
              <a:rPr lang="ko-KR" altLang="en-US" dirty="0"/>
              <a:t>는 친구가 된 게 </a:t>
            </a:r>
            <a:r>
              <a:rPr lang="ko-KR" altLang="en-US" i="1" dirty="0" err="1">
                <a:solidFill>
                  <a:schemeClr val="accent1"/>
                </a:solidFill>
              </a:rPr>
              <a:t>언제인지</a:t>
            </a:r>
            <a:r>
              <a:rPr lang="en-US" altLang="ko-KR" dirty="0"/>
              <a:t>?</a:t>
            </a:r>
          </a:p>
          <a:p>
            <a:pPr lvl="3"/>
            <a:r>
              <a:rPr lang="en-US" altLang="ko-KR" dirty="0"/>
              <a:t>Graph Databases</a:t>
            </a:r>
            <a:r>
              <a:rPr lang="ko-KR" altLang="en-US" dirty="0"/>
              <a:t>의 평균 평점은 </a:t>
            </a:r>
            <a:r>
              <a:rPr lang="ko-KR" altLang="en-US" i="1" dirty="0">
                <a:solidFill>
                  <a:schemeClr val="accent1"/>
                </a:solidFill>
              </a:rPr>
              <a:t>얼마인지</a:t>
            </a:r>
            <a:r>
              <a:rPr lang="en-US" altLang="ko-KR" dirty="0"/>
              <a:t>?</a:t>
            </a:r>
          </a:p>
          <a:p>
            <a:pPr lvl="3"/>
            <a:r>
              <a:rPr lang="en-US" altLang="ko-KR" dirty="0"/>
              <a:t>Graph Databases</a:t>
            </a:r>
            <a:r>
              <a:rPr lang="ko-KR" altLang="en-US" dirty="0"/>
              <a:t>의 </a:t>
            </a:r>
            <a:r>
              <a:rPr lang="ko-KR" altLang="en-US" i="1" dirty="0">
                <a:solidFill>
                  <a:schemeClr val="accent1"/>
                </a:solidFill>
              </a:rPr>
              <a:t>저자는</a:t>
            </a:r>
            <a:r>
              <a:rPr lang="en-US" altLang="ko-KR" dirty="0"/>
              <a:t>?</a:t>
            </a:r>
          </a:p>
          <a:p>
            <a:pPr lvl="3"/>
            <a:r>
              <a:rPr lang="en-US" altLang="ko-KR" dirty="0"/>
              <a:t>Sally</a:t>
            </a:r>
            <a:r>
              <a:rPr lang="ko-KR" altLang="en-US" dirty="0"/>
              <a:t>의 </a:t>
            </a:r>
            <a:r>
              <a:rPr lang="ko-KR" altLang="en-US" i="1" dirty="0">
                <a:solidFill>
                  <a:schemeClr val="accent1"/>
                </a:solidFill>
              </a:rPr>
              <a:t>나이는</a:t>
            </a:r>
            <a:r>
              <a:rPr lang="en-US" altLang="ko-KR" dirty="0"/>
              <a:t>?</a:t>
            </a:r>
          </a:p>
          <a:p>
            <a:pPr lvl="3"/>
            <a:r>
              <a:rPr lang="en-US" altLang="ko-KR" dirty="0"/>
              <a:t>John</a:t>
            </a:r>
            <a:r>
              <a:rPr lang="ko-KR" altLang="en-US" dirty="0"/>
              <a:t>의 </a:t>
            </a:r>
            <a:r>
              <a:rPr lang="ko-KR" altLang="en-US" i="1" dirty="0">
                <a:solidFill>
                  <a:schemeClr val="accent1"/>
                </a:solidFill>
              </a:rPr>
              <a:t>나이는</a:t>
            </a:r>
            <a:r>
              <a:rPr lang="en-US" altLang="ko-KR" dirty="0"/>
              <a:t>?</a:t>
            </a:r>
          </a:p>
          <a:p>
            <a:pPr lvl="3"/>
            <a:r>
              <a:rPr lang="en-US" altLang="ko-KR" dirty="0"/>
              <a:t>Sally</a:t>
            </a:r>
            <a:r>
              <a:rPr lang="ko-KR" altLang="en-US" dirty="0"/>
              <a:t>와 </a:t>
            </a:r>
            <a:r>
              <a:rPr lang="en-US" altLang="ko-KR" dirty="0"/>
              <a:t>John </a:t>
            </a:r>
            <a:r>
              <a:rPr lang="ko-KR" altLang="en-US" dirty="0"/>
              <a:t>중에서 누가 </a:t>
            </a:r>
            <a:r>
              <a:rPr lang="ko-KR" altLang="en-US" i="1" dirty="0">
                <a:solidFill>
                  <a:schemeClr val="accent1"/>
                </a:solidFill>
              </a:rPr>
              <a:t>나이가 많지</a:t>
            </a:r>
            <a:r>
              <a:rPr lang="en-US" altLang="ko-KR" dirty="0"/>
              <a:t>?</a:t>
            </a:r>
          </a:p>
          <a:p>
            <a:pPr lvl="3"/>
            <a:r>
              <a:rPr lang="en-US" altLang="ko-KR" dirty="0"/>
              <a:t>Sally</a:t>
            </a:r>
            <a:r>
              <a:rPr lang="ko-KR" altLang="en-US" dirty="0"/>
              <a:t>와 </a:t>
            </a:r>
            <a:r>
              <a:rPr lang="en-US" altLang="ko-KR" dirty="0"/>
              <a:t>John </a:t>
            </a:r>
            <a:r>
              <a:rPr lang="ko-KR" altLang="en-US" dirty="0"/>
              <a:t>중에서 누가 </a:t>
            </a:r>
            <a:r>
              <a:rPr lang="ko-KR" altLang="en-US" i="1" dirty="0">
                <a:solidFill>
                  <a:schemeClr val="accent1"/>
                </a:solidFill>
              </a:rPr>
              <a:t>먼저 책을 읽었지</a:t>
            </a:r>
            <a:r>
              <a:rPr lang="en-US" altLang="ko-KR" dirty="0"/>
              <a:t>?</a:t>
            </a:r>
          </a:p>
          <a:p>
            <a:pPr lvl="3"/>
            <a:endParaRPr lang="en-US" altLang="ko-KR" dirty="0"/>
          </a:p>
          <a:p>
            <a:pPr lvl="1"/>
            <a:r>
              <a:rPr lang="ko-KR" altLang="en-US" dirty="0"/>
              <a:t>질문에 답할 수 있는 속성을 정의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1ED204-04FA-4CBB-AD9F-19ECBC3CE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80" y="3855583"/>
            <a:ext cx="4669108" cy="242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27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5320</TotalTime>
  <Words>1815</Words>
  <Application>Microsoft Office PowerPoint</Application>
  <PresentationFormat>와이드스크린</PresentationFormat>
  <Paragraphs>477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0" baseType="lpstr">
      <vt:lpstr>맑은 고딕</vt:lpstr>
      <vt:lpstr>Arial</vt:lpstr>
      <vt:lpstr>Wingdings</vt:lpstr>
      <vt:lpstr>Office 테마</vt:lpstr>
      <vt:lpstr>Neo4J Cypher 가이드</vt:lpstr>
      <vt:lpstr>PowerPoint 프레젠테이션</vt:lpstr>
      <vt:lpstr>그래프 DB?</vt:lpstr>
      <vt:lpstr>속성 그래프 모델(Property Graph Model)</vt:lpstr>
      <vt:lpstr>Neo4J</vt:lpstr>
      <vt:lpstr>그래프 데이터 모델링</vt:lpstr>
      <vt:lpstr>그래프 데이터 모델링</vt:lpstr>
      <vt:lpstr>그래프 데이터 모델링</vt:lpstr>
      <vt:lpstr>그래프 데이터 모델링</vt:lpstr>
      <vt:lpstr>그래프 모델 생성과 질의</vt:lpstr>
      <vt:lpstr>그래프 모델 생성과 질의</vt:lpstr>
      <vt:lpstr>그래프 모델 생성과 질의</vt:lpstr>
      <vt:lpstr>그래프 모델 생성과 질의</vt:lpstr>
      <vt:lpstr>Cypher 쿼리 언어</vt:lpstr>
      <vt:lpstr>Cypher 쿼리 언어</vt:lpstr>
      <vt:lpstr>Cypher 쿼리 언어</vt:lpstr>
      <vt:lpstr>Cypher 쿼리 언어</vt:lpstr>
      <vt:lpstr>Cypher 쿼리 언어</vt:lpstr>
      <vt:lpstr>PowerPoint 프레젠테이션</vt:lpstr>
      <vt:lpstr>LOAD CSV: CSV 데이터 로드</vt:lpstr>
      <vt:lpstr>CSV 데이터 로드</vt:lpstr>
      <vt:lpstr>CSV 데이터 로드</vt:lpstr>
      <vt:lpstr>CSV 데이터 로드</vt:lpstr>
      <vt:lpstr>CSV 데이터 로드</vt:lpstr>
      <vt:lpstr>CSV 데이터 로드</vt:lpstr>
      <vt:lpstr>CSV 데이터 로드</vt:lpstr>
      <vt:lpstr>CSV 데이터 로드</vt:lpstr>
      <vt:lpstr>CSV 데이터 로드</vt:lpstr>
      <vt:lpstr>SQL vs. Cypher</vt:lpstr>
      <vt:lpstr>SQL vs. Cypher</vt:lpstr>
      <vt:lpstr>SQL vs. Cypher</vt:lpstr>
      <vt:lpstr>SQL vs. Cypher</vt:lpstr>
      <vt:lpstr>예제: 질의하기</vt:lpstr>
      <vt:lpstr>예제: 질의하기</vt:lpstr>
      <vt:lpstr>예제: 질의하기</vt:lpstr>
      <vt:lpstr>예제: 질의하기</vt:lpstr>
      <vt:lpstr>예제: 질의하기</vt:lpstr>
      <vt:lpstr>예제: 변경하기</vt:lpstr>
      <vt:lpstr>PowerPoint 프레젠테이션</vt:lpstr>
      <vt:lpstr>OGM</vt:lpstr>
      <vt:lpstr>Configure Spring-boot &amp; OGM</vt:lpstr>
      <vt:lpstr>객체 모델링</vt:lpstr>
      <vt:lpstr>객체 모델링</vt:lpstr>
      <vt:lpstr>서비스 정의</vt:lpstr>
      <vt:lpstr>서비스 정의</vt:lpstr>
      <vt:lpstr>서비스 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junyi song</dc:creator>
  <cp:lastModifiedBy>junyi song</cp:lastModifiedBy>
  <cp:revision>361</cp:revision>
  <dcterms:created xsi:type="dcterms:W3CDTF">2018-02-26T00:09:50Z</dcterms:created>
  <dcterms:modified xsi:type="dcterms:W3CDTF">2018-04-26T06:47:53Z</dcterms:modified>
</cp:coreProperties>
</file>