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57"/>
  </p:notesMasterIdLst>
  <p:handoutMasterIdLst>
    <p:handoutMasterId r:id="rId58"/>
  </p:handoutMasterIdLst>
  <p:sldIdLst>
    <p:sldId id="331" r:id="rId4"/>
    <p:sldId id="306" r:id="rId5"/>
    <p:sldId id="308" r:id="rId6"/>
    <p:sldId id="338"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 id="379" r:id="rId31"/>
    <p:sldId id="380" r:id="rId32"/>
    <p:sldId id="381" r:id="rId33"/>
    <p:sldId id="382" r:id="rId34"/>
    <p:sldId id="383" r:id="rId35"/>
    <p:sldId id="384" r:id="rId36"/>
    <p:sldId id="385" r:id="rId37"/>
    <p:sldId id="297" r:id="rId38"/>
    <p:sldId id="386" r:id="rId39"/>
    <p:sldId id="387" r:id="rId40"/>
    <p:sldId id="388" r:id="rId41"/>
    <p:sldId id="389" r:id="rId42"/>
    <p:sldId id="390" r:id="rId43"/>
    <p:sldId id="391" r:id="rId44"/>
    <p:sldId id="392" r:id="rId45"/>
    <p:sldId id="393" r:id="rId46"/>
    <p:sldId id="394" r:id="rId47"/>
    <p:sldId id="395" r:id="rId48"/>
    <p:sldId id="396" r:id="rId49"/>
    <p:sldId id="397" r:id="rId50"/>
    <p:sldId id="398" r:id="rId51"/>
    <p:sldId id="399" r:id="rId52"/>
    <p:sldId id="400" r:id="rId53"/>
    <p:sldId id="401" r:id="rId54"/>
    <p:sldId id="342" r:id="rId55"/>
    <p:sldId id="30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 id="2" name="Toàn Nguyễn" initials="TN" lastIdx="1" clrIdx="1">
    <p:extLst>
      <p:ext uri="{19B8F6BF-5375-455C-9EA6-DF929625EA0E}">
        <p15:presenceInfo xmlns:p15="http://schemas.microsoft.com/office/powerpoint/2012/main" userId="98a06a3b3d3418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FCEF"/>
    <a:srgbClr val="3366FF"/>
    <a:srgbClr val="B2B547"/>
    <a:srgbClr val="7018B2"/>
    <a:srgbClr val="04DA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394" autoAdjust="0"/>
  </p:normalViewPr>
  <p:slideViewPr>
    <p:cSldViewPr snapToGrid="0" showGuides="1">
      <p:cViewPr varScale="1">
        <p:scale>
          <a:sx n="70" d="100"/>
          <a:sy n="70" d="100"/>
        </p:scale>
        <p:origin x="534" y="7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2CAAC5-547E-4B4C-8B64-F28FD0F91D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34801B23-AC70-435A-B7EF-6DFC5A34B8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FF45B5-3D5B-4332-9DB4-338817E42938}" type="datetimeFigureOut">
              <a:rPr lang="vi-VN" smtClean="0"/>
              <a:t>17/12/2019</a:t>
            </a:fld>
            <a:endParaRPr lang="vi-VN"/>
          </a:p>
        </p:txBody>
      </p:sp>
      <p:sp>
        <p:nvSpPr>
          <p:cNvPr id="4" name="Footer Placeholder 3">
            <a:extLst>
              <a:ext uri="{FF2B5EF4-FFF2-40B4-BE49-F238E27FC236}">
                <a16:creationId xmlns:a16="http://schemas.microsoft.com/office/drawing/2014/main" id="{02DF5CB7-B994-46AF-BAD5-CCEB49587F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a:extLst>
              <a:ext uri="{FF2B5EF4-FFF2-40B4-BE49-F238E27FC236}">
                <a16:creationId xmlns:a16="http://schemas.microsoft.com/office/drawing/2014/main" id="{FCC40001-9A9D-4617-BFAF-AE86D252FA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F316D2-0DA2-4A49-A487-7FE0CD3F0F6D}" type="slidenum">
              <a:rPr lang="vi-VN" smtClean="0"/>
              <a:t>‹#›</a:t>
            </a:fld>
            <a:endParaRPr lang="vi-VN"/>
          </a:p>
        </p:txBody>
      </p:sp>
    </p:spTree>
    <p:extLst>
      <p:ext uri="{BB962C8B-B14F-4D97-AF65-F5344CB8AC3E}">
        <p14:creationId xmlns:p14="http://schemas.microsoft.com/office/powerpoint/2010/main" val="378646130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t>12/17/2019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t>‹#›</a:t>
            </a:fld>
            <a:endParaRPr lang="en-US"/>
          </a:p>
        </p:txBody>
      </p:sp>
    </p:spTree>
    <p:extLst>
      <p:ext uri="{BB962C8B-B14F-4D97-AF65-F5344CB8AC3E}">
        <p14:creationId xmlns:p14="http://schemas.microsoft.com/office/powerpoint/2010/main" val="80331902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a:extLst>
              <a:ext uri="{FF2B5EF4-FFF2-40B4-BE49-F238E27FC236}">
                <a16:creationId xmlns:a16="http://schemas.microsoft.com/office/drawing/2014/main" id="{2DED0E3A-2741-4DA3-BF6A-AE130AB1FAAA}"/>
              </a:ext>
            </a:extLst>
          </p:cNvPr>
          <p:cNvSpPr>
            <a:spLocks noGrp="1"/>
          </p:cNvSpPr>
          <p:nvPr>
            <p:ph type="ftr" sz="quarter" idx="4"/>
          </p:nvPr>
        </p:nvSpPr>
        <p:spPr/>
        <p:txBody>
          <a:bodyPr/>
          <a:lstStyle/>
          <a:p>
            <a:endParaRPr lang="en-US"/>
          </a:p>
        </p:txBody>
      </p:sp>
      <p:sp>
        <p:nvSpPr>
          <p:cNvPr id="6" name="Slide Number Placeholder 5">
            <a:extLst>
              <a:ext uri="{FF2B5EF4-FFF2-40B4-BE49-F238E27FC236}">
                <a16:creationId xmlns:a16="http://schemas.microsoft.com/office/drawing/2014/main" id="{8AD79065-F746-4D34-AE4D-09A41AC521E2}"/>
              </a:ext>
            </a:extLst>
          </p:cNvPr>
          <p:cNvSpPr>
            <a:spLocks noGrp="1"/>
          </p:cNvSpPr>
          <p:nvPr>
            <p:ph type="sldNum" sz="quarter" idx="5"/>
          </p:nvPr>
        </p:nvSpPr>
        <p:spPr/>
        <p:txBody>
          <a:bodyPr/>
          <a:lstStyle/>
          <a:p>
            <a:fld id="{C05A6995-277D-4C47-B075-AD85F466DE52}" type="slidenum">
              <a:rPr lang="en-US" smtClean="0"/>
              <a:t>4</a:t>
            </a:fld>
            <a:endParaRPr lang="en-US"/>
          </a:p>
        </p:txBody>
      </p:sp>
    </p:spTree>
    <p:extLst>
      <p:ext uri="{BB962C8B-B14F-4D97-AF65-F5344CB8AC3E}">
        <p14:creationId xmlns:p14="http://schemas.microsoft.com/office/powerpoint/2010/main" val="1182971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a:extLst>
              <a:ext uri="{FF2B5EF4-FFF2-40B4-BE49-F238E27FC236}">
                <a16:creationId xmlns:a16="http://schemas.microsoft.com/office/drawing/2014/main" id="{340FDECB-5971-47AE-BB49-8E67FDE1FFF8}"/>
              </a:ext>
            </a:extLst>
          </p:cNvPr>
          <p:cNvSpPr>
            <a:spLocks noGrp="1"/>
          </p:cNvSpPr>
          <p:nvPr>
            <p:ph type="ftr" sz="quarter" idx="4"/>
          </p:nvPr>
        </p:nvSpPr>
        <p:spPr/>
        <p:txBody>
          <a:bodyPr/>
          <a:lstStyle/>
          <a:p>
            <a:endParaRPr lang="en-US"/>
          </a:p>
        </p:txBody>
      </p:sp>
      <p:sp>
        <p:nvSpPr>
          <p:cNvPr id="6" name="Slide Number Placeholder 5">
            <a:extLst>
              <a:ext uri="{FF2B5EF4-FFF2-40B4-BE49-F238E27FC236}">
                <a16:creationId xmlns:a16="http://schemas.microsoft.com/office/drawing/2014/main" id="{7BD05148-552A-46D4-8213-0BF370AD5DD7}"/>
              </a:ext>
            </a:extLst>
          </p:cNvPr>
          <p:cNvSpPr>
            <a:spLocks noGrp="1"/>
          </p:cNvSpPr>
          <p:nvPr>
            <p:ph type="sldNum" sz="quarter" idx="5"/>
          </p:nvPr>
        </p:nvSpPr>
        <p:spPr/>
        <p:txBody>
          <a:bodyPr/>
          <a:lstStyle/>
          <a:p>
            <a:fld id="{C05A6995-277D-4C47-B075-AD85F466DE52}" type="slidenum">
              <a:rPr lang="en-US" smtClean="0"/>
              <a:t>35</a:t>
            </a:fld>
            <a:endParaRPr lang="en-US"/>
          </a:p>
        </p:txBody>
      </p:sp>
    </p:spTree>
    <p:extLst>
      <p:ext uri="{BB962C8B-B14F-4D97-AF65-F5344CB8AC3E}">
        <p14:creationId xmlns:p14="http://schemas.microsoft.com/office/powerpoint/2010/main" val="2570801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a:extLst>
              <a:ext uri="{FF2B5EF4-FFF2-40B4-BE49-F238E27FC236}">
                <a16:creationId xmlns:a16="http://schemas.microsoft.com/office/drawing/2014/main" id="{340FDECB-5971-47AE-BB49-8E67FDE1FFF8}"/>
              </a:ext>
            </a:extLst>
          </p:cNvPr>
          <p:cNvSpPr>
            <a:spLocks noGrp="1"/>
          </p:cNvSpPr>
          <p:nvPr>
            <p:ph type="ftr" sz="quarter" idx="4"/>
          </p:nvPr>
        </p:nvSpPr>
        <p:spPr/>
        <p:txBody>
          <a:bodyPr/>
          <a:lstStyle/>
          <a:p>
            <a:endParaRPr lang="en-US"/>
          </a:p>
        </p:txBody>
      </p:sp>
      <p:sp>
        <p:nvSpPr>
          <p:cNvPr id="6" name="Slide Number Placeholder 5">
            <a:extLst>
              <a:ext uri="{FF2B5EF4-FFF2-40B4-BE49-F238E27FC236}">
                <a16:creationId xmlns:a16="http://schemas.microsoft.com/office/drawing/2014/main" id="{7BD05148-552A-46D4-8213-0BF370AD5DD7}"/>
              </a:ext>
            </a:extLst>
          </p:cNvPr>
          <p:cNvSpPr>
            <a:spLocks noGrp="1"/>
          </p:cNvSpPr>
          <p:nvPr>
            <p:ph type="sldNum" sz="quarter" idx="5"/>
          </p:nvPr>
        </p:nvSpPr>
        <p:spPr/>
        <p:txBody>
          <a:bodyPr/>
          <a:lstStyle/>
          <a:p>
            <a:fld id="{C05A6995-277D-4C47-B075-AD85F466DE52}" type="slidenum">
              <a:rPr lang="en-US" smtClean="0"/>
              <a:t>48</a:t>
            </a:fld>
            <a:endParaRPr lang="en-US"/>
          </a:p>
        </p:txBody>
      </p:sp>
    </p:spTree>
    <p:extLst>
      <p:ext uri="{BB962C8B-B14F-4D97-AF65-F5344CB8AC3E}">
        <p14:creationId xmlns:p14="http://schemas.microsoft.com/office/powerpoint/2010/main" val="3862408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05486322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58388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9633884"/>
      </p:ext>
    </p:extLst>
  </p:cSld>
  <p:clrMapOvr>
    <a:masterClrMapping/>
  </p:clrMapOvr>
  <p:transition spd="slow">
    <p:push dir="u"/>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838356289"/>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7065979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8205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VnCooper" panose="020B7200000000000000" pitchFamily="34" charset="0"/>
            </a:endParaRPr>
          </a:p>
          <a:p>
            <a:pPr algn="ctr"/>
            <a:endParaRPr lang="en-US" sz="4000">
              <a:latin typeface=".VnCooper" panose="020B7200000000000000" pitchFamily="34" charset="0"/>
            </a:endParaRPr>
          </a:p>
          <a:p>
            <a:pPr algn="ctr"/>
            <a:endParaRPr lang="en-US" sz="4000">
              <a:latin typeface=".VnCooper" panose="020B7200000000000000" pitchFamily="34" charset="0"/>
            </a:endParaRPr>
          </a:p>
          <a:p>
            <a:pPr algn="ctr"/>
            <a:endParaRPr lang="en-US" sz="4000">
              <a:latin typeface=".VnCooper" panose="020B7200000000000000" pitchFamily="34" charset="0"/>
            </a:endParaRPr>
          </a:p>
          <a:p>
            <a:pPr algn="ctr"/>
            <a:endParaRPr lang="en-US" sz="4000">
              <a:latin typeface=".VnCooper" panose="020B7200000000000000" pitchFamily="34" charset="0"/>
            </a:endParaRPr>
          </a:p>
          <a:p>
            <a:pPr algn="ctr"/>
            <a:endParaRPr lang="en-US" sz="4000">
              <a:latin typeface=".VnCooper" panose="020B7200000000000000" pitchFamily="34" charset="0"/>
            </a:endParaRPr>
          </a:p>
          <a:p>
            <a:pPr algn="ctr"/>
            <a:endParaRPr lang="en-US" sz="4000">
              <a:latin typeface=".VnCooper" panose="020B7200000000000000" pitchFamily="34" charset="0"/>
            </a:endParaRPr>
          </a:p>
          <a:p>
            <a:pPr algn="ctr"/>
            <a:endParaRPr lang="en-US" sz="4000">
              <a:latin typeface=".VnCooper" panose="020B7200000000000000" pitchFamily="34" charset="0"/>
            </a:endParaRPr>
          </a:p>
          <a:p>
            <a:pPr algn="ctr"/>
            <a:endParaRPr lang="en-US" sz="4000">
              <a:latin typeface=".VnCooper" panose="020B7200000000000000" pitchFamily="34" charset="0"/>
            </a:endParaRPr>
          </a:p>
          <a:p>
            <a:pPr algn="ctr"/>
            <a:r>
              <a:rPr lang="en-US" sz="4000">
                <a:latin typeface=".VnCooper" panose="020B7200000000000000" pitchFamily="34" charset="0"/>
              </a:rPr>
              <a:t>TESTING</a:t>
            </a:r>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17574029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7381431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4725369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5273992" y="1876625"/>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7477312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ransition spd="slow">
    <p:push dir="u"/>
  </p:transition>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71" r:id="rId3"/>
    <p:sldLayoutId id="2147483666" r:id="rId4"/>
    <p:sldLayoutId id="2147483659" r:id="rId5"/>
    <p:sldLayoutId id="2147483665" r:id="rId6"/>
    <p:sldLayoutId id="2147483667" r:id="rId7"/>
    <p:sldLayoutId id="2147483669" r:id="rId8"/>
    <p:sldLayoutId id="2147483674" r:id="rId9"/>
    <p:sldLayoutId id="2147483675" r:id="rId10"/>
  </p:sldLayoutIdLst>
  <p:transition spd="slow">
    <p:push dir="u"/>
  </p:transition>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ransition spd="slow">
    <p:push dir="u"/>
  </p:transition>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3227745-A39A-4E4F-B826-03D30F35EB0D}"/>
              </a:ext>
            </a:extLst>
          </p:cNvPr>
          <p:cNvGrpSpPr/>
          <p:nvPr/>
        </p:nvGrpSpPr>
        <p:grpSpPr>
          <a:xfrm rot="21368883">
            <a:off x="-130478" y="80123"/>
            <a:ext cx="3415685" cy="2712349"/>
            <a:chOff x="-211043" y="242749"/>
            <a:chExt cx="3451519" cy="2538224"/>
          </a:xfrm>
        </p:grpSpPr>
        <p:grpSp>
          <p:nvGrpSpPr>
            <p:cNvPr id="115" name="Group 114">
              <a:extLst>
                <a:ext uri="{FF2B5EF4-FFF2-40B4-BE49-F238E27FC236}">
                  <a16:creationId xmlns:a16="http://schemas.microsoft.com/office/drawing/2014/main" id="{ED98EE80-DEDE-430B-935C-DB5A307EB381}"/>
                </a:ext>
              </a:extLst>
            </p:cNvPr>
            <p:cNvGrpSpPr/>
            <p:nvPr/>
          </p:nvGrpSpPr>
          <p:grpSpPr>
            <a:xfrm rot="18821504" flipH="1">
              <a:off x="2536016" y="1987747"/>
              <a:ext cx="830987" cy="577933"/>
              <a:chOff x="5405974" y="1533288"/>
              <a:chExt cx="611040" cy="424965"/>
            </a:xfrm>
          </p:grpSpPr>
          <p:sp>
            <p:nvSpPr>
              <p:cNvPr id="117" name="Trapezoid 116">
                <a:extLst>
                  <a:ext uri="{FF2B5EF4-FFF2-40B4-BE49-F238E27FC236}">
                    <a16:creationId xmlns:a16="http://schemas.microsoft.com/office/drawing/2014/main" id="{BB555E24-6D38-4A4A-861D-6AF072B96FAC}"/>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rapezoid 115">
                <a:extLst>
                  <a:ext uri="{FF2B5EF4-FFF2-40B4-BE49-F238E27FC236}">
                    <a16:creationId xmlns:a16="http://schemas.microsoft.com/office/drawing/2014/main" id="{A7D9085C-2B58-4F88-9B08-2B2F4B0DBF73}"/>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rapezoid 117">
                <a:extLst>
                  <a:ext uri="{FF2B5EF4-FFF2-40B4-BE49-F238E27FC236}">
                    <a16:creationId xmlns:a16="http://schemas.microsoft.com/office/drawing/2014/main" id="{E698BC45-A595-4DD2-87C7-3302FA8BE798}"/>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rapezoid 118">
                <a:extLst>
                  <a:ext uri="{FF2B5EF4-FFF2-40B4-BE49-F238E27FC236}">
                    <a16:creationId xmlns:a16="http://schemas.microsoft.com/office/drawing/2014/main" id="{5A89F4B4-1ED6-4282-BAE7-5107B2DD9024}"/>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9DE2CED2-AEEB-4346-B8BA-39D5C9F008E3}"/>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a:extLst>
                <a:ext uri="{FF2B5EF4-FFF2-40B4-BE49-F238E27FC236}">
                  <a16:creationId xmlns:a16="http://schemas.microsoft.com/office/drawing/2014/main" id="{CA86DA89-BF25-4B2F-B746-19009E28529A}"/>
                </a:ext>
              </a:extLst>
            </p:cNvPr>
            <p:cNvGrpSpPr/>
            <p:nvPr/>
          </p:nvGrpSpPr>
          <p:grpSpPr>
            <a:xfrm rot="20700986">
              <a:off x="-211043" y="561627"/>
              <a:ext cx="688855" cy="2063532"/>
              <a:chOff x="391500" y="630207"/>
              <a:chExt cx="531845" cy="1593193"/>
            </a:xfrm>
          </p:grpSpPr>
          <p:sp>
            <p:nvSpPr>
              <p:cNvPr id="108" name="Rectangle: Rounded Corners 107">
                <a:extLst>
                  <a:ext uri="{FF2B5EF4-FFF2-40B4-BE49-F238E27FC236}">
                    <a16:creationId xmlns:a16="http://schemas.microsoft.com/office/drawing/2014/main" id="{A31B3607-BD19-4C4C-B903-0E09D92762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Rounded Corners 108">
                <a:extLst>
                  <a:ext uri="{FF2B5EF4-FFF2-40B4-BE49-F238E27FC236}">
                    <a16:creationId xmlns:a16="http://schemas.microsoft.com/office/drawing/2014/main" id="{5E0AD24E-7646-4E0E-B33F-FBCA5E5E3A55}"/>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DCDE1FC3-06F7-42CE-9911-5FEC1436C053}"/>
                </a:ext>
              </a:extLst>
            </p:cNvPr>
            <p:cNvGrpSpPr/>
            <p:nvPr/>
          </p:nvGrpSpPr>
          <p:grpSpPr>
            <a:xfrm rot="14601445">
              <a:off x="1150919" y="215556"/>
              <a:ext cx="729571" cy="2548346"/>
              <a:chOff x="391500" y="630207"/>
              <a:chExt cx="531845" cy="1593193"/>
            </a:xfrm>
          </p:grpSpPr>
          <p:sp>
            <p:nvSpPr>
              <p:cNvPr id="63" name="Rectangle: Rounded Corners 62">
                <a:extLst>
                  <a:ext uri="{FF2B5EF4-FFF2-40B4-BE49-F238E27FC236}">
                    <a16:creationId xmlns:a16="http://schemas.microsoft.com/office/drawing/2014/main" id="{0A650D8B-2C6F-4CAD-B6D5-FE7BDEFD4CE7}"/>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4D8DB57F-27AE-4641-A856-C26060E5CCAA}"/>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Oval 65">
              <a:extLst>
                <a:ext uri="{FF2B5EF4-FFF2-40B4-BE49-F238E27FC236}">
                  <a16:creationId xmlns:a16="http://schemas.microsoft.com/office/drawing/2014/main" id="{510D57C7-999C-42DA-AF11-D48981C22307}"/>
                </a:ext>
              </a:extLst>
            </p:cNvPr>
            <p:cNvSpPr/>
            <p:nvPr/>
          </p:nvSpPr>
          <p:spPr>
            <a:xfrm>
              <a:off x="182294" y="1854426"/>
              <a:ext cx="926547" cy="926547"/>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83077C34-CBAE-4645-92CD-6DF20774BB54}"/>
                </a:ext>
              </a:extLst>
            </p:cNvPr>
            <p:cNvSpPr/>
            <p:nvPr/>
          </p:nvSpPr>
          <p:spPr>
            <a:xfrm>
              <a:off x="282221" y="1954353"/>
              <a:ext cx="726695" cy="726695"/>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7183266-7827-4E9F-84EA-469E59172608}"/>
                </a:ext>
              </a:extLst>
            </p:cNvPr>
            <p:cNvSpPr/>
            <p:nvPr/>
          </p:nvSpPr>
          <p:spPr>
            <a:xfrm>
              <a:off x="464259" y="2137337"/>
              <a:ext cx="362617" cy="36072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Oval 68">
              <a:extLst>
                <a:ext uri="{FF2B5EF4-FFF2-40B4-BE49-F238E27FC236}">
                  <a16:creationId xmlns:a16="http://schemas.microsoft.com/office/drawing/2014/main" id="{76CA7BCC-4553-4E37-AEA2-3EB99A1C138A}"/>
                </a:ext>
              </a:extLst>
            </p:cNvPr>
            <p:cNvSpPr/>
            <p:nvPr/>
          </p:nvSpPr>
          <p:spPr>
            <a:xfrm>
              <a:off x="585218" y="2257350"/>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E7962633-7205-4392-AE46-2DCD52369CED}"/>
                </a:ext>
              </a:extLst>
            </p:cNvPr>
            <p:cNvGrpSpPr/>
            <p:nvPr/>
          </p:nvGrpSpPr>
          <p:grpSpPr>
            <a:xfrm rot="8720915">
              <a:off x="2465418" y="429474"/>
              <a:ext cx="606909" cy="1518446"/>
              <a:chOff x="4130254" y="650162"/>
              <a:chExt cx="502274" cy="1664988"/>
            </a:xfrm>
            <a:solidFill>
              <a:schemeClr val="accent2"/>
            </a:solidFill>
          </p:grpSpPr>
          <p:sp>
            <p:nvSpPr>
              <p:cNvPr id="71" name="Trapezoid 70">
                <a:extLst>
                  <a:ext uri="{FF2B5EF4-FFF2-40B4-BE49-F238E27FC236}">
                    <a16:creationId xmlns:a16="http://schemas.microsoft.com/office/drawing/2014/main" id="{F7579618-1C24-40C8-A27D-763A2EDC201E}"/>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rapezoid 94">
                <a:extLst>
                  <a:ext uri="{FF2B5EF4-FFF2-40B4-BE49-F238E27FC236}">
                    <a16:creationId xmlns:a16="http://schemas.microsoft.com/office/drawing/2014/main" id="{105B8F30-72EC-476F-BEF8-7534C575E875}"/>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6E1A9330-7C3E-42EF-9689-A307053E150C}"/>
                </a:ext>
              </a:extLst>
            </p:cNvPr>
            <p:cNvGrpSpPr/>
            <p:nvPr/>
          </p:nvGrpSpPr>
          <p:grpSpPr>
            <a:xfrm>
              <a:off x="1986951" y="242749"/>
              <a:ext cx="770532" cy="770532"/>
              <a:chOff x="121429" y="411152"/>
              <a:chExt cx="607378" cy="607378"/>
            </a:xfrm>
          </p:grpSpPr>
          <p:sp>
            <p:nvSpPr>
              <p:cNvPr id="103" name="Oval 102">
                <a:extLst>
                  <a:ext uri="{FF2B5EF4-FFF2-40B4-BE49-F238E27FC236}">
                    <a16:creationId xmlns:a16="http://schemas.microsoft.com/office/drawing/2014/main" id="{C767F0B7-D8C1-4D35-AD36-EBAAE3837800}"/>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C91E6EC7-EAD1-4E13-93D7-56F5A0CC4EDF}"/>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3822756-2E6A-4C01-B51C-7B5998A2AA43}"/>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Oval 105">
                <a:extLst>
                  <a:ext uri="{FF2B5EF4-FFF2-40B4-BE49-F238E27FC236}">
                    <a16:creationId xmlns:a16="http://schemas.microsoft.com/office/drawing/2014/main" id="{5FB5A917-5A10-4B61-AECD-DF53363D1AD8}"/>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 name="Group 6">
            <a:extLst>
              <a:ext uri="{FF2B5EF4-FFF2-40B4-BE49-F238E27FC236}">
                <a16:creationId xmlns:a16="http://schemas.microsoft.com/office/drawing/2014/main" id="{B709E326-94C9-4F3D-9DF9-72EE68F8DD51}"/>
              </a:ext>
            </a:extLst>
          </p:cNvPr>
          <p:cNvGrpSpPr/>
          <p:nvPr/>
        </p:nvGrpSpPr>
        <p:grpSpPr>
          <a:xfrm>
            <a:off x="9408448" y="3006129"/>
            <a:ext cx="2692524" cy="3409222"/>
            <a:chOff x="9087758" y="3138062"/>
            <a:chExt cx="3046078" cy="3734081"/>
          </a:xfrm>
        </p:grpSpPr>
        <p:grpSp>
          <p:nvGrpSpPr>
            <p:cNvPr id="136" name="Group 135">
              <a:extLst>
                <a:ext uri="{FF2B5EF4-FFF2-40B4-BE49-F238E27FC236}">
                  <a16:creationId xmlns:a16="http://schemas.microsoft.com/office/drawing/2014/main" id="{E34B25F4-A622-4E94-91F2-EE926E055A3A}"/>
                </a:ext>
              </a:extLst>
            </p:cNvPr>
            <p:cNvGrpSpPr/>
            <p:nvPr/>
          </p:nvGrpSpPr>
          <p:grpSpPr>
            <a:xfrm rot="2947662" flipH="1">
              <a:off x="9383082" y="3263151"/>
              <a:ext cx="827730" cy="577552"/>
              <a:chOff x="5405974" y="1533288"/>
              <a:chExt cx="608646" cy="424685"/>
            </a:xfrm>
          </p:grpSpPr>
          <p:sp>
            <p:nvSpPr>
              <p:cNvPr id="140" name="Trapezoid 139">
                <a:extLst>
                  <a:ext uri="{FF2B5EF4-FFF2-40B4-BE49-F238E27FC236}">
                    <a16:creationId xmlns:a16="http://schemas.microsoft.com/office/drawing/2014/main" id="{8CF2E195-A136-4A42-B1B4-0B0148CDFE1A}"/>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rapezoid 140">
                <a:extLst>
                  <a:ext uri="{FF2B5EF4-FFF2-40B4-BE49-F238E27FC236}">
                    <a16:creationId xmlns:a16="http://schemas.microsoft.com/office/drawing/2014/main" id="{0B124FED-97B6-4F06-9731-9D29B0561BC7}"/>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rapezoid 141">
                <a:extLst>
                  <a:ext uri="{FF2B5EF4-FFF2-40B4-BE49-F238E27FC236}">
                    <a16:creationId xmlns:a16="http://schemas.microsoft.com/office/drawing/2014/main" id="{0EA6782A-0670-41FA-9AE6-7B65C293465D}"/>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rapezoid 142">
                <a:extLst>
                  <a:ext uri="{FF2B5EF4-FFF2-40B4-BE49-F238E27FC236}">
                    <a16:creationId xmlns:a16="http://schemas.microsoft.com/office/drawing/2014/main" id="{04327686-E7B8-4F3B-9E28-57504EB680B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rapezoid 143">
                <a:extLst>
                  <a:ext uri="{FF2B5EF4-FFF2-40B4-BE49-F238E27FC236}">
                    <a16:creationId xmlns:a16="http://schemas.microsoft.com/office/drawing/2014/main" id="{3337CC3D-84B2-4AD8-B61E-01ED6854D66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79385788-1A56-4FAA-99BB-4D1E186F07D4}"/>
                </a:ext>
              </a:extLst>
            </p:cNvPr>
            <p:cNvGrpSpPr/>
            <p:nvPr/>
          </p:nvGrpSpPr>
          <p:grpSpPr>
            <a:xfrm rot="7415005" flipH="1">
              <a:off x="9775096" y="5495950"/>
              <a:ext cx="688855" cy="2063532"/>
              <a:chOff x="391500" y="630207"/>
              <a:chExt cx="531845" cy="1593193"/>
            </a:xfrm>
          </p:grpSpPr>
          <p:sp>
            <p:nvSpPr>
              <p:cNvPr id="162" name="Rectangle: Rounded Corners 161">
                <a:extLst>
                  <a:ext uri="{FF2B5EF4-FFF2-40B4-BE49-F238E27FC236}">
                    <a16:creationId xmlns:a16="http://schemas.microsoft.com/office/drawing/2014/main" id="{21F8A59E-C6F6-4724-87EE-8E94B37F3C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0A417290-EEF9-41B0-B262-7A482058F11B}"/>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5D84579D-4389-4EC7-A4CB-9681E03F82B8}"/>
                </a:ext>
              </a:extLst>
            </p:cNvPr>
            <p:cNvGrpSpPr/>
            <p:nvPr/>
          </p:nvGrpSpPr>
          <p:grpSpPr>
            <a:xfrm rot="13514546" flipH="1">
              <a:off x="10293888" y="3976487"/>
              <a:ext cx="729571" cy="2548346"/>
              <a:chOff x="391500" y="630207"/>
              <a:chExt cx="531845" cy="1593193"/>
            </a:xfrm>
          </p:grpSpPr>
          <p:sp>
            <p:nvSpPr>
              <p:cNvPr id="160" name="Rectangle: Rounded Corners 159">
                <a:extLst>
                  <a:ext uri="{FF2B5EF4-FFF2-40B4-BE49-F238E27FC236}">
                    <a16:creationId xmlns:a16="http://schemas.microsoft.com/office/drawing/2014/main" id="{1267AEE3-0B9A-4F04-9A01-D73730080DA0}"/>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Rounded Corners 160">
                <a:extLst>
                  <a:ext uri="{FF2B5EF4-FFF2-40B4-BE49-F238E27FC236}">
                    <a16:creationId xmlns:a16="http://schemas.microsoft.com/office/drawing/2014/main" id="{D2EC9984-CBE1-4789-B02E-812C1985D0FD}"/>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BB75C2C5-EC3E-4D2E-A7B9-0C388DE0B877}"/>
                </a:ext>
              </a:extLst>
            </p:cNvPr>
            <p:cNvGrpSpPr/>
            <p:nvPr/>
          </p:nvGrpSpPr>
          <p:grpSpPr>
            <a:xfrm rot="6515991" flipH="1">
              <a:off x="9133139" y="5347988"/>
              <a:ext cx="926547" cy="926547"/>
              <a:chOff x="121429" y="411152"/>
              <a:chExt cx="607378" cy="607378"/>
            </a:xfrm>
          </p:grpSpPr>
          <p:sp>
            <p:nvSpPr>
              <p:cNvPr id="156" name="Oval 155">
                <a:extLst>
                  <a:ext uri="{FF2B5EF4-FFF2-40B4-BE49-F238E27FC236}">
                    <a16:creationId xmlns:a16="http://schemas.microsoft.com/office/drawing/2014/main" id="{484A35F0-BD57-4A3A-A86D-7CDC896DFDE8}"/>
                  </a:ext>
                </a:extLst>
              </p:cNvPr>
              <p:cNvSpPr/>
              <p:nvPr/>
            </p:nvSpPr>
            <p:spPr>
              <a:xfrm>
                <a:off x="121429" y="411152"/>
                <a:ext cx="607378" cy="60737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D3180975-4EF8-4D47-8846-45CD19732CF1}"/>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C7E0D0C-5A75-457A-983C-CE2B9453616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9" name="Oval 158">
                <a:extLst>
                  <a:ext uri="{FF2B5EF4-FFF2-40B4-BE49-F238E27FC236}">
                    <a16:creationId xmlns:a16="http://schemas.microsoft.com/office/drawing/2014/main" id="{184F0334-3B67-4DB2-8E8A-153CB7F3A0E5}"/>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a:extLst>
                <a:ext uri="{FF2B5EF4-FFF2-40B4-BE49-F238E27FC236}">
                  <a16:creationId xmlns:a16="http://schemas.microsoft.com/office/drawing/2014/main" id="{53406839-AC3B-4A8E-BD7B-371FF6E0EDCB}"/>
                </a:ext>
              </a:extLst>
            </p:cNvPr>
            <p:cNvGrpSpPr/>
            <p:nvPr/>
          </p:nvGrpSpPr>
          <p:grpSpPr>
            <a:xfrm rot="17832318" flipH="1">
              <a:off x="10630036" y="3483559"/>
              <a:ext cx="606909" cy="1518446"/>
              <a:chOff x="4130254" y="650162"/>
              <a:chExt cx="502274" cy="1664988"/>
            </a:xfrm>
            <a:solidFill>
              <a:schemeClr val="accent2"/>
            </a:solidFill>
          </p:grpSpPr>
          <p:sp>
            <p:nvSpPr>
              <p:cNvPr id="154" name="Trapezoid 153">
                <a:extLst>
                  <a:ext uri="{FF2B5EF4-FFF2-40B4-BE49-F238E27FC236}">
                    <a16:creationId xmlns:a16="http://schemas.microsoft.com/office/drawing/2014/main" id="{93B4A039-0226-4710-BA77-B2733CA7E982}"/>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rapezoid 94">
                <a:extLst>
                  <a:ext uri="{FF2B5EF4-FFF2-40B4-BE49-F238E27FC236}">
                    <a16:creationId xmlns:a16="http://schemas.microsoft.com/office/drawing/2014/main" id="{D036E978-CAEF-4576-83F5-B79017F86032}"/>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a16="http://schemas.microsoft.com/office/drawing/2014/main" id="{497DC697-5A84-461C-82D8-B044E999F46C}"/>
                </a:ext>
              </a:extLst>
            </p:cNvPr>
            <p:cNvGrpSpPr/>
            <p:nvPr/>
          </p:nvGrpSpPr>
          <p:grpSpPr>
            <a:xfrm rot="6515991" flipH="1">
              <a:off x="11363304" y="4328467"/>
              <a:ext cx="770532" cy="770532"/>
              <a:chOff x="121429" y="411152"/>
              <a:chExt cx="607378" cy="607378"/>
            </a:xfrm>
          </p:grpSpPr>
          <p:sp>
            <p:nvSpPr>
              <p:cNvPr id="150" name="Oval 149">
                <a:extLst>
                  <a:ext uri="{FF2B5EF4-FFF2-40B4-BE49-F238E27FC236}">
                    <a16:creationId xmlns:a16="http://schemas.microsoft.com/office/drawing/2014/main" id="{1A6F0CB0-F8B1-4874-BEAD-F3D7BCDCC4B5}"/>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Freeform: Shape 150">
                <a:extLst>
                  <a:ext uri="{FF2B5EF4-FFF2-40B4-BE49-F238E27FC236}">
                    <a16:creationId xmlns:a16="http://schemas.microsoft.com/office/drawing/2014/main" id="{B44F3C12-B133-4331-B02E-9987EA31F24C}"/>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97E590C-DA32-413F-B669-8836D72BE73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3" name="Oval 152">
                <a:extLst>
                  <a:ext uri="{FF2B5EF4-FFF2-40B4-BE49-F238E27FC236}">
                    <a16:creationId xmlns:a16="http://schemas.microsoft.com/office/drawing/2014/main" id="{D6D5E445-5649-4117-8BBC-CD6118CE33C0}"/>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9" name="TextBox 78">
            <a:extLst>
              <a:ext uri="{FF2B5EF4-FFF2-40B4-BE49-F238E27FC236}">
                <a16:creationId xmlns:a16="http://schemas.microsoft.com/office/drawing/2014/main" id="{B47F0C09-935A-4A9F-9D9B-75F670BC2EFB}"/>
              </a:ext>
            </a:extLst>
          </p:cNvPr>
          <p:cNvSpPr txBox="1"/>
          <p:nvPr/>
        </p:nvSpPr>
        <p:spPr>
          <a:xfrm>
            <a:off x="207727" y="3917693"/>
            <a:ext cx="10607499" cy="769441"/>
          </a:xfrm>
          <a:prstGeom prst="rect">
            <a:avLst/>
          </a:prstGeom>
          <a:noFill/>
        </p:spPr>
        <p:txBody>
          <a:bodyPr wrap="square" rtlCol="0" anchor="ctr">
            <a:spAutoFit/>
          </a:bodyPr>
          <a:lstStyle/>
          <a:p>
            <a:r>
              <a:rPr lang="en-US" altLang="ko-KR" sz="4400">
                <a:solidFill>
                  <a:schemeClr val="bg1"/>
                </a:solidFill>
                <a:latin typeface="+mj-lt"/>
                <a:cs typeface="Arial" pitchFamily="34" charset="0"/>
              </a:rPr>
              <a:t>WEBSITE ĐỌC TRUYỆN CHỮ ONLINE</a:t>
            </a:r>
            <a:endParaRPr lang="ko-KR" altLang="en-US" sz="4400" dirty="0">
              <a:solidFill>
                <a:schemeClr val="bg1"/>
              </a:solidFill>
              <a:latin typeface="+mj-lt"/>
              <a:cs typeface="Arial" pitchFamily="34" charset="0"/>
            </a:endParaRPr>
          </a:p>
        </p:txBody>
      </p:sp>
      <p:sp>
        <p:nvSpPr>
          <p:cNvPr id="210" name="TextBox 209">
            <a:extLst>
              <a:ext uri="{FF2B5EF4-FFF2-40B4-BE49-F238E27FC236}">
                <a16:creationId xmlns:a16="http://schemas.microsoft.com/office/drawing/2014/main" id="{9754277F-0876-4307-893B-530DF051115C}"/>
              </a:ext>
            </a:extLst>
          </p:cNvPr>
          <p:cNvSpPr txBox="1"/>
          <p:nvPr/>
        </p:nvSpPr>
        <p:spPr>
          <a:xfrm>
            <a:off x="249976" y="5066215"/>
            <a:ext cx="5603159" cy="1569660"/>
          </a:xfrm>
          <a:prstGeom prst="rect">
            <a:avLst/>
          </a:prstGeom>
          <a:noFill/>
        </p:spPr>
        <p:txBody>
          <a:bodyPr wrap="square" rtlCol="0" anchor="ctr">
            <a:spAutoFit/>
          </a:bodyPr>
          <a:lstStyle/>
          <a:p>
            <a:r>
              <a:rPr lang="en-US" altLang="ko-KR" sz="2400">
                <a:solidFill>
                  <a:schemeClr val="bg1"/>
                </a:solidFill>
                <a:latin typeface="+mj-lt"/>
                <a:cs typeface="Arial" pitchFamily="34" charset="0"/>
              </a:rPr>
              <a:t>Nhóm 1</a:t>
            </a:r>
          </a:p>
          <a:p>
            <a:r>
              <a:rPr lang="en-US" altLang="ko-KR" sz="2400">
                <a:solidFill>
                  <a:schemeClr val="bg1"/>
                </a:solidFill>
                <a:latin typeface="+mj-lt"/>
                <a:cs typeface="Arial" pitchFamily="34" charset="0"/>
              </a:rPr>
              <a:t>Thành viên:	Nguyễn Công Toàn</a:t>
            </a:r>
          </a:p>
          <a:p>
            <a:r>
              <a:rPr lang="en-US" altLang="ko-KR" sz="2400">
                <a:solidFill>
                  <a:schemeClr val="bg1"/>
                </a:solidFill>
                <a:latin typeface="+mj-lt"/>
                <a:cs typeface="Arial" pitchFamily="34" charset="0"/>
              </a:rPr>
              <a:t>		Võ Văn Việt</a:t>
            </a:r>
          </a:p>
          <a:p>
            <a:r>
              <a:rPr lang="en-US" altLang="ko-KR" sz="2400">
                <a:solidFill>
                  <a:schemeClr val="bg1"/>
                </a:solidFill>
                <a:latin typeface="+mj-lt"/>
                <a:cs typeface="Arial" pitchFamily="34" charset="0"/>
              </a:rPr>
              <a:t>		Phạm Ngọc Văn</a:t>
            </a:r>
          </a:p>
        </p:txBody>
      </p:sp>
      <p:sp>
        <p:nvSpPr>
          <p:cNvPr id="212" name="TextBox 211">
            <a:extLst>
              <a:ext uri="{FF2B5EF4-FFF2-40B4-BE49-F238E27FC236}">
                <a16:creationId xmlns:a16="http://schemas.microsoft.com/office/drawing/2014/main" id="{EE29FD1E-4B3C-4E30-9CCA-4E01EC403083}"/>
              </a:ext>
            </a:extLst>
          </p:cNvPr>
          <p:cNvSpPr txBox="1"/>
          <p:nvPr/>
        </p:nvSpPr>
        <p:spPr>
          <a:xfrm>
            <a:off x="4177348" y="617652"/>
            <a:ext cx="7618193" cy="1231106"/>
          </a:xfrm>
          <a:prstGeom prst="rect">
            <a:avLst/>
          </a:prstGeom>
          <a:noFill/>
        </p:spPr>
        <p:txBody>
          <a:bodyPr wrap="square" rtlCol="0" anchor="ctr">
            <a:spAutoFit/>
          </a:bodyPr>
          <a:lstStyle/>
          <a:p>
            <a:pPr algn="ctr"/>
            <a:r>
              <a:rPr lang="vi-VN" altLang="ko-KR" sz="4800">
                <a:solidFill>
                  <a:schemeClr val="bg1"/>
                </a:solidFill>
                <a:latin typeface="+mj-lt"/>
                <a:cs typeface="Arial" pitchFamily="34" charset="0"/>
              </a:rPr>
              <a:t>BÁO CÁO</a:t>
            </a:r>
          </a:p>
          <a:p>
            <a:r>
              <a:rPr lang="vi-VN" altLang="ko-KR" sz="2600">
                <a:solidFill>
                  <a:schemeClr val="bg1"/>
                </a:solidFill>
                <a:latin typeface="+mj-lt"/>
                <a:cs typeface="Arial" pitchFamily="34" charset="0"/>
              </a:rPr>
              <a:t>MÔN: PHÁT TRIỂN PHẦN MỀM CHUYÊN NGIỆP</a:t>
            </a:r>
          </a:p>
        </p:txBody>
      </p:sp>
      <p:sp>
        <p:nvSpPr>
          <p:cNvPr id="21" name="Rectangle 20">
            <a:extLst>
              <a:ext uri="{FF2B5EF4-FFF2-40B4-BE49-F238E27FC236}">
                <a16:creationId xmlns:a16="http://schemas.microsoft.com/office/drawing/2014/main" id="{00C723ED-E812-43BC-91E1-D70AD807E2C4}"/>
              </a:ext>
            </a:extLst>
          </p:cNvPr>
          <p:cNvSpPr/>
          <p:nvPr/>
        </p:nvSpPr>
        <p:spPr>
          <a:xfrm>
            <a:off x="188917" y="4624446"/>
            <a:ext cx="4988866" cy="461665"/>
          </a:xfrm>
          <a:prstGeom prst="rect">
            <a:avLst/>
          </a:prstGeom>
        </p:spPr>
        <p:txBody>
          <a:bodyPr wrap="none">
            <a:spAutoFit/>
          </a:bodyPr>
          <a:lstStyle/>
          <a:p>
            <a:r>
              <a:rPr lang="en-US" altLang="ko-KR" sz="2400">
                <a:solidFill>
                  <a:schemeClr val="bg1"/>
                </a:solidFill>
                <a:latin typeface="+mj-lt"/>
                <a:cs typeface="Arial" pitchFamily="34" charset="0"/>
              </a:rPr>
              <a:t>Giáo viện h</a:t>
            </a:r>
            <a:r>
              <a:rPr lang="vi-VN" altLang="ko-KR" sz="2400">
                <a:solidFill>
                  <a:schemeClr val="bg1"/>
                </a:solidFill>
                <a:latin typeface="+mj-lt"/>
                <a:cs typeface="Arial" pitchFamily="34" charset="0"/>
              </a:rPr>
              <a:t>ướng dẫn: Vũ Sơn Lâm</a:t>
            </a:r>
            <a:endParaRPr lang="ko-KR" altLang="en-US" sz="2400">
              <a:solidFill>
                <a:schemeClr val="bg1"/>
              </a:solidFill>
              <a:latin typeface="+mj-lt"/>
              <a:cs typeface="Arial" pitchFamily="34" charset="0"/>
            </a:endParaRPr>
          </a:p>
        </p:txBody>
      </p:sp>
      <p:sp>
        <p:nvSpPr>
          <p:cNvPr id="22" name="TextBox 21">
            <a:extLst>
              <a:ext uri="{FF2B5EF4-FFF2-40B4-BE49-F238E27FC236}">
                <a16:creationId xmlns:a16="http://schemas.microsoft.com/office/drawing/2014/main" id="{FD10AB76-D8E0-4369-8391-EB2DC27E87BD}"/>
              </a:ext>
            </a:extLst>
          </p:cNvPr>
          <p:cNvSpPr txBox="1"/>
          <p:nvPr/>
        </p:nvSpPr>
        <p:spPr>
          <a:xfrm>
            <a:off x="11461938" y="6166982"/>
            <a:ext cx="432255" cy="369332"/>
          </a:xfrm>
          <a:prstGeom prst="rect">
            <a:avLst/>
          </a:prstGeom>
          <a:noFill/>
        </p:spPr>
        <p:txBody>
          <a:bodyPr wrap="square" rtlCol="0">
            <a:spAutoFit/>
          </a:bodyPr>
          <a:lstStyle/>
          <a:p>
            <a:r>
              <a:rPr lang="en-US">
                <a:solidFill>
                  <a:schemeClr val="bg1"/>
                </a:solidFill>
              </a:rPr>
              <a:t>1</a:t>
            </a:r>
            <a:endParaRPr lang="vi-VN">
              <a:solidFill>
                <a:schemeClr val="bg1"/>
              </a:solidFill>
            </a:endParaRPr>
          </a:p>
        </p:txBody>
      </p:sp>
      <p:sp>
        <p:nvSpPr>
          <p:cNvPr id="101" name="TextBox 100">
            <a:extLst>
              <a:ext uri="{FF2B5EF4-FFF2-40B4-BE49-F238E27FC236}">
                <a16:creationId xmlns:a16="http://schemas.microsoft.com/office/drawing/2014/main" id="{878DE40B-A929-444B-8738-E2F30DFA3FB0}"/>
              </a:ext>
            </a:extLst>
          </p:cNvPr>
          <p:cNvSpPr txBox="1"/>
          <p:nvPr/>
        </p:nvSpPr>
        <p:spPr>
          <a:xfrm rot="1858047">
            <a:off x="3077413" y="2394368"/>
            <a:ext cx="2327196" cy="923330"/>
          </a:xfrm>
          <a:prstGeom prst="rect">
            <a:avLst/>
          </a:prstGeom>
          <a:noFill/>
        </p:spPr>
        <p:txBody>
          <a:bodyPr wrap="square" rtlCol="0" anchor="ctr">
            <a:spAutoFit/>
          </a:bodyPr>
          <a:lstStyle/>
          <a:p>
            <a:r>
              <a:rPr lang="en-US" altLang="ko-KR" sz="5400" b="1">
                <a:solidFill>
                  <a:srgbClr val="C00000"/>
                </a:solidFill>
                <a:latin typeface="+mj-lt"/>
                <a:cs typeface="Arial" pitchFamily="34" charset="0"/>
              </a:rPr>
              <a:t>N</a:t>
            </a:r>
            <a:r>
              <a:rPr lang="en-US" altLang="ko-KR" sz="5400" b="1">
                <a:solidFill>
                  <a:srgbClr val="FF0000"/>
                </a:solidFill>
                <a:latin typeface="+mj-lt"/>
                <a:cs typeface="Arial" pitchFamily="34" charset="0"/>
              </a:rPr>
              <a:t> H</a:t>
            </a:r>
            <a:endParaRPr lang="ko-KR" altLang="en-US" sz="5400" b="1" dirty="0">
              <a:solidFill>
                <a:srgbClr val="FF0000"/>
              </a:solidFill>
              <a:latin typeface="+mj-lt"/>
              <a:cs typeface="Arial" pitchFamily="34" charset="0"/>
            </a:endParaRPr>
          </a:p>
        </p:txBody>
      </p:sp>
      <p:sp>
        <p:nvSpPr>
          <p:cNvPr id="110" name="TextBox 109">
            <a:extLst>
              <a:ext uri="{FF2B5EF4-FFF2-40B4-BE49-F238E27FC236}">
                <a16:creationId xmlns:a16="http://schemas.microsoft.com/office/drawing/2014/main" id="{1C134D2E-663D-4537-9C09-976A37545143}"/>
              </a:ext>
            </a:extLst>
          </p:cNvPr>
          <p:cNvSpPr txBox="1"/>
          <p:nvPr/>
        </p:nvSpPr>
        <p:spPr>
          <a:xfrm>
            <a:off x="4312810" y="2540803"/>
            <a:ext cx="4514853" cy="969496"/>
          </a:xfrm>
          <a:prstGeom prst="rect">
            <a:avLst/>
          </a:prstGeom>
          <a:noFill/>
        </p:spPr>
        <p:txBody>
          <a:bodyPr wrap="square" rtlCol="0" anchor="ctr">
            <a:spAutoFit/>
          </a:bodyPr>
          <a:lstStyle/>
          <a:p>
            <a:r>
              <a:rPr lang="en-US" altLang="ko-KR" sz="5700" b="1">
                <a:solidFill>
                  <a:srgbClr val="FFC000"/>
                </a:solidFill>
                <a:latin typeface="+mj-lt"/>
                <a:cs typeface="Arial" pitchFamily="34" charset="0"/>
              </a:rPr>
              <a:t>O</a:t>
            </a:r>
            <a:r>
              <a:rPr lang="en-US" altLang="ko-KR" sz="5700" b="1">
                <a:solidFill>
                  <a:srgbClr val="FF0000"/>
                </a:solidFill>
                <a:latin typeface="+mj-lt"/>
                <a:cs typeface="Arial" pitchFamily="34" charset="0"/>
              </a:rPr>
              <a:t> </a:t>
            </a:r>
            <a:r>
              <a:rPr lang="en-US" altLang="ko-KR" sz="5700" b="1">
                <a:solidFill>
                  <a:srgbClr val="FFFF00"/>
                </a:solidFill>
                <a:latin typeface="+mj-lt"/>
                <a:cs typeface="Arial" pitchFamily="34" charset="0"/>
              </a:rPr>
              <a:t>M</a:t>
            </a:r>
            <a:r>
              <a:rPr lang="en-US" altLang="ko-KR" sz="5700" b="1">
                <a:solidFill>
                  <a:srgbClr val="FF0000"/>
                </a:solidFill>
                <a:latin typeface="+mj-lt"/>
                <a:cs typeface="Arial" pitchFamily="34" charset="0"/>
              </a:rPr>
              <a:t> </a:t>
            </a:r>
            <a:r>
              <a:rPr lang="en-US" altLang="ko-KR" sz="5700" b="1">
                <a:solidFill>
                  <a:srgbClr val="92D050"/>
                </a:solidFill>
                <a:latin typeface="+mj-lt"/>
                <a:cs typeface="Arial" pitchFamily="34" charset="0"/>
              </a:rPr>
              <a:t>T</a:t>
            </a:r>
            <a:r>
              <a:rPr lang="en-US" altLang="ko-KR" sz="5700" b="1">
                <a:solidFill>
                  <a:srgbClr val="FF0000"/>
                </a:solidFill>
                <a:latin typeface="+mj-lt"/>
                <a:cs typeface="Arial" pitchFamily="34" charset="0"/>
              </a:rPr>
              <a:t> </a:t>
            </a:r>
            <a:r>
              <a:rPr lang="en-US" altLang="ko-KR" sz="5700" b="1">
                <a:solidFill>
                  <a:srgbClr val="00B050"/>
                </a:solidFill>
                <a:latin typeface="+mj-lt"/>
                <a:cs typeface="Arial" pitchFamily="34" charset="0"/>
              </a:rPr>
              <a:t>R</a:t>
            </a:r>
            <a:r>
              <a:rPr lang="en-US" altLang="ko-KR" sz="5700" b="1">
                <a:solidFill>
                  <a:srgbClr val="FF0000"/>
                </a:solidFill>
                <a:latin typeface="+mj-lt"/>
                <a:cs typeface="Arial" pitchFamily="34" charset="0"/>
              </a:rPr>
              <a:t> </a:t>
            </a:r>
            <a:r>
              <a:rPr lang="en-US" altLang="ko-KR" sz="5700" b="1">
                <a:solidFill>
                  <a:srgbClr val="00B0F0"/>
                </a:solidFill>
                <a:latin typeface="+mj-lt"/>
                <a:cs typeface="Arial" pitchFamily="34" charset="0"/>
              </a:rPr>
              <a:t>U</a:t>
            </a:r>
            <a:r>
              <a:rPr lang="en-US" altLang="ko-KR" sz="5700" b="1">
                <a:solidFill>
                  <a:srgbClr val="FF0000"/>
                </a:solidFill>
                <a:latin typeface="+mj-lt"/>
                <a:cs typeface="Arial" pitchFamily="34" charset="0"/>
              </a:rPr>
              <a:t> </a:t>
            </a:r>
            <a:r>
              <a:rPr lang="en-US" altLang="ko-KR" sz="5700" b="1">
                <a:solidFill>
                  <a:srgbClr val="0070C0"/>
                </a:solidFill>
                <a:latin typeface="+mj-lt"/>
                <a:cs typeface="Arial" pitchFamily="34" charset="0"/>
              </a:rPr>
              <a:t>Y</a:t>
            </a:r>
            <a:endParaRPr lang="ko-KR" altLang="en-US" sz="5700" b="1" dirty="0">
              <a:solidFill>
                <a:srgbClr val="0070C0"/>
              </a:solidFill>
              <a:latin typeface="+mj-lt"/>
              <a:cs typeface="Arial" pitchFamily="34" charset="0"/>
            </a:endParaRPr>
          </a:p>
        </p:txBody>
      </p:sp>
      <p:sp>
        <p:nvSpPr>
          <p:cNvPr id="111" name="TextBox 110">
            <a:extLst>
              <a:ext uri="{FF2B5EF4-FFF2-40B4-BE49-F238E27FC236}">
                <a16:creationId xmlns:a16="http://schemas.microsoft.com/office/drawing/2014/main" id="{A31E9E66-D29E-4803-99C6-785EB2835751}"/>
              </a:ext>
            </a:extLst>
          </p:cNvPr>
          <p:cNvSpPr txBox="1"/>
          <p:nvPr/>
        </p:nvSpPr>
        <p:spPr>
          <a:xfrm rot="2018125">
            <a:off x="8647487" y="2935581"/>
            <a:ext cx="1480510" cy="969496"/>
          </a:xfrm>
          <a:prstGeom prst="rect">
            <a:avLst/>
          </a:prstGeom>
          <a:noFill/>
        </p:spPr>
        <p:txBody>
          <a:bodyPr wrap="square" rtlCol="0" anchor="ctr">
            <a:spAutoFit/>
          </a:bodyPr>
          <a:lstStyle/>
          <a:p>
            <a:r>
              <a:rPr lang="en-US" altLang="ko-KR" sz="5700" b="1">
                <a:solidFill>
                  <a:schemeClr val="accent1">
                    <a:lumMod val="60000"/>
                    <a:lumOff val="40000"/>
                  </a:schemeClr>
                </a:solidFill>
                <a:latin typeface="+mj-lt"/>
                <a:cs typeface="Arial" pitchFamily="34" charset="0"/>
              </a:rPr>
              <a:t>E</a:t>
            </a:r>
            <a:r>
              <a:rPr lang="en-US" altLang="ko-KR" sz="5700" b="1">
                <a:solidFill>
                  <a:srgbClr val="002060"/>
                </a:solidFill>
                <a:latin typeface="+mj-lt"/>
                <a:cs typeface="Arial" pitchFamily="34" charset="0"/>
              </a:rPr>
              <a:t> </a:t>
            </a:r>
            <a:r>
              <a:rPr lang="en-US" altLang="ko-KR" sz="5700" b="1">
                <a:solidFill>
                  <a:srgbClr val="70FCEF"/>
                </a:solidFill>
                <a:latin typeface="+mj-lt"/>
                <a:cs typeface="Arial" pitchFamily="34" charset="0"/>
              </a:rPr>
              <a:t>N</a:t>
            </a:r>
            <a:endParaRPr lang="ko-KR" altLang="en-US" sz="5700" b="1" dirty="0">
              <a:solidFill>
                <a:srgbClr val="70FCEF"/>
              </a:solidFill>
              <a:latin typeface="+mj-lt"/>
              <a:cs typeface="Arial" pitchFamily="34" charset="0"/>
            </a:endParaRPr>
          </a:p>
        </p:txBody>
      </p:sp>
      <p:grpSp>
        <p:nvGrpSpPr>
          <p:cNvPr id="112" name="Group 111">
            <a:extLst>
              <a:ext uri="{FF2B5EF4-FFF2-40B4-BE49-F238E27FC236}">
                <a16:creationId xmlns:a16="http://schemas.microsoft.com/office/drawing/2014/main" id="{350B75A5-6C24-45EE-9D7C-DDCBAFF54AC3}"/>
              </a:ext>
            </a:extLst>
          </p:cNvPr>
          <p:cNvGrpSpPr/>
          <p:nvPr/>
        </p:nvGrpSpPr>
        <p:grpSpPr>
          <a:xfrm rot="21293245">
            <a:off x="3201241" y="1295871"/>
            <a:ext cx="659619" cy="1156735"/>
            <a:chOff x="2904492" y="1491640"/>
            <a:chExt cx="719484" cy="1265041"/>
          </a:xfrm>
        </p:grpSpPr>
        <p:grpSp>
          <p:nvGrpSpPr>
            <p:cNvPr id="113" name="Group 112">
              <a:extLst>
                <a:ext uri="{FF2B5EF4-FFF2-40B4-BE49-F238E27FC236}">
                  <a16:creationId xmlns:a16="http://schemas.microsoft.com/office/drawing/2014/main" id="{58B53593-8F9A-40BA-9730-2D6B85FA8A41}"/>
                </a:ext>
              </a:extLst>
            </p:cNvPr>
            <p:cNvGrpSpPr/>
            <p:nvPr/>
          </p:nvGrpSpPr>
          <p:grpSpPr>
            <a:xfrm rot="3348710">
              <a:off x="2921335" y="2054040"/>
              <a:ext cx="827730" cy="577552"/>
              <a:chOff x="5405974" y="1533288"/>
              <a:chExt cx="608646" cy="424685"/>
            </a:xfrm>
          </p:grpSpPr>
          <p:sp>
            <p:nvSpPr>
              <p:cNvPr id="123" name="Trapezoid 122">
                <a:extLst>
                  <a:ext uri="{FF2B5EF4-FFF2-40B4-BE49-F238E27FC236}">
                    <a16:creationId xmlns:a16="http://schemas.microsoft.com/office/drawing/2014/main" id="{3B65E02D-2C52-4D33-8E3C-873764A7EF2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rapezoid 123">
                <a:extLst>
                  <a:ext uri="{FF2B5EF4-FFF2-40B4-BE49-F238E27FC236}">
                    <a16:creationId xmlns:a16="http://schemas.microsoft.com/office/drawing/2014/main" id="{29B625C9-7248-46A1-89DA-5282C7442018}"/>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rapezoid 124">
                <a:extLst>
                  <a:ext uri="{FF2B5EF4-FFF2-40B4-BE49-F238E27FC236}">
                    <a16:creationId xmlns:a16="http://schemas.microsoft.com/office/drawing/2014/main" id="{5F3A4AE0-04F0-4746-89B5-D30C936F3B2D}"/>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a:extLst>
                  <a:ext uri="{FF2B5EF4-FFF2-40B4-BE49-F238E27FC236}">
                    <a16:creationId xmlns:a16="http://schemas.microsoft.com/office/drawing/2014/main" id="{48320137-E251-4A27-80D7-C90113DD4F4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rapezoid 126">
                <a:extLst>
                  <a:ext uri="{FF2B5EF4-FFF2-40B4-BE49-F238E27FC236}">
                    <a16:creationId xmlns:a16="http://schemas.microsoft.com/office/drawing/2014/main" id="{0C210E33-C104-417E-98D3-A7121C9227A8}"/>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Group 113">
              <a:extLst>
                <a:ext uri="{FF2B5EF4-FFF2-40B4-BE49-F238E27FC236}">
                  <a16:creationId xmlns:a16="http://schemas.microsoft.com/office/drawing/2014/main" id="{267E8540-C9D4-40D4-ACDD-F1B3E401217A}"/>
                </a:ext>
              </a:extLst>
            </p:cNvPr>
            <p:cNvGrpSpPr/>
            <p:nvPr/>
          </p:nvGrpSpPr>
          <p:grpSpPr>
            <a:xfrm rot="3536101">
              <a:off x="2904493" y="1491639"/>
              <a:ext cx="509488" cy="509489"/>
              <a:chOff x="5108331" y="1463790"/>
              <a:chExt cx="374637" cy="374637"/>
            </a:xfrm>
          </p:grpSpPr>
          <p:sp>
            <p:nvSpPr>
              <p:cNvPr id="121" name="Oval 120">
                <a:extLst>
                  <a:ext uri="{FF2B5EF4-FFF2-40B4-BE49-F238E27FC236}">
                    <a16:creationId xmlns:a16="http://schemas.microsoft.com/office/drawing/2014/main" id="{CEB0E13A-D200-4697-BEF6-37AAF38DFC0A}"/>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A8BB34D7-C01B-49FC-BD57-2A1AF9C50DE9}"/>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grpSp>
        <p:nvGrpSpPr>
          <p:cNvPr id="128" name="Group 127">
            <a:extLst>
              <a:ext uri="{FF2B5EF4-FFF2-40B4-BE49-F238E27FC236}">
                <a16:creationId xmlns:a16="http://schemas.microsoft.com/office/drawing/2014/main" id="{8D345F85-70A7-4028-9E48-2DC2948184BD}"/>
              </a:ext>
            </a:extLst>
          </p:cNvPr>
          <p:cNvGrpSpPr/>
          <p:nvPr/>
        </p:nvGrpSpPr>
        <p:grpSpPr>
          <a:xfrm>
            <a:off x="9447853" y="3496498"/>
            <a:ext cx="1025833" cy="573604"/>
            <a:chOff x="9321722" y="3647694"/>
            <a:chExt cx="1239124" cy="577933"/>
          </a:xfrm>
        </p:grpSpPr>
        <p:grpSp>
          <p:nvGrpSpPr>
            <p:cNvPr id="129" name="Group 128">
              <a:extLst>
                <a:ext uri="{FF2B5EF4-FFF2-40B4-BE49-F238E27FC236}">
                  <a16:creationId xmlns:a16="http://schemas.microsoft.com/office/drawing/2014/main" id="{F43E9A6F-7677-460A-ADF8-85BEE909BB9E}"/>
                </a:ext>
              </a:extLst>
            </p:cNvPr>
            <p:cNvGrpSpPr/>
            <p:nvPr/>
          </p:nvGrpSpPr>
          <p:grpSpPr>
            <a:xfrm rot="9652240">
              <a:off x="9321722" y="3647694"/>
              <a:ext cx="830987" cy="577933"/>
              <a:chOff x="5405974" y="1533288"/>
              <a:chExt cx="611040" cy="424965"/>
            </a:xfrm>
          </p:grpSpPr>
          <p:sp>
            <p:nvSpPr>
              <p:cNvPr id="139" name="Trapezoid 138">
                <a:extLst>
                  <a:ext uri="{FF2B5EF4-FFF2-40B4-BE49-F238E27FC236}">
                    <a16:creationId xmlns:a16="http://schemas.microsoft.com/office/drawing/2014/main" id="{BF72CBD2-1971-4B4B-B07F-41EB967DA1E8}"/>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Trapezoid 144">
                <a:extLst>
                  <a:ext uri="{FF2B5EF4-FFF2-40B4-BE49-F238E27FC236}">
                    <a16:creationId xmlns:a16="http://schemas.microsoft.com/office/drawing/2014/main" id="{7BF17E47-0BF6-492B-895E-393A3638D6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rapezoid 145">
                <a:extLst>
                  <a:ext uri="{FF2B5EF4-FFF2-40B4-BE49-F238E27FC236}">
                    <a16:creationId xmlns:a16="http://schemas.microsoft.com/office/drawing/2014/main" id="{A11DD9A0-89EC-4088-8992-438F6BFB8192}"/>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rapezoid 146">
                <a:extLst>
                  <a:ext uri="{FF2B5EF4-FFF2-40B4-BE49-F238E27FC236}">
                    <a16:creationId xmlns:a16="http://schemas.microsoft.com/office/drawing/2014/main" id="{35C4D519-03D3-4FEA-925D-E1959292A47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rapezoid 147">
                <a:extLst>
                  <a:ext uri="{FF2B5EF4-FFF2-40B4-BE49-F238E27FC236}">
                    <a16:creationId xmlns:a16="http://schemas.microsoft.com/office/drawing/2014/main" id="{30C4B78F-99A8-4A27-8151-B3A8F4142F0B}"/>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5" name="Group 134">
              <a:extLst>
                <a:ext uri="{FF2B5EF4-FFF2-40B4-BE49-F238E27FC236}">
                  <a16:creationId xmlns:a16="http://schemas.microsoft.com/office/drawing/2014/main" id="{63F66BFB-CE3C-4B4E-B8CA-719F2ADC1141}"/>
                </a:ext>
              </a:extLst>
            </p:cNvPr>
            <p:cNvGrpSpPr/>
            <p:nvPr/>
          </p:nvGrpSpPr>
          <p:grpSpPr>
            <a:xfrm rot="2979890" flipH="1">
              <a:off x="10051358" y="3654191"/>
              <a:ext cx="509488" cy="509489"/>
              <a:chOff x="5108331" y="1463790"/>
              <a:chExt cx="374637" cy="374637"/>
            </a:xfrm>
          </p:grpSpPr>
          <p:sp>
            <p:nvSpPr>
              <p:cNvPr id="137" name="Oval 136">
                <a:extLst>
                  <a:ext uri="{FF2B5EF4-FFF2-40B4-BE49-F238E27FC236}">
                    <a16:creationId xmlns:a16="http://schemas.microsoft.com/office/drawing/2014/main" id="{A6B9E892-AA1E-4025-9728-13C34D05293F}"/>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Freeform: Shape 137">
                <a:extLst>
                  <a:ext uri="{FF2B5EF4-FFF2-40B4-BE49-F238E27FC236}">
                    <a16:creationId xmlns:a16="http://schemas.microsoft.com/office/drawing/2014/main" id="{4983D7CC-AD77-403F-877A-80FF0D4C6836}"/>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8854375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1. Yêu cầu chức năng</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264028"/>
            <a:ext cx="7409811" cy="32909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1.2 Xác định các gói UC, biểu đồ UC chi tiết</a:t>
            </a:r>
            <a:endParaRPr lang="en-US" altLang="ko-KR" sz="2000" dirty="0">
              <a:solidFill>
                <a:schemeClr val="accent2"/>
              </a:solidFill>
              <a:latin typeface="+mj-lt"/>
            </a:endParaRPr>
          </a:p>
        </p:txBody>
      </p:sp>
      <p:sp>
        <p:nvSpPr>
          <p:cNvPr id="8" name="Text Placeholder 2">
            <a:extLst>
              <a:ext uri="{FF2B5EF4-FFF2-40B4-BE49-F238E27FC236}">
                <a16:creationId xmlns:a16="http://schemas.microsoft.com/office/drawing/2014/main" id="{5CB26750-38DF-4B67-A60E-6883C6A5AAD4}"/>
              </a:ext>
            </a:extLst>
          </p:cNvPr>
          <p:cNvSpPr txBox="1"/>
          <p:nvPr/>
        </p:nvSpPr>
        <p:spPr>
          <a:xfrm>
            <a:off x="-403682" y="1715202"/>
            <a:ext cx="6104938"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c.  Gói UC thống kê </a:t>
            </a:r>
            <a:endParaRPr lang="en-US" sz="2000"/>
          </a:p>
        </p:txBody>
      </p:sp>
      <p:pic>
        <p:nvPicPr>
          <p:cNvPr id="7" name="Picture 6">
            <a:extLst>
              <a:ext uri="{FF2B5EF4-FFF2-40B4-BE49-F238E27FC236}">
                <a16:creationId xmlns:a16="http://schemas.microsoft.com/office/drawing/2014/main" id="{CDFB431E-704E-4D71-824D-2932DD98CB1C}"/>
              </a:ext>
            </a:extLst>
          </p:cNvPr>
          <p:cNvPicPr/>
          <p:nvPr/>
        </p:nvPicPr>
        <p:blipFill>
          <a:blip r:embed="rId2"/>
          <a:stretch>
            <a:fillRect/>
          </a:stretch>
        </p:blipFill>
        <p:spPr>
          <a:xfrm>
            <a:off x="1373187" y="2286906"/>
            <a:ext cx="9845273" cy="4414146"/>
          </a:xfrm>
          <a:prstGeom prst="rect">
            <a:avLst/>
          </a:prstGeom>
        </p:spPr>
      </p:pic>
    </p:spTree>
    <p:extLst>
      <p:ext uri="{BB962C8B-B14F-4D97-AF65-F5344CB8AC3E}">
        <p14:creationId xmlns:p14="http://schemas.microsoft.com/office/powerpoint/2010/main" val="1386179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1. Yêu cầu chức năng</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264028"/>
            <a:ext cx="7409811" cy="32909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1.3 Đặc tả UC (Một số UC tiêu biểu)</a:t>
            </a:r>
            <a:endParaRPr lang="en-US" altLang="ko-KR" sz="2000" dirty="0">
              <a:solidFill>
                <a:schemeClr val="accent2"/>
              </a:solidFill>
              <a:latin typeface="+mj-lt"/>
            </a:endParaRPr>
          </a:p>
        </p:txBody>
      </p:sp>
      <p:sp>
        <p:nvSpPr>
          <p:cNvPr id="8" name="Text Placeholder 2">
            <a:extLst>
              <a:ext uri="{FF2B5EF4-FFF2-40B4-BE49-F238E27FC236}">
                <a16:creationId xmlns:a16="http://schemas.microsoft.com/office/drawing/2014/main" id="{5CB26750-38DF-4B67-A60E-6883C6A5AAD4}"/>
              </a:ext>
            </a:extLst>
          </p:cNvPr>
          <p:cNvSpPr txBox="1"/>
          <p:nvPr/>
        </p:nvSpPr>
        <p:spPr>
          <a:xfrm>
            <a:off x="-403682" y="1715202"/>
            <a:ext cx="6104938"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a.  UC</a:t>
            </a:r>
            <a:r>
              <a:rPr lang="en-US" sz="2000"/>
              <a:t> hiển thị danh sách tất cả truyện</a:t>
            </a:r>
          </a:p>
        </p:txBody>
      </p:sp>
      <p:cxnSp>
        <p:nvCxnSpPr>
          <p:cNvPr id="6" name="Straight Connector 5">
            <a:extLst>
              <a:ext uri="{FF2B5EF4-FFF2-40B4-BE49-F238E27FC236}">
                <a16:creationId xmlns:a16="http://schemas.microsoft.com/office/drawing/2014/main" id="{26B8334D-B867-4A6F-8656-A73642775198}"/>
              </a:ext>
            </a:extLst>
          </p:cNvPr>
          <p:cNvCxnSpPr>
            <a:cxnSpLocks/>
          </p:cNvCxnSpPr>
          <p:nvPr/>
        </p:nvCxnSpPr>
        <p:spPr>
          <a:xfrm>
            <a:off x="1105469" y="3556115"/>
            <a:ext cx="10058400" cy="0"/>
          </a:xfrm>
          <a:prstGeom prst="line">
            <a:avLst/>
          </a:prstGeom>
          <a:ln w="25400">
            <a:solidFill>
              <a:schemeClr val="accent6"/>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62108C-F633-4338-840D-533A434ECBD1}"/>
              </a:ext>
            </a:extLst>
          </p:cNvPr>
          <p:cNvGrpSpPr/>
          <p:nvPr/>
        </p:nvGrpSpPr>
        <p:grpSpPr>
          <a:xfrm>
            <a:off x="1627269" y="3268088"/>
            <a:ext cx="566549" cy="611527"/>
            <a:chOff x="1835696" y="2517293"/>
            <a:chExt cx="792088" cy="792088"/>
          </a:xfrm>
        </p:grpSpPr>
        <p:sp>
          <p:nvSpPr>
            <p:cNvPr id="10" name="Diamond 9">
              <a:extLst>
                <a:ext uri="{FF2B5EF4-FFF2-40B4-BE49-F238E27FC236}">
                  <a16:creationId xmlns:a16="http://schemas.microsoft.com/office/drawing/2014/main" id="{28BAED06-52DB-4323-B92B-4E7BBA86AE2E}"/>
                </a:ext>
              </a:extLst>
            </p:cNvPr>
            <p:cNvSpPr/>
            <p:nvPr/>
          </p:nvSpPr>
          <p:spPr>
            <a:xfrm>
              <a:off x="1835696" y="2517293"/>
              <a:ext cx="792088" cy="792088"/>
            </a:xfrm>
            <a:prstGeom prst="diamond">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Diamond 10">
              <a:extLst>
                <a:ext uri="{FF2B5EF4-FFF2-40B4-BE49-F238E27FC236}">
                  <a16:creationId xmlns:a16="http://schemas.microsoft.com/office/drawing/2014/main" id="{A8425597-0F48-4F62-8D6F-0C0A69B72522}"/>
                </a:ext>
              </a:extLst>
            </p:cNvPr>
            <p:cNvSpPr/>
            <p:nvPr/>
          </p:nvSpPr>
          <p:spPr>
            <a:xfrm>
              <a:off x="1901658" y="2583255"/>
              <a:ext cx="660164" cy="660164"/>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11">
            <a:extLst>
              <a:ext uri="{FF2B5EF4-FFF2-40B4-BE49-F238E27FC236}">
                <a16:creationId xmlns:a16="http://schemas.microsoft.com/office/drawing/2014/main" id="{561E692C-0F1A-44EE-BA28-236AA5F6F544}"/>
              </a:ext>
            </a:extLst>
          </p:cNvPr>
          <p:cNvGrpSpPr/>
          <p:nvPr/>
        </p:nvGrpSpPr>
        <p:grpSpPr>
          <a:xfrm>
            <a:off x="3679133" y="3234156"/>
            <a:ext cx="566549" cy="631864"/>
            <a:chOff x="1835696" y="2517293"/>
            <a:chExt cx="792088" cy="792088"/>
          </a:xfrm>
        </p:grpSpPr>
        <p:sp>
          <p:nvSpPr>
            <p:cNvPr id="13" name="Diamond 12">
              <a:extLst>
                <a:ext uri="{FF2B5EF4-FFF2-40B4-BE49-F238E27FC236}">
                  <a16:creationId xmlns:a16="http://schemas.microsoft.com/office/drawing/2014/main" id="{851EDF03-3460-4F0A-AF9E-1B4A5E9B4CC0}"/>
                </a:ext>
              </a:extLst>
            </p:cNvPr>
            <p:cNvSpPr/>
            <p:nvPr/>
          </p:nvSpPr>
          <p:spPr>
            <a:xfrm>
              <a:off x="1835696" y="2517293"/>
              <a:ext cx="792088" cy="792088"/>
            </a:xfrm>
            <a:prstGeom prst="diamond">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Diamond 13">
              <a:extLst>
                <a:ext uri="{FF2B5EF4-FFF2-40B4-BE49-F238E27FC236}">
                  <a16:creationId xmlns:a16="http://schemas.microsoft.com/office/drawing/2014/main" id="{5B6E45B5-31D6-43B1-9115-34796DB084EE}"/>
                </a:ext>
              </a:extLst>
            </p:cNvPr>
            <p:cNvSpPr/>
            <p:nvPr/>
          </p:nvSpPr>
          <p:spPr>
            <a:xfrm>
              <a:off x="1901658" y="2583255"/>
              <a:ext cx="660164" cy="660164"/>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5" name="Group 14">
            <a:extLst>
              <a:ext uri="{FF2B5EF4-FFF2-40B4-BE49-F238E27FC236}">
                <a16:creationId xmlns:a16="http://schemas.microsoft.com/office/drawing/2014/main" id="{1AA8FD9D-B5DC-480E-91B9-9FDB022EBEC9}"/>
              </a:ext>
            </a:extLst>
          </p:cNvPr>
          <p:cNvGrpSpPr/>
          <p:nvPr/>
        </p:nvGrpSpPr>
        <p:grpSpPr>
          <a:xfrm>
            <a:off x="5882912" y="3243293"/>
            <a:ext cx="566549" cy="611528"/>
            <a:chOff x="1835696" y="2517293"/>
            <a:chExt cx="792088" cy="792088"/>
          </a:xfrm>
        </p:grpSpPr>
        <p:sp>
          <p:nvSpPr>
            <p:cNvPr id="16" name="Diamond 15">
              <a:extLst>
                <a:ext uri="{FF2B5EF4-FFF2-40B4-BE49-F238E27FC236}">
                  <a16:creationId xmlns:a16="http://schemas.microsoft.com/office/drawing/2014/main" id="{04C73FF3-C0BB-4BF7-B1BC-C4ED4B68A3C4}"/>
                </a:ext>
              </a:extLst>
            </p:cNvPr>
            <p:cNvSpPr/>
            <p:nvPr/>
          </p:nvSpPr>
          <p:spPr>
            <a:xfrm>
              <a:off x="1835696" y="2517293"/>
              <a:ext cx="792088" cy="792088"/>
            </a:xfrm>
            <a:prstGeom prst="diamond">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7" name="Diamond 16">
              <a:extLst>
                <a:ext uri="{FF2B5EF4-FFF2-40B4-BE49-F238E27FC236}">
                  <a16:creationId xmlns:a16="http://schemas.microsoft.com/office/drawing/2014/main" id="{89ED2EC1-BEFB-4F21-8941-9E0C1F349250}"/>
                </a:ext>
              </a:extLst>
            </p:cNvPr>
            <p:cNvSpPr/>
            <p:nvPr/>
          </p:nvSpPr>
          <p:spPr>
            <a:xfrm>
              <a:off x="1901658" y="2583255"/>
              <a:ext cx="660164" cy="660164"/>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8" name="Group 17">
            <a:extLst>
              <a:ext uri="{FF2B5EF4-FFF2-40B4-BE49-F238E27FC236}">
                <a16:creationId xmlns:a16="http://schemas.microsoft.com/office/drawing/2014/main" id="{F02E483D-6E88-4258-9F09-BE561712EFB7}"/>
              </a:ext>
            </a:extLst>
          </p:cNvPr>
          <p:cNvGrpSpPr/>
          <p:nvPr/>
        </p:nvGrpSpPr>
        <p:grpSpPr>
          <a:xfrm>
            <a:off x="7907347" y="3232457"/>
            <a:ext cx="566549" cy="611529"/>
            <a:chOff x="1835696" y="2517293"/>
            <a:chExt cx="792088" cy="792088"/>
          </a:xfrm>
        </p:grpSpPr>
        <p:sp>
          <p:nvSpPr>
            <p:cNvPr id="19" name="Diamond 18">
              <a:extLst>
                <a:ext uri="{FF2B5EF4-FFF2-40B4-BE49-F238E27FC236}">
                  <a16:creationId xmlns:a16="http://schemas.microsoft.com/office/drawing/2014/main" id="{65482DE6-A682-4518-9DDE-5B1135A4DEBA}"/>
                </a:ext>
              </a:extLst>
            </p:cNvPr>
            <p:cNvSpPr/>
            <p:nvPr/>
          </p:nvSpPr>
          <p:spPr>
            <a:xfrm>
              <a:off x="1835696" y="2517293"/>
              <a:ext cx="792088" cy="792088"/>
            </a:xfrm>
            <a:prstGeom prst="diamond">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Diamond 19">
              <a:extLst>
                <a:ext uri="{FF2B5EF4-FFF2-40B4-BE49-F238E27FC236}">
                  <a16:creationId xmlns:a16="http://schemas.microsoft.com/office/drawing/2014/main" id="{68B86169-1502-4A49-AC76-D874F1800299}"/>
                </a:ext>
              </a:extLst>
            </p:cNvPr>
            <p:cNvSpPr/>
            <p:nvPr/>
          </p:nvSpPr>
          <p:spPr>
            <a:xfrm>
              <a:off x="1901658" y="2583255"/>
              <a:ext cx="660164" cy="660164"/>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1" name="Group 20">
            <a:extLst>
              <a:ext uri="{FF2B5EF4-FFF2-40B4-BE49-F238E27FC236}">
                <a16:creationId xmlns:a16="http://schemas.microsoft.com/office/drawing/2014/main" id="{1B366A10-A708-4CB8-B23E-AAC4EABBD1B6}"/>
              </a:ext>
            </a:extLst>
          </p:cNvPr>
          <p:cNvGrpSpPr/>
          <p:nvPr/>
        </p:nvGrpSpPr>
        <p:grpSpPr>
          <a:xfrm>
            <a:off x="9994220" y="3253015"/>
            <a:ext cx="566549" cy="592085"/>
            <a:chOff x="1835696" y="2517293"/>
            <a:chExt cx="792088" cy="792088"/>
          </a:xfrm>
        </p:grpSpPr>
        <p:sp>
          <p:nvSpPr>
            <p:cNvPr id="22" name="Diamond 21">
              <a:extLst>
                <a:ext uri="{FF2B5EF4-FFF2-40B4-BE49-F238E27FC236}">
                  <a16:creationId xmlns:a16="http://schemas.microsoft.com/office/drawing/2014/main" id="{A2236B31-44CE-4F9A-8364-974A103128B8}"/>
                </a:ext>
              </a:extLst>
            </p:cNvPr>
            <p:cNvSpPr/>
            <p:nvPr/>
          </p:nvSpPr>
          <p:spPr>
            <a:xfrm>
              <a:off x="1835696" y="2517293"/>
              <a:ext cx="792088" cy="792088"/>
            </a:xfrm>
            <a:prstGeom prst="diamon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Diamond 22">
              <a:extLst>
                <a:ext uri="{FF2B5EF4-FFF2-40B4-BE49-F238E27FC236}">
                  <a16:creationId xmlns:a16="http://schemas.microsoft.com/office/drawing/2014/main" id="{ECEB2C05-A6F7-476F-876A-714E291586F9}"/>
                </a:ext>
              </a:extLst>
            </p:cNvPr>
            <p:cNvSpPr/>
            <p:nvPr/>
          </p:nvSpPr>
          <p:spPr>
            <a:xfrm>
              <a:off x="1901658" y="2583255"/>
              <a:ext cx="660164" cy="660164"/>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4" name="TextBox 23">
            <a:extLst>
              <a:ext uri="{FF2B5EF4-FFF2-40B4-BE49-F238E27FC236}">
                <a16:creationId xmlns:a16="http://schemas.microsoft.com/office/drawing/2014/main" id="{579EE660-EB86-4391-ADA9-FBF362F44222}"/>
              </a:ext>
            </a:extLst>
          </p:cNvPr>
          <p:cNvSpPr txBox="1"/>
          <p:nvPr/>
        </p:nvSpPr>
        <p:spPr>
          <a:xfrm>
            <a:off x="1004230" y="2820636"/>
            <a:ext cx="1720591" cy="369332"/>
          </a:xfrm>
          <a:prstGeom prst="rect">
            <a:avLst/>
          </a:prstGeom>
          <a:noFill/>
        </p:spPr>
        <p:txBody>
          <a:bodyPr wrap="square" rtlCol="0" anchor="ctr">
            <a:spAutoFit/>
          </a:bodyPr>
          <a:lstStyle/>
          <a:p>
            <a:pPr algn="ctr"/>
            <a:r>
              <a:rPr lang="en-US" altLang="ko-KR" b="1">
                <a:solidFill>
                  <a:schemeClr val="accent5"/>
                </a:solidFill>
                <a:cs typeface="Arial" pitchFamily="34" charset="0"/>
              </a:rPr>
              <a:t>Tác nhân</a:t>
            </a:r>
            <a:endParaRPr lang="ko-KR" altLang="en-US" b="1" dirty="0">
              <a:solidFill>
                <a:schemeClr val="accent5"/>
              </a:solidFill>
              <a:cs typeface="Arial" pitchFamily="34" charset="0"/>
            </a:endParaRPr>
          </a:p>
        </p:txBody>
      </p:sp>
      <p:sp>
        <p:nvSpPr>
          <p:cNvPr id="25" name="TextBox 24">
            <a:extLst>
              <a:ext uri="{FF2B5EF4-FFF2-40B4-BE49-F238E27FC236}">
                <a16:creationId xmlns:a16="http://schemas.microsoft.com/office/drawing/2014/main" id="{E3454B6E-D6FB-481B-A8E3-1522573ADC30}"/>
              </a:ext>
            </a:extLst>
          </p:cNvPr>
          <p:cNvSpPr txBox="1"/>
          <p:nvPr/>
        </p:nvSpPr>
        <p:spPr>
          <a:xfrm>
            <a:off x="3224762" y="2802820"/>
            <a:ext cx="1425530" cy="369332"/>
          </a:xfrm>
          <a:prstGeom prst="rect">
            <a:avLst/>
          </a:prstGeom>
          <a:noFill/>
        </p:spPr>
        <p:txBody>
          <a:bodyPr wrap="square" rtlCol="0" anchor="ctr">
            <a:spAutoFit/>
          </a:bodyPr>
          <a:lstStyle/>
          <a:p>
            <a:pPr algn="ctr"/>
            <a:r>
              <a:rPr lang="en-US" altLang="ko-KR" b="1">
                <a:solidFill>
                  <a:schemeClr val="accent4"/>
                </a:solidFill>
                <a:cs typeface="Arial" pitchFamily="34" charset="0"/>
              </a:rPr>
              <a:t>Mô tả ngắn</a:t>
            </a:r>
            <a:endParaRPr lang="ko-KR" altLang="en-US" b="1" dirty="0">
              <a:solidFill>
                <a:schemeClr val="accent4"/>
              </a:solidFill>
              <a:cs typeface="Arial" pitchFamily="34" charset="0"/>
            </a:endParaRPr>
          </a:p>
        </p:txBody>
      </p:sp>
      <p:sp>
        <p:nvSpPr>
          <p:cNvPr id="26" name="TextBox 25">
            <a:extLst>
              <a:ext uri="{FF2B5EF4-FFF2-40B4-BE49-F238E27FC236}">
                <a16:creationId xmlns:a16="http://schemas.microsoft.com/office/drawing/2014/main" id="{CE26F9D3-6B19-4C2A-8809-8E427059FEDE}"/>
              </a:ext>
            </a:extLst>
          </p:cNvPr>
          <p:cNvSpPr txBox="1"/>
          <p:nvPr/>
        </p:nvSpPr>
        <p:spPr>
          <a:xfrm>
            <a:off x="5277097" y="2820307"/>
            <a:ext cx="1777043" cy="307777"/>
          </a:xfrm>
          <a:prstGeom prst="rect">
            <a:avLst/>
          </a:prstGeom>
          <a:noFill/>
        </p:spPr>
        <p:txBody>
          <a:bodyPr wrap="square" rtlCol="0" anchor="ctr">
            <a:spAutoFit/>
          </a:bodyPr>
          <a:lstStyle/>
          <a:p>
            <a:pPr algn="ctr"/>
            <a:r>
              <a:rPr lang="en-US" altLang="ko-KR" b="1">
                <a:solidFill>
                  <a:schemeClr val="accent3"/>
                </a:solidFill>
                <a:cs typeface="Arial" pitchFamily="34" charset="0"/>
              </a:rPr>
              <a:t>Tiền điều kiện</a:t>
            </a:r>
            <a:endParaRPr lang="ko-KR" altLang="en-US" b="1" dirty="0">
              <a:solidFill>
                <a:schemeClr val="accent3"/>
              </a:solidFill>
              <a:cs typeface="Arial" pitchFamily="34" charset="0"/>
            </a:endParaRPr>
          </a:p>
        </p:txBody>
      </p:sp>
      <p:sp>
        <p:nvSpPr>
          <p:cNvPr id="27" name="TextBox 26">
            <a:extLst>
              <a:ext uri="{FF2B5EF4-FFF2-40B4-BE49-F238E27FC236}">
                <a16:creationId xmlns:a16="http://schemas.microsoft.com/office/drawing/2014/main" id="{8E200D78-54D6-4E3F-9CB0-4C1BDC4E7821}"/>
              </a:ext>
            </a:extLst>
          </p:cNvPr>
          <p:cNvSpPr txBox="1"/>
          <p:nvPr/>
        </p:nvSpPr>
        <p:spPr>
          <a:xfrm>
            <a:off x="7622047" y="2771871"/>
            <a:ext cx="1210547" cy="369332"/>
          </a:xfrm>
          <a:prstGeom prst="rect">
            <a:avLst/>
          </a:prstGeom>
          <a:noFill/>
        </p:spPr>
        <p:txBody>
          <a:bodyPr wrap="square" rtlCol="0" anchor="ctr">
            <a:spAutoFit/>
          </a:bodyPr>
          <a:lstStyle/>
          <a:p>
            <a:pPr algn="ctr"/>
            <a:r>
              <a:rPr lang="en-US" altLang="ko-KR" b="1">
                <a:solidFill>
                  <a:schemeClr val="accent2"/>
                </a:solidFill>
                <a:cs typeface="Arial" pitchFamily="34" charset="0"/>
              </a:rPr>
              <a:t>Kết quả</a:t>
            </a:r>
            <a:endParaRPr lang="ko-KR" altLang="en-US" b="1" dirty="0">
              <a:solidFill>
                <a:schemeClr val="accent2"/>
              </a:solidFill>
              <a:cs typeface="Arial" pitchFamily="34" charset="0"/>
            </a:endParaRPr>
          </a:p>
        </p:txBody>
      </p:sp>
      <p:sp>
        <p:nvSpPr>
          <p:cNvPr id="28" name="TextBox 27">
            <a:extLst>
              <a:ext uri="{FF2B5EF4-FFF2-40B4-BE49-F238E27FC236}">
                <a16:creationId xmlns:a16="http://schemas.microsoft.com/office/drawing/2014/main" id="{27F0719B-66E4-4081-A645-085EE8395AE5}"/>
              </a:ext>
            </a:extLst>
          </p:cNvPr>
          <p:cNvSpPr txBox="1"/>
          <p:nvPr/>
        </p:nvSpPr>
        <p:spPr>
          <a:xfrm>
            <a:off x="9167788" y="2768275"/>
            <a:ext cx="2366510" cy="369332"/>
          </a:xfrm>
          <a:prstGeom prst="rect">
            <a:avLst/>
          </a:prstGeom>
          <a:noFill/>
        </p:spPr>
        <p:txBody>
          <a:bodyPr wrap="square" rtlCol="0" anchor="ctr">
            <a:spAutoFit/>
          </a:bodyPr>
          <a:lstStyle/>
          <a:p>
            <a:pPr algn="ctr"/>
            <a:r>
              <a:rPr lang="en-US" altLang="ko-KR" b="1">
                <a:solidFill>
                  <a:schemeClr val="accent1"/>
                </a:solidFill>
                <a:cs typeface="Arial" pitchFamily="34" charset="0"/>
              </a:rPr>
              <a:t>Điều kiện kích hoạt</a:t>
            </a:r>
            <a:endParaRPr lang="ko-KR" altLang="en-US" b="1" dirty="0">
              <a:solidFill>
                <a:schemeClr val="accent1"/>
              </a:solidFill>
              <a:cs typeface="Arial" pitchFamily="34" charset="0"/>
            </a:endParaRPr>
          </a:p>
        </p:txBody>
      </p:sp>
      <p:sp>
        <p:nvSpPr>
          <p:cNvPr id="29" name="TextBox 28">
            <a:extLst>
              <a:ext uri="{FF2B5EF4-FFF2-40B4-BE49-F238E27FC236}">
                <a16:creationId xmlns:a16="http://schemas.microsoft.com/office/drawing/2014/main" id="{2F6B093A-1DF1-4294-90D5-B1D4DC95CCA0}"/>
              </a:ext>
            </a:extLst>
          </p:cNvPr>
          <p:cNvSpPr txBox="1"/>
          <p:nvPr/>
        </p:nvSpPr>
        <p:spPr>
          <a:xfrm>
            <a:off x="1222575" y="4032703"/>
            <a:ext cx="1502246" cy="307777"/>
          </a:xfrm>
          <a:prstGeom prst="rect">
            <a:avLst/>
          </a:prstGeom>
          <a:noFill/>
        </p:spPr>
        <p:txBody>
          <a:bodyPr wrap="square" rtlCol="0">
            <a:spAutoFit/>
          </a:bodyPr>
          <a:lstStyle/>
          <a:p>
            <a:pPr algn="ctr"/>
            <a:r>
              <a:rPr lang="en-US"/>
              <a:t>Người quản lý</a:t>
            </a:r>
            <a:endParaRPr lang="ko-KR" altLang="en-US" sz="1400"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8920EFC4-5699-444A-99FC-1245A7A77C51}"/>
              </a:ext>
            </a:extLst>
          </p:cNvPr>
          <p:cNvSpPr txBox="1"/>
          <p:nvPr/>
        </p:nvSpPr>
        <p:spPr>
          <a:xfrm>
            <a:off x="3271309" y="4053558"/>
            <a:ext cx="1502246" cy="1169551"/>
          </a:xfrm>
          <a:prstGeom prst="rect">
            <a:avLst/>
          </a:prstGeom>
          <a:noFill/>
        </p:spPr>
        <p:txBody>
          <a:bodyPr wrap="square" rtlCol="0">
            <a:spAutoFit/>
          </a:bodyPr>
          <a:lstStyle/>
          <a:p>
            <a:pPr algn="ctr"/>
            <a:r>
              <a:rPr lang="vi-VN" altLang="ko-KR">
                <a:solidFill>
                  <a:schemeClr val="tx1"/>
                </a:solidFill>
                <a:cs typeface="Arial" pitchFamily="34" charset="0"/>
              </a:rPr>
              <a:t>Người quản lý muốn hiển thị danh sách tất cả truyện trong hệ thống.</a:t>
            </a:r>
            <a:endParaRPr lang="en-US" altLang="ko-KR" sz="1400">
              <a:solidFill>
                <a:schemeClr val="tx1"/>
              </a:solidFill>
              <a:cs typeface="Arial" pitchFamily="34" charset="0"/>
            </a:endParaRPr>
          </a:p>
        </p:txBody>
      </p:sp>
      <p:sp>
        <p:nvSpPr>
          <p:cNvPr id="31" name="TextBox 30">
            <a:extLst>
              <a:ext uri="{FF2B5EF4-FFF2-40B4-BE49-F238E27FC236}">
                <a16:creationId xmlns:a16="http://schemas.microsoft.com/office/drawing/2014/main" id="{5EF1827A-E9F1-45E8-98FB-F02E9C0EC656}"/>
              </a:ext>
            </a:extLst>
          </p:cNvPr>
          <p:cNvSpPr txBox="1"/>
          <p:nvPr/>
        </p:nvSpPr>
        <p:spPr>
          <a:xfrm>
            <a:off x="5487938" y="4083485"/>
            <a:ext cx="1502246" cy="738664"/>
          </a:xfrm>
          <a:prstGeom prst="rect">
            <a:avLst/>
          </a:prstGeom>
          <a:noFill/>
        </p:spPr>
        <p:txBody>
          <a:bodyPr wrap="square" rtlCol="0">
            <a:spAutoFit/>
          </a:bodyPr>
          <a:lstStyle/>
          <a:p>
            <a:pPr algn="ctr"/>
            <a:r>
              <a:rPr lang="vi-VN" altLang="ko-KR">
                <a:solidFill>
                  <a:schemeClr val="tx1"/>
                </a:solidFill>
                <a:cs typeface="Arial" pitchFamily="34" charset="0"/>
              </a:rPr>
              <a:t>Người dùng có tài khoản là người quản lý.</a:t>
            </a:r>
            <a:endParaRPr lang="vi-VN" altLang="ko-KR" sz="1400">
              <a:solidFill>
                <a:schemeClr val="tx1"/>
              </a:solidFill>
              <a:cs typeface="Arial" pitchFamily="34" charset="0"/>
            </a:endParaRPr>
          </a:p>
        </p:txBody>
      </p:sp>
      <p:sp>
        <p:nvSpPr>
          <p:cNvPr id="32" name="TextBox 31">
            <a:extLst>
              <a:ext uri="{FF2B5EF4-FFF2-40B4-BE49-F238E27FC236}">
                <a16:creationId xmlns:a16="http://schemas.microsoft.com/office/drawing/2014/main" id="{BA604DC8-8563-4923-A28A-2C009BC37862}"/>
              </a:ext>
            </a:extLst>
          </p:cNvPr>
          <p:cNvSpPr txBox="1"/>
          <p:nvPr/>
        </p:nvSpPr>
        <p:spPr>
          <a:xfrm>
            <a:off x="7642542" y="4073101"/>
            <a:ext cx="1502246" cy="1169551"/>
          </a:xfrm>
          <a:prstGeom prst="rect">
            <a:avLst/>
          </a:prstGeom>
          <a:noFill/>
        </p:spPr>
        <p:txBody>
          <a:bodyPr wrap="square" rtlCol="0">
            <a:spAutoFit/>
          </a:bodyPr>
          <a:lstStyle/>
          <a:p>
            <a:pPr algn="ctr"/>
            <a:r>
              <a:rPr lang="vi-VN" altLang="ko-KR">
                <a:solidFill>
                  <a:schemeClr val="tx1"/>
                </a:solidFill>
                <a:cs typeface="Arial" pitchFamily="34" charset="0"/>
              </a:rPr>
              <a:t>Người quản lý hiển thị danh sách tất cả truyện thành công.</a:t>
            </a:r>
            <a:endParaRPr lang="vi-VN" altLang="ko-KR" sz="1400">
              <a:solidFill>
                <a:schemeClr val="tx1"/>
              </a:solidFill>
              <a:cs typeface="Arial" pitchFamily="34" charset="0"/>
            </a:endParaRPr>
          </a:p>
        </p:txBody>
      </p:sp>
      <p:sp>
        <p:nvSpPr>
          <p:cNvPr id="33" name="TextBox 32">
            <a:extLst>
              <a:ext uri="{FF2B5EF4-FFF2-40B4-BE49-F238E27FC236}">
                <a16:creationId xmlns:a16="http://schemas.microsoft.com/office/drawing/2014/main" id="{C7C1D6A9-B84B-41AB-8E84-3102C9867B03}"/>
              </a:ext>
            </a:extLst>
          </p:cNvPr>
          <p:cNvSpPr txBox="1"/>
          <p:nvPr/>
        </p:nvSpPr>
        <p:spPr>
          <a:xfrm>
            <a:off x="9610937" y="4073101"/>
            <a:ext cx="1502246" cy="1169551"/>
          </a:xfrm>
          <a:prstGeom prst="rect">
            <a:avLst/>
          </a:prstGeom>
          <a:noFill/>
        </p:spPr>
        <p:txBody>
          <a:bodyPr wrap="square" rtlCol="0">
            <a:spAutoFit/>
          </a:bodyPr>
          <a:lstStyle/>
          <a:p>
            <a:pPr algn="ctr"/>
            <a:r>
              <a:rPr lang="vi-VN" altLang="ko-KR">
                <a:solidFill>
                  <a:schemeClr val="tx1"/>
                </a:solidFill>
                <a:cs typeface="Arial" pitchFamily="34" charset="0"/>
              </a:rPr>
              <a:t>Người quản lý thực hiện việc hiển thị danh sách tất cả truyện.</a:t>
            </a:r>
            <a:endParaRPr lang="ko-KR" altLang="en-US" sz="1400" dirty="0">
              <a:solidFill>
                <a:schemeClr val="tx1"/>
              </a:solidFill>
              <a:cs typeface="Arial" pitchFamily="34" charset="0"/>
            </a:endParaRPr>
          </a:p>
        </p:txBody>
      </p:sp>
    </p:spTree>
    <p:extLst>
      <p:ext uri="{BB962C8B-B14F-4D97-AF65-F5344CB8AC3E}">
        <p14:creationId xmlns:p14="http://schemas.microsoft.com/office/powerpoint/2010/main" val="5628330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barn(inVertical)">
                                      <p:cBhvr>
                                        <p:cTn id="15" dur="500"/>
                                        <p:tgtEl>
                                          <p:spTgt spid="29"/>
                                        </p:tgtEl>
                                      </p:cBhvr>
                                    </p:animEffect>
                                  </p:childTnLst>
                                </p:cTn>
                              </p:par>
                              <p:par>
                                <p:cTn id="16" presetID="16" presetClass="entr" presetSubtype="2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arn(inVertical)">
                                      <p:cBhvr>
                                        <p:cTn id="21" dur="500"/>
                                        <p:tgtEl>
                                          <p:spTgt spid="24"/>
                                        </p:tgtEl>
                                      </p:cBhvr>
                                    </p:animEffect>
                                  </p:childTnLst>
                                </p:cTn>
                              </p:par>
                              <p:par>
                                <p:cTn id="22" presetID="16" presetClass="entr" presetSubtype="21"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arn(inVertical)">
                                      <p:cBhvr>
                                        <p:cTn id="27" dur="500"/>
                                        <p:tgtEl>
                                          <p:spTgt spid="25"/>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barn(inVertical)">
                                      <p:cBhvr>
                                        <p:cTn id="33" dur="500"/>
                                        <p:tgtEl>
                                          <p:spTgt spid="31"/>
                                        </p:tgtEl>
                                      </p:cBhvr>
                                    </p:animEffect>
                                  </p:childTnLst>
                                </p:cTn>
                              </p:par>
                              <p:par>
                                <p:cTn id="34" presetID="16" presetClass="entr" presetSubtype="21"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arn(inVertical)">
                                      <p:cBhvr>
                                        <p:cTn id="36" dur="500"/>
                                        <p:tgtEl>
                                          <p:spTgt spid="15"/>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arn(inVertical)">
                                      <p:cBhvr>
                                        <p:cTn id="39" dur="500"/>
                                        <p:tgtEl>
                                          <p:spTgt spid="26"/>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arn(inVertical)">
                                      <p:cBhvr>
                                        <p:cTn id="42" dur="500"/>
                                        <p:tgtEl>
                                          <p:spTgt spid="27"/>
                                        </p:tgtEl>
                                      </p:cBhvr>
                                    </p:animEffect>
                                  </p:childTnLst>
                                </p:cTn>
                              </p:par>
                              <p:par>
                                <p:cTn id="43" presetID="16" presetClass="entr" presetSubtype="21"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arn(inVertical)">
                                      <p:cBhvr>
                                        <p:cTn id="45" dur="500"/>
                                        <p:tgtEl>
                                          <p:spTgt spid="18"/>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barn(inVertical)">
                                      <p:cBhvr>
                                        <p:cTn id="48" dur="500"/>
                                        <p:tgtEl>
                                          <p:spTgt spid="32"/>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barn(inVertical)">
                                      <p:cBhvr>
                                        <p:cTn id="51" dur="500"/>
                                        <p:tgtEl>
                                          <p:spTgt spid="33"/>
                                        </p:tgtEl>
                                      </p:cBhvr>
                                    </p:animEffect>
                                  </p:childTnLst>
                                </p:cTn>
                              </p:par>
                              <p:par>
                                <p:cTn id="52" presetID="16" presetClass="entr" presetSubtype="21"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barn(inVertical)">
                                      <p:cBhvr>
                                        <p:cTn id="54" dur="500"/>
                                        <p:tgtEl>
                                          <p:spTgt spid="21"/>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barn(inVertical)">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4" grpId="0"/>
      <p:bldP spid="25" grpId="0"/>
      <p:bldP spid="26" grpId="0"/>
      <p:bldP spid="27" grpId="0"/>
      <p:bldP spid="28" grpId="0"/>
      <p:bldP spid="29" grpId="0"/>
      <p:bldP spid="30" grpId="0"/>
      <p:bldP spid="31" grpId="0"/>
      <p:bldP spid="32"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1. Yêu cầu chức năng</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264028"/>
            <a:ext cx="7409811" cy="32909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1.3 Đặc tả UC (Một số UC tiêu biểu)</a:t>
            </a:r>
            <a:endParaRPr lang="en-US" altLang="ko-KR" sz="2000" dirty="0">
              <a:solidFill>
                <a:schemeClr val="accent2"/>
              </a:solidFill>
              <a:latin typeface="+mj-lt"/>
            </a:endParaRPr>
          </a:p>
        </p:txBody>
      </p:sp>
      <p:sp>
        <p:nvSpPr>
          <p:cNvPr id="8" name="Text Placeholder 2">
            <a:extLst>
              <a:ext uri="{FF2B5EF4-FFF2-40B4-BE49-F238E27FC236}">
                <a16:creationId xmlns:a16="http://schemas.microsoft.com/office/drawing/2014/main" id="{5CB26750-38DF-4B67-A60E-6883C6A5AAD4}"/>
              </a:ext>
            </a:extLst>
          </p:cNvPr>
          <p:cNvSpPr txBox="1"/>
          <p:nvPr/>
        </p:nvSpPr>
        <p:spPr>
          <a:xfrm>
            <a:off x="-403682" y="1715202"/>
            <a:ext cx="6104938"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a.  UC</a:t>
            </a:r>
            <a:r>
              <a:rPr lang="en-US" sz="2000"/>
              <a:t> hiển thị danh sách tất cả truyện</a:t>
            </a:r>
          </a:p>
        </p:txBody>
      </p:sp>
      <p:sp>
        <p:nvSpPr>
          <p:cNvPr id="124" name="Oval 123">
            <a:extLst>
              <a:ext uri="{FF2B5EF4-FFF2-40B4-BE49-F238E27FC236}">
                <a16:creationId xmlns:a16="http://schemas.microsoft.com/office/drawing/2014/main" id="{0CE70ED7-8956-4BBA-B2ED-E5D5D07BAA36}"/>
              </a:ext>
            </a:extLst>
          </p:cNvPr>
          <p:cNvSpPr/>
          <p:nvPr/>
        </p:nvSpPr>
        <p:spPr>
          <a:xfrm>
            <a:off x="1055067" y="5215085"/>
            <a:ext cx="529377" cy="554058"/>
          </a:xfrm>
          <a:prstGeom prst="ellipse">
            <a:avLst/>
          </a:prstGeom>
          <a:solidFill>
            <a:srgbClr val="D89F3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grpSp>
        <p:nvGrpSpPr>
          <p:cNvPr id="125" name="Group 124">
            <a:extLst>
              <a:ext uri="{FF2B5EF4-FFF2-40B4-BE49-F238E27FC236}">
                <a16:creationId xmlns:a16="http://schemas.microsoft.com/office/drawing/2014/main" id="{404B4165-9E32-4F2D-81AB-47CFBBBAD8A4}"/>
              </a:ext>
            </a:extLst>
          </p:cNvPr>
          <p:cNvGrpSpPr/>
          <p:nvPr/>
        </p:nvGrpSpPr>
        <p:grpSpPr>
          <a:xfrm>
            <a:off x="-58562" y="2805056"/>
            <a:ext cx="2347751" cy="3215594"/>
            <a:chOff x="-1241419" y="1431052"/>
            <a:chExt cx="3193504" cy="3224314"/>
          </a:xfrm>
          <a:solidFill>
            <a:srgbClr val="D89F39"/>
          </a:solidFill>
        </p:grpSpPr>
        <p:sp>
          <p:nvSpPr>
            <p:cNvPr id="126" name="Block Arc 125">
              <a:extLst>
                <a:ext uri="{FF2B5EF4-FFF2-40B4-BE49-F238E27FC236}">
                  <a16:creationId xmlns:a16="http://schemas.microsoft.com/office/drawing/2014/main" id="{3010D9C1-05C5-4782-8053-5793DB665119}"/>
                </a:ext>
              </a:extLst>
            </p:cNvPr>
            <p:cNvSpPr/>
            <p:nvPr/>
          </p:nvSpPr>
          <p:spPr>
            <a:xfrm>
              <a:off x="-1241419" y="1431052"/>
              <a:ext cx="3193504" cy="3193504"/>
            </a:xfrm>
            <a:prstGeom prst="blockArc">
              <a:avLst>
                <a:gd name="adj1" fmla="val 16290582"/>
                <a:gd name="adj2" fmla="val 4576946"/>
                <a:gd name="adj3" fmla="val 984"/>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srgbClr val="000000"/>
                </a:solidFill>
                <a:effectLst/>
                <a:uLnTx/>
                <a:uFillTx/>
                <a:latin typeface="Arial"/>
                <a:ea typeface="맑은 고딕" panose="020B0503020000020004" pitchFamily="34" charset="-127"/>
                <a:cs typeface="+mn-cs"/>
                <a:sym typeface="Arial"/>
              </a:endParaRPr>
            </a:p>
          </p:txBody>
        </p:sp>
        <p:sp>
          <p:nvSpPr>
            <p:cNvPr id="127" name="Isosceles Triangle 126">
              <a:extLst>
                <a:ext uri="{FF2B5EF4-FFF2-40B4-BE49-F238E27FC236}">
                  <a16:creationId xmlns:a16="http://schemas.microsoft.com/office/drawing/2014/main" id="{A039C30F-0958-47ED-B843-ABC2BD2F658B}"/>
                </a:ext>
              </a:extLst>
            </p:cNvPr>
            <p:cNvSpPr/>
            <p:nvPr/>
          </p:nvSpPr>
          <p:spPr>
            <a:xfrm rot="15300000">
              <a:off x="595793" y="4484150"/>
              <a:ext cx="148089" cy="194344"/>
            </a:xfrm>
            <a:prstGeom prst="triangl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grpSp>
      <p:grpSp>
        <p:nvGrpSpPr>
          <p:cNvPr id="128" name="Group 127">
            <a:extLst>
              <a:ext uri="{FF2B5EF4-FFF2-40B4-BE49-F238E27FC236}">
                <a16:creationId xmlns:a16="http://schemas.microsoft.com/office/drawing/2014/main" id="{70DFCC83-50B4-4DD8-8BC7-0AF66457982B}"/>
              </a:ext>
            </a:extLst>
          </p:cNvPr>
          <p:cNvGrpSpPr/>
          <p:nvPr/>
        </p:nvGrpSpPr>
        <p:grpSpPr>
          <a:xfrm>
            <a:off x="-291927" y="2631642"/>
            <a:ext cx="2976533" cy="3714567"/>
            <a:chOff x="-1620688" y="1203598"/>
            <a:chExt cx="4048798" cy="4048798"/>
          </a:xfrm>
          <a:solidFill>
            <a:srgbClr val="3A81BA"/>
          </a:solidFill>
        </p:grpSpPr>
        <p:sp>
          <p:nvSpPr>
            <p:cNvPr id="129" name="Block Arc 128">
              <a:extLst>
                <a:ext uri="{FF2B5EF4-FFF2-40B4-BE49-F238E27FC236}">
                  <a16:creationId xmlns:a16="http://schemas.microsoft.com/office/drawing/2014/main" id="{436AB4F7-B071-40A0-BA4E-45FF452C8524}"/>
                </a:ext>
              </a:extLst>
            </p:cNvPr>
            <p:cNvSpPr/>
            <p:nvPr/>
          </p:nvSpPr>
          <p:spPr>
            <a:xfrm>
              <a:off x="-1620688" y="1203598"/>
              <a:ext cx="4048798" cy="4048798"/>
            </a:xfrm>
            <a:prstGeom prst="blockArc">
              <a:avLst>
                <a:gd name="adj1" fmla="val 16233158"/>
                <a:gd name="adj2" fmla="val 1430557"/>
                <a:gd name="adj3" fmla="val 83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srgbClr val="000000"/>
                </a:solidFill>
                <a:effectLst/>
                <a:uLnTx/>
                <a:uFillTx/>
                <a:latin typeface="Arial"/>
                <a:ea typeface="맑은 고딕" panose="020B0503020000020004" pitchFamily="34" charset="-127"/>
                <a:cs typeface="+mn-cs"/>
                <a:sym typeface="Arial"/>
              </a:endParaRPr>
            </a:p>
          </p:txBody>
        </p:sp>
        <p:sp>
          <p:nvSpPr>
            <p:cNvPr id="130" name="Isosceles Triangle 129">
              <a:extLst>
                <a:ext uri="{FF2B5EF4-FFF2-40B4-BE49-F238E27FC236}">
                  <a16:creationId xmlns:a16="http://schemas.microsoft.com/office/drawing/2014/main" id="{CAE96964-3E64-4547-A568-47DD5DA4EBEC}"/>
                </a:ext>
              </a:extLst>
            </p:cNvPr>
            <p:cNvSpPr/>
            <p:nvPr/>
          </p:nvSpPr>
          <p:spPr>
            <a:xfrm rot="12374003">
              <a:off x="2112022" y="4027393"/>
              <a:ext cx="148089" cy="194344"/>
            </a:xfrm>
            <a:prstGeom prst="triangl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grpSp>
      <p:grpSp>
        <p:nvGrpSpPr>
          <p:cNvPr id="131" name="Group 130">
            <a:extLst>
              <a:ext uri="{FF2B5EF4-FFF2-40B4-BE49-F238E27FC236}">
                <a16:creationId xmlns:a16="http://schemas.microsoft.com/office/drawing/2014/main" id="{EA035DF5-C20D-4D16-8A40-6955C376BEF3}"/>
              </a:ext>
            </a:extLst>
          </p:cNvPr>
          <p:cNvGrpSpPr/>
          <p:nvPr/>
        </p:nvGrpSpPr>
        <p:grpSpPr>
          <a:xfrm>
            <a:off x="-766183" y="2804759"/>
            <a:ext cx="2602866" cy="3231866"/>
            <a:chOff x="-2052736" y="1377752"/>
            <a:chExt cx="3540522" cy="3540522"/>
          </a:xfrm>
          <a:solidFill>
            <a:srgbClr val="8BAB42"/>
          </a:solidFill>
        </p:grpSpPr>
        <p:sp>
          <p:nvSpPr>
            <p:cNvPr id="132" name="Block Arc 131">
              <a:extLst>
                <a:ext uri="{FF2B5EF4-FFF2-40B4-BE49-F238E27FC236}">
                  <a16:creationId xmlns:a16="http://schemas.microsoft.com/office/drawing/2014/main" id="{AADFFA98-B9D9-4451-B2C8-B9B4588E64BC}"/>
                </a:ext>
              </a:extLst>
            </p:cNvPr>
            <p:cNvSpPr/>
            <p:nvPr/>
          </p:nvSpPr>
          <p:spPr>
            <a:xfrm>
              <a:off x="-2052736" y="1377752"/>
              <a:ext cx="3540522" cy="3540522"/>
            </a:xfrm>
            <a:prstGeom prst="blockArc">
              <a:avLst>
                <a:gd name="adj1" fmla="val 17694760"/>
                <a:gd name="adj2" fmla="val 849742"/>
                <a:gd name="adj3" fmla="val 1000"/>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srgbClr val="000000"/>
                </a:solidFill>
                <a:effectLst/>
                <a:uLnTx/>
                <a:uFillTx/>
                <a:latin typeface="Arial"/>
                <a:ea typeface="맑은 고딕" panose="020B0503020000020004" pitchFamily="34" charset="-127"/>
                <a:cs typeface="+mn-cs"/>
                <a:sym typeface="Arial"/>
              </a:endParaRPr>
            </a:p>
          </p:txBody>
        </p:sp>
        <p:sp>
          <p:nvSpPr>
            <p:cNvPr id="133" name="Isosceles Triangle 132">
              <a:extLst>
                <a:ext uri="{FF2B5EF4-FFF2-40B4-BE49-F238E27FC236}">
                  <a16:creationId xmlns:a16="http://schemas.microsoft.com/office/drawing/2014/main" id="{2F42092C-50ED-4980-83A1-D7016C3D8905}"/>
                </a:ext>
              </a:extLst>
            </p:cNvPr>
            <p:cNvSpPr/>
            <p:nvPr/>
          </p:nvSpPr>
          <p:spPr>
            <a:xfrm rot="12374003">
              <a:off x="1304369" y="3518776"/>
              <a:ext cx="148089" cy="194344"/>
            </a:xfrm>
            <a:prstGeom prst="triangl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grpSp>
      <p:sp>
        <p:nvSpPr>
          <p:cNvPr id="134" name="Oval 21">
            <a:extLst>
              <a:ext uri="{FF2B5EF4-FFF2-40B4-BE49-F238E27FC236}">
                <a16:creationId xmlns:a16="http://schemas.microsoft.com/office/drawing/2014/main" id="{C55C90FF-91AB-43A9-820D-B27FC5443CBB}"/>
              </a:ext>
            </a:extLst>
          </p:cNvPr>
          <p:cNvSpPr>
            <a:spLocks noChangeAspect="1"/>
          </p:cNvSpPr>
          <p:nvPr/>
        </p:nvSpPr>
        <p:spPr>
          <a:xfrm>
            <a:off x="1229491" y="5392055"/>
            <a:ext cx="245484" cy="24753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FFFFFF"/>
          </a:solidFill>
          <a:ln w="25400" cap="flat" cmpd="sng" algn="ctr">
            <a:noFill/>
            <a:prstDash val="solid"/>
          </a:ln>
          <a:effectLst>
            <a:outerShdw blurRad="8001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135" name="TextBox 134">
            <a:extLst>
              <a:ext uri="{FF2B5EF4-FFF2-40B4-BE49-F238E27FC236}">
                <a16:creationId xmlns:a16="http://schemas.microsoft.com/office/drawing/2014/main" id="{549E41D9-0362-457C-979C-86D07415D0F8}"/>
              </a:ext>
            </a:extLst>
          </p:cNvPr>
          <p:cNvSpPr txBox="1"/>
          <p:nvPr/>
        </p:nvSpPr>
        <p:spPr>
          <a:xfrm>
            <a:off x="2603088" y="2676784"/>
            <a:ext cx="4096880" cy="677108"/>
          </a:xfrm>
          <a:prstGeom prst="rect">
            <a:avLst/>
          </a:prstGeom>
          <a:noFill/>
        </p:spPr>
        <p:txBody>
          <a:bodyPr wrap="square" rtlCol="0">
            <a:spAutoFit/>
          </a:bodyPr>
          <a:lstStyle/>
          <a:p>
            <a:r>
              <a:rPr lang="vi-VN" altLang="ko-KR" sz="1900" b="1" kern="0">
                <a:solidFill>
                  <a:srgbClr val="0070C0"/>
                </a:solidFill>
                <a:cs typeface="Arial" pitchFamily="34" charset="0"/>
                <a:sym typeface="Arial"/>
              </a:rPr>
              <a:t>1. Hệ thống hiển thị giao diện chính của trang quản lý.</a:t>
            </a:r>
            <a:endParaRPr lang="ko-KR" altLang="en-US" sz="1900" b="1" kern="0" dirty="0">
              <a:solidFill>
                <a:srgbClr val="0070C0"/>
              </a:solidFill>
              <a:cs typeface="Arial" pitchFamily="34" charset="0"/>
              <a:sym typeface="Arial"/>
            </a:endParaRPr>
          </a:p>
        </p:txBody>
      </p:sp>
      <p:sp>
        <p:nvSpPr>
          <p:cNvPr id="136" name="TextBox 135">
            <a:extLst>
              <a:ext uri="{FF2B5EF4-FFF2-40B4-BE49-F238E27FC236}">
                <a16:creationId xmlns:a16="http://schemas.microsoft.com/office/drawing/2014/main" id="{629C332C-FFDB-4ADE-BD9B-1BC9A148968D}"/>
              </a:ext>
            </a:extLst>
          </p:cNvPr>
          <p:cNvSpPr txBox="1"/>
          <p:nvPr/>
        </p:nvSpPr>
        <p:spPr>
          <a:xfrm>
            <a:off x="2995800" y="3404705"/>
            <a:ext cx="3413015" cy="677108"/>
          </a:xfrm>
          <a:prstGeom prst="rect">
            <a:avLst/>
          </a:prstGeom>
          <a:noFill/>
        </p:spPr>
        <p:txBody>
          <a:bodyPr wrap="square" rtlCol="0">
            <a:spAutoFit/>
          </a:bodyPr>
          <a:lstStyle/>
          <a:p>
            <a:r>
              <a:rPr lang="vi-VN" altLang="ko-KR" sz="1900" b="1" kern="0">
                <a:solidFill>
                  <a:srgbClr val="7030A0"/>
                </a:solidFill>
                <a:cs typeface="Arial" pitchFamily="34" charset="0"/>
                <a:sym typeface="Arial"/>
              </a:rPr>
              <a:t>2. Người quản lý chọn nút “Quản lý tất cả truyện”.</a:t>
            </a:r>
            <a:endParaRPr lang="ko-KR" altLang="en-US" sz="1900" b="1" kern="0" dirty="0">
              <a:solidFill>
                <a:srgbClr val="7030A0"/>
              </a:solidFill>
              <a:cs typeface="Arial" pitchFamily="34" charset="0"/>
              <a:sym typeface="Arial"/>
            </a:endParaRPr>
          </a:p>
        </p:txBody>
      </p:sp>
      <p:sp>
        <p:nvSpPr>
          <p:cNvPr id="138" name="TextBox 137">
            <a:extLst>
              <a:ext uri="{FF2B5EF4-FFF2-40B4-BE49-F238E27FC236}">
                <a16:creationId xmlns:a16="http://schemas.microsoft.com/office/drawing/2014/main" id="{104ECC1E-6C7F-45D2-A123-983E477F1D50}"/>
              </a:ext>
            </a:extLst>
          </p:cNvPr>
          <p:cNvSpPr txBox="1"/>
          <p:nvPr/>
        </p:nvSpPr>
        <p:spPr>
          <a:xfrm>
            <a:off x="7792818" y="2875426"/>
            <a:ext cx="2976533" cy="384721"/>
          </a:xfrm>
          <a:prstGeom prst="rect">
            <a:avLst/>
          </a:prstGeom>
          <a:noFill/>
        </p:spPr>
        <p:txBody>
          <a:bodyPr wrap="square" rtlCol="0">
            <a:spAutoFit/>
          </a:bodyPr>
          <a:lstStyle/>
          <a:p>
            <a:r>
              <a:rPr lang="vi-VN" altLang="ko-KR" sz="1900" b="1" kern="0">
                <a:solidFill>
                  <a:srgbClr val="000000">
                    <a:lumMod val="75000"/>
                    <a:lumOff val="25000"/>
                  </a:srgbClr>
                </a:solidFill>
                <a:cs typeface="Arial" pitchFamily="34" charset="0"/>
                <a:sym typeface="Arial"/>
              </a:rPr>
              <a:t>Không có</a:t>
            </a:r>
            <a:endParaRPr lang="vi-VN" altLang="ko-KR" sz="1900" kern="0">
              <a:solidFill>
                <a:srgbClr val="000000">
                  <a:lumMod val="75000"/>
                  <a:lumOff val="25000"/>
                </a:srgbClr>
              </a:solidFill>
              <a:cs typeface="Arial" pitchFamily="34" charset="0"/>
              <a:sym typeface="Arial"/>
            </a:endParaRPr>
          </a:p>
        </p:txBody>
      </p:sp>
      <p:sp>
        <p:nvSpPr>
          <p:cNvPr id="139" name="TextBox 138">
            <a:extLst>
              <a:ext uri="{FF2B5EF4-FFF2-40B4-BE49-F238E27FC236}">
                <a16:creationId xmlns:a16="http://schemas.microsoft.com/office/drawing/2014/main" id="{8A5AED1F-4079-4FA0-B32E-56E5F45A05C5}"/>
              </a:ext>
            </a:extLst>
          </p:cNvPr>
          <p:cNvSpPr txBox="1"/>
          <p:nvPr/>
        </p:nvSpPr>
        <p:spPr>
          <a:xfrm>
            <a:off x="7464242" y="2462365"/>
            <a:ext cx="2808312" cy="384721"/>
          </a:xfrm>
          <a:prstGeom prst="rect">
            <a:avLst/>
          </a:prstGeom>
          <a:noFill/>
        </p:spPr>
        <p:txBody>
          <a:bodyPr wrap="square" rtlCol="0">
            <a:spAutoFit/>
          </a:bodyPr>
          <a:lstStyle/>
          <a:p>
            <a:r>
              <a:rPr lang="en-US" altLang="ko-KR" sz="1900" b="1" kern="0">
                <a:solidFill>
                  <a:srgbClr val="000000">
                    <a:lumMod val="75000"/>
                    <a:lumOff val="25000"/>
                  </a:srgbClr>
                </a:solidFill>
                <a:cs typeface="Arial" pitchFamily="34" charset="0"/>
                <a:sym typeface="Arial"/>
              </a:rPr>
              <a:t>Luồng sự kiện phụ</a:t>
            </a:r>
            <a:endParaRPr lang="ko-KR" altLang="en-US" sz="1900" b="1" kern="0" dirty="0">
              <a:solidFill>
                <a:srgbClr val="000000">
                  <a:lumMod val="75000"/>
                  <a:lumOff val="25000"/>
                </a:srgbClr>
              </a:solidFill>
              <a:cs typeface="Arial" pitchFamily="34" charset="0"/>
              <a:sym typeface="Arial"/>
            </a:endParaRPr>
          </a:p>
        </p:txBody>
      </p:sp>
      <p:sp>
        <p:nvSpPr>
          <p:cNvPr id="140" name="TextBox 139">
            <a:extLst>
              <a:ext uri="{FF2B5EF4-FFF2-40B4-BE49-F238E27FC236}">
                <a16:creationId xmlns:a16="http://schemas.microsoft.com/office/drawing/2014/main" id="{1F0358E7-A564-457E-91EA-D9F334BE68F9}"/>
              </a:ext>
            </a:extLst>
          </p:cNvPr>
          <p:cNvSpPr txBox="1"/>
          <p:nvPr/>
        </p:nvSpPr>
        <p:spPr>
          <a:xfrm>
            <a:off x="2856932" y="4391863"/>
            <a:ext cx="3306830" cy="677108"/>
          </a:xfrm>
          <a:prstGeom prst="rect">
            <a:avLst/>
          </a:prstGeom>
          <a:noFill/>
        </p:spPr>
        <p:txBody>
          <a:bodyPr wrap="square" rtlCol="0">
            <a:spAutoFit/>
          </a:bodyPr>
          <a:lstStyle/>
          <a:p>
            <a:r>
              <a:rPr lang="vi-VN" altLang="ko-KR" sz="1900" b="1" kern="0">
                <a:solidFill>
                  <a:srgbClr val="00B0F0"/>
                </a:solidFill>
                <a:cs typeface="Arial" pitchFamily="34" charset="0"/>
                <a:sym typeface="Arial"/>
              </a:rPr>
              <a:t>3. Hệ thống hiển thị danh sách tất cả các truyện.</a:t>
            </a:r>
            <a:endParaRPr lang="ko-KR" altLang="en-US" sz="1900" b="1" kern="0" dirty="0">
              <a:solidFill>
                <a:srgbClr val="00B0F0"/>
              </a:solidFill>
              <a:cs typeface="Arial" pitchFamily="34" charset="0"/>
              <a:sym typeface="Arial"/>
            </a:endParaRPr>
          </a:p>
        </p:txBody>
      </p:sp>
      <p:sp>
        <p:nvSpPr>
          <p:cNvPr id="141" name="Oval 140">
            <a:extLst>
              <a:ext uri="{FF2B5EF4-FFF2-40B4-BE49-F238E27FC236}">
                <a16:creationId xmlns:a16="http://schemas.microsoft.com/office/drawing/2014/main" id="{A8C97104-6654-4FEA-AEBF-DAA12BA34D12}"/>
              </a:ext>
            </a:extLst>
          </p:cNvPr>
          <p:cNvSpPr/>
          <p:nvPr/>
        </p:nvSpPr>
        <p:spPr>
          <a:xfrm>
            <a:off x="976106" y="2875426"/>
            <a:ext cx="529377" cy="554058"/>
          </a:xfrm>
          <a:prstGeom prst="ellipse">
            <a:avLst/>
          </a:prstGeom>
          <a:solidFill>
            <a:srgbClr val="8BAB4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142" name="Rectangle 9">
            <a:extLst>
              <a:ext uri="{FF2B5EF4-FFF2-40B4-BE49-F238E27FC236}">
                <a16:creationId xmlns:a16="http://schemas.microsoft.com/office/drawing/2014/main" id="{00AEF571-1ACF-420F-89C9-7DB26AD9127A}"/>
              </a:ext>
            </a:extLst>
          </p:cNvPr>
          <p:cNvSpPr/>
          <p:nvPr/>
        </p:nvSpPr>
        <p:spPr>
          <a:xfrm>
            <a:off x="1049121" y="3022419"/>
            <a:ext cx="317247" cy="296971"/>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FFFFFF"/>
          </a:solidFill>
          <a:ln w="25400" cap="flat" cmpd="sng" algn="ctr">
            <a:noFill/>
            <a:prstDash val="solid"/>
          </a:ln>
          <a:effectLst>
            <a:outerShdw blurRad="8001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143" name="Oval 142">
            <a:extLst>
              <a:ext uri="{FF2B5EF4-FFF2-40B4-BE49-F238E27FC236}">
                <a16:creationId xmlns:a16="http://schemas.microsoft.com/office/drawing/2014/main" id="{C6A380DB-0D5F-4CC5-89EE-DFDDC9E6F390}"/>
              </a:ext>
            </a:extLst>
          </p:cNvPr>
          <p:cNvSpPr/>
          <p:nvPr/>
        </p:nvSpPr>
        <p:spPr>
          <a:xfrm>
            <a:off x="2082119" y="4625734"/>
            <a:ext cx="529377" cy="554058"/>
          </a:xfrm>
          <a:prstGeom prst="ellipse">
            <a:avLst/>
          </a:prstGeom>
          <a:solidFill>
            <a:srgbClr val="3A81B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144" name="Rounded Rectangle 27">
            <a:extLst>
              <a:ext uri="{FF2B5EF4-FFF2-40B4-BE49-F238E27FC236}">
                <a16:creationId xmlns:a16="http://schemas.microsoft.com/office/drawing/2014/main" id="{394FE857-0540-4BBE-B6D8-7D7C3996FF1E}"/>
              </a:ext>
            </a:extLst>
          </p:cNvPr>
          <p:cNvSpPr/>
          <p:nvPr/>
        </p:nvSpPr>
        <p:spPr>
          <a:xfrm>
            <a:off x="2171985" y="4833949"/>
            <a:ext cx="356377" cy="23502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rgbClr val="FFFFFF"/>
          </a:solidFill>
          <a:ln w="25400" cap="flat" cmpd="sng" algn="ctr">
            <a:noFill/>
            <a:prstDash val="solid"/>
          </a:ln>
          <a:effectLst>
            <a:outerShdw blurRad="8001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145" name="TextBox 144">
            <a:extLst>
              <a:ext uri="{FF2B5EF4-FFF2-40B4-BE49-F238E27FC236}">
                <a16:creationId xmlns:a16="http://schemas.microsoft.com/office/drawing/2014/main" id="{4E39E088-E516-473C-B6D8-3F4B71FDA752}"/>
              </a:ext>
            </a:extLst>
          </p:cNvPr>
          <p:cNvSpPr txBox="1"/>
          <p:nvPr/>
        </p:nvSpPr>
        <p:spPr>
          <a:xfrm>
            <a:off x="1416406" y="2191603"/>
            <a:ext cx="2808312" cy="384721"/>
          </a:xfrm>
          <a:prstGeom prst="rect">
            <a:avLst/>
          </a:prstGeom>
          <a:noFill/>
        </p:spPr>
        <p:txBody>
          <a:bodyPr wrap="square" rtlCol="0">
            <a:spAutoFit/>
          </a:bodyPr>
          <a:lstStyle/>
          <a:p>
            <a:r>
              <a:rPr lang="en-US" altLang="ko-KR" sz="1900" b="1" kern="0">
                <a:solidFill>
                  <a:srgbClr val="000000">
                    <a:lumMod val="75000"/>
                    <a:lumOff val="25000"/>
                  </a:srgbClr>
                </a:solidFill>
                <a:cs typeface="Arial" pitchFamily="34" charset="0"/>
                <a:sym typeface="Arial"/>
              </a:rPr>
              <a:t>Luồng sự kiện chính</a:t>
            </a:r>
            <a:endParaRPr lang="ko-KR" altLang="en-US" sz="1900" b="1" kern="0" dirty="0">
              <a:solidFill>
                <a:srgbClr val="000000">
                  <a:lumMod val="75000"/>
                  <a:lumOff val="25000"/>
                </a:srgbClr>
              </a:solidFill>
              <a:cs typeface="Arial" pitchFamily="34" charset="0"/>
              <a:sym typeface="Arial"/>
            </a:endParaRPr>
          </a:p>
        </p:txBody>
      </p:sp>
    </p:spTree>
    <p:extLst>
      <p:ext uri="{BB962C8B-B14F-4D97-AF65-F5344CB8AC3E}">
        <p14:creationId xmlns:p14="http://schemas.microsoft.com/office/powerpoint/2010/main" val="1742550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5"/>
                                        </p:tgtEl>
                                        <p:attrNameLst>
                                          <p:attrName>style.visibility</p:attrName>
                                        </p:attrNameLst>
                                      </p:cBhvr>
                                      <p:to>
                                        <p:strVal val="visible"/>
                                      </p:to>
                                    </p:set>
                                    <p:animEffect transition="in" filter="barn(inVertical)">
                                      <p:cBhvr>
                                        <p:cTn id="12" dur="500"/>
                                        <p:tgtEl>
                                          <p:spTgt spid="14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4"/>
                                        </p:tgtEl>
                                        <p:attrNameLst>
                                          <p:attrName>style.visibility</p:attrName>
                                        </p:attrNameLst>
                                      </p:cBhvr>
                                      <p:to>
                                        <p:strVal val="visible"/>
                                      </p:to>
                                    </p:set>
                                    <p:animEffect transition="in" filter="barn(inVertical)">
                                      <p:cBhvr>
                                        <p:cTn id="17" dur="500"/>
                                        <p:tgtEl>
                                          <p:spTgt spid="124"/>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34"/>
                                        </p:tgtEl>
                                        <p:attrNameLst>
                                          <p:attrName>style.visibility</p:attrName>
                                        </p:attrNameLst>
                                      </p:cBhvr>
                                      <p:to>
                                        <p:strVal val="visible"/>
                                      </p:to>
                                    </p:set>
                                    <p:animEffect transition="in" filter="barn(inVertical)">
                                      <p:cBhvr>
                                        <p:cTn id="20" dur="500"/>
                                        <p:tgtEl>
                                          <p:spTgt spid="134"/>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35"/>
                                        </p:tgtEl>
                                        <p:attrNameLst>
                                          <p:attrName>style.visibility</p:attrName>
                                        </p:attrNameLst>
                                      </p:cBhvr>
                                      <p:to>
                                        <p:strVal val="visible"/>
                                      </p:to>
                                    </p:set>
                                    <p:animEffect transition="in" filter="barn(inVertical)">
                                      <p:cBhvr>
                                        <p:cTn id="23" dur="500"/>
                                        <p:tgtEl>
                                          <p:spTgt spid="13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36"/>
                                        </p:tgtEl>
                                        <p:attrNameLst>
                                          <p:attrName>style.visibility</p:attrName>
                                        </p:attrNameLst>
                                      </p:cBhvr>
                                      <p:to>
                                        <p:strVal val="visible"/>
                                      </p:to>
                                    </p:set>
                                    <p:animEffect transition="in" filter="barn(inVertical)">
                                      <p:cBhvr>
                                        <p:cTn id="26" dur="500"/>
                                        <p:tgtEl>
                                          <p:spTgt spid="136"/>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40"/>
                                        </p:tgtEl>
                                        <p:attrNameLst>
                                          <p:attrName>style.visibility</p:attrName>
                                        </p:attrNameLst>
                                      </p:cBhvr>
                                      <p:to>
                                        <p:strVal val="visible"/>
                                      </p:to>
                                    </p:set>
                                    <p:animEffect transition="in" filter="barn(inVertical)">
                                      <p:cBhvr>
                                        <p:cTn id="29" dur="500"/>
                                        <p:tgtEl>
                                          <p:spTgt spid="140"/>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41"/>
                                        </p:tgtEl>
                                        <p:attrNameLst>
                                          <p:attrName>style.visibility</p:attrName>
                                        </p:attrNameLst>
                                      </p:cBhvr>
                                      <p:to>
                                        <p:strVal val="visible"/>
                                      </p:to>
                                    </p:set>
                                    <p:animEffect transition="in" filter="barn(inVertical)">
                                      <p:cBhvr>
                                        <p:cTn id="32" dur="500"/>
                                        <p:tgtEl>
                                          <p:spTgt spid="141"/>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42"/>
                                        </p:tgtEl>
                                        <p:attrNameLst>
                                          <p:attrName>style.visibility</p:attrName>
                                        </p:attrNameLst>
                                      </p:cBhvr>
                                      <p:to>
                                        <p:strVal val="visible"/>
                                      </p:to>
                                    </p:set>
                                    <p:animEffect transition="in" filter="barn(inVertical)">
                                      <p:cBhvr>
                                        <p:cTn id="35" dur="500"/>
                                        <p:tgtEl>
                                          <p:spTgt spid="14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43"/>
                                        </p:tgtEl>
                                        <p:attrNameLst>
                                          <p:attrName>style.visibility</p:attrName>
                                        </p:attrNameLst>
                                      </p:cBhvr>
                                      <p:to>
                                        <p:strVal val="visible"/>
                                      </p:to>
                                    </p:set>
                                    <p:animEffect transition="in" filter="barn(inVertical)">
                                      <p:cBhvr>
                                        <p:cTn id="38" dur="500"/>
                                        <p:tgtEl>
                                          <p:spTgt spid="143"/>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44"/>
                                        </p:tgtEl>
                                        <p:attrNameLst>
                                          <p:attrName>style.visibility</p:attrName>
                                        </p:attrNameLst>
                                      </p:cBhvr>
                                      <p:to>
                                        <p:strVal val="visible"/>
                                      </p:to>
                                    </p:set>
                                    <p:animEffect transition="in" filter="barn(inVertical)">
                                      <p:cBhvr>
                                        <p:cTn id="41" dur="500"/>
                                        <p:tgtEl>
                                          <p:spTgt spid="144"/>
                                        </p:tgtEl>
                                      </p:cBhvr>
                                    </p:animEffect>
                                  </p:childTnLst>
                                </p:cTn>
                              </p:par>
                              <p:par>
                                <p:cTn id="42" presetID="16" presetClass="entr" presetSubtype="21" fill="hold" nodeType="withEffect">
                                  <p:stCondLst>
                                    <p:cond delay="0"/>
                                  </p:stCondLst>
                                  <p:childTnLst>
                                    <p:set>
                                      <p:cBhvr>
                                        <p:cTn id="43" dur="1" fill="hold">
                                          <p:stCondLst>
                                            <p:cond delay="0"/>
                                          </p:stCondLst>
                                        </p:cTn>
                                        <p:tgtEl>
                                          <p:spTgt spid="125"/>
                                        </p:tgtEl>
                                        <p:attrNameLst>
                                          <p:attrName>style.visibility</p:attrName>
                                        </p:attrNameLst>
                                      </p:cBhvr>
                                      <p:to>
                                        <p:strVal val="visible"/>
                                      </p:to>
                                    </p:set>
                                    <p:animEffect transition="in" filter="barn(inVertical)">
                                      <p:cBhvr>
                                        <p:cTn id="44" dur="500"/>
                                        <p:tgtEl>
                                          <p:spTgt spid="125"/>
                                        </p:tgtEl>
                                      </p:cBhvr>
                                    </p:animEffect>
                                  </p:childTnLst>
                                </p:cTn>
                              </p:par>
                              <p:par>
                                <p:cTn id="45" presetID="16" presetClass="entr" presetSubtype="21" fill="hold" nodeType="withEffect">
                                  <p:stCondLst>
                                    <p:cond delay="0"/>
                                  </p:stCondLst>
                                  <p:childTnLst>
                                    <p:set>
                                      <p:cBhvr>
                                        <p:cTn id="46" dur="1" fill="hold">
                                          <p:stCondLst>
                                            <p:cond delay="0"/>
                                          </p:stCondLst>
                                        </p:cTn>
                                        <p:tgtEl>
                                          <p:spTgt spid="128"/>
                                        </p:tgtEl>
                                        <p:attrNameLst>
                                          <p:attrName>style.visibility</p:attrName>
                                        </p:attrNameLst>
                                      </p:cBhvr>
                                      <p:to>
                                        <p:strVal val="visible"/>
                                      </p:to>
                                    </p:set>
                                    <p:animEffect transition="in" filter="barn(inVertical)">
                                      <p:cBhvr>
                                        <p:cTn id="47" dur="500"/>
                                        <p:tgtEl>
                                          <p:spTgt spid="128"/>
                                        </p:tgtEl>
                                      </p:cBhvr>
                                    </p:animEffect>
                                  </p:childTnLst>
                                </p:cTn>
                              </p:par>
                              <p:par>
                                <p:cTn id="48" presetID="16" presetClass="entr" presetSubtype="21" fill="hold" nodeType="with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barn(inVertical)">
                                      <p:cBhvr>
                                        <p:cTn id="50" dur="500"/>
                                        <p:tgtEl>
                                          <p:spTgt spid="131"/>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139"/>
                                        </p:tgtEl>
                                        <p:attrNameLst>
                                          <p:attrName>style.visibility</p:attrName>
                                        </p:attrNameLst>
                                      </p:cBhvr>
                                      <p:to>
                                        <p:strVal val="visible"/>
                                      </p:to>
                                    </p:set>
                                    <p:animEffect transition="in" filter="barn(inVertical)">
                                      <p:cBhvr>
                                        <p:cTn id="55" dur="500"/>
                                        <p:tgtEl>
                                          <p:spTgt spid="139"/>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138"/>
                                        </p:tgtEl>
                                        <p:attrNameLst>
                                          <p:attrName>style.visibility</p:attrName>
                                        </p:attrNameLst>
                                      </p:cBhvr>
                                      <p:to>
                                        <p:strVal val="visible"/>
                                      </p:to>
                                    </p:set>
                                    <p:animEffect transition="in" filter="barn(inVertical)">
                                      <p:cBhvr>
                                        <p:cTn id="58"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4" grpId="0" animBg="1"/>
      <p:bldP spid="134" grpId="0" animBg="1"/>
      <p:bldP spid="135" grpId="0"/>
      <p:bldP spid="136" grpId="0"/>
      <p:bldP spid="138" grpId="0"/>
      <p:bldP spid="139" grpId="0"/>
      <p:bldP spid="140" grpId="0"/>
      <p:bldP spid="141" grpId="0" animBg="1"/>
      <p:bldP spid="142" grpId="0" animBg="1"/>
      <p:bldP spid="143" grpId="0" animBg="1"/>
      <p:bldP spid="144" grpId="0" animBg="1"/>
      <p:bldP spid="1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1. Yêu cầu chức năng</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264028"/>
            <a:ext cx="7409811" cy="32909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1.3 Đặc tả UC (Một số UC tiêu biểu)</a:t>
            </a:r>
            <a:endParaRPr lang="en-US" altLang="ko-KR" sz="2000" dirty="0">
              <a:solidFill>
                <a:schemeClr val="accent2"/>
              </a:solidFill>
              <a:latin typeface="+mj-lt"/>
            </a:endParaRPr>
          </a:p>
        </p:txBody>
      </p:sp>
      <p:sp>
        <p:nvSpPr>
          <p:cNvPr id="8" name="Text Placeholder 2">
            <a:extLst>
              <a:ext uri="{FF2B5EF4-FFF2-40B4-BE49-F238E27FC236}">
                <a16:creationId xmlns:a16="http://schemas.microsoft.com/office/drawing/2014/main" id="{5CB26750-38DF-4B67-A60E-6883C6A5AAD4}"/>
              </a:ext>
            </a:extLst>
          </p:cNvPr>
          <p:cNvSpPr txBox="1"/>
          <p:nvPr/>
        </p:nvSpPr>
        <p:spPr>
          <a:xfrm>
            <a:off x="-403682" y="1715202"/>
            <a:ext cx="6104938"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a.  UC</a:t>
            </a:r>
            <a:r>
              <a:rPr lang="en-US" sz="2000"/>
              <a:t> thêm truyện</a:t>
            </a:r>
          </a:p>
        </p:txBody>
      </p:sp>
      <p:cxnSp>
        <p:nvCxnSpPr>
          <p:cNvPr id="6" name="Straight Connector 5">
            <a:extLst>
              <a:ext uri="{FF2B5EF4-FFF2-40B4-BE49-F238E27FC236}">
                <a16:creationId xmlns:a16="http://schemas.microsoft.com/office/drawing/2014/main" id="{26B8334D-B867-4A6F-8656-A73642775198}"/>
              </a:ext>
            </a:extLst>
          </p:cNvPr>
          <p:cNvCxnSpPr>
            <a:cxnSpLocks/>
          </p:cNvCxnSpPr>
          <p:nvPr/>
        </p:nvCxnSpPr>
        <p:spPr>
          <a:xfrm>
            <a:off x="1105469" y="3556115"/>
            <a:ext cx="10058400" cy="0"/>
          </a:xfrm>
          <a:prstGeom prst="line">
            <a:avLst/>
          </a:prstGeom>
          <a:ln w="25400">
            <a:solidFill>
              <a:schemeClr val="accent6"/>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62108C-F633-4338-840D-533A434ECBD1}"/>
              </a:ext>
            </a:extLst>
          </p:cNvPr>
          <p:cNvGrpSpPr/>
          <p:nvPr/>
        </p:nvGrpSpPr>
        <p:grpSpPr>
          <a:xfrm>
            <a:off x="1627269" y="3268088"/>
            <a:ext cx="566549" cy="611527"/>
            <a:chOff x="1835696" y="2517293"/>
            <a:chExt cx="792088" cy="792088"/>
          </a:xfrm>
        </p:grpSpPr>
        <p:sp>
          <p:nvSpPr>
            <p:cNvPr id="10" name="Diamond 9">
              <a:extLst>
                <a:ext uri="{FF2B5EF4-FFF2-40B4-BE49-F238E27FC236}">
                  <a16:creationId xmlns:a16="http://schemas.microsoft.com/office/drawing/2014/main" id="{28BAED06-52DB-4323-B92B-4E7BBA86AE2E}"/>
                </a:ext>
              </a:extLst>
            </p:cNvPr>
            <p:cNvSpPr/>
            <p:nvPr/>
          </p:nvSpPr>
          <p:spPr>
            <a:xfrm>
              <a:off x="1835696" y="2517293"/>
              <a:ext cx="792088" cy="792088"/>
            </a:xfrm>
            <a:prstGeom prst="diamond">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Diamond 10">
              <a:extLst>
                <a:ext uri="{FF2B5EF4-FFF2-40B4-BE49-F238E27FC236}">
                  <a16:creationId xmlns:a16="http://schemas.microsoft.com/office/drawing/2014/main" id="{A8425597-0F48-4F62-8D6F-0C0A69B72522}"/>
                </a:ext>
              </a:extLst>
            </p:cNvPr>
            <p:cNvSpPr/>
            <p:nvPr/>
          </p:nvSpPr>
          <p:spPr>
            <a:xfrm>
              <a:off x="1901658" y="2583255"/>
              <a:ext cx="660164" cy="660164"/>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11">
            <a:extLst>
              <a:ext uri="{FF2B5EF4-FFF2-40B4-BE49-F238E27FC236}">
                <a16:creationId xmlns:a16="http://schemas.microsoft.com/office/drawing/2014/main" id="{561E692C-0F1A-44EE-BA28-236AA5F6F544}"/>
              </a:ext>
            </a:extLst>
          </p:cNvPr>
          <p:cNvGrpSpPr/>
          <p:nvPr/>
        </p:nvGrpSpPr>
        <p:grpSpPr>
          <a:xfrm>
            <a:off x="3679133" y="3234156"/>
            <a:ext cx="566549" cy="631864"/>
            <a:chOff x="1835696" y="2517293"/>
            <a:chExt cx="792088" cy="792088"/>
          </a:xfrm>
        </p:grpSpPr>
        <p:sp>
          <p:nvSpPr>
            <p:cNvPr id="13" name="Diamond 12">
              <a:extLst>
                <a:ext uri="{FF2B5EF4-FFF2-40B4-BE49-F238E27FC236}">
                  <a16:creationId xmlns:a16="http://schemas.microsoft.com/office/drawing/2014/main" id="{851EDF03-3460-4F0A-AF9E-1B4A5E9B4CC0}"/>
                </a:ext>
              </a:extLst>
            </p:cNvPr>
            <p:cNvSpPr/>
            <p:nvPr/>
          </p:nvSpPr>
          <p:spPr>
            <a:xfrm>
              <a:off x="1835696" y="2517293"/>
              <a:ext cx="792088" cy="792088"/>
            </a:xfrm>
            <a:prstGeom prst="diamond">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Diamond 13">
              <a:extLst>
                <a:ext uri="{FF2B5EF4-FFF2-40B4-BE49-F238E27FC236}">
                  <a16:creationId xmlns:a16="http://schemas.microsoft.com/office/drawing/2014/main" id="{5B6E45B5-31D6-43B1-9115-34796DB084EE}"/>
                </a:ext>
              </a:extLst>
            </p:cNvPr>
            <p:cNvSpPr/>
            <p:nvPr/>
          </p:nvSpPr>
          <p:spPr>
            <a:xfrm>
              <a:off x="1901658" y="2583255"/>
              <a:ext cx="660164" cy="660164"/>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5" name="Group 14">
            <a:extLst>
              <a:ext uri="{FF2B5EF4-FFF2-40B4-BE49-F238E27FC236}">
                <a16:creationId xmlns:a16="http://schemas.microsoft.com/office/drawing/2014/main" id="{1AA8FD9D-B5DC-480E-91B9-9FDB022EBEC9}"/>
              </a:ext>
            </a:extLst>
          </p:cNvPr>
          <p:cNvGrpSpPr/>
          <p:nvPr/>
        </p:nvGrpSpPr>
        <p:grpSpPr>
          <a:xfrm>
            <a:off x="5882912" y="3243293"/>
            <a:ext cx="566549" cy="611528"/>
            <a:chOff x="1835696" y="2517293"/>
            <a:chExt cx="792088" cy="792088"/>
          </a:xfrm>
        </p:grpSpPr>
        <p:sp>
          <p:nvSpPr>
            <p:cNvPr id="16" name="Diamond 15">
              <a:extLst>
                <a:ext uri="{FF2B5EF4-FFF2-40B4-BE49-F238E27FC236}">
                  <a16:creationId xmlns:a16="http://schemas.microsoft.com/office/drawing/2014/main" id="{04C73FF3-C0BB-4BF7-B1BC-C4ED4B68A3C4}"/>
                </a:ext>
              </a:extLst>
            </p:cNvPr>
            <p:cNvSpPr/>
            <p:nvPr/>
          </p:nvSpPr>
          <p:spPr>
            <a:xfrm>
              <a:off x="1835696" y="2517293"/>
              <a:ext cx="792088" cy="792088"/>
            </a:xfrm>
            <a:prstGeom prst="diamond">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7" name="Diamond 16">
              <a:extLst>
                <a:ext uri="{FF2B5EF4-FFF2-40B4-BE49-F238E27FC236}">
                  <a16:creationId xmlns:a16="http://schemas.microsoft.com/office/drawing/2014/main" id="{89ED2EC1-BEFB-4F21-8941-9E0C1F349250}"/>
                </a:ext>
              </a:extLst>
            </p:cNvPr>
            <p:cNvSpPr/>
            <p:nvPr/>
          </p:nvSpPr>
          <p:spPr>
            <a:xfrm>
              <a:off x="1901658" y="2583255"/>
              <a:ext cx="660164" cy="660164"/>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8" name="Group 17">
            <a:extLst>
              <a:ext uri="{FF2B5EF4-FFF2-40B4-BE49-F238E27FC236}">
                <a16:creationId xmlns:a16="http://schemas.microsoft.com/office/drawing/2014/main" id="{F02E483D-6E88-4258-9F09-BE561712EFB7}"/>
              </a:ext>
            </a:extLst>
          </p:cNvPr>
          <p:cNvGrpSpPr/>
          <p:nvPr/>
        </p:nvGrpSpPr>
        <p:grpSpPr>
          <a:xfrm>
            <a:off x="7907347" y="3232457"/>
            <a:ext cx="566549" cy="611529"/>
            <a:chOff x="1835696" y="2517293"/>
            <a:chExt cx="792088" cy="792088"/>
          </a:xfrm>
        </p:grpSpPr>
        <p:sp>
          <p:nvSpPr>
            <p:cNvPr id="19" name="Diamond 18">
              <a:extLst>
                <a:ext uri="{FF2B5EF4-FFF2-40B4-BE49-F238E27FC236}">
                  <a16:creationId xmlns:a16="http://schemas.microsoft.com/office/drawing/2014/main" id="{65482DE6-A682-4518-9DDE-5B1135A4DEBA}"/>
                </a:ext>
              </a:extLst>
            </p:cNvPr>
            <p:cNvSpPr/>
            <p:nvPr/>
          </p:nvSpPr>
          <p:spPr>
            <a:xfrm>
              <a:off x="1835696" y="2517293"/>
              <a:ext cx="792088" cy="792088"/>
            </a:xfrm>
            <a:prstGeom prst="diamond">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Diamond 19">
              <a:extLst>
                <a:ext uri="{FF2B5EF4-FFF2-40B4-BE49-F238E27FC236}">
                  <a16:creationId xmlns:a16="http://schemas.microsoft.com/office/drawing/2014/main" id="{68B86169-1502-4A49-AC76-D874F1800299}"/>
                </a:ext>
              </a:extLst>
            </p:cNvPr>
            <p:cNvSpPr/>
            <p:nvPr/>
          </p:nvSpPr>
          <p:spPr>
            <a:xfrm>
              <a:off x="1901658" y="2583255"/>
              <a:ext cx="660164" cy="660164"/>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1" name="Group 20">
            <a:extLst>
              <a:ext uri="{FF2B5EF4-FFF2-40B4-BE49-F238E27FC236}">
                <a16:creationId xmlns:a16="http://schemas.microsoft.com/office/drawing/2014/main" id="{1B366A10-A708-4CB8-B23E-AAC4EABBD1B6}"/>
              </a:ext>
            </a:extLst>
          </p:cNvPr>
          <p:cNvGrpSpPr/>
          <p:nvPr/>
        </p:nvGrpSpPr>
        <p:grpSpPr>
          <a:xfrm>
            <a:off x="9994220" y="3253015"/>
            <a:ext cx="566549" cy="592085"/>
            <a:chOff x="1835696" y="2517293"/>
            <a:chExt cx="792088" cy="792088"/>
          </a:xfrm>
        </p:grpSpPr>
        <p:sp>
          <p:nvSpPr>
            <p:cNvPr id="22" name="Diamond 21">
              <a:extLst>
                <a:ext uri="{FF2B5EF4-FFF2-40B4-BE49-F238E27FC236}">
                  <a16:creationId xmlns:a16="http://schemas.microsoft.com/office/drawing/2014/main" id="{A2236B31-44CE-4F9A-8364-974A103128B8}"/>
                </a:ext>
              </a:extLst>
            </p:cNvPr>
            <p:cNvSpPr/>
            <p:nvPr/>
          </p:nvSpPr>
          <p:spPr>
            <a:xfrm>
              <a:off x="1835696" y="2517293"/>
              <a:ext cx="792088" cy="792088"/>
            </a:xfrm>
            <a:prstGeom prst="diamon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Diamond 22">
              <a:extLst>
                <a:ext uri="{FF2B5EF4-FFF2-40B4-BE49-F238E27FC236}">
                  <a16:creationId xmlns:a16="http://schemas.microsoft.com/office/drawing/2014/main" id="{ECEB2C05-A6F7-476F-876A-714E291586F9}"/>
                </a:ext>
              </a:extLst>
            </p:cNvPr>
            <p:cNvSpPr/>
            <p:nvPr/>
          </p:nvSpPr>
          <p:spPr>
            <a:xfrm>
              <a:off x="1901658" y="2583255"/>
              <a:ext cx="660164" cy="660164"/>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4" name="TextBox 23">
            <a:extLst>
              <a:ext uri="{FF2B5EF4-FFF2-40B4-BE49-F238E27FC236}">
                <a16:creationId xmlns:a16="http://schemas.microsoft.com/office/drawing/2014/main" id="{579EE660-EB86-4391-ADA9-FBF362F44222}"/>
              </a:ext>
            </a:extLst>
          </p:cNvPr>
          <p:cNvSpPr txBox="1"/>
          <p:nvPr/>
        </p:nvSpPr>
        <p:spPr>
          <a:xfrm>
            <a:off x="1004230" y="2820636"/>
            <a:ext cx="1720591" cy="369332"/>
          </a:xfrm>
          <a:prstGeom prst="rect">
            <a:avLst/>
          </a:prstGeom>
          <a:noFill/>
        </p:spPr>
        <p:txBody>
          <a:bodyPr wrap="square" rtlCol="0" anchor="ctr">
            <a:spAutoFit/>
          </a:bodyPr>
          <a:lstStyle/>
          <a:p>
            <a:pPr algn="ctr"/>
            <a:r>
              <a:rPr lang="en-US" altLang="ko-KR" b="1">
                <a:solidFill>
                  <a:schemeClr val="accent5"/>
                </a:solidFill>
                <a:cs typeface="Arial" pitchFamily="34" charset="0"/>
              </a:rPr>
              <a:t>Tác nhân</a:t>
            </a:r>
            <a:endParaRPr lang="ko-KR" altLang="en-US" b="1" dirty="0">
              <a:solidFill>
                <a:schemeClr val="accent5"/>
              </a:solidFill>
              <a:cs typeface="Arial" pitchFamily="34" charset="0"/>
            </a:endParaRPr>
          </a:p>
        </p:txBody>
      </p:sp>
      <p:sp>
        <p:nvSpPr>
          <p:cNvPr id="25" name="TextBox 24">
            <a:extLst>
              <a:ext uri="{FF2B5EF4-FFF2-40B4-BE49-F238E27FC236}">
                <a16:creationId xmlns:a16="http://schemas.microsoft.com/office/drawing/2014/main" id="{E3454B6E-D6FB-481B-A8E3-1522573ADC30}"/>
              </a:ext>
            </a:extLst>
          </p:cNvPr>
          <p:cNvSpPr txBox="1"/>
          <p:nvPr/>
        </p:nvSpPr>
        <p:spPr>
          <a:xfrm>
            <a:off x="3224762" y="2802820"/>
            <a:ext cx="1425530" cy="369332"/>
          </a:xfrm>
          <a:prstGeom prst="rect">
            <a:avLst/>
          </a:prstGeom>
          <a:noFill/>
        </p:spPr>
        <p:txBody>
          <a:bodyPr wrap="square" rtlCol="0" anchor="ctr">
            <a:spAutoFit/>
          </a:bodyPr>
          <a:lstStyle/>
          <a:p>
            <a:pPr algn="ctr"/>
            <a:r>
              <a:rPr lang="en-US" altLang="ko-KR" b="1">
                <a:solidFill>
                  <a:schemeClr val="accent4"/>
                </a:solidFill>
                <a:cs typeface="Arial" pitchFamily="34" charset="0"/>
              </a:rPr>
              <a:t>Mô tả ngắn</a:t>
            </a:r>
            <a:endParaRPr lang="ko-KR" altLang="en-US" b="1" dirty="0">
              <a:solidFill>
                <a:schemeClr val="accent4"/>
              </a:solidFill>
              <a:cs typeface="Arial" pitchFamily="34" charset="0"/>
            </a:endParaRPr>
          </a:p>
        </p:txBody>
      </p:sp>
      <p:sp>
        <p:nvSpPr>
          <p:cNvPr id="26" name="TextBox 25">
            <a:extLst>
              <a:ext uri="{FF2B5EF4-FFF2-40B4-BE49-F238E27FC236}">
                <a16:creationId xmlns:a16="http://schemas.microsoft.com/office/drawing/2014/main" id="{CE26F9D3-6B19-4C2A-8809-8E427059FEDE}"/>
              </a:ext>
            </a:extLst>
          </p:cNvPr>
          <p:cNvSpPr txBox="1"/>
          <p:nvPr/>
        </p:nvSpPr>
        <p:spPr>
          <a:xfrm>
            <a:off x="5277097" y="2820307"/>
            <a:ext cx="1777043" cy="307777"/>
          </a:xfrm>
          <a:prstGeom prst="rect">
            <a:avLst/>
          </a:prstGeom>
          <a:noFill/>
        </p:spPr>
        <p:txBody>
          <a:bodyPr wrap="square" rtlCol="0" anchor="ctr">
            <a:spAutoFit/>
          </a:bodyPr>
          <a:lstStyle/>
          <a:p>
            <a:pPr algn="ctr"/>
            <a:r>
              <a:rPr lang="en-US" altLang="ko-KR" b="1">
                <a:solidFill>
                  <a:schemeClr val="accent3"/>
                </a:solidFill>
                <a:cs typeface="Arial" pitchFamily="34" charset="0"/>
              </a:rPr>
              <a:t>Tiền điều kiện</a:t>
            </a:r>
            <a:endParaRPr lang="ko-KR" altLang="en-US" b="1" dirty="0">
              <a:solidFill>
                <a:schemeClr val="accent3"/>
              </a:solidFill>
              <a:cs typeface="Arial" pitchFamily="34" charset="0"/>
            </a:endParaRPr>
          </a:p>
        </p:txBody>
      </p:sp>
      <p:sp>
        <p:nvSpPr>
          <p:cNvPr id="27" name="TextBox 26">
            <a:extLst>
              <a:ext uri="{FF2B5EF4-FFF2-40B4-BE49-F238E27FC236}">
                <a16:creationId xmlns:a16="http://schemas.microsoft.com/office/drawing/2014/main" id="{8E200D78-54D6-4E3F-9CB0-4C1BDC4E7821}"/>
              </a:ext>
            </a:extLst>
          </p:cNvPr>
          <p:cNvSpPr txBox="1"/>
          <p:nvPr/>
        </p:nvSpPr>
        <p:spPr>
          <a:xfrm>
            <a:off x="7676639" y="2771871"/>
            <a:ext cx="1210547" cy="369332"/>
          </a:xfrm>
          <a:prstGeom prst="rect">
            <a:avLst/>
          </a:prstGeom>
          <a:noFill/>
        </p:spPr>
        <p:txBody>
          <a:bodyPr wrap="square" rtlCol="0" anchor="ctr">
            <a:spAutoFit/>
          </a:bodyPr>
          <a:lstStyle/>
          <a:p>
            <a:pPr algn="ctr"/>
            <a:r>
              <a:rPr lang="en-US" altLang="ko-KR" b="1">
                <a:solidFill>
                  <a:schemeClr val="accent2"/>
                </a:solidFill>
                <a:cs typeface="Arial" pitchFamily="34" charset="0"/>
              </a:rPr>
              <a:t>Kết quả</a:t>
            </a:r>
            <a:endParaRPr lang="ko-KR" altLang="en-US" b="1" dirty="0">
              <a:solidFill>
                <a:schemeClr val="accent2"/>
              </a:solidFill>
              <a:cs typeface="Arial" pitchFamily="34" charset="0"/>
            </a:endParaRPr>
          </a:p>
        </p:txBody>
      </p:sp>
      <p:sp>
        <p:nvSpPr>
          <p:cNvPr id="28" name="TextBox 27">
            <a:extLst>
              <a:ext uri="{FF2B5EF4-FFF2-40B4-BE49-F238E27FC236}">
                <a16:creationId xmlns:a16="http://schemas.microsoft.com/office/drawing/2014/main" id="{27F0719B-66E4-4081-A645-085EE8395AE5}"/>
              </a:ext>
            </a:extLst>
          </p:cNvPr>
          <p:cNvSpPr txBox="1"/>
          <p:nvPr/>
        </p:nvSpPr>
        <p:spPr>
          <a:xfrm>
            <a:off x="9167788" y="2768275"/>
            <a:ext cx="2366510" cy="369332"/>
          </a:xfrm>
          <a:prstGeom prst="rect">
            <a:avLst/>
          </a:prstGeom>
          <a:noFill/>
        </p:spPr>
        <p:txBody>
          <a:bodyPr wrap="square" rtlCol="0" anchor="ctr">
            <a:spAutoFit/>
          </a:bodyPr>
          <a:lstStyle/>
          <a:p>
            <a:pPr algn="ctr"/>
            <a:r>
              <a:rPr lang="en-US" altLang="ko-KR" b="1">
                <a:solidFill>
                  <a:schemeClr val="accent1"/>
                </a:solidFill>
                <a:cs typeface="Arial" pitchFamily="34" charset="0"/>
              </a:rPr>
              <a:t>Điều kiện kích hoạt</a:t>
            </a:r>
            <a:endParaRPr lang="ko-KR" altLang="en-US" b="1" dirty="0">
              <a:solidFill>
                <a:schemeClr val="accent1"/>
              </a:solidFill>
              <a:cs typeface="Arial" pitchFamily="34" charset="0"/>
            </a:endParaRPr>
          </a:p>
        </p:txBody>
      </p:sp>
      <p:sp>
        <p:nvSpPr>
          <p:cNvPr id="29" name="TextBox 28">
            <a:extLst>
              <a:ext uri="{FF2B5EF4-FFF2-40B4-BE49-F238E27FC236}">
                <a16:creationId xmlns:a16="http://schemas.microsoft.com/office/drawing/2014/main" id="{2F6B093A-1DF1-4294-90D5-B1D4DC95CCA0}"/>
              </a:ext>
            </a:extLst>
          </p:cNvPr>
          <p:cNvSpPr txBox="1"/>
          <p:nvPr/>
        </p:nvSpPr>
        <p:spPr>
          <a:xfrm>
            <a:off x="1222575" y="4032703"/>
            <a:ext cx="1502246" cy="307777"/>
          </a:xfrm>
          <a:prstGeom prst="rect">
            <a:avLst/>
          </a:prstGeom>
          <a:noFill/>
        </p:spPr>
        <p:txBody>
          <a:bodyPr wrap="square" rtlCol="0">
            <a:spAutoFit/>
          </a:bodyPr>
          <a:lstStyle/>
          <a:p>
            <a:pPr algn="ctr"/>
            <a:r>
              <a:rPr lang="en-US"/>
              <a:t>Người quản lý</a:t>
            </a:r>
            <a:endParaRPr lang="ko-KR" altLang="en-US" sz="1400"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8920EFC4-5699-444A-99FC-1245A7A77C51}"/>
              </a:ext>
            </a:extLst>
          </p:cNvPr>
          <p:cNvSpPr txBox="1"/>
          <p:nvPr/>
        </p:nvSpPr>
        <p:spPr>
          <a:xfrm>
            <a:off x="3271309" y="4053558"/>
            <a:ext cx="1502246" cy="1477328"/>
          </a:xfrm>
          <a:prstGeom prst="rect">
            <a:avLst/>
          </a:prstGeom>
          <a:noFill/>
        </p:spPr>
        <p:txBody>
          <a:bodyPr wrap="square" rtlCol="0">
            <a:spAutoFit/>
          </a:bodyPr>
          <a:lstStyle/>
          <a:p>
            <a:pPr algn="ctr"/>
            <a:r>
              <a:rPr lang="vi-VN" altLang="ko-KR">
                <a:cs typeface="Arial" pitchFamily="34" charset="0"/>
              </a:rPr>
              <a:t>Người quản lý muốn thêm truyện mới vào hệ thống.</a:t>
            </a:r>
          </a:p>
        </p:txBody>
      </p:sp>
      <p:sp>
        <p:nvSpPr>
          <p:cNvPr id="31" name="TextBox 30">
            <a:extLst>
              <a:ext uri="{FF2B5EF4-FFF2-40B4-BE49-F238E27FC236}">
                <a16:creationId xmlns:a16="http://schemas.microsoft.com/office/drawing/2014/main" id="{5EF1827A-E9F1-45E8-98FB-F02E9C0EC656}"/>
              </a:ext>
            </a:extLst>
          </p:cNvPr>
          <p:cNvSpPr txBox="1"/>
          <p:nvPr/>
        </p:nvSpPr>
        <p:spPr>
          <a:xfrm>
            <a:off x="5487938" y="4083485"/>
            <a:ext cx="1502246" cy="1200329"/>
          </a:xfrm>
          <a:prstGeom prst="rect">
            <a:avLst/>
          </a:prstGeom>
          <a:noFill/>
        </p:spPr>
        <p:txBody>
          <a:bodyPr wrap="square" rtlCol="0">
            <a:spAutoFit/>
          </a:bodyPr>
          <a:lstStyle/>
          <a:p>
            <a:pPr algn="ctr"/>
            <a:r>
              <a:rPr lang="vi-VN" altLang="ko-KR">
                <a:cs typeface="Arial" pitchFamily="34" charset="0"/>
              </a:rPr>
              <a:t>Người dùng có tài khoản là người quản lý.</a:t>
            </a:r>
          </a:p>
        </p:txBody>
      </p:sp>
      <p:sp>
        <p:nvSpPr>
          <p:cNvPr id="32" name="TextBox 31">
            <a:extLst>
              <a:ext uri="{FF2B5EF4-FFF2-40B4-BE49-F238E27FC236}">
                <a16:creationId xmlns:a16="http://schemas.microsoft.com/office/drawing/2014/main" id="{BA604DC8-8563-4923-A28A-2C009BC37862}"/>
              </a:ext>
            </a:extLst>
          </p:cNvPr>
          <p:cNvSpPr txBox="1"/>
          <p:nvPr/>
        </p:nvSpPr>
        <p:spPr>
          <a:xfrm>
            <a:off x="7642542" y="4073101"/>
            <a:ext cx="1502246" cy="1200329"/>
          </a:xfrm>
          <a:prstGeom prst="rect">
            <a:avLst/>
          </a:prstGeom>
          <a:noFill/>
        </p:spPr>
        <p:txBody>
          <a:bodyPr wrap="square" rtlCol="0">
            <a:spAutoFit/>
          </a:bodyPr>
          <a:lstStyle/>
          <a:p>
            <a:pPr algn="ctr"/>
            <a:r>
              <a:rPr lang="vi-VN" altLang="ko-KR">
                <a:cs typeface="Arial" pitchFamily="34" charset="0"/>
              </a:rPr>
              <a:t>Người quản lý thêm truyện thành công.</a:t>
            </a:r>
          </a:p>
        </p:txBody>
      </p:sp>
      <p:sp>
        <p:nvSpPr>
          <p:cNvPr id="33" name="TextBox 32">
            <a:extLst>
              <a:ext uri="{FF2B5EF4-FFF2-40B4-BE49-F238E27FC236}">
                <a16:creationId xmlns:a16="http://schemas.microsoft.com/office/drawing/2014/main" id="{C7C1D6A9-B84B-41AB-8E84-3102C9867B03}"/>
              </a:ext>
            </a:extLst>
          </p:cNvPr>
          <p:cNvSpPr txBox="1"/>
          <p:nvPr/>
        </p:nvSpPr>
        <p:spPr>
          <a:xfrm>
            <a:off x="9610937" y="4073101"/>
            <a:ext cx="1502246" cy="1477328"/>
          </a:xfrm>
          <a:prstGeom prst="rect">
            <a:avLst/>
          </a:prstGeom>
          <a:noFill/>
        </p:spPr>
        <p:txBody>
          <a:bodyPr wrap="square" rtlCol="0">
            <a:spAutoFit/>
          </a:bodyPr>
          <a:lstStyle/>
          <a:p>
            <a:pPr algn="ctr"/>
            <a:r>
              <a:rPr lang="vi-VN" altLang="ko-KR">
                <a:cs typeface="Arial" pitchFamily="34" charset="0"/>
              </a:rPr>
              <a:t>Người quản lý thực hiện việc thêm truyện vào hệ thống.</a:t>
            </a:r>
          </a:p>
        </p:txBody>
      </p:sp>
    </p:spTree>
    <p:extLst>
      <p:ext uri="{BB962C8B-B14F-4D97-AF65-F5344CB8AC3E}">
        <p14:creationId xmlns:p14="http://schemas.microsoft.com/office/powerpoint/2010/main" val="18005359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barn(inVertical)">
                                      <p:cBhvr>
                                        <p:cTn id="15" dur="500"/>
                                        <p:tgtEl>
                                          <p:spTgt spid="29"/>
                                        </p:tgtEl>
                                      </p:cBhvr>
                                    </p:animEffect>
                                  </p:childTnLst>
                                </p:cTn>
                              </p:par>
                              <p:par>
                                <p:cTn id="16" presetID="16" presetClass="entr" presetSubtype="2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arn(inVertical)">
                                      <p:cBhvr>
                                        <p:cTn id="21" dur="500"/>
                                        <p:tgtEl>
                                          <p:spTgt spid="24"/>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barn(inVertical)">
                                      <p:cBhvr>
                                        <p:cTn id="24" dur="500"/>
                                        <p:tgtEl>
                                          <p:spTgt spid="30"/>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arn(inVertical)">
                                      <p:cBhvr>
                                        <p:cTn id="27" dur="500"/>
                                        <p:tgtEl>
                                          <p:spTgt spid="25"/>
                                        </p:tgtEl>
                                      </p:cBhvr>
                                    </p:animEffect>
                                  </p:childTnLst>
                                </p:cTn>
                              </p:par>
                              <p:par>
                                <p:cTn id="28" presetID="16" presetClass="entr" presetSubtype="21"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barn(inVertical)">
                                      <p:cBhvr>
                                        <p:cTn id="33" dur="500"/>
                                        <p:tgtEl>
                                          <p:spTgt spid="31"/>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barn(inVertical)">
                                      <p:cBhvr>
                                        <p:cTn id="36" dur="500"/>
                                        <p:tgtEl>
                                          <p:spTgt spid="26"/>
                                        </p:tgtEl>
                                      </p:cBhvr>
                                    </p:animEffect>
                                  </p:childTnLst>
                                </p:cTn>
                              </p:par>
                              <p:par>
                                <p:cTn id="37" presetID="16" presetClass="entr" presetSubtype="21"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arn(inVertical)">
                                      <p:cBhvr>
                                        <p:cTn id="39" dur="500"/>
                                        <p:tgtEl>
                                          <p:spTgt spid="15"/>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barn(inVertical)">
                                      <p:cBhvr>
                                        <p:cTn id="42" dur="500"/>
                                        <p:tgtEl>
                                          <p:spTgt spid="32"/>
                                        </p:tgtEl>
                                      </p:cBhvr>
                                    </p:animEffect>
                                  </p:childTnLst>
                                </p:cTn>
                              </p:par>
                              <p:par>
                                <p:cTn id="43" presetID="16" presetClass="entr" presetSubtype="21"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arn(inVertical)">
                                      <p:cBhvr>
                                        <p:cTn id="45" dur="500"/>
                                        <p:tgtEl>
                                          <p:spTgt spid="18"/>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barn(inVertical)">
                                      <p:cBhvr>
                                        <p:cTn id="48" dur="500"/>
                                        <p:tgtEl>
                                          <p:spTgt spid="27"/>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barn(inVertical)">
                                      <p:cBhvr>
                                        <p:cTn id="51" dur="500"/>
                                        <p:tgtEl>
                                          <p:spTgt spid="33"/>
                                        </p:tgtEl>
                                      </p:cBhvr>
                                    </p:animEffect>
                                  </p:childTnLst>
                                </p:cTn>
                              </p:par>
                              <p:par>
                                <p:cTn id="52" presetID="16" presetClass="entr" presetSubtype="21"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barn(inVertical)">
                                      <p:cBhvr>
                                        <p:cTn id="54" dur="500"/>
                                        <p:tgtEl>
                                          <p:spTgt spid="21"/>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barn(inVertical)">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4" grpId="0"/>
      <p:bldP spid="25" grpId="0"/>
      <p:bldP spid="26" grpId="0"/>
      <p:bldP spid="27" grpId="0"/>
      <p:bldP spid="28" grpId="0"/>
      <p:bldP spid="29" grpId="0"/>
      <p:bldP spid="30" grpId="0"/>
      <p:bldP spid="31" grpId="0"/>
      <p:bldP spid="32"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1. Yêu cầu chức năng</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264028"/>
            <a:ext cx="7409811" cy="32909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1.3 Đặc tả UC (Một số UC tiêu biểu)</a:t>
            </a:r>
            <a:endParaRPr lang="en-US" altLang="ko-KR" sz="2000" dirty="0">
              <a:solidFill>
                <a:schemeClr val="accent2"/>
              </a:solidFill>
              <a:latin typeface="+mj-lt"/>
            </a:endParaRPr>
          </a:p>
        </p:txBody>
      </p:sp>
      <p:sp>
        <p:nvSpPr>
          <p:cNvPr id="8" name="Text Placeholder 2">
            <a:extLst>
              <a:ext uri="{FF2B5EF4-FFF2-40B4-BE49-F238E27FC236}">
                <a16:creationId xmlns:a16="http://schemas.microsoft.com/office/drawing/2014/main" id="{5CB26750-38DF-4B67-A60E-6883C6A5AAD4}"/>
              </a:ext>
            </a:extLst>
          </p:cNvPr>
          <p:cNvSpPr txBox="1"/>
          <p:nvPr/>
        </p:nvSpPr>
        <p:spPr>
          <a:xfrm>
            <a:off x="-403682" y="1715202"/>
            <a:ext cx="6104938"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a.  UC</a:t>
            </a:r>
            <a:r>
              <a:rPr lang="en-US" sz="2000"/>
              <a:t> hiển thị danh sách tất cả truyện</a:t>
            </a:r>
          </a:p>
        </p:txBody>
      </p:sp>
      <p:sp>
        <p:nvSpPr>
          <p:cNvPr id="124" name="Oval 123">
            <a:extLst>
              <a:ext uri="{FF2B5EF4-FFF2-40B4-BE49-F238E27FC236}">
                <a16:creationId xmlns:a16="http://schemas.microsoft.com/office/drawing/2014/main" id="{0CE70ED7-8956-4BBA-B2ED-E5D5D07BAA36}"/>
              </a:ext>
            </a:extLst>
          </p:cNvPr>
          <p:cNvSpPr/>
          <p:nvPr/>
        </p:nvSpPr>
        <p:spPr>
          <a:xfrm>
            <a:off x="1068709" y="5228733"/>
            <a:ext cx="529377" cy="554058"/>
          </a:xfrm>
          <a:prstGeom prst="ellipse">
            <a:avLst/>
          </a:prstGeom>
          <a:solidFill>
            <a:srgbClr val="D89F3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grpSp>
        <p:nvGrpSpPr>
          <p:cNvPr id="125" name="Group 124">
            <a:extLst>
              <a:ext uri="{FF2B5EF4-FFF2-40B4-BE49-F238E27FC236}">
                <a16:creationId xmlns:a16="http://schemas.microsoft.com/office/drawing/2014/main" id="{404B4165-9E32-4F2D-81AB-47CFBBBAD8A4}"/>
              </a:ext>
            </a:extLst>
          </p:cNvPr>
          <p:cNvGrpSpPr/>
          <p:nvPr/>
        </p:nvGrpSpPr>
        <p:grpSpPr>
          <a:xfrm>
            <a:off x="-44920" y="2818704"/>
            <a:ext cx="2347751" cy="3215594"/>
            <a:chOff x="-1241419" y="1431052"/>
            <a:chExt cx="3193504" cy="3224314"/>
          </a:xfrm>
          <a:solidFill>
            <a:srgbClr val="D89F39"/>
          </a:solidFill>
        </p:grpSpPr>
        <p:sp>
          <p:nvSpPr>
            <p:cNvPr id="126" name="Block Arc 125">
              <a:extLst>
                <a:ext uri="{FF2B5EF4-FFF2-40B4-BE49-F238E27FC236}">
                  <a16:creationId xmlns:a16="http://schemas.microsoft.com/office/drawing/2014/main" id="{3010D9C1-05C5-4782-8053-5793DB665119}"/>
                </a:ext>
              </a:extLst>
            </p:cNvPr>
            <p:cNvSpPr/>
            <p:nvPr/>
          </p:nvSpPr>
          <p:spPr>
            <a:xfrm>
              <a:off x="-1241419" y="1431052"/>
              <a:ext cx="3193504" cy="3193504"/>
            </a:xfrm>
            <a:prstGeom prst="blockArc">
              <a:avLst>
                <a:gd name="adj1" fmla="val 16290582"/>
                <a:gd name="adj2" fmla="val 4576946"/>
                <a:gd name="adj3" fmla="val 984"/>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srgbClr val="000000"/>
                </a:solidFill>
                <a:effectLst/>
                <a:uLnTx/>
                <a:uFillTx/>
                <a:latin typeface="Arial"/>
                <a:ea typeface="맑은 고딕" panose="020B0503020000020004" pitchFamily="34" charset="-127"/>
                <a:cs typeface="+mn-cs"/>
                <a:sym typeface="Arial"/>
              </a:endParaRPr>
            </a:p>
          </p:txBody>
        </p:sp>
        <p:sp>
          <p:nvSpPr>
            <p:cNvPr id="127" name="Isosceles Triangle 126">
              <a:extLst>
                <a:ext uri="{FF2B5EF4-FFF2-40B4-BE49-F238E27FC236}">
                  <a16:creationId xmlns:a16="http://schemas.microsoft.com/office/drawing/2014/main" id="{A039C30F-0958-47ED-B843-ABC2BD2F658B}"/>
                </a:ext>
              </a:extLst>
            </p:cNvPr>
            <p:cNvSpPr/>
            <p:nvPr/>
          </p:nvSpPr>
          <p:spPr>
            <a:xfrm rot="15300000">
              <a:off x="595793" y="4484150"/>
              <a:ext cx="148089" cy="194344"/>
            </a:xfrm>
            <a:prstGeom prst="triangl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grpSp>
      <p:grpSp>
        <p:nvGrpSpPr>
          <p:cNvPr id="128" name="Group 127">
            <a:extLst>
              <a:ext uri="{FF2B5EF4-FFF2-40B4-BE49-F238E27FC236}">
                <a16:creationId xmlns:a16="http://schemas.microsoft.com/office/drawing/2014/main" id="{70DFCC83-50B4-4DD8-8BC7-0AF66457982B}"/>
              </a:ext>
            </a:extLst>
          </p:cNvPr>
          <p:cNvGrpSpPr/>
          <p:nvPr/>
        </p:nvGrpSpPr>
        <p:grpSpPr>
          <a:xfrm>
            <a:off x="-278285" y="2645290"/>
            <a:ext cx="2976533" cy="3714567"/>
            <a:chOff x="-1620688" y="1203598"/>
            <a:chExt cx="4048798" cy="4048798"/>
          </a:xfrm>
          <a:solidFill>
            <a:srgbClr val="3A81BA"/>
          </a:solidFill>
        </p:grpSpPr>
        <p:sp>
          <p:nvSpPr>
            <p:cNvPr id="129" name="Block Arc 128">
              <a:extLst>
                <a:ext uri="{FF2B5EF4-FFF2-40B4-BE49-F238E27FC236}">
                  <a16:creationId xmlns:a16="http://schemas.microsoft.com/office/drawing/2014/main" id="{436AB4F7-B071-40A0-BA4E-45FF452C8524}"/>
                </a:ext>
              </a:extLst>
            </p:cNvPr>
            <p:cNvSpPr/>
            <p:nvPr/>
          </p:nvSpPr>
          <p:spPr>
            <a:xfrm>
              <a:off x="-1620688" y="1203598"/>
              <a:ext cx="4048798" cy="4048798"/>
            </a:xfrm>
            <a:prstGeom prst="blockArc">
              <a:avLst>
                <a:gd name="adj1" fmla="val 16233158"/>
                <a:gd name="adj2" fmla="val 1430557"/>
                <a:gd name="adj3" fmla="val 83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srgbClr val="000000"/>
                </a:solidFill>
                <a:effectLst/>
                <a:uLnTx/>
                <a:uFillTx/>
                <a:latin typeface="Arial"/>
                <a:ea typeface="맑은 고딕" panose="020B0503020000020004" pitchFamily="34" charset="-127"/>
                <a:cs typeface="+mn-cs"/>
                <a:sym typeface="Arial"/>
              </a:endParaRPr>
            </a:p>
          </p:txBody>
        </p:sp>
        <p:sp>
          <p:nvSpPr>
            <p:cNvPr id="130" name="Isosceles Triangle 129">
              <a:extLst>
                <a:ext uri="{FF2B5EF4-FFF2-40B4-BE49-F238E27FC236}">
                  <a16:creationId xmlns:a16="http://schemas.microsoft.com/office/drawing/2014/main" id="{CAE96964-3E64-4547-A568-47DD5DA4EBEC}"/>
                </a:ext>
              </a:extLst>
            </p:cNvPr>
            <p:cNvSpPr/>
            <p:nvPr/>
          </p:nvSpPr>
          <p:spPr>
            <a:xfrm rot="12374003">
              <a:off x="2112022" y="4027393"/>
              <a:ext cx="148089" cy="194344"/>
            </a:xfrm>
            <a:prstGeom prst="triangl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grpSp>
      <p:grpSp>
        <p:nvGrpSpPr>
          <p:cNvPr id="131" name="Group 130">
            <a:extLst>
              <a:ext uri="{FF2B5EF4-FFF2-40B4-BE49-F238E27FC236}">
                <a16:creationId xmlns:a16="http://schemas.microsoft.com/office/drawing/2014/main" id="{EA035DF5-C20D-4D16-8A40-6955C376BEF3}"/>
              </a:ext>
            </a:extLst>
          </p:cNvPr>
          <p:cNvGrpSpPr/>
          <p:nvPr/>
        </p:nvGrpSpPr>
        <p:grpSpPr>
          <a:xfrm>
            <a:off x="-752541" y="2818407"/>
            <a:ext cx="2602866" cy="3231866"/>
            <a:chOff x="-2052736" y="1377752"/>
            <a:chExt cx="3540522" cy="3540522"/>
          </a:xfrm>
          <a:solidFill>
            <a:srgbClr val="8BAB42"/>
          </a:solidFill>
        </p:grpSpPr>
        <p:sp>
          <p:nvSpPr>
            <p:cNvPr id="132" name="Block Arc 131">
              <a:extLst>
                <a:ext uri="{FF2B5EF4-FFF2-40B4-BE49-F238E27FC236}">
                  <a16:creationId xmlns:a16="http://schemas.microsoft.com/office/drawing/2014/main" id="{AADFFA98-B9D9-4451-B2C8-B9B4588E64BC}"/>
                </a:ext>
              </a:extLst>
            </p:cNvPr>
            <p:cNvSpPr/>
            <p:nvPr/>
          </p:nvSpPr>
          <p:spPr>
            <a:xfrm>
              <a:off x="-2052736" y="1377752"/>
              <a:ext cx="3540522" cy="3540522"/>
            </a:xfrm>
            <a:prstGeom prst="blockArc">
              <a:avLst>
                <a:gd name="adj1" fmla="val 17694760"/>
                <a:gd name="adj2" fmla="val 849742"/>
                <a:gd name="adj3" fmla="val 1000"/>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srgbClr val="000000"/>
                </a:solidFill>
                <a:effectLst/>
                <a:uLnTx/>
                <a:uFillTx/>
                <a:latin typeface="Arial"/>
                <a:ea typeface="맑은 고딕" panose="020B0503020000020004" pitchFamily="34" charset="-127"/>
                <a:cs typeface="+mn-cs"/>
                <a:sym typeface="Arial"/>
              </a:endParaRPr>
            </a:p>
          </p:txBody>
        </p:sp>
        <p:sp>
          <p:nvSpPr>
            <p:cNvPr id="133" name="Isosceles Triangle 132">
              <a:extLst>
                <a:ext uri="{FF2B5EF4-FFF2-40B4-BE49-F238E27FC236}">
                  <a16:creationId xmlns:a16="http://schemas.microsoft.com/office/drawing/2014/main" id="{2F42092C-50ED-4980-83A1-D7016C3D8905}"/>
                </a:ext>
              </a:extLst>
            </p:cNvPr>
            <p:cNvSpPr/>
            <p:nvPr/>
          </p:nvSpPr>
          <p:spPr>
            <a:xfrm rot="12374003">
              <a:off x="1304369" y="3518776"/>
              <a:ext cx="148089" cy="194344"/>
            </a:xfrm>
            <a:prstGeom prst="triangl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grpSp>
      <p:sp>
        <p:nvSpPr>
          <p:cNvPr id="134" name="Oval 21">
            <a:extLst>
              <a:ext uri="{FF2B5EF4-FFF2-40B4-BE49-F238E27FC236}">
                <a16:creationId xmlns:a16="http://schemas.microsoft.com/office/drawing/2014/main" id="{C55C90FF-91AB-43A9-820D-B27FC5443CBB}"/>
              </a:ext>
            </a:extLst>
          </p:cNvPr>
          <p:cNvSpPr>
            <a:spLocks noChangeAspect="1"/>
          </p:cNvSpPr>
          <p:nvPr/>
        </p:nvSpPr>
        <p:spPr>
          <a:xfrm>
            <a:off x="1243133" y="5405703"/>
            <a:ext cx="245484" cy="24753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FFFFFF"/>
          </a:solidFill>
          <a:ln w="25400" cap="flat" cmpd="sng" algn="ctr">
            <a:noFill/>
            <a:prstDash val="solid"/>
          </a:ln>
          <a:effectLst>
            <a:outerShdw blurRad="8001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135" name="TextBox 134">
            <a:extLst>
              <a:ext uri="{FF2B5EF4-FFF2-40B4-BE49-F238E27FC236}">
                <a16:creationId xmlns:a16="http://schemas.microsoft.com/office/drawing/2014/main" id="{549E41D9-0362-457C-979C-86D07415D0F8}"/>
              </a:ext>
            </a:extLst>
          </p:cNvPr>
          <p:cNvSpPr txBox="1"/>
          <p:nvPr/>
        </p:nvSpPr>
        <p:spPr>
          <a:xfrm>
            <a:off x="2603087" y="2676784"/>
            <a:ext cx="5736010" cy="677108"/>
          </a:xfrm>
          <a:prstGeom prst="rect">
            <a:avLst/>
          </a:prstGeom>
          <a:noFill/>
        </p:spPr>
        <p:txBody>
          <a:bodyPr wrap="square" rtlCol="0">
            <a:spAutoFit/>
          </a:bodyPr>
          <a:lstStyle/>
          <a:p>
            <a:r>
              <a:rPr lang="vi-VN" altLang="ko-KR" sz="1900" b="1" kern="0">
                <a:solidFill>
                  <a:srgbClr val="0070C0"/>
                </a:solidFill>
                <a:cs typeface="Arial" pitchFamily="34" charset="0"/>
                <a:sym typeface="Arial"/>
              </a:rPr>
              <a:t>1. Người quản lý </a:t>
            </a:r>
            <a:r>
              <a:rPr lang="vi-VN" altLang="ko-KR" sz="1900" b="1" u="sng" kern="0">
                <a:solidFill>
                  <a:srgbClr val="0070C0"/>
                </a:solidFill>
                <a:cs typeface="Arial" pitchFamily="34" charset="0"/>
                <a:sym typeface="Arial"/>
              </a:rPr>
              <a:t>hiển thị danh sách tất cả các truyện.</a:t>
            </a:r>
          </a:p>
        </p:txBody>
      </p:sp>
      <p:sp>
        <p:nvSpPr>
          <p:cNvPr id="136" name="TextBox 135">
            <a:extLst>
              <a:ext uri="{FF2B5EF4-FFF2-40B4-BE49-F238E27FC236}">
                <a16:creationId xmlns:a16="http://schemas.microsoft.com/office/drawing/2014/main" id="{629C332C-FFDB-4ADE-BD9B-1BC9A148968D}"/>
              </a:ext>
            </a:extLst>
          </p:cNvPr>
          <p:cNvSpPr txBox="1"/>
          <p:nvPr/>
        </p:nvSpPr>
        <p:spPr>
          <a:xfrm>
            <a:off x="2995800" y="3404705"/>
            <a:ext cx="4962336" cy="384721"/>
          </a:xfrm>
          <a:prstGeom prst="rect">
            <a:avLst/>
          </a:prstGeom>
          <a:noFill/>
        </p:spPr>
        <p:txBody>
          <a:bodyPr wrap="square" rtlCol="0">
            <a:spAutoFit/>
          </a:bodyPr>
          <a:lstStyle/>
          <a:p>
            <a:r>
              <a:rPr lang="vi-VN" altLang="ko-KR" sz="1900" b="1" kern="0">
                <a:solidFill>
                  <a:srgbClr val="7030A0"/>
                </a:solidFill>
                <a:cs typeface="Arial" pitchFamily="34" charset="0"/>
                <a:sym typeface="Arial"/>
              </a:rPr>
              <a:t>2. Người quản lý chọn nút “Thêm truyện”</a:t>
            </a:r>
          </a:p>
        </p:txBody>
      </p:sp>
      <p:sp>
        <p:nvSpPr>
          <p:cNvPr id="137" name="TextBox 136">
            <a:extLst>
              <a:ext uri="{FF2B5EF4-FFF2-40B4-BE49-F238E27FC236}">
                <a16:creationId xmlns:a16="http://schemas.microsoft.com/office/drawing/2014/main" id="{9A976528-C633-4FC1-B0A7-51717DDEBC50}"/>
              </a:ext>
            </a:extLst>
          </p:cNvPr>
          <p:cNvSpPr txBox="1"/>
          <p:nvPr/>
        </p:nvSpPr>
        <p:spPr>
          <a:xfrm>
            <a:off x="3202927" y="3994225"/>
            <a:ext cx="5203011" cy="384721"/>
          </a:xfrm>
          <a:prstGeom prst="rect">
            <a:avLst/>
          </a:prstGeom>
          <a:noFill/>
        </p:spPr>
        <p:txBody>
          <a:bodyPr wrap="square" rtlCol="0">
            <a:spAutoFit/>
          </a:bodyPr>
          <a:lstStyle/>
          <a:p>
            <a:r>
              <a:rPr lang="vi-VN" altLang="ko-KR" sz="1900" b="1" kern="0">
                <a:solidFill>
                  <a:srgbClr val="92D050"/>
                </a:solidFill>
                <a:cs typeface="Arial" pitchFamily="34" charset="0"/>
                <a:sym typeface="Arial"/>
              </a:rPr>
              <a:t>3. Hệ thống hiển thị giao diện thêm truyện.</a:t>
            </a:r>
          </a:p>
        </p:txBody>
      </p:sp>
      <p:sp>
        <p:nvSpPr>
          <p:cNvPr id="138" name="TextBox 137">
            <a:extLst>
              <a:ext uri="{FF2B5EF4-FFF2-40B4-BE49-F238E27FC236}">
                <a16:creationId xmlns:a16="http://schemas.microsoft.com/office/drawing/2014/main" id="{104ECC1E-6C7F-45D2-A123-983E477F1D50}"/>
              </a:ext>
            </a:extLst>
          </p:cNvPr>
          <p:cNvSpPr txBox="1"/>
          <p:nvPr/>
        </p:nvSpPr>
        <p:spPr>
          <a:xfrm>
            <a:off x="8734514" y="2875426"/>
            <a:ext cx="3413015" cy="4185761"/>
          </a:xfrm>
          <a:prstGeom prst="rect">
            <a:avLst/>
          </a:prstGeom>
          <a:noFill/>
        </p:spPr>
        <p:txBody>
          <a:bodyPr wrap="square" rtlCol="0">
            <a:spAutoFit/>
          </a:bodyPr>
          <a:lstStyle/>
          <a:p>
            <a:r>
              <a:rPr lang="vi-VN" altLang="ko-KR" sz="1900" b="1" kern="0">
                <a:solidFill>
                  <a:srgbClr val="000000">
                    <a:lumMod val="75000"/>
                    <a:lumOff val="25000"/>
                  </a:srgbClr>
                </a:solidFill>
                <a:cs typeface="Arial" pitchFamily="34" charset="0"/>
                <a:sym typeface="Arial"/>
              </a:rPr>
              <a:t>Tại bước 4: Người quản lý không nhập thông tin hoặc nhập thiếu thông tin.</a:t>
            </a:r>
          </a:p>
          <a:p>
            <a:r>
              <a:rPr lang="vi-VN" altLang="ko-KR" sz="1900" kern="0">
                <a:solidFill>
                  <a:srgbClr val="000000">
                    <a:lumMod val="75000"/>
                    <a:lumOff val="25000"/>
                  </a:srgbClr>
                </a:solidFill>
                <a:cs typeface="Arial" pitchFamily="34" charset="0"/>
                <a:sym typeface="Arial"/>
              </a:rPr>
              <a:t>• Người quản lý chọn nút “Xác nhận”.</a:t>
            </a:r>
          </a:p>
          <a:p>
            <a:r>
              <a:rPr lang="vi-VN" altLang="ko-KR" sz="1900" kern="0">
                <a:solidFill>
                  <a:srgbClr val="000000">
                    <a:lumMod val="75000"/>
                    <a:lumOff val="25000"/>
                  </a:srgbClr>
                </a:solidFill>
                <a:cs typeface="Arial" pitchFamily="34" charset="0"/>
                <a:sym typeface="Arial"/>
              </a:rPr>
              <a:t>• Hệ thống thông báo nhập thiếu thông tin.</a:t>
            </a:r>
          </a:p>
          <a:p>
            <a:r>
              <a:rPr lang="vi-VN" altLang="ko-KR" sz="1900" kern="0">
                <a:solidFill>
                  <a:srgbClr val="000000">
                    <a:lumMod val="75000"/>
                    <a:lumOff val="25000"/>
                  </a:srgbClr>
                </a:solidFill>
                <a:cs typeface="Arial" pitchFamily="34" charset="0"/>
                <a:sym typeface="Arial"/>
              </a:rPr>
              <a:t>• Quay lại bước 3.</a:t>
            </a:r>
          </a:p>
          <a:p>
            <a:r>
              <a:rPr lang="vi-VN" altLang="ko-KR" sz="1900" b="1" kern="0">
                <a:solidFill>
                  <a:srgbClr val="000000">
                    <a:lumMod val="75000"/>
                    <a:lumOff val="25000"/>
                  </a:srgbClr>
                </a:solidFill>
                <a:cs typeface="Arial" pitchFamily="34" charset="0"/>
                <a:sym typeface="Arial"/>
              </a:rPr>
              <a:t>Tại bước 5: Người quản lý chọn nút “Hủy.</a:t>
            </a:r>
          </a:p>
          <a:p>
            <a:r>
              <a:rPr lang="vi-VN" altLang="ko-KR" sz="1900" kern="0">
                <a:solidFill>
                  <a:srgbClr val="000000">
                    <a:lumMod val="75000"/>
                    <a:lumOff val="25000"/>
                  </a:srgbClr>
                </a:solidFill>
                <a:cs typeface="Arial" pitchFamily="34" charset="0"/>
                <a:sym typeface="Arial"/>
              </a:rPr>
              <a:t>• Hệ thống hủy thao tác thêm</a:t>
            </a:r>
          </a:p>
          <a:p>
            <a:r>
              <a:rPr lang="vi-VN" altLang="ko-KR" sz="1900" kern="0">
                <a:solidFill>
                  <a:srgbClr val="000000">
                    <a:lumMod val="75000"/>
                    <a:lumOff val="25000"/>
                  </a:srgbClr>
                </a:solidFill>
                <a:cs typeface="Arial" pitchFamily="34" charset="0"/>
                <a:sym typeface="Arial"/>
              </a:rPr>
              <a:t>• Quay lại bước 1.</a:t>
            </a:r>
          </a:p>
          <a:p>
            <a:endParaRPr lang="vi-VN" altLang="ko-KR" sz="1900" b="1" kern="0">
              <a:solidFill>
                <a:srgbClr val="000000">
                  <a:lumMod val="75000"/>
                  <a:lumOff val="25000"/>
                </a:srgbClr>
              </a:solidFill>
              <a:cs typeface="Arial" pitchFamily="34" charset="0"/>
              <a:sym typeface="Arial"/>
            </a:endParaRPr>
          </a:p>
          <a:p>
            <a:endParaRPr lang="vi-VN" altLang="ko-KR" sz="1900" b="1" kern="0">
              <a:solidFill>
                <a:srgbClr val="000000">
                  <a:lumMod val="75000"/>
                  <a:lumOff val="25000"/>
                </a:srgbClr>
              </a:solidFill>
              <a:cs typeface="Arial" pitchFamily="34" charset="0"/>
              <a:sym typeface="Arial"/>
            </a:endParaRPr>
          </a:p>
        </p:txBody>
      </p:sp>
      <p:sp>
        <p:nvSpPr>
          <p:cNvPr id="139" name="TextBox 138">
            <a:extLst>
              <a:ext uri="{FF2B5EF4-FFF2-40B4-BE49-F238E27FC236}">
                <a16:creationId xmlns:a16="http://schemas.microsoft.com/office/drawing/2014/main" id="{8A5AED1F-4079-4FA0-B32E-56E5F45A05C5}"/>
              </a:ext>
            </a:extLst>
          </p:cNvPr>
          <p:cNvSpPr txBox="1"/>
          <p:nvPr/>
        </p:nvSpPr>
        <p:spPr>
          <a:xfrm>
            <a:off x="8405938" y="2462365"/>
            <a:ext cx="2808312" cy="384721"/>
          </a:xfrm>
          <a:prstGeom prst="rect">
            <a:avLst/>
          </a:prstGeom>
          <a:noFill/>
        </p:spPr>
        <p:txBody>
          <a:bodyPr wrap="square" rtlCol="0">
            <a:spAutoFit/>
          </a:bodyPr>
          <a:lstStyle/>
          <a:p>
            <a:r>
              <a:rPr lang="en-US" altLang="ko-KR" sz="1900" b="1" kern="0">
                <a:solidFill>
                  <a:srgbClr val="000000">
                    <a:lumMod val="75000"/>
                    <a:lumOff val="25000"/>
                  </a:srgbClr>
                </a:solidFill>
                <a:cs typeface="Arial" pitchFamily="34" charset="0"/>
                <a:sym typeface="Arial"/>
              </a:rPr>
              <a:t>Luồng sự kiện phụ</a:t>
            </a:r>
            <a:endParaRPr lang="ko-KR" altLang="en-US" sz="1900" b="1" kern="0" dirty="0">
              <a:solidFill>
                <a:srgbClr val="000000">
                  <a:lumMod val="75000"/>
                  <a:lumOff val="25000"/>
                </a:srgbClr>
              </a:solidFill>
              <a:cs typeface="Arial" pitchFamily="34" charset="0"/>
              <a:sym typeface="Arial"/>
            </a:endParaRPr>
          </a:p>
        </p:txBody>
      </p:sp>
      <p:sp>
        <p:nvSpPr>
          <p:cNvPr id="140" name="TextBox 139">
            <a:extLst>
              <a:ext uri="{FF2B5EF4-FFF2-40B4-BE49-F238E27FC236}">
                <a16:creationId xmlns:a16="http://schemas.microsoft.com/office/drawing/2014/main" id="{1F0358E7-A564-457E-91EA-D9F334BE68F9}"/>
              </a:ext>
            </a:extLst>
          </p:cNvPr>
          <p:cNvSpPr txBox="1"/>
          <p:nvPr/>
        </p:nvSpPr>
        <p:spPr>
          <a:xfrm>
            <a:off x="3011971" y="4524506"/>
            <a:ext cx="5736401" cy="969496"/>
          </a:xfrm>
          <a:prstGeom prst="rect">
            <a:avLst/>
          </a:prstGeom>
          <a:noFill/>
        </p:spPr>
        <p:txBody>
          <a:bodyPr wrap="square" rtlCol="0">
            <a:spAutoFit/>
          </a:bodyPr>
          <a:lstStyle/>
          <a:p>
            <a:r>
              <a:rPr lang="vi-VN" altLang="ko-KR" sz="1900" b="1" kern="0">
                <a:solidFill>
                  <a:srgbClr val="00B0F0"/>
                </a:solidFill>
                <a:cs typeface="Arial" pitchFamily="34" charset="0"/>
                <a:sym typeface="Arial"/>
              </a:rPr>
              <a:t>4. Người quản lý nhập các thông tin của truyện (tên truyện, tác giả, danh mục truyện, thể loại truyện, giới thiệu,nguồn)</a:t>
            </a:r>
          </a:p>
        </p:txBody>
      </p:sp>
      <p:sp>
        <p:nvSpPr>
          <p:cNvPr id="141" name="Oval 140">
            <a:extLst>
              <a:ext uri="{FF2B5EF4-FFF2-40B4-BE49-F238E27FC236}">
                <a16:creationId xmlns:a16="http://schemas.microsoft.com/office/drawing/2014/main" id="{A8C97104-6654-4FEA-AEBF-DAA12BA34D12}"/>
              </a:ext>
            </a:extLst>
          </p:cNvPr>
          <p:cNvSpPr/>
          <p:nvPr/>
        </p:nvSpPr>
        <p:spPr>
          <a:xfrm>
            <a:off x="958710" y="2889074"/>
            <a:ext cx="529377" cy="554058"/>
          </a:xfrm>
          <a:prstGeom prst="ellipse">
            <a:avLst/>
          </a:prstGeom>
          <a:solidFill>
            <a:srgbClr val="8BAB4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142" name="Rectangle 9">
            <a:extLst>
              <a:ext uri="{FF2B5EF4-FFF2-40B4-BE49-F238E27FC236}">
                <a16:creationId xmlns:a16="http://schemas.microsoft.com/office/drawing/2014/main" id="{00AEF571-1ACF-420F-89C9-7DB26AD9127A}"/>
              </a:ext>
            </a:extLst>
          </p:cNvPr>
          <p:cNvSpPr/>
          <p:nvPr/>
        </p:nvSpPr>
        <p:spPr>
          <a:xfrm>
            <a:off x="1062763" y="3022419"/>
            <a:ext cx="317247" cy="296971"/>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FFFFFF"/>
          </a:solidFill>
          <a:ln w="25400" cap="flat" cmpd="sng" algn="ctr">
            <a:noFill/>
            <a:prstDash val="solid"/>
          </a:ln>
          <a:effectLst>
            <a:outerShdw blurRad="8001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143" name="Oval 142">
            <a:extLst>
              <a:ext uri="{FF2B5EF4-FFF2-40B4-BE49-F238E27FC236}">
                <a16:creationId xmlns:a16="http://schemas.microsoft.com/office/drawing/2014/main" id="{C6A380DB-0D5F-4CC5-89EE-DFDDC9E6F390}"/>
              </a:ext>
            </a:extLst>
          </p:cNvPr>
          <p:cNvSpPr/>
          <p:nvPr/>
        </p:nvSpPr>
        <p:spPr>
          <a:xfrm>
            <a:off x="2068026" y="4683394"/>
            <a:ext cx="529377" cy="554058"/>
          </a:xfrm>
          <a:prstGeom prst="ellipse">
            <a:avLst/>
          </a:prstGeom>
          <a:solidFill>
            <a:srgbClr val="3A81B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144" name="Rounded Rectangle 27">
            <a:extLst>
              <a:ext uri="{FF2B5EF4-FFF2-40B4-BE49-F238E27FC236}">
                <a16:creationId xmlns:a16="http://schemas.microsoft.com/office/drawing/2014/main" id="{394FE857-0540-4BBE-B6D8-7D7C3996FF1E}"/>
              </a:ext>
            </a:extLst>
          </p:cNvPr>
          <p:cNvSpPr/>
          <p:nvPr/>
        </p:nvSpPr>
        <p:spPr>
          <a:xfrm>
            <a:off x="2185627" y="4847597"/>
            <a:ext cx="356377" cy="23502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rgbClr val="FFFFFF"/>
          </a:solidFill>
          <a:ln w="25400" cap="flat" cmpd="sng" algn="ctr">
            <a:noFill/>
            <a:prstDash val="solid"/>
          </a:ln>
          <a:effectLst>
            <a:outerShdw blurRad="8001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145" name="TextBox 144">
            <a:extLst>
              <a:ext uri="{FF2B5EF4-FFF2-40B4-BE49-F238E27FC236}">
                <a16:creationId xmlns:a16="http://schemas.microsoft.com/office/drawing/2014/main" id="{4E39E088-E516-473C-B6D8-3F4B71FDA752}"/>
              </a:ext>
            </a:extLst>
          </p:cNvPr>
          <p:cNvSpPr txBox="1"/>
          <p:nvPr/>
        </p:nvSpPr>
        <p:spPr>
          <a:xfrm>
            <a:off x="1416406" y="2191603"/>
            <a:ext cx="2808312" cy="384721"/>
          </a:xfrm>
          <a:prstGeom prst="rect">
            <a:avLst/>
          </a:prstGeom>
          <a:noFill/>
        </p:spPr>
        <p:txBody>
          <a:bodyPr wrap="square" rtlCol="0">
            <a:spAutoFit/>
          </a:bodyPr>
          <a:lstStyle/>
          <a:p>
            <a:r>
              <a:rPr lang="en-US" altLang="ko-KR" sz="1900" b="1" kern="0">
                <a:solidFill>
                  <a:srgbClr val="000000">
                    <a:lumMod val="75000"/>
                    <a:lumOff val="25000"/>
                  </a:srgbClr>
                </a:solidFill>
                <a:cs typeface="Arial" pitchFamily="34" charset="0"/>
                <a:sym typeface="Arial"/>
              </a:rPr>
              <a:t>Luồng sự kiện chính</a:t>
            </a:r>
            <a:endParaRPr lang="ko-KR" altLang="en-US" sz="1900" b="1" kern="0" dirty="0">
              <a:solidFill>
                <a:srgbClr val="000000">
                  <a:lumMod val="75000"/>
                  <a:lumOff val="25000"/>
                </a:srgbClr>
              </a:solidFill>
              <a:cs typeface="Arial" pitchFamily="34" charset="0"/>
              <a:sym typeface="Arial"/>
            </a:endParaRPr>
          </a:p>
        </p:txBody>
      </p:sp>
      <p:sp>
        <p:nvSpPr>
          <p:cNvPr id="27" name="TextBox 26">
            <a:extLst>
              <a:ext uri="{FF2B5EF4-FFF2-40B4-BE49-F238E27FC236}">
                <a16:creationId xmlns:a16="http://schemas.microsoft.com/office/drawing/2014/main" id="{2F19621D-4F5C-4E80-BECC-B1A804EEFB08}"/>
              </a:ext>
            </a:extLst>
          </p:cNvPr>
          <p:cNvSpPr txBox="1"/>
          <p:nvPr/>
        </p:nvSpPr>
        <p:spPr>
          <a:xfrm>
            <a:off x="2143958" y="5590669"/>
            <a:ext cx="6637247" cy="384721"/>
          </a:xfrm>
          <a:prstGeom prst="rect">
            <a:avLst/>
          </a:prstGeom>
          <a:noFill/>
        </p:spPr>
        <p:txBody>
          <a:bodyPr wrap="square" rtlCol="0">
            <a:spAutoFit/>
          </a:bodyPr>
          <a:lstStyle/>
          <a:p>
            <a:r>
              <a:rPr lang="vi-VN" altLang="ko-KR" sz="1900" b="1">
                <a:solidFill>
                  <a:srgbClr val="FFC000"/>
                </a:solidFill>
                <a:cs typeface="Arial" pitchFamily="34" charset="0"/>
              </a:rPr>
              <a:t>5. Người quản lý chọn nút “Xác nhận”.</a:t>
            </a:r>
            <a:endParaRPr lang="ko-KR" altLang="en-US" sz="1900" b="1" dirty="0">
              <a:solidFill>
                <a:srgbClr val="FFC000"/>
              </a:solidFill>
              <a:cs typeface="Arial" pitchFamily="34" charset="0"/>
            </a:endParaRPr>
          </a:p>
        </p:txBody>
      </p:sp>
      <p:sp>
        <p:nvSpPr>
          <p:cNvPr id="28" name="TextBox 27">
            <a:extLst>
              <a:ext uri="{FF2B5EF4-FFF2-40B4-BE49-F238E27FC236}">
                <a16:creationId xmlns:a16="http://schemas.microsoft.com/office/drawing/2014/main" id="{0261171F-02AF-49A5-872D-461C4FB4C54E}"/>
              </a:ext>
            </a:extLst>
          </p:cNvPr>
          <p:cNvSpPr txBox="1"/>
          <p:nvPr/>
        </p:nvSpPr>
        <p:spPr>
          <a:xfrm>
            <a:off x="1806215" y="6155910"/>
            <a:ext cx="6599723" cy="677108"/>
          </a:xfrm>
          <a:prstGeom prst="rect">
            <a:avLst/>
          </a:prstGeom>
          <a:noFill/>
        </p:spPr>
        <p:txBody>
          <a:bodyPr wrap="square" rtlCol="0">
            <a:spAutoFit/>
          </a:bodyPr>
          <a:lstStyle/>
          <a:p>
            <a:r>
              <a:rPr lang="vi-VN" altLang="ko-KR" sz="1900" b="1">
                <a:solidFill>
                  <a:srgbClr val="FF0000"/>
                </a:solidFill>
                <a:cs typeface="Arial" pitchFamily="34" charset="0"/>
              </a:rPr>
              <a:t>6. Hệ thống lưu vào cơ sở dữ liệu và thông báo thêm truyện thành công.</a:t>
            </a:r>
            <a:endParaRPr lang="ko-KR" altLang="en-US" sz="1900" b="1" dirty="0">
              <a:solidFill>
                <a:srgbClr val="FF0000"/>
              </a:solidFill>
              <a:cs typeface="Arial" pitchFamily="34" charset="0"/>
            </a:endParaRPr>
          </a:p>
        </p:txBody>
      </p:sp>
    </p:spTree>
    <p:extLst>
      <p:ext uri="{BB962C8B-B14F-4D97-AF65-F5344CB8AC3E}">
        <p14:creationId xmlns:p14="http://schemas.microsoft.com/office/powerpoint/2010/main" val="38800540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barn(inVertical)">
                                      <p:cBhvr>
                                        <p:cTn id="7" dur="500"/>
                                        <p:tgtEl>
                                          <p:spTgt spid="124"/>
                                        </p:tgtEl>
                                      </p:cBhvr>
                                    </p:animEffect>
                                  </p:childTnLst>
                                </p:cTn>
                              </p:par>
                              <p:par>
                                <p:cTn id="8" presetID="16" presetClass="entr" presetSubtype="21" fill="hold"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barn(inVertical)">
                                      <p:cBhvr>
                                        <p:cTn id="10" dur="500"/>
                                        <p:tgtEl>
                                          <p:spTgt spid="125"/>
                                        </p:tgtEl>
                                      </p:cBhvr>
                                    </p:animEffect>
                                  </p:childTnLst>
                                </p:cTn>
                              </p:par>
                              <p:par>
                                <p:cTn id="11" presetID="16" presetClass="entr" presetSubtype="21" fill="hold" nodeType="withEffect">
                                  <p:stCondLst>
                                    <p:cond delay="0"/>
                                  </p:stCondLst>
                                  <p:childTnLst>
                                    <p:set>
                                      <p:cBhvr>
                                        <p:cTn id="12" dur="1" fill="hold">
                                          <p:stCondLst>
                                            <p:cond delay="0"/>
                                          </p:stCondLst>
                                        </p:cTn>
                                        <p:tgtEl>
                                          <p:spTgt spid="128"/>
                                        </p:tgtEl>
                                        <p:attrNameLst>
                                          <p:attrName>style.visibility</p:attrName>
                                        </p:attrNameLst>
                                      </p:cBhvr>
                                      <p:to>
                                        <p:strVal val="visible"/>
                                      </p:to>
                                    </p:set>
                                    <p:animEffect transition="in" filter="barn(inVertical)">
                                      <p:cBhvr>
                                        <p:cTn id="13" dur="500"/>
                                        <p:tgtEl>
                                          <p:spTgt spid="128"/>
                                        </p:tgtEl>
                                      </p:cBhvr>
                                    </p:animEffect>
                                  </p:childTnLst>
                                </p:cTn>
                              </p:par>
                              <p:par>
                                <p:cTn id="14" presetID="16" presetClass="entr" presetSubtype="21" fill="hold" nodeType="withEffect">
                                  <p:stCondLst>
                                    <p:cond delay="0"/>
                                  </p:stCondLst>
                                  <p:childTnLst>
                                    <p:set>
                                      <p:cBhvr>
                                        <p:cTn id="15" dur="1" fill="hold">
                                          <p:stCondLst>
                                            <p:cond delay="0"/>
                                          </p:stCondLst>
                                        </p:cTn>
                                        <p:tgtEl>
                                          <p:spTgt spid="131"/>
                                        </p:tgtEl>
                                        <p:attrNameLst>
                                          <p:attrName>style.visibility</p:attrName>
                                        </p:attrNameLst>
                                      </p:cBhvr>
                                      <p:to>
                                        <p:strVal val="visible"/>
                                      </p:to>
                                    </p:set>
                                    <p:animEffect transition="in" filter="barn(inVertical)">
                                      <p:cBhvr>
                                        <p:cTn id="16" dur="500"/>
                                        <p:tgtEl>
                                          <p:spTgt spid="13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34"/>
                                        </p:tgtEl>
                                        <p:attrNameLst>
                                          <p:attrName>style.visibility</p:attrName>
                                        </p:attrNameLst>
                                      </p:cBhvr>
                                      <p:to>
                                        <p:strVal val="visible"/>
                                      </p:to>
                                    </p:set>
                                    <p:animEffect transition="in" filter="barn(inVertical)">
                                      <p:cBhvr>
                                        <p:cTn id="19" dur="500"/>
                                        <p:tgtEl>
                                          <p:spTgt spid="13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35"/>
                                        </p:tgtEl>
                                        <p:attrNameLst>
                                          <p:attrName>style.visibility</p:attrName>
                                        </p:attrNameLst>
                                      </p:cBhvr>
                                      <p:to>
                                        <p:strVal val="visible"/>
                                      </p:to>
                                    </p:set>
                                    <p:animEffect transition="in" filter="barn(inVertical)">
                                      <p:cBhvr>
                                        <p:cTn id="22" dur="500"/>
                                        <p:tgtEl>
                                          <p:spTgt spid="135"/>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36"/>
                                        </p:tgtEl>
                                        <p:attrNameLst>
                                          <p:attrName>style.visibility</p:attrName>
                                        </p:attrNameLst>
                                      </p:cBhvr>
                                      <p:to>
                                        <p:strVal val="visible"/>
                                      </p:to>
                                    </p:set>
                                    <p:animEffect transition="in" filter="barn(inVertical)">
                                      <p:cBhvr>
                                        <p:cTn id="25" dur="500"/>
                                        <p:tgtEl>
                                          <p:spTgt spid="13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37"/>
                                        </p:tgtEl>
                                        <p:attrNameLst>
                                          <p:attrName>style.visibility</p:attrName>
                                        </p:attrNameLst>
                                      </p:cBhvr>
                                      <p:to>
                                        <p:strVal val="visible"/>
                                      </p:to>
                                    </p:set>
                                    <p:animEffect transition="in" filter="barn(inVertical)">
                                      <p:cBhvr>
                                        <p:cTn id="28" dur="500"/>
                                        <p:tgtEl>
                                          <p:spTgt spid="137"/>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40"/>
                                        </p:tgtEl>
                                        <p:attrNameLst>
                                          <p:attrName>style.visibility</p:attrName>
                                        </p:attrNameLst>
                                      </p:cBhvr>
                                      <p:to>
                                        <p:strVal val="visible"/>
                                      </p:to>
                                    </p:set>
                                    <p:animEffect transition="in" filter="barn(inVertical)">
                                      <p:cBhvr>
                                        <p:cTn id="31" dur="500"/>
                                        <p:tgtEl>
                                          <p:spTgt spid="140"/>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41"/>
                                        </p:tgtEl>
                                        <p:attrNameLst>
                                          <p:attrName>style.visibility</p:attrName>
                                        </p:attrNameLst>
                                      </p:cBhvr>
                                      <p:to>
                                        <p:strVal val="visible"/>
                                      </p:to>
                                    </p:set>
                                    <p:animEffect transition="in" filter="barn(inVertical)">
                                      <p:cBhvr>
                                        <p:cTn id="34" dur="500"/>
                                        <p:tgtEl>
                                          <p:spTgt spid="141"/>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42"/>
                                        </p:tgtEl>
                                        <p:attrNameLst>
                                          <p:attrName>style.visibility</p:attrName>
                                        </p:attrNameLst>
                                      </p:cBhvr>
                                      <p:to>
                                        <p:strVal val="visible"/>
                                      </p:to>
                                    </p:set>
                                    <p:animEffect transition="in" filter="barn(inVertical)">
                                      <p:cBhvr>
                                        <p:cTn id="37" dur="500"/>
                                        <p:tgtEl>
                                          <p:spTgt spid="142"/>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43"/>
                                        </p:tgtEl>
                                        <p:attrNameLst>
                                          <p:attrName>style.visibility</p:attrName>
                                        </p:attrNameLst>
                                      </p:cBhvr>
                                      <p:to>
                                        <p:strVal val="visible"/>
                                      </p:to>
                                    </p:set>
                                    <p:animEffect transition="in" filter="barn(inVertical)">
                                      <p:cBhvr>
                                        <p:cTn id="40" dur="500"/>
                                        <p:tgtEl>
                                          <p:spTgt spid="143"/>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44"/>
                                        </p:tgtEl>
                                        <p:attrNameLst>
                                          <p:attrName>style.visibility</p:attrName>
                                        </p:attrNameLst>
                                      </p:cBhvr>
                                      <p:to>
                                        <p:strVal val="visible"/>
                                      </p:to>
                                    </p:set>
                                    <p:animEffect transition="in" filter="barn(inVertical)">
                                      <p:cBhvr>
                                        <p:cTn id="43" dur="500"/>
                                        <p:tgtEl>
                                          <p:spTgt spid="144"/>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45"/>
                                        </p:tgtEl>
                                        <p:attrNameLst>
                                          <p:attrName>style.visibility</p:attrName>
                                        </p:attrNameLst>
                                      </p:cBhvr>
                                      <p:to>
                                        <p:strVal val="visible"/>
                                      </p:to>
                                    </p:set>
                                    <p:animEffect transition="in" filter="barn(inVertical)">
                                      <p:cBhvr>
                                        <p:cTn id="46" dur="500"/>
                                        <p:tgtEl>
                                          <p:spTgt spid="145"/>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barn(inVertical)">
                                      <p:cBhvr>
                                        <p:cTn id="49" dur="500"/>
                                        <p:tgtEl>
                                          <p:spTgt spid="27"/>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38"/>
                                        </p:tgtEl>
                                        <p:attrNameLst>
                                          <p:attrName>style.visibility</p:attrName>
                                        </p:attrNameLst>
                                      </p:cBhvr>
                                      <p:to>
                                        <p:strVal val="visible"/>
                                      </p:to>
                                    </p:set>
                                    <p:animEffect transition="in" filter="barn(inVertical)">
                                      <p:cBhvr>
                                        <p:cTn id="57" dur="500"/>
                                        <p:tgtEl>
                                          <p:spTgt spid="138"/>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39"/>
                                        </p:tgtEl>
                                        <p:attrNameLst>
                                          <p:attrName>style.visibility</p:attrName>
                                        </p:attrNameLst>
                                      </p:cBhvr>
                                      <p:to>
                                        <p:strVal val="visible"/>
                                      </p:to>
                                    </p:set>
                                    <p:animEffect transition="in" filter="barn(inVertical)">
                                      <p:cBhvr>
                                        <p:cTn id="60"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34" grpId="0" animBg="1"/>
      <p:bldP spid="135" grpId="0"/>
      <p:bldP spid="136" grpId="0"/>
      <p:bldP spid="137" grpId="0"/>
      <p:bldP spid="138" grpId="0"/>
      <p:bldP spid="139" grpId="0"/>
      <p:bldP spid="140" grpId="0"/>
      <p:bldP spid="141" grpId="0" animBg="1"/>
      <p:bldP spid="142" grpId="0" animBg="1"/>
      <p:bldP spid="143" grpId="0" animBg="1"/>
      <p:bldP spid="144" grpId="0" animBg="1"/>
      <p:bldP spid="145" grpId="0"/>
      <p:bldP spid="27"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2. Yêu cầu phi chức năng</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264028"/>
            <a:ext cx="7409811" cy="32909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2.1. Hiệu suất</a:t>
            </a:r>
            <a:endParaRPr lang="en-US" altLang="ko-KR" sz="2000" dirty="0">
              <a:solidFill>
                <a:schemeClr val="accent2"/>
              </a:solidFill>
              <a:latin typeface="+mj-lt"/>
            </a:endParaRPr>
          </a:p>
        </p:txBody>
      </p:sp>
      <p:sp>
        <p:nvSpPr>
          <p:cNvPr id="3" name="Rectangle 2">
            <a:extLst>
              <a:ext uri="{FF2B5EF4-FFF2-40B4-BE49-F238E27FC236}">
                <a16:creationId xmlns:a16="http://schemas.microsoft.com/office/drawing/2014/main" id="{89D908E4-C9B8-4B79-844E-B13D4D60F90B}"/>
              </a:ext>
            </a:extLst>
          </p:cNvPr>
          <p:cNvSpPr/>
          <p:nvPr/>
        </p:nvSpPr>
        <p:spPr>
          <a:xfrm>
            <a:off x="837063" y="1835731"/>
            <a:ext cx="9603474" cy="2669642"/>
          </a:xfrm>
          <a:prstGeom prst="rect">
            <a:avLst/>
          </a:prstGeom>
        </p:spPr>
        <p:txBody>
          <a:bodyPr wrap="square">
            <a:spAutoFit/>
          </a:bodyPr>
          <a:lstStyle/>
          <a:p>
            <a:pPr marL="342900" indent="-342900">
              <a:lnSpc>
                <a:spcPct val="150000"/>
              </a:lnSpc>
              <a:buFont typeface="Wingdings" panose="05000000000000000000" pitchFamily="2" charset="2"/>
              <a:buChar char="Ø"/>
            </a:pPr>
            <a:r>
              <a:rPr lang="vi-VN" sz="1900"/>
              <a:t>Thời gian tìm kiếm phải trả về dưới 1 giây.</a:t>
            </a:r>
          </a:p>
          <a:p>
            <a:pPr marL="342900" indent="-342900">
              <a:lnSpc>
                <a:spcPct val="150000"/>
              </a:lnSpc>
              <a:buFont typeface="Wingdings" panose="05000000000000000000" pitchFamily="2" charset="2"/>
              <a:buChar char="Ø"/>
            </a:pPr>
            <a:r>
              <a:rPr lang="vi-VN" sz="1900"/>
              <a:t>Thời gian load trang web: trễ nhất là 5 giây.</a:t>
            </a:r>
          </a:p>
          <a:p>
            <a:pPr marL="342900" indent="-342900">
              <a:lnSpc>
                <a:spcPct val="150000"/>
              </a:lnSpc>
              <a:buFont typeface="Wingdings" panose="05000000000000000000" pitchFamily="2" charset="2"/>
              <a:buChar char="Ø"/>
            </a:pPr>
            <a:r>
              <a:rPr lang="vi-VN" sz="1900"/>
              <a:t>Người dùng có thể tiếp cận sau 3 phút.</a:t>
            </a:r>
          </a:p>
          <a:p>
            <a:pPr marL="342900" indent="-342900">
              <a:lnSpc>
                <a:spcPct val="150000"/>
              </a:lnSpc>
              <a:buFont typeface="Wingdings" panose="05000000000000000000" pitchFamily="2" charset="2"/>
              <a:buChar char="Ø"/>
            </a:pPr>
            <a:r>
              <a:rPr lang="vi-VN" sz="1900"/>
              <a:t>Thời gian hiện thị truyện dưới 1 giây.</a:t>
            </a:r>
          </a:p>
          <a:p>
            <a:pPr marL="342900" indent="-342900">
              <a:lnSpc>
                <a:spcPct val="150000"/>
              </a:lnSpc>
              <a:buFont typeface="Wingdings" panose="05000000000000000000" pitchFamily="2" charset="2"/>
              <a:buChar char="Ø"/>
            </a:pPr>
            <a:r>
              <a:rPr lang="vi-VN" sz="1900"/>
              <a:t>Phục vụ 300 lượt truy cập trong 1 phút.</a:t>
            </a:r>
          </a:p>
          <a:p>
            <a:pPr marL="342900" indent="-342900">
              <a:lnSpc>
                <a:spcPct val="150000"/>
              </a:lnSpc>
              <a:buFont typeface="Wingdings" panose="05000000000000000000" pitchFamily="2" charset="2"/>
              <a:buChar char="Ø"/>
            </a:pPr>
            <a:r>
              <a:rPr lang="vi-VN" sz="1900"/>
              <a:t>Thời gian xử lý thao tác truy vấn dữ liệu trễ nhất là 2 giây.</a:t>
            </a:r>
          </a:p>
        </p:txBody>
      </p:sp>
    </p:spTree>
    <p:extLst>
      <p:ext uri="{BB962C8B-B14F-4D97-AF65-F5344CB8AC3E}">
        <p14:creationId xmlns:p14="http://schemas.microsoft.com/office/powerpoint/2010/main" val="7948209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2. Yêu cầu phi chức năng</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264028"/>
            <a:ext cx="7409811" cy="32909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2.2 Mức độ an toàn và bảo mật</a:t>
            </a:r>
            <a:endParaRPr lang="en-US" altLang="ko-KR" sz="2000" dirty="0">
              <a:solidFill>
                <a:schemeClr val="accent2"/>
              </a:solidFill>
              <a:latin typeface="+mj-lt"/>
            </a:endParaRPr>
          </a:p>
        </p:txBody>
      </p:sp>
      <p:sp>
        <p:nvSpPr>
          <p:cNvPr id="5" name="Shape 655">
            <a:extLst>
              <a:ext uri="{FF2B5EF4-FFF2-40B4-BE49-F238E27FC236}">
                <a16:creationId xmlns:a16="http://schemas.microsoft.com/office/drawing/2014/main" id="{2FF54691-FD9D-4EC9-879D-242298B0DAEF}"/>
              </a:ext>
            </a:extLst>
          </p:cNvPr>
          <p:cNvSpPr txBox="1">
            <a:spLocks/>
          </p:cNvSpPr>
          <p:nvPr/>
        </p:nvSpPr>
        <p:spPr>
          <a:xfrm>
            <a:off x="1075471" y="1854340"/>
            <a:ext cx="3687598" cy="279685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1800" b="0" i="0" u="none" strike="noStrike" cap="none">
                <a:solidFill>
                  <a:srgbClr val="3D4965"/>
                </a:solidFill>
                <a:latin typeface="+mn-lt"/>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algn="just">
              <a:buFont typeface="Dosis"/>
              <a:buNone/>
            </a:pPr>
            <a:r>
              <a:rPr lang="en" sz="1900" b="1">
                <a:solidFill>
                  <a:srgbClr val="FF0000"/>
                </a:solidFill>
              </a:rPr>
              <a:t>1. Bảo mật</a:t>
            </a:r>
          </a:p>
          <a:p>
            <a:pPr marL="342900" indent="-342900" algn="just">
              <a:buFont typeface="Wingdings" panose="05000000000000000000" pitchFamily="2" charset="2"/>
              <a:buChar char="Ø"/>
            </a:pPr>
            <a:r>
              <a:rPr lang="en-US" sz="1900">
                <a:solidFill>
                  <a:schemeClr val="tx1"/>
                </a:solidFill>
              </a:rPr>
              <a:t>Hệ thống đảm bảo việc truy cập dữ liệu chỉ được phép đối với các đối tượng được phân quyền tương ứng. </a:t>
            </a:r>
          </a:p>
          <a:p>
            <a:pPr marL="342900" indent="-342900" algn="just">
              <a:buFont typeface="Wingdings" panose="05000000000000000000" pitchFamily="2" charset="2"/>
              <a:buChar char="Ø"/>
            </a:pPr>
            <a:r>
              <a:rPr lang="en-US" sz="1900">
                <a:solidFill>
                  <a:schemeClr val="tx1"/>
                </a:solidFill>
              </a:rPr>
              <a:t>Sử dụng kênh kết nối an toàn trong việc truy cập máy chủ ứng dụng mà công cụ quản lý.</a:t>
            </a:r>
          </a:p>
        </p:txBody>
      </p:sp>
      <p:sp>
        <p:nvSpPr>
          <p:cNvPr id="6" name="Shape 656">
            <a:extLst>
              <a:ext uri="{FF2B5EF4-FFF2-40B4-BE49-F238E27FC236}">
                <a16:creationId xmlns:a16="http://schemas.microsoft.com/office/drawing/2014/main" id="{048548AA-633D-4A5A-9915-D3CECF1C88C9}"/>
              </a:ext>
            </a:extLst>
          </p:cNvPr>
          <p:cNvSpPr txBox="1">
            <a:spLocks/>
          </p:cNvSpPr>
          <p:nvPr/>
        </p:nvSpPr>
        <p:spPr>
          <a:xfrm>
            <a:off x="5085519" y="1895284"/>
            <a:ext cx="3058247" cy="2254817"/>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sz="1900" b="1">
                <a:solidFill>
                  <a:srgbClr val="FFC000"/>
                </a:solidFill>
              </a:rPr>
              <a:t>2. Toàn vẹn</a:t>
            </a:r>
          </a:p>
          <a:p>
            <a:pPr marL="342900" indent="-342900">
              <a:buFont typeface="Wingdings" panose="05000000000000000000" pitchFamily="2" charset="2"/>
              <a:buChar char="Ø"/>
            </a:pPr>
            <a:r>
              <a:rPr lang="en-US" sz="1900"/>
              <a:t>Không cho mã xác nhận tên đăng nhập mật khẩu được truyền trên môi trường mạng mà không được mã hóa.</a:t>
            </a:r>
            <a:endParaRPr lang="en" sz="1900"/>
          </a:p>
        </p:txBody>
      </p:sp>
      <p:sp>
        <p:nvSpPr>
          <p:cNvPr id="7" name="Shape 657">
            <a:extLst>
              <a:ext uri="{FF2B5EF4-FFF2-40B4-BE49-F238E27FC236}">
                <a16:creationId xmlns:a16="http://schemas.microsoft.com/office/drawing/2014/main" id="{BC513780-BADF-4771-92A9-BFAE29BF188C}"/>
              </a:ext>
            </a:extLst>
          </p:cNvPr>
          <p:cNvSpPr txBox="1">
            <a:spLocks/>
          </p:cNvSpPr>
          <p:nvPr/>
        </p:nvSpPr>
        <p:spPr>
          <a:xfrm>
            <a:off x="8143766" y="1844064"/>
            <a:ext cx="3227623" cy="2409431"/>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just"/>
            <a:r>
              <a:rPr lang="vi-VN" sz="1900" b="1">
                <a:solidFill>
                  <a:srgbClr val="92D050"/>
                </a:solidFill>
              </a:rPr>
              <a:t>3. Chống chối bỏ</a:t>
            </a:r>
          </a:p>
          <a:p>
            <a:pPr marL="342900" indent="-342900">
              <a:buFont typeface="Wingdings" panose="05000000000000000000" pitchFamily="2" charset="2"/>
              <a:buChar char="Ø"/>
            </a:pPr>
            <a:r>
              <a:rPr lang="vi-VN" sz="1900"/>
              <a:t>Nội dung thao tác với hệ thống được lưu lại, hỗ trợ việc truy vết </a:t>
            </a:r>
          </a:p>
          <a:p>
            <a:pPr marL="342900" indent="-342900">
              <a:buFont typeface="Wingdings" panose="05000000000000000000" pitchFamily="2" charset="2"/>
              <a:buChar char="Ø"/>
            </a:pPr>
            <a:r>
              <a:rPr lang="vi-VN" sz="1900"/>
              <a:t>Truy cập dữ liệu nhằm xác định chính xác thực thể gây ra sự kiện/hành động trong hệ thống.</a:t>
            </a:r>
          </a:p>
        </p:txBody>
      </p:sp>
      <p:sp>
        <p:nvSpPr>
          <p:cNvPr id="8" name="Shape 658">
            <a:extLst>
              <a:ext uri="{FF2B5EF4-FFF2-40B4-BE49-F238E27FC236}">
                <a16:creationId xmlns:a16="http://schemas.microsoft.com/office/drawing/2014/main" id="{C22456B9-7C97-4571-A968-F67E9FDDC23C}"/>
              </a:ext>
            </a:extLst>
          </p:cNvPr>
          <p:cNvSpPr txBox="1">
            <a:spLocks/>
          </p:cNvSpPr>
          <p:nvPr/>
        </p:nvSpPr>
        <p:spPr>
          <a:xfrm>
            <a:off x="1089118" y="4661466"/>
            <a:ext cx="2810523" cy="148129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3D4965"/>
              </a:buClr>
              <a:buSzPct val="100000"/>
              <a:buFont typeface="Dosis"/>
              <a:buChar char="✘"/>
              <a:defRPr sz="2600" b="0" i="0" u="none" strike="noStrike" cap="none">
                <a:solidFill>
                  <a:srgbClr val="3D4965"/>
                </a:solidFill>
                <a:latin typeface="Dosis"/>
                <a:ea typeface="Dosis"/>
                <a:cs typeface="Dosis"/>
                <a:sym typeface="Dosis"/>
              </a:defRPr>
            </a:lvl1pPr>
            <a:lvl2pPr marR="0" lvl="1" algn="l" rtl="0">
              <a:lnSpc>
                <a:spcPct val="100000"/>
              </a:lnSpc>
              <a:spcBef>
                <a:spcPts val="48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48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algn="just">
              <a:spcBef>
                <a:spcPts val="0"/>
              </a:spcBef>
              <a:buFont typeface="Dosis"/>
              <a:buNone/>
            </a:pPr>
            <a:r>
              <a:rPr lang="en" sz="1900" b="1">
                <a:solidFill>
                  <a:srgbClr val="EE1AB1"/>
                </a:solidFill>
              </a:rPr>
              <a:t>4. Xác thực</a:t>
            </a:r>
          </a:p>
          <a:p>
            <a:pPr marL="342900" indent="-342900">
              <a:spcBef>
                <a:spcPts val="0"/>
              </a:spcBef>
              <a:buFont typeface="Wingdings" panose="05000000000000000000" pitchFamily="2" charset="2"/>
              <a:buChar char="Ø"/>
            </a:pPr>
            <a:r>
              <a:rPr lang="en-US" sz="1900">
                <a:solidFill>
                  <a:schemeClr val="tx1"/>
                </a:solidFill>
                <a:latin typeface="+mn-lt"/>
              </a:rPr>
              <a:t>Hệ thống hỗ trợ xác thực tài khoản bằng mail hoặc số điện thoại.</a:t>
            </a:r>
            <a:endParaRPr lang="en" sz="1900">
              <a:solidFill>
                <a:schemeClr val="tx1"/>
              </a:solidFill>
              <a:latin typeface="+mn-lt"/>
            </a:endParaRPr>
          </a:p>
        </p:txBody>
      </p:sp>
      <p:sp>
        <p:nvSpPr>
          <p:cNvPr id="9" name="Shape 659">
            <a:extLst>
              <a:ext uri="{FF2B5EF4-FFF2-40B4-BE49-F238E27FC236}">
                <a16:creationId xmlns:a16="http://schemas.microsoft.com/office/drawing/2014/main" id="{6800DA0A-500C-4F7B-BA86-1EC65330B507}"/>
              </a:ext>
            </a:extLst>
          </p:cNvPr>
          <p:cNvSpPr txBox="1">
            <a:spLocks/>
          </p:cNvSpPr>
          <p:nvPr/>
        </p:nvSpPr>
        <p:spPr>
          <a:xfrm>
            <a:off x="4164047" y="4651190"/>
            <a:ext cx="5512454" cy="149156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3D4965"/>
              </a:buClr>
              <a:buSzPct val="100000"/>
              <a:buFont typeface="Dosis"/>
              <a:buChar char="✘"/>
              <a:defRPr sz="2600" b="0" i="0" u="none" strike="noStrike" cap="none">
                <a:solidFill>
                  <a:srgbClr val="3D4965"/>
                </a:solidFill>
                <a:latin typeface="Dosis"/>
                <a:ea typeface="Dosis"/>
                <a:cs typeface="Dosis"/>
                <a:sym typeface="Dosis"/>
              </a:defRPr>
            </a:lvl1pPr>
            <a:lvl2pPr marR="0" lvl="1" algn="l" rtl="0">
              <a:lnSpc>
                <a:spcPct val="100000"/>
              </a:lnSpc>
              <a:spcBef>
                <a:spcPts val="48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48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algn="just">
              <a:spcBef>
                <a:spcPts val="0"/>
              </a:spcBef>
              <a:buFont typeface="Dosis"/>
              <a:buNone/>
            </a:pPr>
            <a:r>
              <a:rPr lang="en" sz="1900" b="1">
                <a:solidFill>
                  <a:srgbClr val="00B0F0"/>
                </a:solidFill>
              </a:rPr>
              <a:t>5. Mã hóa</a:t>
            </a:r>
          </a:p>
          <a:p>
            <a:pPr marL="342900" indent="-342900" algn="just">
              <a:buFont typeface="Wingdings" panose="05000000000000000000" pitchFamily="2" charset="2"/>
              <a:buChar char="Ø"/>
            </a:pPr>
            <a:r>
              <a:rPr lang="en-US" sz="1900">
                <a:solidFill>
                  <a:schemeClr val="tx1"/>
                </a:solidFill>
                <a:latin typeface="+mn-lt"/>
              </a:rPr>
              <a:t>Mật khẩu người dùng được mã hóa trước khi lưu vào database</a:t>
            </a:r>
          </a:p>
          <a:p>
            <a:pPr marL="342900" indent="-342900" algn="just">
              <a:buFont typeface="Wingdings" panose="05000000000000000000" pitchFamily="2" charset="2"/>
              <a:buChar char="Ø"/>
            </a:pPr>
            <a:r>
              <a:rPr lang="en-US" sz="1900">
                <a:solidFill>
                  <a:schemeClr val="tx1"/>
                </a:solidFill>
                <a:latin typeface="+mn-lt"/>
              </a:rPr>
              <a:t>Mật khẩu người dùng luôn được thay thế bàng dấu chấm đen hoặc dấu hoa thị (*).</a:t>
            </a:r>
          </a:p>
        </p:txBody>
      </p:sp>
    </p:spTree>
    <p:extLst>
      <p:ext uri="{BB962C8B-B14F-4D97-AF65-F5344CB8AC3E}">
        <p14:creationId xmlns:p14="http://schemas.microsoft.com/office/powerpoint/2010/main" val="13644593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3. Các mô hình phân tích</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264028"/>
            <a:ext cx="7409811" cy="32909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3.1  Activity diagrams (Một số biểu đồ tiêu biểu)</a:t>
            </a:r>
            <a:endParaRPr lang="en-US" altLang="ko-KR" sz="2000" dirty="0">
              <a:solidFill>
                <a:schemeClr val="accent2"/>
              </a:solidFill>
              <a:latin typeface="+mj-lt"/>
            </a:endParaRPr>
          </a:p>
        </p:txBody>
      </p:sp>
      <p:pic>
        <p:nvPicPr>
          <p:cNvPr id="5" name="Picture 4">
            <a:extLst>
              <a:ext uri="{FF2B5EF4-FFF2-40B4-BE49-F238E27FC236}">
                <a16:creationId xmlns:a16="http://schemas.microsoft.com/office/drawing/2014/main" id="{CA302085-2F88-4093-A3CB-929D9AA049C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0186" y="2223085"/>
            <a:ext cx="10472172" cy="4369008"/>
          </a:xfrm>
          <a:prstGeom prst="rect">
            <a:avLst/>
          </a:prstGeom>
          <a:noFill/>
          <a:ln>
            <a:noFill/>
          </a:ln>
        </p:spPr>
      </p:pic>
      <p:sp>
        <p:nvSpPr>
          <p:cNvPr id="9" name="Text Placeholder 2">
            <a:extLst>
              <a:ext uri="{FF2B5EF4-FFF2-40B4-BE49-F238E27FC236}">
                <a16:creationId xmlns:a16="http://schemas.microsoft.com/office/drawing/2014/main" id="{FE1A1CE2-6C49-4DE7-8290-EC57DE78161C}"/>
              </a:ext>
            </a:extLst>
          </p:cNvPr>
          <p:cNvSpPr txBox="1"/>
          <p:nvPr/>
        </p:nvSpPr>
        <p:spPr>
          <a:xfrm>
            <a:off x="-403682" y="1715202"/>
            <a:ext cx="6499682"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a. Biểu đồ hoạt động quản lý tất cả truyện</a:t>
            </a:r>
          </a:p>
        </p:txBody>
      </p:sp>
    </p:spTree>
    <p:extLst>
      <p:ext uri="{BB962C8B-B14F-4D97-AF65-F5344CB8AC3E}">
        <p14:creationId xmlns:p14="http://schemas.microsoft.com/office/powerpoint/2010/main" val="30082229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3. Các mô hình phân tích</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264028"/>
            <a:ext cx="7409811" cy="32909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3.1  Activity diagrams (Một số biểu đồ tiêu biểu)</a:t>
            </a:r>
            <a:endParaRPr lang="en-US" altLang="ko-KR" sz="2000" dirty="0">
              <a:solidFill>
                <a:schemeClr val="accent2"/>
              </a:solidFill>
              <a:latin typeface="+mj-lt"/>
            </a:endParaRPr>
          </a:p>
        </p:txBody>
      </p:sp>
      <p:sp>
        <p:nvSpPr>
          <p:cNvPr id="9" name="Text Placeholder 2">
            <a:extLst>
              <a:ext uri="{FF2B5EF4-FFF2-40B4-BE49-F238E27FC236}">
                <a16:creationId xmlns:a16="http://schemas.microsoft.com/office/drawing/2014/main" id="{FE1A1CE2-6C49-4DE7-8290-EC57DE78161C}"/>
              </a:ext>
            </a:extLst>
          </p:cNvPr>
          <p:cNvSpPr txBox="1"/>
          <p:nvPr/>
        </p:nvSpPr>
        <p:spPr>
          <a:xfrm>
            <a:off x="-403683" y="1715202"/>
            <a:ext cx="8824351"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a. Biểu đồ hoạt động quản lý thành viên nhóm dịch</a:t>
            </a:r>
          </a:p>
        </p:txBody>
      </p:sp>
      <p:pic>
        <p:nvPicPr>
          <p:cNvPr id="6" name="Picture 5">
            <a:extLst>
              <a:ext uri="{FF2B5EF4-FFF2-40B4-BE49-F238E27FC236}">
                <a16:creationId xmlns:a16="http://schemas.microsoft.com/office/drawing/2014/main" id="{40895D7A-82E7-4FD6-87A7-88D3D24A5CB4}"/>
              </a:ext>
            </a:extLst>
          </p:cNvPr>
          <p:cNvPicPr/>
          <p:nvPr/>
        </p:nvPicPr>
        <p:blipFill>
          <a:blip r:embed="rId2"/>
          <a:stretch>
            <a:fillRect/>
          </a:stretch>
        </p:blipFill>
        <p:spPr>
          <a:xfrm>
            <a:off x="2172239" y="2273494"/>
            <a:ext cx="8077230" cy="4441205"/>
          </a:xfrm>
          <a:prstGeom prst="rect">
            <a:avLst/>
          </a:prstGeom>
        </p:spPr>
      </p:pic>
    </p:spTree>
    <p:extLst>
      <p:ext uri="{BB962C8B-B14F-4D97-AF65-F5344CB8AC3E}">
        <p14:creationId xmlns:p14="http://schemas.microsoft.com/office/powerpoint/2010/main" val="17494324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3. Các mô hình phân tích</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154844"/>
            <a:ext cx="7409811" cy="32909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3.2 Sequences diagrams (một số biểu đồ tiêu biểu)</a:t>
            </a:r>
            <a:endParaRPr lang="en-US" altLang="ko-KR" sz="2000" dirty="0">
              <a:solidFill>
                <a:schemeClr val="accent2"/>
              </a:solidFill>
              <a:latin typeface="+mj-lt"/>
            </a:endParaRPr>
          </a:p>
        </p:txBody>
      </p:sp>
      <p:sp>
        <p:nvSpPr>
          <p:cNvPr id="9" name="Text Placeholder 2">
            <a:extLst>
              <a:ext uri="{FF2B5EF4-FFF2-40B4-BE49-F238E27FC236}">
                <a16:creationId xmlns:a16="http://schemas.microsoft.com/office/drawing/2014/main" id="{FE1A1CE2-6C49-4DE7-8290-EC57DE78161C}"/>
              </a:ext>
            </a:extLst>
          </p:cNvPr>
          <p:cNvSpPr txBox="1"/>
          <p:nvPr/>
        </p:nvSpPr>
        <p:spPr>
          <a:xfrm>
            <a:off x="-403683" y="1606018"/>
            <a:ext cx="8824351"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a. Biểu đồ tuần tự thêm danh mục truyện.</a:t>
            </a:r>
          </a:p>
        </p:txBody>
      </p:sp>
      <p:pic>
        <p:nvPicPr>
          <p:cNvPr id="7" name="Picture 6">
            <a:extLst>
              <a:ext uri="{FF2B5EF4-FFF2-40B4-BE49-F238E27FC236}">
                <a16:creationId xmlns:a16="http://schemas.microsoft.com/office/drawing/2014/main" id="{C602B474-932A-4D6A-8EA2-A600D9D973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60059" y="2177721"/>
            <a:ext cx="9799093" cy="4536978"/>
          </a:xfrm>
          <a:prstGeom prst="rect">
            <a:avLst/>
          </a:prstGeom>
          <a:noFill/>
          <a:ln>
            <a:noFill/>
          </a:ln>
        </p:spPr>
      </p:pic>
    </p:spTree>
    <p:extLst>
      <p:ext uri="{BB962C8B-B14F-4D97-AF65-F5344CB8AC3E}">
        <p14:creationId xmlns:p14="http://schemas.microsoft.com/office/powerpoint/2010/main" val="36480342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Box 139">
            <a:extLst>
              <a:ext uri="{FF2B5EF4-FFF2-40B4-BE49-F238E27FC236}">
                <a16:creationId xmlns:a16="http://schemas.microsoft.com/office/drawing/2014/main" id="{13623931-15D2-4834-8280-54ACC1445BD1}"/>
              </a:ext>
            </a:extLst>
          </p:cNvPr>
          <p:cNvSpPr txBox="1"/>
          <p:nvPr/>
        </p:nvSpPr>
        <p:spPr>
          <a:xfrm>
            <a:off x="4864662" y="391514"/>
            <a:ext cx="6603439" cy="923330"/>
          </a:xfrm>
          <a:prstGeom prst="rect">
            <a:avLst/>
          </a:prstGeom>
          <a:noFill/>
        </p:spPr>
        <p:txBody>
          <a:bodyPr wrap="square" rtlCol="0" anchor="ctr">
            <a:spAutoFit/>
          </a:bodyPr>
          <a:lstStyle/>
          <a:p>
            <a:r>
              <a:rPr lang="en-US" altLang="ko-KR" sz="5400">
                <a:solidFill>
                  <a:schemeClr val="accent2"/>
                </a:solidFill>
                <a:cs typeface="Arial" pitchFamily="34" charset="0"/>
              </a:rPr>
              <a:t>Nội dung</a:t>
            </a:r>
            <a:endParaRPr lang="ko-KR" altLang="en-US" sz="5400" dirty="0">
              <a:solidFill>
                <a:schemeClr val="accent6"/>
              </a:solidFill>
              <a:cs typeface="Arial" pitchFamily="34" charset="0"/>
            </a:endParaRPr>
          </a:p>
        </p:txBody>
      </p:sp>
      <p:sp>
        <p:nvSpPr>
          <p:cNvPr id="122" name="TextBox 121">
            <a:extLst>
              <a:ext uri="{FF2B5EF4-FFF2-40B4-BE49-F238E27FC236}">
                <a16:creationId xmlns:a16="http://schemas.microsoft.com/office/drawing/2014/main" id="{CC8905E8-278A-4BD2-B75B-0CAAFBDB26F1}"/>
              </a:ext>
            </a:extLst>
          </p:cNvPr>
          <p:cNvSpPr txBox="1"/>
          <p:nvPr/>
        </p:nvSpPr>
        <p:spPr>
          <a:xfrm>
            <a:off x="4660065" y="1624437"/>
            <a:ext cx="958096" cy="646331"/>
          </a:xfrm>
          <a:prstGeom prst="rect">
            <a:avLst/>
          </a:prstGeom>
          <a:noFill/>
        </p:spPr>
        <p:txBody>
          <a:bodyPr wrap="square" lIns="108000" rIns="108000" rtlCol="0" anchor="ctr">
            <a:spAutoFit/>
          </a:bodyPr>
          <a:lstStyle/>
          <a:p>
            <a:pPr algn="ctr"/>
            <a:r>
              <a:rPr lang="en-US" altLang="ko-KR" sz="3600" b="1">
                <a:solidFill>
                  <a:schemeClr val="accent1"/>
                </a:solidFill>
                <a:cs typeface="Arial" pitchFamily="34" charset="0"/>
              </a:rPr>
              <a:t>I</a:t>
            </a:r>
            <a:endParaRPr lang="ko-KR" altLang="en-US" sz="3600" b="1" dirty="0">
              <a:solidFill>
                <a:schemeClr val="accent1"/>
              </a:solidFill>
              <a:cs typeface="Arial" pitchFamily="34" charset="0"/>
            </a:endParaRPr>
          </a:p>
        </p:txBody>
      </p:sp>
      <p:sp>
        <p:nvSpPr>
          <p:cNvPr id="26" name="TextBox 25">
            <a:extLst>
              <a:ext uri="{FF2B5EF4-FFF2-40B4-BE49-F238E27FC236}">
                <a16:creationId xmlns:a16="http://schemas.microsoft.com/office/drawing/2014/main" id="{6BEEEB66-0819-4EF7-B983-0AFE673F7D27}"/>
              </a:ext>
            </a:extLst>
          </p:cNvPr>
          <p:cNvSpPr txBox="1"/>
          <p:nvPr/>
        </p:nvSpPr>
        <p:spPr>
          <a:xfrm>
            <a:off x="5730920" y="1692836"/>
            <a:ext cx="5737181" cy="519351"/>
          </a:xfrm>
          <a:prstGeom prst="roundRect">
            <a:avLst>
              <a:gd name="adj" fmla="val 50000"/>
            </a:avLst>
          </a:prstGeom>
          <a:solidFill>
            <a:schemeClr val="accent1"/>
          </a:solidFill>
        </p:spPr>
        <p:txBody>
          <a:bodyPr wrap="square" lIns="274320" rtlCol="0" anchor="ctr">
            <a:spAutoFit/>
          </a:bodyPr>
          <a:lstStyle/>
          <a:p>
            <a:r>
              <a:rPr lang="en-US" altLang="ko-KR" b="1">
                <a:solidFill>
                  <a:schemeClr val="bg1"/>
                </a:solidFill>
                <a:cs typeface="Arial" pitchFamily="34" charset="0"/>
              </a:rPr>
              <a:t>Ch</a:t>
            </a:r>
            <a:r>
              <a:rPr lang="vi-VN" altLang="ko-KR" b="1">
                <a:solidFill>
                  <a:schemeClr val="bg1"/>
                </a:solidFill>
                <a:cs typeface="Arial" pitchFamily="34" charset="0"/>
              </a:rPr>
              <a:t>ư</a:t>
            </a:r>
            <a:r>
              <a:rPr lang="en-US" altLang="ko-KR" b="1">
                <a:solidFill>
                  <a:schemeClr val="bg1"/>
                </a:solidFill>
                <a:cs typeface="Arial" pitchFamily="34" charset="0"/>
              </a:rPr>
              <a:t>ơng 1: Tổng quan</a:t>
            </a:r>
            <a:endParaRPr lang="ko-KR" altLang="en-US" b="1" dirty="0">
              <a:solidFill>
                <a:schemeClr val="bg1"/>
              </a:solidFill>
              <a:cs typeface="Arial" pitchFamily="34" charset="0"/>
            </a:endParaRPr>
          </a:p>
        </p:txBody>
      </p:sp>
      <p:sp>
        <p:nvSpPr>
          <p:cNvPr id="29" name="TextBox 28">
            <a:extLst>
              <a:ext uri="{FF2B5EF4-FFF2-40B4-BE49-F238E27FC236}">
                <a16:creationId xmlns:a16="http://schemas.microsoft.com/office/drawing/2014/main" id="{84E08AEC-260E-4620-A344-02DA4D7253FC}"/>
              </a:ext>
            </a:extLst>
          </p:cNvPr>
          <p:cNvSpPr txBox="1"/>
          <p:nvPr/>
        </p:nvSpPr>
        <p:spPr>
          <a:xfrm>
            <a:off x="4660065" y="2623767"/>
            <a:ext cx="958096" cy="646331"/>
          </a:xfrm>
          <a:prstGeom prst="rect">
            <a:avLst/>
          </a:prstGeom>
          <a:noFill/>
        </p:spPr>
        <p:txBody>
          <a:bodyPr wrap="square" lIns="108000" rIns="108000" rtlCol="0" anchor="ctr">
            <a:spAutoFit/>
          </a:bodyPr>
          <a:lstStyle/>
          <a:p>
            <a:pPr algn="ctr"/>
            <a:r>
              <a:rPr lang="en-US" altLang="ko-KR" sz="3600" b="1">
                <a:solidFill>
                  <a:schemeClr val="accent2"/>
                </a:solidFill>
                <a:cs typeface="Arial" pitchFamily="34" charset="0"/>
              </a:rPr>
              <a:t>II</a:t>
            </a:r>
            <a:endParaRPr lang="ko-KR" altLang="en-US" sz="3600" b="1" dirty="0">
              <a:solidFill>
                <a:schemeClr val="accent2"/>
              </a:solidFill>
              <a:cs typeface="Arial" pitchFamily="34" charset="0"/>
            </a:endParaRPr>
          </a:p>
        </p:txBody>
      </p:sp>
      <p:sp>
        <p:nvSpPr>
          <p:cNvPr id="32" name="TextBox 31">
            <a:extLst>
              <a:ext uri="{FF2B5EF4-FFF2-40B4-BE49-F238E27FC236}">
                <a16:creationId xmlns:a16="http://schemas.microsoft.com/office/drawing/2014/main" id="{163675F2-9A72-4B96-9291-9F0BED2AF5D7}"/>
              </a:ext>
            </a:extLst>
          </p:cNvPr>
          <p:cNvSpPr txBox="1"/>
          <p:nvPr/>
        </p:nvSpPr>
        <p:spPr>
          <a:xfrm>
            <a:off x="5730920" y="2705391"/>
            <a:ext cx="5737181" cy="519351"/>
          </a:xfrm>
          <a:prstGeom prst="roundRect">
            <a:avLst>
              <a:gd name="adj" fmla="val 50000"/>
            </a:avLst>
          </a:prstGeom>
          <a:solidFill>
            <a:schemeClr val="accent2"/>
          </a:solidFill>
        </p:spPr>
        <p:txBody>
          <a:bodyPr wrap="square" lIns="274320" rtlCol="0" anchor="ctr">
            <a:spAutoFit/>
          </a:bodyPr>
          <a:lstStyle/>
          <a:p>
            <a:r>
              <a:rPr lang="en-US" altLang="ko-KR" b="1">
                <a:solidFill>
                  <a:schemeClr val="bg1"/>
                </a:solidFill>
                <a:cs typeface="Arial" pitchFamily="34" charset="0"/>
              </a:rPr>
              <a:t>Ch</a:t>
            </a:r>
            <a:r>
              <a:rPr lang="vi-VN" altLang="ko-KR" b="1">
                <a:solidFill>
                  <a:schemeClr val="bg1"/>
                </a:solidFill>
                <a:cs typeface="Arial" pitchFamily="34" charset="0"/>
              </a:rPr>
              <a:t>ư</a:t>
            </a:r>
            <a:r>
              <a:rPr lang="en-US" altLang="ko-KR" b="1">
                <a:solidFill>
                  <a:schemeClr val="bg1"/>
                </a:solidFill>
                <a:cs typeface="Arial" pitchFamily="34" charset="0"/>
              </a:rPr>
              <a:t>ơng 2: Phân tích thiết kế hệ thống</a:t>
            </a:r>
            <a:endParaRPr lang="ko-KR" altLang="en-US" b="1" dirty="0">
              <a:solidFill>
                <a:schemeClr val="bg1"/>
              </a:solidFill>
              <a:cs typeface="Arial" pitchFamily="34" charset="0"/>
            </a:endParaRPr>
          </a:p>
        </p:txBody>
      </p:sp>
      <p:sp>
        <p:nvSpPr>
          <p:cNvPr id="34" name="TextBox 33">
            <a:extLst>
              <a:ext uri="{FF2B5EF4-FFF2-40B4-BE49-F238E27FC236}">
                <a16:creationId xmlns:a16="http://schemas.microsoft.com/office/drawing/2014/main" id="{9DC92E20-0B25-47A5-9ABF-8CBCF8F31CF5}"/>
              </a:ext>
            </a:extLst>
          </p:cNvPr>
          <p:cNvSpPr txBox="1"/>
          <p:nvPr/>
        </p:nvSpPr>
        <p:spPr>
          <a:xfrm>
            <a:off x="4660065" y="3711914"/>
            <a:ext cx="958096" cy="646331"/>
          </a:xfrm>
          <a:prstGeom prst="rect">
            <a:avLst/>
          </a:prstGeom>
          <a:noFill/>
        </p:spPr>
        <p:txBody>
          <a:bodyPr wrap="square" lIns="108000" rIns="108000" rtlCol="0" anchor="ctr">
            <a:spAutoFit/>
          </a:bodyPr>
          <a:lstStyle/>
          <a:p>
            <a:pPr algn="ctr"/>
            <a:r>
              <a:rPr lang="en-US" altLang="ko-KR" sz="3600" b="1">
                <a:solidFill>
                  <a:schemeClr val="accent3"/>
                </a:solidFill>
                <a:cs typeface="Arial" pitchFamily="34" charset="0"/>
              </a:rPr>
              <a:t>III</a:t>
            </a:r>
            <a:endParaRPr lang="ko-KR" altLang="en-US" sz="3600" b="1" dirty="0">
              <a:solidFill>
                <a:schemeClr val="accent3"/>
              </a:solidFill>
              <a:cs typeface="Arial" pitchFamily="34" charset="0"/>
            </a:endParaRPr>
          </a:p>
        </p:txBody>
      </p:sp>
      <p:sp>
        <p:nvSpPr>
          <p:cNvPr id="37" name="TextBox 36">
            <a:extLst>
              <a:ext uri="{FF2B5EF4-FFF2-40B4-BE49-F238E27FC236}">
                <a16:creationId xmlns:a16="http://schemas.microsoft.com/office/drawing/2014/main" id="{FB2A0BE8-4E1C-478F-AE7B-D913C667D3CA}"/>
              </a:ext>
            </a:extLst>
          </p:cNvPr>
          <p:cNvSpPr txBox="1"/>
          <p:nvPr/>
        </p:nvSpPr>
        <p:spPr>
          <a:xfrm>
            <a:off x="5730920" y="3780313"/>
            <a:ext cx="5737181" cy="519351"/>
          </a:xfrm>
          <a:prstGeom prst="roundRect">
            <a:avLst>
              <a:gd name="adj" fmla="val 50000"/>
            </a:avLst>
          </a:prstGeom>
          <a:solidFill>
            <a:schemeClr val="accent3"/>
          </a:solidFill>
        </p:spPr>
        <p:txBody>
          <a:bodyPr wrap="square" lIns="274320" rtlCol="0" anchor="ctr">
            <a:spAutoFit/>
          </a:bodyPr>
          <a:lstStyle/>
          <a:p>
            <a:r>
              <a:rPr lang="en-US" altLang="ko-KR" b="1">
                <a:solidFill>
                  <a:schemeClr val="bg1"/>
                </a:solidFill>
                <a:cs typeface="Arial" pitchFamily="34" charset="0"/>
              </a:rPr>
              <a:t>Ch</a:t>
            </a:r>
            <a:r>
              <a:rPr lang="vi-VN" altLang="ko-KR" b="1">
                <a:solidFill>
                  <a:schemeClr val="bg1"/>
                </a:solidFill>
                <a:cs typeface="Arial" pitchFamily="34" charset="0"/>
              </a:rPr>
              <a:t>ư</a:t>
            </a:r>
            <a:r>
              <a:rPr lang="en-US" altLang="ko-KR" b="1">
                <a:solidFill>
                  <a:schemeClr val="bg1"/>
                </a:solidFill>
                <a:cs typeface="Arial" pitchFamily="34" charset="0"/>
              </a:rPr>
              <a:t>ơng 3: Lập trình</a:t>
            </a:r>
            <a:endParaRPr lang="ko-KR" altLang="en-US" b="1" dirty="0">
              <a:solidFill>
                <a:schemeClr val="bg1"/>
              </a:solidFill>
              <a:cs typeface="Arial" pitchFamily="34" charset="0"/>
            </a:endParaRPr>
          </a:p>
        </p:txBody>
      </p:sp>
      <p:sp>
        <p:nvSpPr>
          <p:cNvPr id="39" name="TextBox 38">
            <a:extLst>
              <a:ext uri="{FF2B5EF4-FFF2-40B4-BE49-F238E27FC236}">
                <a16:creationId xmlns:a16="http://schemas.microsoft.com/office/drawing/2014/main" id="{A775E27B-4D35-43D7-8422-85D445BDB7E1}"/>
              </a:ext>
            </a:extLst>
          </p:cNvPr>
          <p:cNvSpPr txBox="1"/>
          <p:nvPr/>
        </p:nvSpPr>
        <p:spPr>
          <a:xfrm>
            <a:off x="4660065" y="4820433"/>
            <a:ext cx="958096" cy="646331"/>
          </a:xfrm>
          <a:prstGeom prst="rect">
            <a:avLst/>
          </a:prstGeom>
          <a:noFill/>
        </p:spPr>
        <p:txBody>
          <a:bodyPr wrap="square" lIns="108000" rIns="108000" rtlCol="0" anchor="ctr">
            <a:spAutoFit/>
          </a:bodyPr>
          <a:lstStyle/>
          <a:p>
            <a:pPr algn="ctr"/>
            <a:r>
              <a:rPr lang="en-US" altLang="ko-KR" sz="3600" b="1">
                <a:solidFill>
                  <a:schemeClr val="accent4"/>
                </a:solidFill>
                <a:cs typeface="Arial" pitchFamily="34" charset="0"/>
              </a:rPr>
              <a:t>IV</a:t>
            </a:r>
            <a:endParaRPr lang="ko-KR" altLang="en-US" sz="3600" b="1" dirty="0">
              <a:solidFill>
                <a:schemeClr val="accent4"/>
              </a:solidFill>
              <a:cs typeface="Arial" pitchFamily="34" charset="0"/>
            </a:endParaRPr>
          </a:p>
        </p:txBody>
      </p:sp>
      <p:sp>
        <p:nvSpPr>
          <p:cNvPr id="42" name="TextBox 41">
            <a:extLst>
              <a:ext uri="{FF2B5EF4-FFF2-40B4-BE49-F238E27FC236}">
                <a16:creationId xmlns:a16="http://schemas.microsoft.com/office/drawing/2014/main" id="{04AE23BF-9144-41BB-82CF-6D901195B783}"/>
              </a:ext>
            </a:extLst>
          </p:cNvPr>
          <p:cNvSpPr txBox="1"/>
          <p:nvPr/>
        </p:nvSpPr>
        <p:spPr>
          <a:xfrm>
            <a:off x="5730920" y="4888832"/>
            <a:ext cx="5737181" cy="519351"/>
          </a:xfrm>
          <a:prstGeom prst="roundRect">
            <a:avLst>
              <a:gd name="adj" fmla="val 50000"/>
            </a:avLst>
          </a:prstGeom>
          <a:solidFill>
            <a:schemeClr val="accent4"/>
          </a:solidFill>
        </p:spPr>
        <p:txBody>
          <a:bodyPr wrap="square" lIns="274320" rtlCol="0" anchor="ctr">
            <a:spAutoFit/>
          </a:bodyPr>
          <a:lstStyle/>
          <a:p>
            <a:r>
              <a:rPr lang="en-US" altLang="ko-KR" b="1">
                <a:solidFill>
                  <a:schemeClr val="bg1"/>
                </a:solidFill>
                <a:cs typeface="Arial" pitchFamily="34" charset="0"/>
              </a:rPr>
              <a:t>Chương 4: Kiểm thử phầm mềm</a:t>
            </a:r>
            <a:endParaRPr lang="ko-KR" altLang="en-US" b="1" dirty="0">
              <a:solidFill>
                <a:schemeClr val="bg1"/>
              </a:solidFill>
              <a:cs typeface="Arial" pitchFamily="34" charset="0"/>
            </a:endParaRPr>
          </a:p>
        </p:txBody>
      </p:sp>
      <p:sp>
        <p:nvSpPr>
          <p:cNvPr id="17" name="TextBox 16">
            <a:extLst>
              <a:ext uri="{FF2B5EF4-FFF2-40B4-BE49-F238E27FC236}">
                <a16:creationId xmlns:a16="http://schemas.microsoft.com/office/drawing/2014/main" id="{A6AB2B54-03E2-4556-97B3-5C1AE218EBC8}"/>
              </a:ext>
            </a:extLst>
          </p:cNvPr>
          <p:cNvSpPr txBox="1"/>
          <p:nvPr/>
        </p:nvSpPr>
        <p:spPr>
          <a:xfrm>
            <a:off x="4660065" y="5849841"/>
            <a:ext cx="958096" cy="646331"/>
          </a:xfrm>
          <a:prstGeom prst="rect">
            <a:avLst/>
          </a:prstGeom>
          <a:solidFill>
            <a:schemeClr val="bg1"/>
          </a:solidFill>
          <a:ln>
            <a:solidFill>
              <a:schemeClr val="bg1"/>
            </a:solidFill>
          </a:ln>
        </p:spPr>
        <p:txBody>
          <a:bodyPr wrap="square" lIns="108000" rIns="108000" rtlCol="0" anchor="ctr">
            <a:spAutoFit/>
          </a:bodyPr>
          <a:lstStyle/>
          <a:p>
            <a:pPr algn="ctr"/>
            <a:r>
              <a:rPr lang="en-US" altLang="ko-KR" sz="3600" b="1">
                <a:solidFill>
                  <a:schemeClr val="accent6">
                    <a:lumMod val="60000"/>
                    <a:lumOff val="40000"/>
                  </a:schemeClr>
                </a:solidFill>
                <a:cs typeface="Arial" pitchFamily="34" charset="0"/>
              </a:rPr>
              <a:t>IV</a:t>
            </a:r>
            <a:endParaRPr lang="ko-KR" altLang="en-US" sz="3600" b="1" dirty="0">
              <a:solidFill>
                <a:schemeClr val="accent6">
                  <a:lumMod val="60000"/>
                  <a:lumOff val="40000"/>
                </a:schemeClr>
              </a:solidFill>
              <a:cs typeface="Arial" pitchFamily="34" charset="0"/>
            </a:endParaRPr>
          </a:p>
        </p:txBody>
      </p:sp>
      <p:sp>
        <p:nvSpPr>
          <p:cNvPr id="18" name="TextBox 17">
            <a:extLst>
              <a:ext uri="{FF2B5EF4-FFF2-40B4-BE49-F238E27FC236}">
                <a16:creationId xmlns:a16="http://schemas.microsoft.com/office/drawing/2014/main" id="{25D429D4-550E-4674-AE5C-E10E37207E6F}"/>
              </a:ext>
            </a:extLst>
          </p:cNvPr>
          <p:cNvSpPr txBox="1"/>
          <p:nvPr/>
        </p:nvSpPr>
        <p:spPr>
          <a:xfrm>
            <a:off x="5730920" y="5918240"/>
            <a:ext cx="5737181" cy="519351"/>
          </a:xfrm>
          <a:prstGeom prst="roundRect">
            <a:avLst>
              <a:gd name="adj" fmla="val 50000"/>
            </a:avLst>
          </a:prstGeom>
          <a:solidFill>
            <a:schemeClr val="accent6">
              <a:lumMod val="60000"/>
              <a:lumOff val="40000"/>
            </a:schemeClr>
          </a:solidFill>
        </p:spPr>
        <p:txBody>
          <a:bodyPr wrap="square" lIns="274320" rtlCol="0" anchor="ctr">
            <a:spAutoFit/>
          </a:bodyPr>
          <a:lstStyle/>
          <a:p>
            <a:r>
              <a:rPr lang="en-US" altLang="ko-KR" b="1">
                <a:solidFill>
                  <a:schemeClr val="bg1"/>
                </a:solidFill>
                <a:cs typeface="Arial" pitchFamily="34" charset="0"/>
              </a:rPr>
              <a:t>Chương 5: Tổng kết</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27961022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barn(inVertical)">
                                      <p:cBhvr>
                                        <p:cTn id="7" dur="500"/>
                                        <p:tgtEl>
                                          <p:spTgt spid="1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arn(inVertical)">
                                      <p:cBhvr>
                                        <p:cTn id="10" dur="500"/>
                                        <p:tgtEl>
                                          <p:spTgt spid="2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arn(inVertical)">
                                      <p:cBhvr>
                                        <p:cTn id="13" dur="500"/>
                                        <p:tgtEl>
                                          <p:spTgt spid="3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barn(inVertical)">
                                      <p:cBhvr>
                                        <p:cTn id="16" dur="500"/>
                                        <p:tgtEl>
                                          <p:spTgt spid="4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barn(inVertical)">
                                      <p:cBhvr>
                                        <p:cTn id="19" dur="500"/>
                                        <p:tgtEl>
                                          <p:spTgt spid="3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arn(inVertical)">
                                      <p:cBhvr>
                                        <p:cTn id="25" dur="500"/>
                                        <p:tgtEl>
                                          <p:spTgt spid="17"/>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arn(inVertical)">
                                      <p:cBhvr>
                                        <p:cTn id="28" dur="500"/>
                                        <p:tgtEl>
                                          <p:spTgt spid="26"/>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barn(inVertical)">
                                      <p:cBhvr>
                                        <p:cTn id="31" dur="500"/>
                                        <p:tgtEl>
                                          <p:spTgt spid="3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barn(inVertical)">
                                      <p:cBhvr>
                                        <p:cTn id="3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P spid="26" grpId="0" animBg="1"/>
      <p:bldP spid="29" grpId="0"/>
      <p:bldP spid="32" grpId="0" animBg="1"/>
      <p:bldP spid="34" grpId="0"/>
      <p:bldP spid="37" grpId="0" animBg="1"/>
      <p:bldP spid="39" grpId="0"/>
      <p:bldP spid="42" grpId="0" animBg="1"/>
      <p:bldP spid="17" grpId="0" animBg="1"/>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3. Các mô hình phân tích</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154844"/>
            <a:ext cx="7409811" cy="32909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3.2 Sequences diagrams (tt)</a:t>
            </a:r>
            <a:endParaRPr lang="en-US" altLang="ko-KR" sz="2000" dirty="0">
              <a:solidFill>
                <a:schemeClr val="accent2"/>
              </a:solidFill>
              <a:latin typeface="+mj-lt"/>
            </a:endParaRPr>
          </a:p>
        </p:txBody>
      </p:sp>
      <p:sp>
        <p:nvSpPr>
          <p:cNvPr id="9" name="Text Placeholder 2">
            <a:extLst>
              <a:ext uri="{FF2B5EF4-FFF2-40B4-BE49-F238E27FC236}">
                <a16:creationId xmlns:a16="http://schemas.microsoft.com/office/drawing/2014/main" id="{FE1A1CE2-6C49-4DE7-8290-EC57DE78161C}"/>
              </a:ext>
            </a:extLst>
          </p:cNvPr>
          <p:cNvSpPr txBox="1"/>
          <p:nvPr/>
        </p:nvSpPr>
        <p:spPr>
          <a:xfrm>
            <a:off x="-403683" y="1606018"/>
            <a:ext cx="8824351"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b. Biểu đồ tuần tự cập nhật danh mục truyện.</a:t>
            </a:r>
          </a:p>
        </p:txBody>
      </p:sp>
      <p:pic>
        <p:nvPicPr>
          <p:cNvPr id="6" name="Picture 5">
            <a:extLst>
              <a:ext uri="{FF2B5EF4-FFF2-40B4-BE49-F238E27FC236}">
                <a16:creationId xmlns:a16="http://schemas.microsoft.com/office/drawing/2014/main" id="{EA8BFC7F-1FA0-4A62-8DFD-E3D7DDDA76E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73822" y="2068537"/>
            <a:ext cx="9708160" cy="4673457"/>
          </a:xfrm>
          <a:prstGeom prst="rect">
            <a:avLst/>
          </a:prstGeom>
          <a:noFill/>
          <a:ln>
            <a:noFill/>
          </a:ln>
        </p:spPr>
      </p:pic>
    </p:spTree>
    <p:extLst>
      <p:ext uri="{BB962C8B-B14F-4D97-AF65-F5344CB8AC3E}">
        <p14:creationId xmlns:p14="http://schemas.microsoft.com/office/powerpoint/2010/main" val="749473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3. Các mô hình phân tích</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154844"/>
            <a:ext cx="7409811" cy="32909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3.2 Sequences diagrams (tt)</a:t>
            </a:r>
            <a:endParaRPr lang="en-US" altLang="ko-KR" sz="2000" dirty="0">
              <a:solidFill>
                <a:schemeClr val="accent2"/>
              </a:solidFill>
              <a:latin typeface="+mj-lt"/>
            </a:endParaRPr>
          </a:p>
        </p:txBody>
      </p:sp>
      <p:sp>
        <p:nvSpPr>
          <p:cNvPr id="9" name="Text Placeholder 2">
            <a:extLst>
              <a:ext uri="{FF2B5EF4-FFF2-40B4-BE49-F238E27FC236}">
                <a16:creationId xmlns:a16="http://schemas.microsoft.com/office/drawing/2014/main" id="{FE1A1CE2-6C49-4DE7-8290-EC57DE78161C}"/>
              </a:ext>
            </a:extLst>
          </p:cNvPr>
          <p:cNvSpPr txBox="1"/>
          <p:nvPr/>
        </p:nvSpPr>
        <p:spPr>
          <a:xfrm>
            <a:off x="-403683" y="1606018"/>
            <a:ext cx="8824351"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c. Biểu đồ tuần tự xóa danh mục truyện.</a:t>
            </a:r>
          </a:p>
        </p:txBody>
      </p:sp>
      <p:pic>
        <p:nvPicPr>
          <p:cNvPr id="7" name="Picture 6">
            <a:extLst>
              <a:ext uri="{FF2B5EF4-FFF2-40B4-BE49-F238E27FC236}">
                <a16:creationId xmlns:a16="http://schemas.microsoft.com/office/drawing/2014/main" id="{47841B51-7442-4E05-98EF-2B86D09636FB}"/>
              </a:ext>
            </a:extLst>
          </p:cNvPr>
          <p:cNvPicPr/>
          <p:nvPr/>
        </p:nvPicPr>
        <p:blipFill>
          <a:blip r:embed="rId2"/>
          <a:stretch>
            <a:fillRect/>
          </a:stretch>
        </p:blipFill>
        <p:spPr>
          <a:xfrm>
            <a:off x="1255731" y="2203901"/>
            <a:ext cx="9680537" cy="4519919"/>
          </a:xfrm>
          <a:prstGeom prst="rect">
            <a:avLst/>
          </a:prstGeom>
        </p:spPr>
      </p:pic>
    </p:spTree>
    <p:extLst>
      <p:ext uri="{BB962C8B-B14F-4D97-AF65-F5344CB8AC3E}">
        <p14:creationId xmlns:p14="http://schemas.microsoft.com/office/powerpoint/2010/main" val="5343009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3. Các mô hình phân tích</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154844"/>
            <a:ext cx="7409811" cy="32909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3.2 Sequences diagrams (tt)</a:t>
            </a:r>
            <a:endParaRPr lang="en-US" altLang="ko-KR" sz="2000" dirty="0">
              <a:solidFill>
                <a:schemeClr val="accent2"/>
              </a:solidFill>
              <a:latin typeface="+mj-lt"/>
            </a:endParaRPr>
          </a:p>
        </p:txBody>
      </p:sp>
      <p:sp>
        <p:nvSpPr>
          <p:cNvPr id="9" name="Text Placeholder 2">
            <a:extLst>
              <a:ext uri="{FF2B5EF4-FFF2-40B4-BE49-F238E27FC236}">
                <a16:creationId xmlns:a16="http://schemas.microsoft.com/office/drawing/2014/main" id="{FE1A1CE2-6C49-4DE7-8290-EC57DE78161C}"/>
              </a:ext>
            </a:extLst>
          </p:cNvPr>
          <p:cNvSpPr txBox="1"/>
          <p:nvPr/>
        </p:nvSpPr>
        <p:spPr>
          <a:xfrm>
            <a:off x="-403682" y="1606018"/>
            <a:ext cx="3801976" cy="222900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d. Biểu đồ tuần tự thống kê truyện.</a:t>
            </a:r>
          </a:p>
        </p:txBody>
      </p:sp>
      <p:pic>
        <p:nvPicPr>
          <p:cNvPr id="6" name="Picture 5">
            <a:extLst>
              <a:ext uri="{FF2B5EF4-FFF2-40B4-BE49-F238E27FC236}">
                <a16:creationId xmlns:a16="http://schemas.microsoft.com/office/drawing/2014/main" id="{D43E826D-9BC6-4B4F-A82E-4C058F2925CB}"/>
              </a:ext>
            </a:extLst>
          </p:cNvPr>
          <p:cNvPicPr/>
          <p:nvPr/>
        </p:nvPicPr>
        <p:blipFill>
          <a:blip r:embed="rId2"/>
          <a:stretch>
            <a:fillRect/>
          </a:stretch>
        </p:blipFill>
        <p:spPr>
          <a:xfrm>
            <a:off x="4689915" y="1154844"/>
            <a:ext cx="5760085" cy="5493385"/>
          </a:xfrm>
          <a:prstGeom prst="rect">
            <a:avLst/>
          </a:prstGeom>
        </p:spPr>
      </p:pic>
    </p:spTree>
    <p:extLst>
      <p:ext uri="{BB962C8B-B14F-4D97-AF65-F5344CB8AC3E}">
        <p14:creationId xmlns:p14="http://schemas.microsoft.com/office/powerpoint/2010/main" val="3854979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3. Các mô hình phân tích</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154844"/>
            <a:ext cx="7409811" cy="32909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3.3 Collaboration diagrams (một số biểu đồ tiêu biểu)</a:t>
            </a:r>
            <a:endParaRPr lang="en-US" altLang="ko-KR" sz="2000" dirty="0">
              <a:solidFill>
                <a:schemeClr val="accent2"/>
              </a:solidFill>
              <a:latin typeface="+mj-lt"/>
            </a:endParaRPr>
          </a:p>
        </p:txBody>
      </p:sp>
      <p:sp>
        <p:nvSpPr>
          <p:cNvPr id="9" name="Text Placeholder 2">
            <a:extLst>
              <a:ext uri="{FF2B5EF4-FFF2-40B4-BE49-F238E27FC236}">
                <a16:creationId xmlns:a16="http://schemas.microsoft.com/office/drawing/2014/main" id="{FE1A1CE2-6C49-4DE7-8290-EC57DE78161C}"/>
              </a:ext>
            </a:extLst>
          </p:cNvPr>
          <p:cNvSpPr txBox="1"/>
          <p:nvPr/>
        </p:nvSpPr>
        <p:spPr>
          <a:xfrm>
            <a:off x="-403683" y="1606018"/>
            <a:ext cx="8824351"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a. Collaboration diagrams thêm truyện..</a:t>
            </a:r>
          </a:p>
        </p:txBody>
      </p:sp>
      <p:pic>
        <p:nvPicPr>
          <p:cNvPr id="6" name="Picture 5">
            <a:extLst>
              <a:ext uri="{FF2B5EF4-FFF2-40B4-BE49-F238E27FC236}">
                <a16:creationId xmlns:a16="http://schemas.microsoft.com/office/drawing/2014/main" id="{C0FB1713-DFB3-4613-A23A-35B7A20C610A}"/>
              </a:ext>
            </a:extLst>
          </p:cNvPr>
          <p:cNvPicPr/>
          <p:nvPr/>
        </p:nvPicPr>
        <p:blipFill>
          <a:blip r:embed="rId2"/>
          <a:stretch>
            <a:fillRect/>
          </a:stretch>
        </p:blipFill>
        <p:spPr>
          <a:xfrm>
            <a:off x="1405720" y="2068537"/>
            <a:ext cx="9553432" cy="4564275"/>
          </a:xfrm>
          <a:prstGeom prst="rect">
            <a:avLst/>
          </a:prstGeom>
        </p:spPr>
      </p:pic>
    </p:spTree>
    <p:extLst>
      <p:ext uri="{BB962C8B-B14F-4D97-AF65-F5344CB8AC3E}">
        <p14:creationId xmlns:p14="http://schemas.microsoft.com/office/powerpoint/2010/main" val="28176839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3. Các mô hình phân tích</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154844"/>
            <a:ext cx="7409811" cy="32909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3.3 Collaboration diagrams (một số biểu đồ tiêu biểu)</a:t>
            </a:r>
            <a:endParaRPr lang="en-US" altLang="ko-KR" sz="2000" dirty="0">
              <a:solidFill>
                <a:schemeClr val="accent2"/>
              </a:solidFill>
              <a:latin typeface="+mj-lt"/>
            </a:endParaRPr>
          </a:p>
        </p:txBody>
      </p:sp>
      <p:sp>
        <p:nvSpPr>
          <p:cNvPr id="9" name="Text Placeholder 2">
            <a:extLst>
              <a:ext uri="{FF2B5EF4-FFF2-40B4-BE49-F238E27FC236}">
                <a16:creationId xmlns:a16="http://schemas.microsoft.com/office/drawing/2014/main" id="{FE1A1CE2-6C49-4DE7-8290-EC57DE78161C}"/>
              </a:ext>
            </a:extLst>
          </p:cNvPr>
          <p:cNvSpPr txBox="1"/>
          <p:nvPr/>
        </p:nvSpPr>
        <p:spPr>
          <a:xfrm>
            <a:off x="-403683" y="1606018"/>
            <a:ext cx="8824351"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b. Collaboration diagrams chỉnh sửa truyện..</a:t>
            </a:r>
          </a:p>
        </p:txBody>
      </p:sp>
      <p:pic>
        <p:nvPicPr>
          <p:cNvPr id="7" name="Picture 6">
            <a:extLst>
              <a:ext uri="{FF2B5EF4-FFF2-40B4-BE49-F238E27FC236}">
                <a16:creationId xmlns:a16="http://schemas.microsoft.com/office/drawing/2014/main" id="{E46032D1-C170-4B8F-9D40-3F5741C89806}"/>
              </a:ext>
            </a:extLst>
          </p:cNvPr>
          <p:cNvPicPr/>
          <p:nvPr/>
        </p:nvPicPr>
        <p:blipFill>
          <a:blip r:embed="rId2"/>
          <a:stretch>
            <a:fillRect/>
          </a:stretch>
        </p:blipFill>
        <p:spPr>
          <a:xfrm>
            <a:off x="1364776" y="2068537"/>
            <a:ext cx="9621672" cy="4618866"/>
          </a:xfrm>
          <a:prstGeom prst="rect">
            <a:avLst/>
          </a:prstGeom>
        </p:spPr>
      </p:pic>
    </p:spTree>
    <p:extLst>
      <p:ext uri="{BB962C8B-B14F-4D97-AF65-F5344CB8AC3E}">
        <p14:creationId xmlns:p14="http://schemas.microsoft.com/office/powerpoint/2010/main" val="9358146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3. Các mô hình phân tích</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154844"/>
            <a:ext cx="7409811" cy="32909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3.3 Collaboration diagrams (một số biểu đồ tiêu biểu)</a:t>
            </a:r>
            <a:endParaRPr lang="en-US" altLang="ko-KR" sz="2000" dirty="0">
              <a:solidFill>
                <a:schemeClr val="accent2"/>
              </a:solidFill>
              <a:latin typeface="+mj-lt"/>
            </a:endParaRPr>
          </a:p>
        </p:txBody>
      </p:sp>
      <p:sp>
        <p:nvSpPr>
          <p:cNvPr id="9" name="Text Placeholder 2">
            <a:extLst>
              <a:ext uri="{FF2B5EF4-FFF2-40B4-BE49-F238E27FC236}">
                <a16:creationId xmlns:a16="http://schemas.microsoft.com/office/drawing/2014/main" id="{FE1A1CE2-6C49-4DE7-8290-EC57DE78161C}"/>
              </a:ext>
            </a:extLst>
          </p:cNvPr>
          <p:cNvSpPr txBox="1"/>
          <p:nvPr/>
        </p:nvSpPr>
        <p:spPr>
          <a:xfrm>
            <a:off x="-403683" y="1606018"/>
            <a:ext cx="8824351"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b. Collaboration diagrams xóa truyện..</a:t>
            </a:r>
          </a:p>
        </p:txBody>
      </p:sp>
      <p:pic>
        <p:nvPicPr>
          <p:cNvPr id="6" name="Picture 5">
            <a:extLst>
              <a:ext uri="{FF2B5EF4-FFF2-40B4-BE49-F238E27FC236}">
                <a16:creationId xmlns:a16="http://schemas.microsoft.com/office/drawing/2014/main" id="{3AD94716-FD75-4E67-B5CC-EBDDA77C0587}"/>
              </a:ext>
            </a:extLst>
          </p:cNvPr>
          <p:cNvPicPr/>
          <p:nvPr/>
        </p:nvPicPr>
        <p:blipFill>
          <a:blip r:embed="rId2"/>
          <a:stretch>
            <a:fillRect/>
          </a:stretch>
        </p:blipFill>
        <p:spPr>
          <a:xfrm>
            <a:off x="1392071" y="2292571"/>
            <a:ext cx="9580729" cy="4340241"/>
          </a:xfrm>
          <a:prstGeom prst="rect">
            <a:avLst/>
          </a:prstGeom>
        </p:spPr>
      </p:pic>
    </p:spTree>
    <p:extLst>
      <p:ext uri="{BB962C8B-B14F-4D97-AF65-F5344CB8AC3E}">
        <p14:creationId xmlns:p14="http://schemas.microsoft.com/office/powerpoint/2010/main" val="28907964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4. </a:t>
            </a:r>
            <a:r>
              <a:rPr lang="vi-VN" altLang="ko-KR" sz="3600" b="1">
                <a:solidFill>
                  <a:schemeClr val="accent1"/>
                </a:solidFill>
                <a:latin typeface="+mj-lt"/>
                <a:cs typeface="Arial" pitchFamily="34" charset="0"/>
              </a:rPr>
              <a:t>Lược đồ sơ sở dữ liệu và sơ đồ lớp</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154844"/>
            <a:ext cx="7409811" cy="32909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4.1 Xác định các đối tượng</a:t>
            </a:r>
            <a:endParaRPr lang="en-US" altLang="ko-KR" sz="2000" dirty="0">
              <a:solidFill>
                <a:schemeClr val="accent2"/>
              </a:solidFill>
              <a:latin typeface="+mj-lt"/>
            </a:endParaRPr>
          </a:p>
        </p:txBody>
      </p:sp>
      <p:graphicFrame>
        <p:nvGraphicFramePr>
          <p:cNvPr id="7" name="Table 6">
            <a:extLst>
              <a:ext uri="{FF2B5EF4-FFF2-40B4-BE49-F238E27FC236}">
                <a16:creationId xmlns:a16="http://schemas.microsoft.com/office/drawing/2014/main" id="{A5027D16-A9D0-4E54-8210-BCD6DB6DCA27}"/>
              </a:ext>
            </a:extLst>
          </p:cNvPr>
          <p:cNvGraphicFramePr>
            <a:graphicFrameLocks noGrp="1"/>
          </p:cNvGraphicFramePr>
          <p:nvPr>
            <p:extLst>
              <p:ext uri="{D42A27DB-BD31-4B8C-83A1-F6EECF244321}">
                <p14:modId xmlns:p14="http://schemas.microsoft.com/office/powerpoint/2010/main" val="1663198326"/>
              </p:ext>
            </p:extLst>
          </p:nvPr>
        </p:nvGraphicFramePr>
        <p:xfrm>
          <a:off x="928048" y="1729783"/>
          <a:ext cx="10044751" cy="5027407"/>
        </p:xfrm>
        <a:graphic>
          <a:graphicData uri="http://schemas.openxmlformats.org/drawingml/2006/table">
            <a:tbl>
              <a:tblPr firstRow="1" firstCol="1" bandRow="1"/>
              <a:tblGrid>
                <a:gridCol w="2847580">
                  <a:extLst>
                    <a:ext uri="{9D8B030D-6E8A-4147-A177-3AD203B41FA5}">
                      <a16:colId xmlns:a16="http://schemas.microsoft.com/office/drawing/2014/main" val="460796277"/>
                    </a:ext>
                  </a:extLst>
                </a:gridCol>
                <a:gridCol w="1702297">
                  <a:extLst>
                    <a:ext uri="{9D8B030D-6E8A-4147-A177-3AD203B41FA5}">
                      <a16:colId xmlns:a16="http://schemas.microsoft.com/office/drawing/2014/main" val="3649056426"/>
                    </a:ext>
                  </a:extLst>
                </a:gridCol>
                <a:gridCol w="156338">
                  <a:extLst>
                    <a:ext uri="{9D8B030D-6E8A-4147-A177-3AD203B41FA5}">
                      <a16:colId xmlns:a16="http://schemas.microsoft.com/office/drawing/2014/main" val="1397669309"/>
                    </a:ext>
                  </a:extLst>
                </a:gridCol>
                <a:gridCol w="1585711">
                  <a:extLst>
                    <a:ext uri="{9D8B030D-6E8A-4147-A177-3AD203B41FA5}">
                      <a16:colId xmlns:a16="http://schemas.microsoft.com/office/drawing/2014/main" val="458619638"/>
                    </a:ext>
                  </a:extLst>
                </a:gridCol>
                <a:gridCol w="1899503">
                  <a:extLst>
                    <a:ext uri="{9D8B030D-6E8A-4147-A177-3AD203B41FA5}">
                      <a16:colId xmlns:a16="http://schemas.microsoft.com/office/drawing/2014/main" val="1691905001"/>
                    </a:ext>
                  </a:extLst>
                </a:gridCol>
                <a:gridCol w="1853322">
                  <a:extLst>
                    <a:ext uri="{9D8B030D-6E8A-4147-A177-3AD203B41FA5}">
                      <a16:colId xmlns:a16="http://schemas.microsoft.com/office/drawing/2014/main" val="2246467232"/>
                    </a:ext>
                  </a:extLst>
                </a:gridCol>
              </a:tblGrid>
              <a:tr h="240387">
                <a:tc>
                  <a:txBody>
                    <a:bodyPr/>
                    <a:lstStyle/>
                    <a:p>
                      <a:pPr algn="ctr">
                        <a:lnSpc>
                          <a:spcPct val="107000"/>
                        </a:lnSpc>
                        <a:spcAft>
                          <a:spcPts val="150"/>
                        </a:spcAft>
                      </a:pPr>
                      <a:r>
                        <a:rPr lang="en-US" sz="1600" b="1">
                          <a:effectLst/>
                        </a:rPr>
                        <a:t>Đối tượng</a:t>
                      </a:r>
                      <a:endParaRPr lang="vi-VN" sz="1600" b="1">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nchor="ctr"/>
                </a:tc>
                <a:tc gridSpan="3">
                  <a:txBody>
                    <a:bodyPr/>
                    <a:lstStyle/>
                    <a:p>
                      <a:pPr algn="ctr">
                        <a:lnSpc>
                          <a:spcPct val="107000"/>
                        </a:lnSpc>
                        <a:spcAft>
                          <a:spcPts val="150"/>
                        </a:spcAft>
                      </a:pPr>
                      <a:r>
                        <a:rPr lang="en-US" sz="1600" b="1">
                          <a:effectLst/>
                        </a:rPr>
                        <a:t>Thuộc tính</a:t>
                      </a:r>
                      <a:endParaRPr lang="vi-VN" sz="1600" b="1">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nchor="ctr"/>
                </a:tc>
                <a:tc hMerge="1">
                  <a:txBody>
                    <a:bodyPr/>
                    <a:lstStyle/>
                    <a:p>
                      <a:endParaRPr lang="vi-VN"/>
                    </a:p>
                  </a:txBody>
                  <a:tcPr/>
                </a:tc>
                <a:tc hMerge="1">
                  <a:txBody>
                    <a:bodyPr/>
                    <a:lstStyle/>
                    <a:p>
                      <a:endParaRPr lang="vi-VN"/>
                    </a:p>
                  </a:txBody>
                  <a:tcPr/>
                </a:tc>
                <a:tc gridSpan="2">
                  <a:txBody>
                    <a:bodyPr/>
                    <a:lstStyle/>
                    <a:p>
                      <a:pPr algn="ctr">
                        <a:lnSpc>
                          <a:spcPct val="107000"/>
                        </a:lnSpc>
                        <a:spcAft>
                          <a:spcPts val="150"/>
                        </a:spcAft>
                      </a:pPr>
                      <a:r>
                        <a:rPr lang="en-US" sz="1600" b="1">
                          <a:effectLst/>
                        </a:rPr>
                        <a:t>Chuẩn hóa</a:t>
                      </a:r>
                      <a:endParaRPr lang="vi-VN" sz="1600" b="1">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nchor="ctr">
                    <a:lnB w="12700" cap="flat" cmpd="sng" algn="ctr">
                      <a:solidFill>
                        <a:schemeClr val="tx1"/>
                      </a:solidFill>
                      <a:prstDash val="solid"/>
                      <a:round/>
                      <a:headEnd type="none" w="med" len="med"/>
                      <a:tailEnd type="none" w="med" len="med"/>
                    </a:lnB>
                  </a:tcPr>
                </a:tc>
                <a:tc hMerge="1">
                  <a:txBody>
                    <a:bodyPr/>
                    <a:lstStyle/>
                    <a:p>
                      <a:endParaRPr lang="vi-VN"/>
                    </a:p>
                  </a:txBody>
                  <a:tcPr/>
                </a:tc>
                <a:extLst>
                  <a:ext uri="{0D108BD9-81ED-4DB2-BD59-A6C34878D82A}">
                    <a16:rowId xmlns:a16="http://schemas.microsoft.com/office/drawing/2014/main" val="1574560937"/>
                  </a:ext>
                </a:extLst>
              </a:tr>
              <a:tr h="820856">
                <a:tc>
                  <a:txBody>
                    <a:bodyPr/>
                    <a:lstStyle/>
                    <a:p>
                      <a:pPr>
                        <a:lnSpc>
                          <a:spcPct val="107000"/>
                        </a:lnSpc>
                        <a:spcAft>
                          <a:spcPts val="150"/>
                        </a:spcAft>
                      </a:pPr>
                      <a:r>
                        <a:rPr lang="en-US" sz="1600">
                          <a:effectLst/>
                        </a:rPr>
                        <a:t>Danh Mục truyện</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nchor="ctr"/>
                </a:tc>
                <a:tc>
                  <a:txBody>
                    <a:bodyPr/>
                    <a:lstStyle/>
                    <a:p>
                      <a:pPr>
                        <a:lnSpc>
                          <a:spcPct val="107000"/>
                        </a:lnSpc>
                        <a:spcAft>
                          <a:spcPts val="150"/>
                        </a:spcAft>
                      </a:pPr>
                      <a:r>
                        <a:rPr lang="en-US" sz="1600">
                          <a:effectLst/>
                        </a:rPr>
                        <a:t>Tên danh mục</a:t>
                      </a:r>
                      <a:endParaRPr lang="vi-VN" sz="1600">
                        <a:effectLst/>
                      </a:endParaRPr>
                    </a:p>
                    <a:p>
                      <a:pPr>
                        <a:lnSpc>
                          <a:spcPct val="107000"/>
                        </a:lnSpc>
                        <a:spcAft>
                          <a:spcPts val="150"/>
                        </a:spcAft>
                      </a:pPr>
                      <a:r>
                        <a:rPr lang="en-US" sz="1600">
                          <a:effectLst/>
                        </a:rPr>
                        <a:t>Giới thiệu</a:t>
                      </a:r>
                      <a:endParaRPr lang="vi-VN" sz="1600">
                        <a:effectLst/>
                      </a:endParaRPr>
                    </a:p>
                  </a:txBody>
                  <a:tcPr marL="50220" marR="50220" marT="0" marB="0">
                    <a:lnR w="12700" cap="flat" cmpd="sng" algn="ctr">
                      <a:noFill/>
                      <a:prstDash val="solid"/>
                      <a:round/>
                      <a:headEnd type="none" w="med" len="med"/>
                      <a:tailEnd type="none" w="med" len="med"/>
                    </a:lnR>
                  </a:tcPr>
                </a:tc>
                <a:tc gridSpan="2">
                  <a:txBody>
                    <a:bodyPr/>
                    <a:lstStyle/>
                    <a:p>
                      <a:pPr>
                        <a:lnSpc>
                          <a:spcPct val="107000"/>
                        </a:lnSpc>
                        <a:spcAft>
                          <a:spcPts val="150"/>
                        </a:spcAft>
                      </a:pPr>
                      <a:r>
                        <a:rPr lang="en-US" sz="1600">
                          <a:effectLst/>
                        </a:rPr>
                        <a:t>Trạng thái</a:t>
                      </a:r>
                      <a:endParaRPr lang="vi-VN" sz="1600">
                        <a:effectLst/>
                      </a:endParaRPr>
                    </a:p>
                    <a:p>
                      <a:pPr>
                        <a:lnSpc>
                          <a:spcPct val="107000"/>
                        </a:lnSpc>
                        <a:spcAft>
                          <a:spcPts val="150"/>
                        </a:spcAft>
                      </a:pPr>
                      <a:r>
                        <a:rPr lang="en-US" sz="1600">
                          <a:effectLst/>
                        </a:rPr>
                        <a:t>Ngày tạo</a:t>
                      </a:r>
                      <a:endParaRPr lang="vi-VN" sz="1600">
                        <a:effectLst/>
                      </a:endParaRPr>
                    </a:p>
                    <a:p>
                      <a:pPr>
                        <a:lnSpc>
                          <a:spcPct val="107000"/>
                        </a:lnSpc>
                        <a:spcAft>
                          <a:spcPts val="150"/>
                        </a:spcAft>
                      </a:pP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vi-VN"/>
                    </a:p>
                  </a:txBody>
                  <a:tcPr/>
                </a:tc>
                <a:tc>
                  <a:txBody>
                    <a:bodyPr/>
                    <a:lstStyle/>
                    <a:p>
                      <a:pPr>
                        <a:lnSpc>
                          <a:spcPct val="107000"/>
                        </a:lnSpc>
                        <a:spcAft>
                          <a:spcPts val="150"/>
                        </a:spcAft>
                      </a:pPr>
                      <a:r>
                        <a:rPr lang="en-US" sz="1600">
                          <a:effectLst/>
                        </a:rPr>
                        <a:t>Tên danh mục truyện</a:t>
                      </a:r>
                    </a:p>
                    <a:p>
                      <a:pPr>
                        <a:lnSpc>
                          <a:spcPct val="107000"/>
                        </a:lnSpc>
                        <a:spcAft>
                          <a:spcPts val="150"/>
                        </a:spcAft>
                      </a:pPr>
                      <a:r>
                        <a:rPr lang="en-US" sz="1600">
                          <a:effectLst/>
                        </a:rPr>
                        <a:t>Giới thiệu</a:t>
                      </a:r>
                      <a:endParaRPr lang="vi-VN" sz="1600">
                        <a:effectLst/>
                      </a:endParaRPr>
                    </a:p>
                  </a:txBody>
                  <a:tcPr marL="50220" marR="5022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150"/>
                        </a:spcAft>
                      </a:pPr>
                      <a:r>
                        <a:rPr lang="en-US" sz="1600">
                          <a:effectLst/>
                        </a:rPr>
                        <a:t>Trạng thái</a:t>
                      </a:r>
                      <a:endParaRPr lang="vi-VN" sz="1600">
                        <a:effectLst/>
                      </a:endParaRPr>
                    </a:p>
                    <a:p>
                      <a:pPr>
                        <a:lnSpc>
                          <a:spcPct val="107000"/>
                        </a:lnSpc>
                        <a:spcAft>
                          <a:spcPts val="150"/>
                        </a:spcAft>
                      </a:pPr>
                      <a:r>
                        <a:rPr lang="en-US" sz="1600">
                          <a:effectLst/>
                        </a:rPr>
                        <a:t>Ngày tạo</a:t>
                      </a:r>
                      <a:endParaRPr lang="vi-VN" sz="1600">
                        <a:effectLst/>
                      </a:endParaRPr>
                    </a:p>
                    <a:p>
                      <a:pPr>
                        <a:lnSpc>
                          <a:spcPct val="107000"/>
                        </a:lnSpc>
                        <a:spcAft>
                          <a:spcPts val="150"/>
                        </a:spcAft>
                      </a:pP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6826782"/>
                  </a:ext>
                </a:extLst>
              </a:tr>
              <a:tr h="932664">
                <a:tc>
                  <a:txBody>
                    <a:bodyPr/>
                    <a:lstStyle/>
                    <a:p>
                      <a:pPr>
                        <a:lnSpc>
                          <a:spcPct val="107000"/>
                        </a:lnSpc>
                        <a:spcAft>
                          <a:spcPts val="150"/>
                        </a:spcAft>
                      </a:pPr>
                      <a:r>
                        <a:rPr lang="en-US" sz="1600">
                          <a:effectLst/>
                        </a:rPr>
                        <a:t>Thể loại</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nchor="ctr"/>
                </a:tc>
                <a:tc gridSpan="3">
                  <a:txBody>
                    <a:bodyPr/>
                    <a:lstStyle/>
                    <a:p>
                      <a:pPr>
                        <a:lnSpc>
                          <a:spcPct val="107000"/>
                        </a:lnSpc>
                        <a:spcAft>
                          <a:spcPts val="150"/>
                        </a:spcAft>
                      </a:pPr>
                      <a:r>
                        <a:rPr lang="en-US" sz="1600">
                          <a:effectLst/>
                        </a:rPr>
                        <a:t>Tên thể loại</a:t>
                      </a:r>
                      <a:endParaRPr lang="vi-VN" sz="1600">
                        <a:effectLst/>
                      </a:endParaRPr>
                    </a:p>
                    <a:p>
                      <a:pPr>
                        <a:lnSpc>
                          <a:spcPct val="107000"/>
                        </a:lnSpc>
                        <a:spcAft>
                          <a:spcPts val="150"/>
                        </a:spcAft>
                      </a:pPr>
                      <a:r>
                        <a:rPr lang="en-US" sz="1600">
                          <a:effectLst/>
                        </a:rPr>
                        <a:t>Giới thiệu</a:t>
                      </a:r>
                      <a:endParaRPr lang="vi-VN" sz="1600">
                        <a:effectLst/>
                      </a:endParaRPr>
                    </a:p>
                    <a:p>
                      <a:pPr>
                        <a:lnSpc>
                          <a:spcPct val="107000"/>
                        </a:lnSpc>
                        <a:spcAft>
                          <a:spcPts val="150"/>
                        </a:spcAft>
                      </a:pPr>
                      <a:r>
                        <a:rPr lang="en-US" sz="1600">
                          <a:effectLst/>
                        </a:rPr>
                        <a:t>Ngày tạo</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a:tc>
                <a:tc hMerge="1">
                  <a:txBody>
                    <a:bodyPr/>
                    <a:lstStyle/>
                    <a:p>
                      <a:endParaRPr lang="vi-VN"/>
                    </a:p>
                  </a:txBody>
                  <a:tcPr/>
                </a:tc>
                <a:tc hMerge="1">
                  <a:txBody>
                    <a:bodyPr/>
                    <a:lstStyle/>
                    <a:p>
                      <a:endParaRPr lang="vi-VN"/>
                    </a:p>
                  </a:txBody>
                  <a:tcPr/>
                </a:tc>
                <a:tc gridSpan="2">
                  <a:txBody>
                    <a:bodyPr/>
                    <a:lstStyle/>
                    <a:p>
                      <a:pPr>
                        <a:lnSpc>
                          <a:spcPct val="107000"/>
                        </a:lnSpc>
                        <a:spcAft>
                          <a:spcPts val="150"/>
                        </a:spcAft>
                      </a:pPr>
                      <a:r>
                        <a:rPr lang="en-US" sz="1600">
                          <a:effectLst/>
                        </a:rPr>
                        <a:t>Tên thể loại</a:t>
                      </a:r>
                      <a:endParaRPr lang="vi-VN" sz="1600">
                        <a:effectLst/>
                      </a:endParaRPr>
                    </a:p>
                    <a:p>
                      <a:pPr>
                        <a:lnSpc>
                          <a:spcPct val="107000"/>
                        </a:lnSpc>
                        <a:spcAft>
                          <a:spcPts val="150"/>
                        </a:spcAft>
                      </a:pPr>
                      <a:r>
                        <a:rPr lang="en-US" sz="1600">
                          <a:effectLst/>
                        </a:rPr>
                        <a:t>Giới thiệu</a:t>
                      </a:r>
                      <a:endParaRPr lang="vi-VN" sz="1600">
                        <a:effectLst/>
                      </a:endParaRPr>
                    </a:p>
                    <a:p>
                      <a:pPr>
                        <a:lnSpc>
                          <a:spcPct val="107000"/>
                        </a:lnSpc>
                        <a:spcAft>
                          <a:spcPts val="150"/>
                        </a:spcAft>
                      </a:pPr>
                      <a:r>
                        <a:rPr lang="en-US" sz="1600">
                          <a:effectLst/>
                        </a:rPr>
                        <a:t>Ngày tạo</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lnT w="12700" cap="flat" cmpd="sng" algn="ctr">
                      <a:solidFill>
                        <a:schemeClr val="tx1"/>
                      </a:solidFill>
                      <a:prstDash val="solid"/>
                      <a:round/>
                      <a:headEnd type="none" w="med" len="med"/>
                      <a:tailEnd type="none" w="med" len="med"/>
                    </a:lnT>
                  </a:tcPr>
                </a:tc>
                <a:tc hMerge="1">
                  <a:txBody>
                    <a:bodyPr/>
                    <a:lstStyle/>
                    <a:p>
                      <a:endParaRPr lang="vi-VN"/>
                    </a:p>
                  </a:txBody>
                  <a:tcPr/>
                </a:tc>
                <a:extLst>
                  <a:ext uri="{0D108BD9-81ED-4DB2-BD59-A6C34878D82A}">
                    <a16:rowId xmlns:a16="http://schemas.microsoft.com/office/drawing/2014/main" val="2645013600"/>
                  </a:ext>
                </a:extLst>
              </a:tr>
              <a:tr h="820856">
                <a:tc>
                  <a:txBody>
                    <a:bodyPr/>
                    <a:lstStyle/>
                    <a:p>
                      <a:pPr>
                        <a:lnSpc>
                          <a:spcPct val="107000"/>
                        </a:lnSpc>
                        <a:spcAft>
                          <a:spcPts val="150"/>
                        </a:spcAft>
                      </a:pPr>
                      <a:r>
                        <a:rPr lang="en-US" sz="1600">
                          <a:effectLst/>
                        </a:rPr>
                        <a:t>Tác giả</a:t>
                      </a:r>
                      <a:endParaRPr lang="vi-VN" sz="1600">
                        <a:effectLst/>
                      </a:endParaRPr>
                    </a:p>
                    <a:p>
                      <a:pPr>
                        <a:lnSpc>
                          <a:spcPct val="107000"/>
                        </a:lnSpc>
                        <a:spcAft>
                          <a:spcPts val="150"/>
                        </a:spcAft>
                      </a:pPr>
                      <a:r>
                        <a:rPr lang="en-US" sz="1600">
                          <a:effectLst/>
                        </a:rPr>
                        <a:t> </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nchor="ctr"/>
                </a:tc>
                <a:tc gridSpan="3">
                  <a:txBody>
                    <a:bodyPr/>
                    <a:lstStyle/>
                    <a:p>
                      <a:pPr>
                        <a:lnSpc>
                          <a:spcPct val="107000"/>
                        </a:lnSpc>
                        <a:spcAft>
                          <a:spcPts val="150"/>
                        </a:spcAft>
                      </a:pPr>
                      <a:r>
                        <a:rPr lang="en-US" sz="1600">
                          <a:effectLst/>
                        </a:rPr>
                        <a:t>Mã tác giả</a:t>
                      </a:r>
                      <a:endParaRPr lang="vi-VN" sz="1600">
                        <a:effectLst/>
                      </a:endParaRPr>
                    </a:p>
                    <a:p>
                      <a:pPr>
                        <a:lnSpc>
                          <a:spcPct val="107000"/>
                        </a:lnSpc>
                        <a:spcAft>
                          <a:spcPts val="150"/>
                        </a:spcAft>
                      </a:pPr>
                      <a:r>
                        <a:rPr lang="en-US" sz="1600">
                          <a:effectLst/>
                        </a:rPr>
                        <a:t>Tên tác giả</a:t>
                      </a:r>
                      <a:endParaRPr lang="vi-VN" sz="1600">
                        <a:effectLst/>
                      </a:endParaRPr>
                    </a:p>
                    <a:p>
                      <a:pPr>
                        <a:lnSpc>
                          <a:spcPct val="107000"/>
                        </a:lnSpc>
                        <a:spcAft>
                          <a:spcPts val="150"/>
                        </a:spcAft>
                      </a:pPr>
                      <a:r>
                        <a:rPr lang="en-US" sz="1600">
                          <a:effectLst/>
                        </a:rPr>
                        <a:t>Ngày tạo</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tc>
                <a:tc hMerge="1">
                  <a:txBody>
                    <a:bodyPr/>
                    <a:lstStyle/>
                    <a:p>
                      <a:endParaRPr lang="vi-VN"/>
                    </a:p>
                  </a:txBody>
                  <a:tcPr/>
                </a:tc>
                <a:tc hMerge="1">
                  <a:txBody>
                    <a:bodyPr/>
                    <a:lstStyle/>
                    <a:p>
                      <a:endParaRPr lang="vi-VN"/>
                    </a:p>
                  </a:txBody>
                  <a:tcPr/>
                </a:tc>
                <a:tc gridSpan="2">
                  <a:txBody>
                    <a:bodyPr/>
                    <a:lstStyle/>
                    <a:p>
                      <a:pPr>
                        <a:lnSpc>
                          <a:spcPct val="107000"/>
                        </a:lnSpc>
                        <a:spcAft>
                          <a:spcPts val="150"/>
                        </a:spcAft>
                      </a:pPr>
                      <a:r>
                        <a:rPr lang="en-US" sz="1600">
                          <a:effectLst/>
                        </a:rPr>
                        <a:t>Mã tác giả</a:t>
                      </a:r>
                      <a:endParaRPr lang="vi-VN" sz="1600">
                        <a:effectLst/>
                      </a:endParaRPr>
                    </a:p>
                    <a:p>
                      <a:pPr>
                        <a:lnSpc>
                          <a:spcPct val="107000"/>
                        </a:lnSpc>
                        <a:spcAft>
                          <a:spcPts val="150"/>
                        </a:spcAft>
                      </a:pPr>
                      <a:r>
                        <a:rPr lang="en-US" sz="1600">
                          <a:effectLst/>
                        </a:rPr>
                        <a:t>Tên tác giả</a:t>
                      </a:r>
                      <a:endParaRPr lang="vi-VN" sz="1600">
                        <a:effectLst/>
                      </a:endParaRPr>
                    </a:p>
                    <a:p>
                      <a:pPr>
                        <a:lnSpc>
                          <a:spcPct val="107000"/>
                        </a:lnSpc>
                        <a:spcAft>
                          <a:spcPts val="150"/>
                        </a:spcAft>
                      </a:pPr>
                      <a:r>
                        <a:rPr lang="en-US" sz="1600">
                          <a:effectLst/>
                        </a:rPr>
                        <a:t>Ngày tạo</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tc>
                <a:tc hMerge="1">
                  <a:txBody>
                    <a:bodyPr/>
                    <a:lstStyle/>
                    <a:p>
                      <a:endParaRPr lang="vi-VN"/>
                    </a:p>
                  </a:txBody>
                  <a:tcPr/>
                </a:tc>
                <a:extLst>
                  <a:ext uri="{0D108BD9-81ED-4DB2-BD59-A6C34878D82A}">
                    <a16:rowId xmlns:a16="http://schemas.microsoft.com/office/drawing/2014/main" val="3140535657"/>
                  </a:ext>
                </a:extLst>
              </a:tr>
              <a:tr h="1401326">
                <a:tc>
                  <a:txBody>
                    <a:bodyPr/>
                    <a:lstStyle/>
                    <a:p>
                      <a:pPr>
                        <a:lnSpc>
                          <a:spcPct val="107000"/>
                        </a:lnSpc>
                        <a:spcAft>
                          <a:spcPts val="150"/>
                        </a:spcAft>
                      </a:pPr>
                      <a:r>
                        <a:rPr lang="en-US" sz="1600">
                          <a:effectLst/>
                        </a:rPr>
                        <a:t>Truyện</a:t>
                      </a:r>
                      <a:endParaRPr lang="vi-VN" sz="1600">
                        <a:effectLst/>
                      </a:endParaRPr>
                    </a:p>
                    <a:p>
                      <a:pPr>
                        <a:lnSpc>
                          <a:spcPct val="107000"/>
                        </a:lnSpc>
                        <a:spcAft>
                          <a:spcPts val="150"/>
                        </a:spcAft>
                      </a:pPr>
                      <a:r>
                        <a:rPr lang="en-US" sz="1600">
                          <a:effectLst/>
                        </a:rPr>
                        <a:t> </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nchor="ctr"/>
                </a:tc>
                <a:tc gridSpan="2">
                  <a:txBody>
                    <a:bodyPr/>
                    <a:lstStyle/>
                    <a:p>
                      <a:pPr>
                        <a:lnSpc>
                          <a:spcPct val="107000"/>
                        </a:lnSpc>
                        <a:spcAft>
                          <a:spcPts val="150"/>
                        </a:spcAft>
                      </a:pPr>
                      <a:r>
                        <a:rPr lang="en-US" sz="1600">
                          <a:effectLst/>
                        </a:rPr>
                        <a:t>Tên giác giả</a:t>
                      </a:r>
                      <a:endParaRPr lang="vi-VN" sz="1600">
                        <a:effectLst/>
                      </a:endParaRPr>
                    </a:p>
                    <a:p>
                      <a:pPr>
                        <a:lnSpc>
                          <a:spcPct val="107000"/>
                        </a:lnSpc>
                        <a:spcAft>
                          <a:spcPts val="150"/>
                        </a:spcAft>
                      </a:pPr>
                      <a:r>
                        <a:rPr lang="en-US" sz="1600">
                          <a:effectLst/>
                        </a:rPr>
                        <a:t>Tên thể loại</a:t>
                      </a:r>
                      <a:endParaRPr lang="vi-VN" sz="1600">
                        <a:effectLst/>
                      </a:endParaRPr>
                    </a:p>
                    <a:p>
                      <a:pPr>
                        <a:lnSpc>
                          <a:spcPct val="107000"/>
                        </a:lnSpc>
                        <a:spcAft>
                          <a:spcPts val="150"/>
                        </a:spcAft>
                      </a:pPr>
                      <a:r>
                        <a:rPr lang="en-US" sz="1600">
                          <a:effectLst/>
                        </a:rPr>
                        <a:t>Tên danh mục</a:t>
                      </a:r>
                      <a:endParaRPr lang="vi-VN" sz="1600">
                        <a:effectLst/>
                      </a:endParaRPr>
                    </a:p>
                    <a:p>
                      <a:pPr>
                        <a:lnSpc>
                          <a:spcPct val="107000"/>
                        </a:lnSpc>
                        <a:spcAft>
                          <a:spcPts val="150"/>
                        </a:spcAft>
                      </a:pPr>
                      <a:r>
                        <a:rPr lang="en-US" sz="1600">
                          <a:effectLst/>
                        </a:rPr>
                        <a:t>Tên truyện</a:t>
                      </a:r>
                      <a:endParaRPr lang="vi-VN" sz="1600">
                        <a:effectLst/>
                      </a:endParaRPr>
                    </a:p>
                    <a:p>
                      <a:pPr>
                        <a:lnSpc>
                          <a:spcPct val="107000"/>
                        </a:lnSpc>
                        <a:spcAft>
                          <a:spcPts val="150"/>
                        </a:spcAft>
                      </a:pPr>
                      <a:r>
                        <a:rPr lang="en-US" sz="1600">
                          <a:effectLst/>
                        </a:rPr>
                        <a:t>Giới thiệu</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lnR w="12700" cap="flat" cmpd="sng" algn="ctr">
                      <a:noFill/>
                      <a:prstDash val="solid"/>
                      <a:round/>
                      <a:headEnd type="none" w="med" len="med"/>
                      <a:tailEnd type="none" w="med" len="med"/>
                    </a:lnR>
                  </a:tcPr>
                </a:tc>
                <a:tc hMerge="1">
                  <a:txBody>
                    <a:bodyPr/>
                    <a:lstStyle/>
                    <a:p>
                      <a:endParaRPr lang="vi-VN"/>
                    </a:p>
                  </a:txBody>
                  <a:tcPr/>
                </a:tc>
                <a:tc>
                  <a:txBody>
                    <a:bodyPr/>
                    <a:lstStyle/>
                    <a:p>
                      <a:pPr>
                        <a:lnSpc>
                          <a:spcPct val="107000"/>
                        </a:lnSpc>
                        <a:spcAft>
                          <a:spcPts val="150"/>
                        </a:spcAft>
                      </a:pPr>
                      <a:r>
                        <a:rPr lang="en-US" sz="1600">
                          <a:effectLst/>
                        </a:rPr>
                        <a:t>Số chương</a:t>
                      </a:r>
                      <a:endParaRPr lang="vi-VN" sz="1600">
                        <a:effectLst/>
                      </a:endParaRPr>
                    </a:p>
                    <a:p>
                      <a:pPr>
                        <a:lnSpc>
                          <a:spcPct val="107000"/>
                        </a:lnSpc>
                        <a:spcAft>
                          <a:spcPts val="150"/>
                        </a:spcAft>
                      </a:pPr>
                      <a:r>
                        <a:rPr lang="en-US" sz="1600">
                          <a:effectLst/>
                        </a:rPr>
                        <a:t>Lượt xem</a:t>
                      </a:r>
                      <a:endParaRPr lang="vi-VN" sz="1600">
                        <a:effectLst/>
                      </a:endParaRPr>
                    </a:p>
                    <a:p>
                      <a:pPr>
                        <a:lnSpc>
                          <a:spcPct val="107000"/>
                        </a:lnSpc>
                        <a:spcAft>
                          <a:spcPts val="150"/>
                        </a:spcAft>
                      </a:pPr>
                      <a:r>
                        <a:rPr lang="en-US" sz="1600">
                          <a:effectLst/>
                        </a:rPr>
                        <a:t>Trạng thái</a:t>
                      </a:r>
                      <a:endParaRPr lang="vi-VN" sz="1600">
                        <a:effectLst/>
                      </a:endParaRPr>
                    </a:p>
                    <a:p>
                      <a:pPr>
                        <a:lnSpc>
                          <a:spcPct val="107000"/>
                        </a:lnSpc>
                        <a:spcAft>
                          <a:spcPts val="150"/>
                        </a:spcAft>
                      </a:pPr>
                      <a:r>
                        <a:rPr lang="en-US" sz="1600">
                          <a:effectLst/>
                        </a:rPr>
                        <a:t>Nguồn</a:t>
                      </a:r>
                      <a:endParaRPr lang="vi-VN" sz="1600">
                        <a:effectLst/>
                      </a:endParaRPr>
                    </a:p>
                    <a:p>
                      <a:pPr>
                        <a:lnSpc>
                          <a:spcPct val="107000"/>
                        </a:lnSpc>
                        <a:spcAft>
                          <a:spcPts val="150"/>
                        </a:spcAft>
                      </a:pPr>
                      <a:r>
                        <a:rPr lang="en-US" sz="1600">
                          <a:effectLst/>
                        </a:rPr>
                        <a:t>Ngày tạo</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lnL w="12700" cap="flat" cmpd="sng" algn="ctr">
                      <a:noFill/>
                      <a:prstDash val="solid"/>
                      <a:round/>
                      <a:headEnd type="none" w="med" len="med"/>
                      <a:tailEnd type="none" w="med" len="med"/>
                    </a:lnL>
                  </a:tcPr>
                </a:tc>
                <a:tc>
                  <a:txBody>
                    <a:bodyPr/>
                    <a:lstStyle/>
                    <a:p>
                      <a:pPr>
                        <a:lnSpc>
                          <a:spcPct val="107000"/>
                        </a:lnSpc>
                        <a:spcAft>
                          <a:spcPts val="150"/>
                        </a:spcAft>
                      </a:pPr>
                      <a:r>
                        <a:rPr lang="en-US" sz="1600">
                          <a:effectLst/>
                        </a:rPr>
                        <a:t>Tên giác giả</a:t>
                      </a:r>
                      <a:endParaRPr lang="vi-VN" sz="1600">
                        <a:effectLst/>
                      </a:endParaRPr>
                    </a:p>
                    <a:p>
                      <a:pPr>
                        <a:lnSpc>
                          <a:spcPct val="107000"/>
                        </a:lnSpc>
                        <a:spcAft>
                          <a:spcPts val="150"/>
                        </a:spcAft>
                      </a:pPr>
                      <a:r>
                        <a:rPr lang="en-US" sz="1600">
                          <a:effectLst/>
                        </a:rPr>
                        <a:t>Tên thể loại</a:t>
                      </a:r>
                      <a:endParaRPr lang="vi-VN" sz="1600">
                        <a:effectLst/>
                      </a:endParaRPr>
                    </a:p>
                    <a:p>
                      <a:pPr>
                        <a:lnSpc>
                          <a:spcPct val="107000"/>
                        </a:lnSpc>
                        <a:spcAft>
                          <a:spcPts val="150"/>
                        </a:spcAft>
                      </a:pPr>
                      <a:r>
                        <a:rPr lang="en-US" sz="1600">
                          <a:effectLst/>
                        </a:rPr>
                        <a:t>Tên danh mục</a:t>
                      </a:r>
                      <a:endParaRPr lang="vi-VN" sz="1600">
                        <a:effectLst/>
                      </a:endParaRPr>
                    </a:p>
                    <a:p>
                      <a:pPr>
                        <a:lnSpc>
                          <a:spcPct val="107000"/>
                        </a:lnSpc>
                        <a:spcAft>
                          <a:spcPts val="150"/>
                        </a:spcAft>
                      </a:pPr>
                      <a:r>
                        <a:rPr lang="en-US" sz="1600">
                          <a:effectLst/>
                        </a:rPr>
                        <a:t>Tên truyện</a:t>
                      </a:r>
                      <a:endParaRPr lang="vi-VN" sz="1600">
                        <a:effectLst/>
                      </a:endParaRPr>
                    </a:p>
                    <a:p>
                      <a:pPr>
                        <a:lnSpc>
                          <a:spcPct val="107000"/>
                        </a:lnSpc>
                        <a:spcAft>
                          <a:spcPts val="150"/>
                        </a:spcAft>
                      </a:pPr>
                      <a:r>
                        <a:rPr lang="en-US" sz="1600">
                          <a:effectLst/>
                        </a:rPr>
                        <a:t>Giới thiệu</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lnR w="12700" cap="flat" cmpd="sng" algn="ctr">
                      <a:noFill/>
                      <a:prstDash val="solid"/>
                      <a:round/>
                      <a:headEnd type="none" w="med" len="med"/>
                      <a:tailEnd type="none" w="med" len="med"/>
                    </a:lnR>
                  </a:tcPr>
                </a:tc>
                <a:tc>
                  <a:txBody>
                    <a:bodyPr/>
                    <a:lstStyle/>
                    <a:p>
                      <a:pPr>
                        <a:lnSpc>
                          <a:spcPct val="107000"/>
                        </a:lnSpc>
                        <a:spcAft>
                          <a:spcPts val="150"/>
                        </a:spcAft>
                      </a:pPr>
                      <a:r>
                        <a:rPr lang="en-US" sz="1600">
                          <a:effectLst/>
                        </a:rPr>
                        <a:t>Số chương</a:t>
                      </a:r>
                      <a:endParaRPr lang="vi-VN" sz="1600">
                        <a:effectLst/>
                      </a:endParaRPr>
                    </a:p>
                    <a:p>
                      <a:pPr>
                        <a:lnSpc>
                          <a:spcPct val="107000"/>
                        </a:lnSpc>
                        <a:spcAft>
                          <a:spcPts val="150"/>
                        </a:spcAft>
                      </a:pPr>
                      <a:r>
                        <a:rPr lang="en-US" sz="1600">
                          <a:effectLst/>
                        </a:rPr>
                        <a:t>Lượt xem</a:t>
                      </a:r>
                      <a:endParaRPr lang="vi-VN" sz="1600">
                        <a:effectLst/>
                      </a:endParaRPr>
                    </a:p>
                    <a:p>
                      <a:pPr>
                        <a:lnSpc>
                          <a:spcPct val="107000"/>
                        </a:lnSpc>
                        <a:spcAft>
                          <a:spcPts val="150"/>
                        </a:spcAft>
                      </a:pPr>
                      <a:r>
                        <a:rPr lang="en-US" sz="1600">
                          <a:effectLst/>
                        </a:rPr>
                        <a:t>Trạng thái</a:t>
                      </a:r>
                      <a:endParaRPr lang="vi-VN" sz="1600">
                        <a:effectLst/>
                      </a:endParaRPr>
                    </a:p>
                    <a:p>
                      <a:pPr>
                        <a:lnSpc>
                          <a:spcPct val="107000"/>
                        </a:lnSpc>
                        <a:spcAft>
                          <a:spcPts val="150"/>
                        </a:spcAft>
                      </a:pPr>
                      <a:r>
                        <a:rPr lang="en-US" sz="1600">
                          <a:effectLst/>
                        </a:rPr>
                        <a:t>Nguồn</a:t>
                      </a:r>
                      <a:endParaRPr lang="vi-VN" sz="1600">
                        <a:effectLst/>
                      </a:endParaRPr>
                    </a:p>
                    <a:p>
                      <a:pPr>
                        <a:lnSpc>
                          <a:spcPct val="107000"/>
                        </a:lnSpc>
                        <a:spcAft>
                          <a:spcPts val="150"/>
                        </a:spcAft>
                      </a:pPr>
                      <a:r>
                        <a:rPr lang="en-US" sz="1600">
                          <a:effectLst/>
                        </a:rPr>
                        <a:t>Ngày tạo</a:t>
                      </a:r>
                      <a:endParaRPr lang="vi-VN" sz="1600"/>
                    </a:p>
                  </a:txBody>
                  <a:tcPr marL="50220" marR="50220" marT="0" marB="0">
                    <a:lnL w="12700" cap="flat" cmpd="sng" algn="ctr">
                      <a:noFill/>
                      <a:prstDash val="solid"/>
                      <a:round/>
                      <a:headEnd type="none" w="med" len="med"/>
                      <a:tailEnd type="none" w="med" len="med"/>
                    </a:lnL>
                  </a:tcPr>
                </a:tc>
                <a:extLst>
                  <a:ext uri="{0D108BD9-81ED-4DB2-BD59-A6C34878D82A}">
                    <a16:rowId xmlns:a16="http://schemas.microsoft.com/office/drawing/2014/main" val="4277098647"/>
                  </a:ext>
                </a:extLst>
              </a:tr>
              <a:tr h="809770">
                <a:tc>
                  <a:txBody>
                    <a:bodyPr/>
                    <a:lstStyle/>
                    <a:p>
                      <a:pPr>
                        <a:lnSpc>
                          <a:spcPct val="107000"/>
                        </a:lnSpc>
                        <a:spcAft>
                          <a:spcPts val="150"/>
                        </a:spcAft>
                      </a:pPr>
                      <a:r>
                        <a:rPr lang="en-US" sz="1600">
                          <a:effectLst/>
                        </a:rPr>
                        <a:t>Chương truyện</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nchor="ctr"/>
                </a:tc>
                <a:tc gridSpan="2">
                  <a:txBody>
                    <a:bodyPr/>
                    <a:lstStyle/>
                    <a:p>
                      <a:pPr>
                        <a:lnSpc>
                          <a:spcPct val="107000"/>
                        </a:lnSpc>
                        <a:spcAft>
                          <a:spcPts val="150"/>
                        </a:spcAft>
                      </a:pPr>
                      <a:r>
                        <a:rPr lang="en-US" sz="1600">
                          <a:effectLst/>
                        </a:rPr>
                        <a:t>Tên chương</a:t>
                      </a:r>
                      <a:endParaRPr lang="vi-VN" sz="1600">
                        <a:effectLst/>
                      </a:endParaRPr>
                    </a:p>
                    <a:p>
                      <a:pPr>
                        <a:lnSpc>
                          <a:spcPct val="107000"/>
                        </a:lnSpc>
                        <a:spcAft>
                          <a:spcPts val="150"/>
                        </a:spcAft>
                      </a:pPr>
                      <a:r>
                        <a:rPr lang="en-US" sz="1600">
                          <a:effectLst/>
                        </a:rPr>
                        <a:t>Tên truyện</a:t>
                      </a:r>
                      <a:endParaRPr lang="vi-VN" sz="1600">
                        <a:effectLst/>
                      </a:endParaRPr>
                    </a:p>
                  </a:txBody>
                  <a:tcPr marL="50220" marR="50220" marT="0" marB="0">
                    <a:lnR w="12700" cap="flat" cmpd="sng" algn="ctr">
                      <a:noFill/>
                      <a:prstDash val="solid"/>
                      <a:round/>
                      <a:headEnd type="none" w="med" len="med"/>
                      <a:tailEnd type="none" w="med" len="med"/>
                    </a:lnR>
                  </a:tcPr>
                </a:tc>
                <a:tc hMerge="1">
                  <a:txBody>
                    <a:bodyPr/>
                    <a:lstStyle/>
                    <a:p>
                      <a:pPr>
                        <a:lnSpc>
                          <a:spcPct val="107000"/>
                        </a:lnSpc>
                        <a:spcAft>
                          <a:spcPts val="150"/>
                        </a:spcAft>
                      </a:pPr>
                      <a:r>
                        <a:rPr lang="en-US" sz="1400">
                          <a:effectLst/>
                        </a:rPr>
                        <a:t>Nội dung</a:t>
                      </a:r>
                      <a:endParaRPr lang="vi-VN" sz="1400">
                        <a:effectLst/>
                      </a:endParaRPr>
                    </a:p>
                    <a:p>
                      <a:pPr>
                        <a:lnSpc>
                          <a:spcPct val="107000"/>
                        </a:lnSpc>
                        <a:spcAft>
                          <a:spcPts val="150"/>
                        </a:spcAft>
                      </a:pPr>
                      <a:r>
                        <a:rPr lang="en-US" sz="1400">
                          <a:effectLst/>
                        </a:rPr>
                        <a:t>Ngày tạo</a:t>
                      </a:r>
                      <a:endParaRPr lang="vi-VN" sz="1400">
                        <a:effectLst/>
                        <a:latin typeface="+mn-lt"/>
                        <a:ea typeface="Arial" panose="020B0604020202020204" pitchFamily="34" charset="0"/>
                        <a:cs typeface="Times New Roman" panose="02020603050405020304" pitchFamily="18" charset="0"/>
                      </a:endParaRPr>
                    </a:p>
                    <a:p>
                      <a:pPr>
                        <a:lnSpc>
                          <a:spcPct val="107000"/>
                        </a:lnSpc>
                        <a:spcAft>
                          <a:spcPts val="150"/>
                        </a:spcAft>
                      </a:pPr>
                      <a:endParaRPr lang="vi-VN" sz="14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tc>
                <a:tc>
                  <a:txBody>
                    <a:bodyPr/>
                    <a:lstStyle/>
                    <a:p>
                      <a:pPr>
                        <a:lnSpc>
                          <a:spcPct val="107000"/>
                        </a:lnSpc>
                        <a:spcAft>
                          <a:spcPts val="150"/>
                        </a:spcAft>
                      </a:pPr>
                      <a:r>
                        <a:rPr lang="en-US" sz="1600">
                          <a:effectLst/>
                        </a:rPr>
                        <a:t>Nội dung</a:t>
                      </a:r>
                      <a:endParaRPr lang="vi-VN" sz="1600">
                        <a:effectLst/>
                      </a:endParaRPr>
                    </a:p>
                    <a:p>
                      <a:pPr>
                        <a:lnSpc>
                          <a:spcPct val="107000"/>
                        </a:lnSpc>
                        <a:spcAft>
                          <a:spcPts val="150"/>
                        </a:spcAft>
                      </a:pPr>
                      <a:r>
                        <a:rPr lang="en-US" sz="1600">
                          <a:effectLst/>
                        </a:rPr>
                        <a:t>Ngày tạo</a:t>
                      </a:r>
                      <a:endParaRPr lang="vi-VN" sz="1600">
                        <a:effectLst/>
                        <a:latin typeface="+mn-lt"/>
                        <a:ea typeface="Arial" panose="020B0604020202020204" pitchFamily="34" charset="0"/>
                        <a:cs typeface="Times New Roman" panose="02020603050405020304" pitchFamily="18" charset="0"/>
                      </a:endParaRPr>
                    </a:p>
                  </a:txBody>
                  <a:tcPr marL="50220" marR="50220" marT="0" marB="0">
                    <a:lnL w="12700" cap="flat" cmpd="sng" algn="ctr">
                      <a:noFill/>
                      <a:prstDash val="solid"/>
                      <a:round/>
                      <a:headEnd type="none" w="med" len="med"/>
                      <a:tailEnd type="none" w="med" len="med"/>
                    </a:lnL>
                  </a:tcPr>
                </a:tc>
                <a:tc>
                  <a:txBody>
                    <a:bodyPr/>
                    <a:lstStyle/>
                    <a:p>
                      <a:pPr>
                        <a:lnSpc>
                          <a:spcPct val="107000"/>
                        </a:lnSpc>
                        <a:spcAft>
                          <a:spcPts val="150"/>
                        </a:spcAft>
                      </a:pPr>
                      <a:r>
                        <a:rPr lang="fr-FR" sz="1600">
                          <a:effectLst/>
                        </a:rPr>
                        <a:t>Tên chương</a:t>
                      </a:r>
                      <a:endParaRPr lang="vi-VN" sz="1600">
                        <a:effectLst/>
                      </a:endParaRPr>
                    </a:p>
                    <a:p>
                      <a:pPr>
                        <a:lnSpc>
                          <a:spcPct val="107000"/>
                        </a:lnSpc>
                        <a:spcAft>
                          <a:spcPts val="150"/>
                        </a:spcAft>
                      </a:pPr>
                      <a:r>
                        <a:rPr lang="fr-FR" sz="1600">
                          <a:effectLst/>
                        </a:rPr>
                        <a:t>Tên truyện</a:t>
                      </a:r>
                      <a:endParaRPr lang="vi-VN" sz="1600">
                        <a:effectLst/>
                      </a:endParaRPr>
                    </a:p>
                  </a:txBody>
                  <a:tcPr marL="50220" marR="50220" marT="0" marB="0">
                    <a:lnR w="12700" cap="flat" cmpd="sng" algn="ctr">
                      <a:noFill/>
                      <a:prstDash val="solid"/>
                      <a:round/>
                      <a:headEnd type="none" w="med" len="med"/>
                      <a:tailEnd type="none" w="med" len="med"/>
                    </a:lnR>
                  </a:tcPr>
                </a:tc>
                <a:tc>
                  <a:txBody>
                    <a:bodyPr/>
                    <a:lstStyle/>
                    <a:p>
                      <a:pPr>
                        <a:lnSpc>
                          <a:spcPct val="107000"/>
                        </a:lnSpc>
                        <a:spcAft>
                          <a:spcPts val="150"/>
                        </a:spcAft>
                      </a:pPr>
                      <a:r>
                        <a:rPr lang="fr-FR" sz="1600">
                          <a:effectLst/>
                        </a:rPr>
                        <a:t>Nội dung</a:t>
                      </a:r>
                      <a:endParaRPr lang="vi-VN" sz="1600">
                        <a:effectLst/>
                      </a:endParaRPr>
                    </a:p>
                    <a:p>
                      <a:pPr>
                        <a:lnSpc>
                          <a:spcPct val="107000"/>
                        </a:lnSpc>
                        <a:spcAft>
                          <a:spcPts val="150"/>
                        </a:spcAft>
                      </a:pPr>
                      <a:r>
                        <a:rPr lang="en-US" sz="1600">
                          <a:effectLst/>
                        </a:rPr>
                        <a:t>Ngày tạo</a:t>
                      </a:r>
                      <a:endParaRPr lang="vi-VN" sz="1600">
                        <a:effectLst/>
                        <a:latin typeface="+mn-lt"/>
                        <a:ea typeface="Arial" panose="020B0604020202020204" pitchFamily="34" charset="0"/>
                        <a:cs typeface="Times New Roman" panose="02020603050405020304" pitchFamily="18" charset="0"/>
                      </a:endParaRPr>
                    </a:p>
                  </a:txBody>
                  <a:tcPr marL="50220" marR="50220" marT="0" marB="0">
                    <a:lnL w="12700" cap="flat" cmpd="sng" algn="ctr">
                      <a:noFill/>
                      <a:prstDash val="solid"/>
                      <a:round/>
                      <a:headEnd type="none" w="med" len="med"/>
                      <a:tailEnd type="none" w="med" len="med"/>
                    </a:lnL>
                  </a:tcPr>
                </a:tc>
                <a:extLst>
                  <a:ext uri="{0D108BD9-81ED-4DB2-BD59-A6C34878D82A}">
                    <a16:rowId xmlns:a16="http://schemas.microsoft.com/office/drawing/2014/main" val="2764453006"/>
                  </a:ext>
                </a:extLst>
              </a:tr>
            </a:tbl>
          </a:graphicData>
        </a:graphic>
      </p:graphicFrame>
    </p:spTree>
    <p:extLst>
      <p:ext uri="{BB962C8B-B14F-4D97-AF65-F5344CB8AC3E}">
        <p14:creationId xmlns:p14="http://schemas.microsoft.com/office/powerpoint/2010/main" val="22466160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4. </a:t>
            </a:r>
            <a:r>
              <a:rPr lang="vi-VN" altLang="ko-KR" sz="3600" b="1">
                <a:solidFill>
                  <a:schemeClr val="accent1"/>
                </a:solidFill>
                <a:latin typeface="+mj-lt"/>
                <a:cs typeface="Arial" pitchFamily="34" charset="0"/>
              </a:rPr>
              <a:t>Lược đồ sơ sở dữ liệu và sơ đồ lớp</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154844"/>
            <a:ext cx="7409811" cy="32909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4.1 Xác định các đối tượng</a:t>
            </a:r>
            <a:endParaRPr lang="en-US" altLang="ko-KR" sz="2000" dirty="0">
              <a:solidFill>
                <a:schemeClr val="accent2"/>
              </a:solidFill>
              <a:latin typeface="+mj-lt"/>
            </a:endParaRPr>
          </a:p>
        </p:txBody>
      </p:sp>
      <p:graphicFrame>
        <p:nvGraphicFramePr>
          <p:cNvPr id="5" name="Table 4">
            <a:extLst>
              <a:ext uri="{FF2B5EF4-FFF2-40B4-BE49-F238E27FC236}">
                <a16:creationId xmlns:a16="http://schemas.microsoft.com/office/drawing/2014/main" id="{3A7F86E9-332E-4BDB-AB6D-4EACFF3D0CE2}"/>
              </a:ext>
            </a:extLst>
          </p:cNvPr>
          <p:cNvGraphicFramePr>
            <a:graphicFrameLocks noGrp="1"/>
          </p:cNvGraphicFramePr>
          <p:nvPr>
            <p:extLst>
              <p:ext uri="{D42A27DB-BD31-4B8C-83A1-F6EECF244321}">
                <p14:modId xmlns:p14="http://schemas.microsoft.com/office/powerpoint/2010/main" val="1956089309"/>
              </p:ext>
            </p:extLst>
          </p:nvPr>
        </p:nvGraphicFramePr>
        <p:xfrm>
          <a:off x="1064525" y="1617363"/>
          <a:ext cx="9880979" cy="5136207"/>
        </p:xfrm>
        <a:graphic>
          <a:graphicData uri="http://schemas.openxmlformats.org/drawingml/2006/table">
            <a:tbl>
              <a:tblPr firstRow="1" firstCol="1" bandRow="1"/>
              <a:tblGrid>
                <a:gridCol w="2776473">
                  <a:extLst>
                    <a:ext uri="{9D8B030D-6E8A-4147-A177-3AD203B41FA5}">
                      <a16:colId xmlns:a16="http://schemas.microsoft.com/office/drawing/2014/main" val="1189669036"/>
                    </a:ext>
                  </a:extLst>
                </a:gridCol>
                <a:gridCol w="3397097">
                  <a:extLst>
                    <a:ext uri="{9D8B030D-6E8A-4147-A177-3AD203B41FA5}">
                      <a16:colId xmlns:a16="http://schemas.microsoft.com/office/drawing/2014/main" val="63399819"/>
                    </a:ext>
                  </a:extLst>
                </a:gridCol>
                <a:gridCol w="3707409">
                  <a:extLst>
                    <a:ext uri="{9D8B030D-6E8A-4147-A177-3AD203B41FA5}">
                      <a16:colId xmlns:a16="http://schemas.microsoft.com/office/drawing/2014/main" val="4165691925"/>
                    </a:ext>
                  </a:extLst>
                </a:gridCol>
              </a:tblGrid>
              <a:tr h="266387">
                <a:tc>
                  <a:txBody>
                    <a:bodyPr/>
                    <a:lstStyle/>
                    <a:p>
                      <a:pPr algn="ctr">
                        <a:lnSpc>
                          <a:spcPct val="107000"/>
                        </a:lnSpc>
                        <a:spcAft>
                          <a:spcPts val="150"/>
                        </a:spcAft>
                      </a:pPr>
                      <a:r>
                        <a:rPr lang="en-US" sz="1600" b="1">
                          <a:effectLst/>
                        </a:rPr>
                        <a:t>Đối tượng</a:t>
                      </a:r>
                      <a:endParaRPr lang="vi-VN" sz="1600" b="1">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nchor="ctr"/>
                </a:tc>
                <a:tc>
                  <a:txBody>
                    <a:bodyPr/>
                    <a:lstStyle/>
                    <a:p>
                      <a:pPr algn="ctr">
                        <a:lnSpc>
                          <a:spcPct val="107000"/>
                        </a:lnSpc>
                        <a:spcAft>
                          <a:spcPts val="150"/>
                        </a:spcAft>
                      </a:pPr>
                      <a:r>
                        <a:rPr lang="en-US" sz="1600" b="1">
                          <a:effectLst/>
                        </a:rPr>
                        <a:t>Thuộc tính</a:t>
                      </a:r>
                      <a:endParaRPr lang="vi-VN" sz="1600" b="1">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nchor="ctr"/>
                </a:tc>
                <a:tc>
                  <a:txBody>
                    <a:bodyPr/>
                    <a:lstStyle/>
                    <a:p>
                      <a:pPr algn="ctr">
                        <a:lnSpc>
                          <a:spcPct val="107000"/>
                        </a:lnSpc>
                        <a:spcAft>
                          <a:spcPts val="150"/>
                        </a:spcAft>
                      </a:pPr>
                      <a:r>
                        <a:rPr lang="en-US" sz="1600" b="1">
                          <a:effectLst/>
                        </a:rPr>
                        <a:t>Chuẩn hóa</a:t>
                      </a:r>
                      <a:endParaRPr lang="vi-VN" sz="1600" b="1">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nchor="ctr"/>
                </a:tc>
                <a:extLst>
                  <a:ext uri="{0D108BD9-81ED-4DB2-BD59-A6C34878D82A}">
                    <a16:rowId xmlns:a16="http://schemas.microsoft.com/office/drawing/2014/main" val="51040753"/>
                  </a:ext>
                </a:extLst>
              </a:tr>
              <a:tr h="266387">
                <a:tc>
                  <a:txBody>
                    <a:bodyPr/>
                    <a:lstStyle/>
                    <a:p>
                      <a:pPr algn="l">
                        <a:lnSpc>
                          <a:spcPct val="107000"/>
                        </a:lnSpc>
                        <a:spcAft>
                          <a:spcPts val="150"/>
                        </a:spcAft>
                      </a:pPr>
                      <a:r>
                        <a:rPr lang="en-US" sz="1600">
                          <a:effectLst/>
                        </a:rPr>
                        <a:t>Feedback(phản hồi)</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nchor="ctr"/>
                </a:tc>
                <a:tc>
                  <a:txBody>
                    <a:bodyPr/>
                    <a:lstStyle/>
                    <a:p>
                      <a:pPr>
                        <a:lnSpc>
                          <a:spcPct val="107000"/>
                        </a:lnSpc>
                        <a:spcAft>
                          <a:spcPts val="150"/>
                        </a:spcAft>
                      </a:pPr>
                      <a:r>
                        <a:rPr lang="en-US" sz="1600">
                          <a:effectLst/>
                        </a:rPr>
                        <a:t>Nội dung</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tc>
                <a:tc>
                  <a:txBody>
                    <a:bodyPr/>
                    <a:lstStyle/>
                    <a:p>
                      <a:pPr>
                        <a:lnSpc>
                          <a:spcPct val="107000"/>
                        </a:lnSpc>
                        <a:spcAft>
                          <a:spcPts val="150"/>
                        </a:spcAft>
                      </a:pPr>
                      <a:r>
                        <a:rPr lang="en-US" sz="1600">
                          <a:effectLst/>
                        </a:rPr>
                        <a:t>Nội dung</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tc>
                <a:extLst>
                  <a:ext uri="{0D108BD9-81ED-4DB2-BD59-A6C34878D82A}">
                    <a16:rowId xmlns:a16="http://schemas.microsoft.com/office/drawing/2014/main" val="3195706412"/>
                  </a:ext>
                </a:extLst>
              </a:tr>
              <a:tr h="1231265">
                <a:tc>
                  <a:txBody>
                    <a:bodyPr/>
                    <a:lstStyle/>
                    <a:p>
                      <a:pPr algn="l">
                        <a:lnSpc>
                          <a:spcPct val="107000"/>
                        </a:lnSpc>
                        <a:spcAft>
                          <a:spcPts val="150"/>
                        </a:spcAft>
                      </a:pPr>
                      <a:r>
                        <a:rPr lang="en-US" sz="1600">
                          <a:effectLst/>
                        </a:rPr>
                        <a:t>Người dùng</a:t>
                      </a:r>
                      <a:endParaRPr lang="vi-VN" sz="1600">
                        <a:effectLst/>
                      </a:endParaRPr>
                    </a:p>
                    <a:p>
                      <a:pPr algn="l">
                        <a:lnSpc>
                          <a:spcPct val="107000"/>
                        </a:lnSpc>
                        <a:spcAft>
                          <a:spcPts val="150"/>
                        </a:spcAft>
                      </a:pPr>
                      <a:r>
                        <a:rPr lang="en-US" sz="1600">
                          <a:effectLst/>
                        </a:rPr>
                        <a:t> </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nchor="ctr"/>
                </a:tc>
                <a:tc>
                  <a:txBody>
                    <a:bodyPr/>
                    <a:lstStyle/>
                    <a:p>
                      <a:pPr>
                        <a:lnSpc>
                          <a:spcPct val="107000"/>
                        </a:lnSpc>
                        <a:spcAft>
                          <a:spcPts val="150"/>
                        </a:spcAft>
                      </a:pPr>
                      <a:r>
                        <a:rPr lang="en-US" sz="1600">
                          <a:effectLst/>
                        </a:rPr>
                        <a:t>Tên người dùng</a:t>
                      </a:r>
                      <a:endParaRPr lang="vi-VN" sz="1600">
                        <a:effectLst/>
                      </a:endParaRPr>
                    </a:p>
                    <a:p>
                      <a:pPr>
                        <a:lnSpc>
                          <a:spcPct val="107000"/>
                        </a:lnSpc>
                        <a:spcAft>
                          <a:spcPts val="150"/>
                        </a:spcAft>
                      </a:pPr>
                      <a:r>
                        <a:rPr lang="en-US" sz="1600">
                          <a:effectLst/>
                        </a:rPr>
                        <a:t>Mail</a:t>
                      </a:r>
                      <a:endParaRPr lang="vi-VN" sz="1600">
                        <a:effectLst/>
                      </a:endParaRPr>
                    </a:p>
                    <a:p>
                      <a:pPr>
                        <a:lnSpc>
                          <a:spcPct val="107000"/>
                        </a:lnSpc>
                        <a:spcAft>
                          <a:spcPts val="150"/>
                        </a:spcAft>
                      </a:pPr>
                      <a:r>
                        <a:rPr lang="en-US" sz="1600">
                          <a:effectLst/>
                        </a:rPr>
                        <a:t>Số điện thoại</a:t>
                      </a:r>
                      <a:endParaRPr lang="vi-VN" sz="1600">
                        <a:effectLst/>
                      </a:endParaRPr>
                    </a:p>
                    <a:p>
                      <a:pPr>
                        <a:lnSpc>
                          <a:spcPct val="107000"/>
                        </a:lnSpc>
                        <a:spcAft>
                          <a:spcPts val="150"/>
                        </a:spcAft>
                      </a:pPr>
                      <a:r>
                        <a:rPr lang="en-US" sz="1600">
                          <a:effectLst/>
                        </a:rPr>
                        <a:t>Ngày tạo</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tc>
                <a:tc>
                  <a:txBody>
                    <a:bodyPr/>
                    <a:lstStyle/>
                    <a:p>
                      <a:pPr>
                        <a:lnSpc>
                          <a:spcPct val="107000"/>
                        </a:lnSpc>
                        <a:spcAft>
                          <a:spcPts val="150"/>
                        </a:spcAft>
                      </a:pPr>
                      <a:r>
                        <a:rPr lang="en-US" sz="1600">
                          <a:effectLst/>
                        </a:rPr>
                        <a:t>Tên người dùng</a:t>
                      </a:r>
                      <a:endParaRPr lang="vi-VN" sz="1600">
                        <a:effectLst/>
                      </a:endParaRPr>
                    </a:p>
                    <a:p>
                      <a:pPr>
                        <a:lnSpc>
                          <a:spcPct val="107000"/>
                        </a:lnSpc>
                        <a:spcAft>
                          <a:spcPts val="150"/>
                        </a:spcAft>
                      </a:pPr>
                      <a:r>
                        <a:rPr lang="en-US" sz="1600">
                          <a:effectLst/>
                        </a:rPr>
                        <a:t>Mail</a:t>
                      </a:r>
                      <a:endParaRPr lang="vi-VN" sz="1600">
                        <a:effectLst/>
                      </a:endParaRPr>
                    </a:p>
                    <a:p>
                      <a:pPr>
                        <a:lnSpc>
                          <a:spcPct val="107000"/>
                        </a:lnSpc>
                        <a:spcAft>
                          <a:spcPts val="150"/>
                        </a:spcAft>
                      </a:pPr>
                      <a:r>
                        <a:rPr lang="en-US" sz="1600">
                          <a:effectLst/>
                        </a:rPr>
                        <a:t>SDT</a:t>
                      </a:r>
                      <a:endParaRPr lang="vi-VN" sz="1600">
                        <a:effectLst/>
                      </a:endParaRPr>
                    </a:p>
                    <a:p>
                      <a:pPr>
                        <a:lnSpc>
                          <a:spcPct val="107000"/>
                        </a:lnSpc>
                        <a:spcAft>
                          <a:spcPts val="150"/>
                        </a:spcAft>
                      </a:pPr>
                      <a:r>
                        <a:rPr lang="en-US" sz="1600">
                          <a:effectLst/>
                        </a:rPr>
                        <a:t>Ngày tạo</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tc>
                <a:extLst>
                  <a:ext uri="{0D108BD9-81ED-4DB2-BD59-A6C34878D82A}">
                    <a16:rowId xmlns:a16="http://schemas.microsoft.com/office/drawing/2014/main" val="1857107953"/>
                  </a:ext>
                </a:extLst>
              </a:tr>
              <a:tr h="1231265">
                <a:tc>
                  <a:txBody>
                    <a:bodyPr/>
                    <a:lstStyle/>
                    <a:p>
                      <a:pPr algn="l">
                        <a:lnSpc>
                          <a:spcPct val="107000"/>
                        </a:lnSpc>
                        <a:spcAft>
                          <a:spcPts val="150"/>
                        </a:spcAft>
                      </a:pPr>
                      <a:r>
                        <a:rPr lang="en-US" sz="1600">
                          <a:effectLst/>
                        </a:rPr>
                        <a:t>Tài khoản</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nchor="ctr"/>
                </a:tc>
                <a:tc>
                  <a:txBody>
                    <a:bodyPr/>
                    <a:lstStyle/>
                    <a:p>
                      <a:pPr>
                        <a:lnSpc>
                          <a:spcPct val="107000"/>
                        </a:lnSpc>
                        <a:spcAft>
                          <a:spcPts val="150"/>
                        </a:spcAft>
                      </a:pPr>
                      <a:r>
                        <a:rPr lang="en-US" sz="1600">
                          <a:effectLst/>
                        </a:rPr>
                        <a:t>Tên tài khỏan</a:t>
                      </a:r>
                      <a:endParaRPr lang="vi-VN" sz="1600">
                        <a:effectLst/>
                      </a:endParaRPr>
                    </a:p>
                    <a:p>
                      <a:pPr>
                        <a:lnSpc>
                          <a:spcPct val="107000"/>
                        </a:lnSpc>
                        <a:spcAft>
                          <a:spcPts val="150"/>
                        </a:spcAft>
                      </a:pPr>
                      <a:r>
                        <a:rPr lang="en-US" sz="1600">
                          <a:effectLst/>
                        </a:rPr>
                        <a:t>Mật khẩu</a:t>
                      </a:r>
                      <a:endParaRPr lang="vi-VN" sz="1600">
                        <a:effectLst/>
                      </a:endParaRPr>
                    </a:p>
                    <a:p>
                      <a:pPr>
                        <a:lnSpc>
                          <a:spcPct val="107000"/>
                        </a:lnSpc>
                        <a:spcAft>
                          <a:spcPts val="150"/>
                        </a:spcAft>
                      </a:pPr>
                      <a:r>
                        <a:rPr lang="en-US" sz="1600">
                          <a:effectLst/>
                        </a:rPr>
                        <a:t>Vai trò</a:t>
                      </a:r>
                      <a:endParaRPr lang="vi-VN" sz="1600">
                        <a:effectLst/>
                      </a:endParaRPr>
                    </a:p>
                    <a:p>
                      <a:pPr>
                        <a:lnSpc>
                          <a:spcPct val="107000"/>
                        </a:lnSpc>
                        <a:spcAft>
                          <a:spcPts val="150"/>
                        </a:spcAft>
                      </a:pPr>
                      <a:r>
                        <a:rPr lang="en-US" sz="1600">
                          <a:effectLst/>
                        </a:rPr>
                        <a:t>Ngày tạo</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tc>
                <a:tc>
                  <a:txBody>
                    <a:bodyPr/>
                    <a:lstStyle/>
                    <a:p>
                      <a:pPr>
                        <a:lnSpc>
                          <a:spcPct val="107000"/>
                        </a:lnSpc>
                        <a:spcAft>
                          <a:spcPts val="150"/>
                        </a:spcAft>
                      </a:pPr>
                      <a:r>
                        <a:rPr lang="en-US" sz="1600">
                          <a:effectLst/>
                        </a:rPr>
                        <a:t>Tên tài khỏan</a:t>
                      </a:r>
                      <a:endParaRPr lang="vi-VN" sz="1600">
                        <a:effectLst/>
                      </a:endParaRPr>
                    </a:p>
                    <a:p>
                      <a:pPr>
                        <a:lnSpc>
                          <a:spcPct val="107000"/>
                        </a:lnSpc>
                        <a:spcAft>
                          <a:spcPts val="150"/>
                        </a:spcAft>
                      </a:pPr>
                      <a:r>
                        <a:rPr lang="en-US" sz="1600">
                          <a:effectLst/>
                        </a:rPr>
                        <a:t>Mật khẩu</a:t>
                      </a:r>
                      <a:endParaRPr lang="vi-VN" sz="1600">
                        <a:effectLst/>
                      </a:endParaRPr>
                    </a:p>
                    <a:p>
                      <a:pPr>
                        <a:lnSpc>
                          <a:spcPct val="107000"/>
                        </a:lnSpc>
                        <a:spcAft>
                          <a:spcPts val="150"/>
                        </a:spcAft>
                      </a:pPr>
                      <a:r>
                        <a:rPr lang="en-US" sz="1600">
                          <a:effectLst/>
                        </a:rPr>
                        <a:t>Vai trò</a:t>
                      </a:r>
                      <a:endParaRPr lang="vi-VN" sz="1600">
                        <a:effectLst/>
                      </a:endParaRPr>
                    </a:p>
                    <a:p>
                      <a:pPr>
                        <a:lnSpc>
                          <a:spcPct val="107000"/>
                        </a:lnSpc>
                        <a:spcAft>
                          <a:spcPts val="150"/>
                        </a:spcAft>
                      </a:pPr>
                      <a:r>
                        <a:rPr lang="en-US" sz="1600">
                          <a:effectLst/>
                        </a:rPr>
                        <a:t>Ngày tạo</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tc>
                <a:extLst>
                  <a:ext uri="{0D108BD9-81ED-4DB2-BD59-A6C34878D82A}">
                    <a16:rowId xmlns:a16="http://schemas.microsoft.com/office/drawing/2014/main" val="2808210074"/>
                  </a:ext>
                </a:extLst>
              </a:tr>
              <a:tr h="1231265">
                <a:tc>
                  <a:txBody>
                    <a:bodyPr/>
                    <a:lstStyle/>
                    <a:p>
                      <a:pPr algn="l">
                        <a:lnSpc>
                          <a:spcPct val="107000"/>
                        </a:lnSpc>
                        <a:spcAft>
                          <a:spcPts val="150"/>
                        </a:spcAft>
                      </a:pPr>
                      <a:r>
                        <a:rPr lang="en-US" sz="1600">
                          <a:effectLst/>
                        </a:rPr>
                        <a:t>Nhóm dịch truyện</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nchor="ctr"/>
                </a:tc>
                <a:tc>
                  <a:txBody>
                    <a:bodyPr/>
                    <a:lstStyle/>
                    <a:p>
                      <a:pPr>
                        <a:lnSpc>
                          <a:spcPct val="107000"/>
                        </a:lnSpc>
                        <a:spcAft>
                          <a:spcPts val="150"/>
                        </a:spcAft>
                      </a:pPr>
                      <a:r>
                        <a:rPr lang="en-US" sz="1600">
                          <a:effectLst/>
                        </a:rPr>
                        <a:t>Tên nhóm dịch</a:t>
                      </a:r>
                      <a:endParaRPr lang="vi-VN" sz="1600">
                        <a:effectLst/>
                      </a:endParaRPr>
                    </a:p>
                    <a:p>
                      <a:pPr>
                        <a:lnSpc>
                          <a:spcPct val="107000"/>
                        </a:lnSpc>
                        <a:spcAft>
                          <a:spcPts val="150"/>
                        </a:spcAft>
                      </a:pPr>
                      <a:r>
                        <a:rPr lang="en-US" sz="1600">
                          <a:effectLst/>
                        </a:rPr>
                        <a:t>Tên thành viên </a:t>
                      </a:r>
                      <a:endParaRPr lang="vi-VN" sz="1600">
                        <a:effectLst/>
                      </a:endParaRPr>
                    </a:p>
                    <a:p>
                      <a:pPr>
                        <a:lnSpc>
                          <a:spcPct val="107000"/>
                        </a:lnSpc>
                        <a:spcAft>
                          <a:spcPts val="150"/>
                        </a:spcAft>
                      </a:pPr>
                      <a:r>
                        <a:rPr lang="en-US" sz="1600">
                          <a:effectLst/>
                        </a:rPr>
                        <a:t>Tên truyện dịch</a:t>
                      </a:r>
                      <a:endParaRPr lang="vi-VN" sz="1600">
                        <a:effectLst/>
                      </a:endParaRPr>
                    </a:p>
                    <a:p>
                      <a:pPr>
                        <a:lnSpc>
                          <a:spcPct val="107000"/>
                        </a:lnSpc>
                        <a:spcAft>
                          <a:spcPts val="150"/>
                        </a:spcAft>
                      </a:pPr>
                      <a:r>
                        <a:rPr lang="en-US" sz="1600">
                          <a:effectLst/>
                        </a:rPr>
                        <a:t>Ngày tạo</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tc>
                <a:tc>
                  <a:txBody>
                    <a:bodyPr/>
                    <a:lstStyle/>
                    <a:p>
                      <a:pPr>
                        <a:lnSpc>
                          <a:spcPct val="107000"/>
                        </a:lnSpc>
                        <a:spcAft>
                          <a:spcPts val="150"/>
                        </a:spcAft>
                      </a:pPr>
                      <a:r>
                        <a:rPr lang="en-US" sz="1600">
                          <a:effectLst/>
                        </a:rPr>
                        <a:t>Tên nhóm dịch</a:t>
                      </a:r>
                      <a:endParaRPr lang="vi-VN" sz="1600">
                        <a:effectLst/>
                      </a:endParaRPr>
                    </a:p>
                    <a:p>
                      <a:pPr>
                        <a:lnSpc>
                          <a:spcPct val="107000"/>
                        </a:lnSpc>
                        <a:spcAft>
                          <a:spcPts val="150"/>
                        </a:spcAft>
                      </a:pPr>
                      <a:r>
                        <a:rPr lang="en-US" sz="1600">
                          <a:effectLst/>
                        </a:rPr>
                        <a:t>Tên thành viên </a:t>
                      </a:r>
                      <a:endParaRPr lang="vi-VN" sz="1600">
                        <a:effectLst/>
                      </a:endParaRPr>
                    </a:p>
                    <a:p>
                      <a:pPr>
                        <a:lnSpc>
                          <a:spcPct val="107000"/>
                        </a:lnSpc>
                        <a:spcAft>
                          <a:spcPts val="150"/>
                        </a:spcAft>
                      </a:pPr>
                      <a:r>
                        <a:rPr lang="en-US" sz="1600">
                          <a:effectLst/>
                        </a:rPr>
                        <a:t>Tên truyện dịch </a:t>
                      </a:r>
                      <a:endParaRPr lang="vi-VN" sz="1600">
                        <a:effectLst/>
                      </a:endParaRPr>
                    </a:p>
                    <a:p>
                      <a:pPr>
                        <a:lnSpc>
                          <a:spcPct val="107000"/>
                        </a:lnSpc>
                        <a:spcAft>
                          <a:spcPts val="150"/>
                        </a:spcAft>
                      </a:pPr>
                      <a:r>
                        <a:rPr lang="en-US" sz="1600">
                          <a:effectLst/>
                        </a:rPr>
                        <a:t>Ngày tạo</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tc>
                <a:extLst>
                  <a:ext uri="{0D108BD9-81ED-4DB2-BD59-A6C34878D82A}">
                    <a16:rowId xmlns:a16="http://schemas.microsoft.com/office/drawing/2014/main" val="2191925105"/>
                  </a:ext>
                </a:extLst>
              </a:tr>
              <a:tr h="909638">
                <a:tc>
                  <a:txBody>
                    <a:bodyPr/>
                    <a:lstStyle/>
                    <a:p>
                      <a:pPr algn="l">
                        <a:lnSpc>
                          <a:spcPct val="107000"/>
                        </a:lnSpc>
                        <a:spcAft>
                          <a:spcPts val="150"/>
                        </a:spcAft>
                      </a:pPr>
                      <a:r>
                        <a:rPr lang="en-US" sz="1600">
                          <a:effectLst/>
                        </a:rPr>
                        <a:t>Thành viên nhóm dịch</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nchor="ctr"/>
                </a:tc>
                <a:tc>
                  <a:txBody>
                    <a:bodyPr/>
                    <a:lstStyle/>
                    <a:p>
                      <a:pPr>
                        <a:lnSpc>
                          <a:spcPct val="107000"/>
                        </a:lnSpc>
                        <a:spcAft>
                          <a:spcPts val="150"/>
                        </a:spcAft>
                      </a:pPr>
                      <a:r>
                        <a:rPr lang="en-US" sz="1600">
                          <a:effectLst/>
                        </a:rPr>
                        <a:t>Tên nhóm dịch</a:t>
                      </a:r>
                      <a:endParaRPr lang="vi-VN" sz="1600">
                        <a:effectLst/>
                      </a:endParaRPr>
                    </a:p>
                    <a:p>
                      <a:pPr>
                        <a:lnSpc>
                          <a:spcPct val="107000"/>
                        </a:lnSpc>
                        <a:spcAft>
                          <a:spcPts val="150"/>
                        </a:spcAft>
                      </a:pPr>
                      <a:r>
                        <a:rPr lang="en-US" sz="1600">
                          <a:effectLst/>
                        </a:rPr>
                        <a:t>Tên thành viên.</a:t>
                      </a:r>
                      <a:endParaRPr lang="vi-VN" sz="1600">
                        <a:effectLst/>
                      </a:endParaRPr>
                    </a:p>
                    <a:p>
                      <a:pPr>
                        <a:lnSpc>
                          <a:spcPct val="107000"/>
                        </a:lnSpc>
                        <a:spcAft>
                          <a:spcPts val="150"/>
                        </a:spcAft>
                      </a:pPr>
                      <a:r>
                        <a:rPr lang="en-US" sz="1600">
                          <a:effectLst/>
                        </a:rPr>
                        <a:t>Ngày tạo</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tc>
                <a:tc>
                  <a:txBody>
                    <a:bodyPr/>
                    <a:lstStyle/>
                    <a:p>
                      <a:pPr>
                        <a:lnSpc>
                          <a:spcPct val="107000"/>
                        </a:lnSpc>
                        <a:spcAft>
                          <a:spcPts val="150"/>
                        </a:spcAft>
                      </a:pPr>
                      <a:r>
                        <a:rPr lang="en-US" sz="1600">
                          <a:effectLst/>
                        </a:rPr>
                        <a:t>Tên nhóm dịch</a:t>
                      </a:r>
                      <a:endParaRPr lang="vi-VN" sz="1600">
                        <a:effectLst/>
                      </a:endParaRPr>
                    </a:p>
                    <a:p>
                      <a:pPr>
                        <a:lnSpc>
                          <a:spcPct val="107000"/>
                        </a:lnSpc>
                        <a:spcAft>
                          <a:spcPts val="150"/>
                        </a:spcAft>
                      </a:pPr>
                      <a:r>
                        <a:rPr lang="en-US" sz="1600">
                          <a:effectLst/>
                        </a:rPr>
                        <a:t>Tên thành viên.</a:t>
                      </a:r>
                      <a:endParaRPr lang="vi-VN" sz="1600">
                        <a:effectLst/>
                      </a:endParaRPr>
                    </a:p>
                    <a:p>
                      <a:pPr>
                        <a:lnSpc>
                          <a:spcPct val="107000"/>
                        </a:lnSpc>
                        <a:spcAft>
                          <a:spcPts val="150"/>
                        </a:spcAft>
                      </a:pPr>
                      <a:r>
                        <a:rPr lang="en-US" sz="1600">
                          <a:effectLst/>
                        </a:rPr>
                        <a:t>Ngày tạo</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tc>
                <a:extLst>
                  <a:ext uri="{0D108BD9-81ED-4DB2-BD59-A6C34878D82A}">
                    <a16:rowId xmlns:a16="http://schemas.microsoft.com/office/drawing/2014/main" val="1506614786"/>
                  </a:ext>
                </a:extLst>
              </a:tr>
            </a:tbl>
          </a:graphicData>
        </a:graphic>
      </p:graphicFrame>
    </p:spTree>
    <p:extLst>
      <p:ext uri="{BB962C8B-B14F-4D97-AF65-F5344CB8AC3E}">
        <p14:creationId xmlns:p14="http://schemas.microsoft.com/office/powerpoint/2010/main" val="2642403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4. </a:t>
            </a:r>
            <a:r>
              <a:rPr lang="vi-VN" altLang="ko-KR" sz="3600" b="1">
                <a:solidFill>
                  <a:schemeClr val="accent1"/>
                </a:solidFill>
                <a:latin typeface="+mj-lt"/>
                <a:cs typeface="Arial" pitchFamily="34" charset="0"/>
              </a:rPr>
              <a:t>Lược đồ sơ sở dữ liệu và sơ đồ lớp</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154844"/>
            <a:ext cx="7409811" cy="32909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4.2 Xác định kiểu và các thuộc tính của thực thể</a:t>
            </a:r>
            <a:endParaRPr lang="en-US" altLang="ko-KR" sz="2000" dirty="0">
              <a:solidFill>
                <a:schemeClr val="accent2"/>
              </a:solidFill>
              <a:latin typeface="+mj-lt"/>
            </a:endParaRPr>
          </a:p>
        </p:txBody>
      </p:sp>
      <p:graphicFrame>
        <p:nvGraphicFramePr>
          <p:cNvPr id="6" name="Table 4">
            <a:extLst>
              <a:ext uri="{FF2B5EF4-FFF2-40B4-BE49-F238E27FC236}">
                <a16:creationId xmlns:a16="http://schemas.microsoft.com/office/drawing/2014/main" id="{769D56DC-ABA7-4EE0-9DB5-B7C4BCB04271}"/>
              </a:ext>
            </a:extLst>
          </p:cNvPr>
          <p:cNvGraphicFramePr>
            <a:graphicFrameLocks noGrp="1"/>
          </p:cNvGraphicFramePr>
          <p:nvPr>
            <p:extLst>
              <p:ext uri="{D42A27DB-BD31-4B8C-83A1-F6EECF244321}">
                <p14:modId xmlns:p14="http://schemas.microsoft.com/office/powerpoint/2010/main" val="3878009300"/>
              </p:ext>
            </p:extLst>
          </p:nvPr>
        </p:nvGraphicFramePr>
        <p:xfrm>
          <a:off x="846160" y="1617363"/>
          <a:ext cx="10481482" cy="5107902"/>
        </p:xfrm>
        <a:graphic>
          <a:graphicData uri="http://schemas.openxmlformats.org/drawingml/2006/table">
            <a:tbl>
              <a:tblPr firstRow="1" bandRow="1"/>
              <a:tblGrid>
                <a:gridCol w="2986751">
                  <a:extLst>
                    <a:ext uri="{9D8B030D-6E8A-4147-A177-3AD203B41FA5}">
                      <a16:colId xmlns:a16="http://schemas.microsoft.com/office/drawing/2014/main" val="3776170806"/>
                    </a:ext>
                  </a:extLst>
                </a:gridCol>
                <a:gridCol w="7494731">
                  <a:extLst>
                    <a:ext uri="{9D8B030D-6E8A-4147-A177-3AD203B41FA5}">
                      <a16:colId xmlns:a16="http://schemas.microsoft.com/office/drawing/2014/main" val="3259926526"/>
                    </a:ext>
                  </a:extLst>
                </a:gridCol>
              </a:tblGrid>
              <a:tr h="333055">
                <a:tc>
                  <a:txBody>
                    <a:bodyPr/>
                    <a:lstStyle/>
                    <a:p>
                      <a:pPr algn="ctr"/>
                      <a:r>
                        <a:rPr lang="vi-VN" sz="1800" b="1"/>
                        <a:t>Tên </a:t>
                      </a:r>
                    </a:p>
                  </a:txBody>
                  <a:tcPr/>
                </a:tc>
                <a:tc>
                  <a:txBody>
                    <a:bodyPr/>
                    <a:lstStyle/>
                    <a:p>
                      <a:pPr algn="ctr"/>
                      <a:r>
                        <a:rPr lang="vi-VN" sz="1800" b="1"/>
                        <a:t>Thuộc tính</a:t>
                      </a:r>
                    </a:p>
                  </a:txBody>
                  <a:tcPr/>
                </a:tc>
                <a:extLst>
                  <a:ext uri="{0D108BD9-81ED-4DB2-BD59-A6C34878D82A}">
                    <a16:rowId xmlns:a16="http://schemas.microsoft.com/office/drawing/2014/main" val="1974570655"/>
                  </a:ext>
                </a:extLst>
              </a:tr>
              <a:tr h="635834">
                <a:tc>
                  <a:txBody>
                    <a:bodyPr/>
                    <a:lstStyle/>
                    <a:p>
                      <a:pPr algn="ctr"/>
                      <a:r>
                        <a:rPr lang="vi-VN" sz="1800" b="1"/>
                        <a:t>DANHMUC</a:t>
                      </a:r>
                    </a:p>
                  </a:txBody>
                  <a:tcPr/>
                </a:tc>
                <a:tc>
                  <a:txBody>
                    <a:bodyPr/>
                    <a:lstStyle/>
                    <a:p>
                      <a:r>
                        <a:rPr lang="vi-VN" sz="1800"/>
                        <a:t>MaDanhMuc, TenDanhMuc, GioiThieu, TrangThai, NgayTao</a:t>
                      </a:r>
                    </a:p>
                  </a:txBody>
                  <a:tcPr/>
                </a:tc>
                <a:extLst>
                  <a:ext uri="{0D108BD9-81ED-4DB2-BD59-A6C34878D82A}">
                    <a16:rowId xmlns:a16="http://schemas.microsoft.com/office/drawing/2014/main" val="344596143"/>
                  </a:ext>
                </a:extLst>
              </a:tr>
              <a:tr h="635834">
                <a:tc>
                  <a:txBody>
                    <a:bodyPr/>
                    <a:lstStyle/>
                    <a:p>
                      <a:pPr algn="ctr"/>
                      <a:r>
                        <a:rPr lang="vi-VN" sz="1800" b="1"/>
                        <a:t>THELOAI</a:t>
                      </a:r>
                    </a:p>
                  </a:txBody>
                  <a:tcPr/>
                </a:tc>
                <a:tc>
                  <a:txBody>
                    <a:bodyPr/>
                    <a:lstStyle/>
                    <a:p>
                      <a:r>
                        <a:rPr lang="vi-VN" sz="1800"/>
                        <a:t>MaTheLoai, TenTheLoai, GioiThieu, TrangThai,NgayTao</a:t>
                      </a:r>
                    </a:p>
                  </a:txBody>
                  <a:tcPr/>
                </a:tc>
                <a:extLst>
                  <a:ext uri="{0D108BD9-81ED-4DB2-BD59-A6C34878D82A}">
                    <a16:rowId xmlns:a16="http://schemas.microsoft.com/office/drawing/2014/main" val="955268219"/>
                  </a:ext>
                </a:extLst>
              </a:tr>
              <a:tr h="363334">
                <a:tc>
                  <a:txBody>
                    <a:bodyPr/>
                    <a:lstStyle/>
                    <a:p>
                      <a:pPr algn="ctr"/>
                      <a:r>
                        <a:rPr lang="vi-VN" sz="1800" b="1"/>
                        <a:t>TACGIA</a:t>
                      </a:r>
                    </a:p>
                  </a:txBody>
                  <a:tcPr/>
                </a:tc>
                <a:tc>
                  <a:txBody>
                    <a:bodyPr/>
                    <a:lstStyle/>
                    <a:p>
                      <a:r>
                        <a:rPr lang="vi-VN" sz="1800"/>
                        <a:t>MaTacGia, TenTacGia, GioiThieu, NgayTao</a:t>
                      </a:r>
                    </a:p>
                  </a:txBody>
                  <a:tcPr/>
                </a:tc>
                <a:extLst>
                  <a:ext uri="{0D108BD9-81ED-4DB2-BD59-A6C34878D82A}">
                    <a16:rowId xmlns:a16="http://schemas.microsoft.com/office/drawing/2014/main" val="3333351646"/>
                  </a:ext>
                </a:extLst>
              </a:tr>
              <a:tr h="635834">
                <a:tc>
                  <a:txBody>
                    <a:bodyPr/>
                    <a:lstStyle/>
                    <a:p>
                      <a:pPr algn="ctr"/>
                      <a:r>
                        <a:rPr lang="vi-VN" sz="1800" b="1"/>
                        <a:t>TRUYEN</a:t>
                      </a:r>
                    </a:p>
                  </a:txBody>
                  <a:tcPr/>
                </a:tc>
                <a:tc>
                  <a:txBody>
                    <a:bodyPr/>
                    <a:lstStyle/>
                    <a:p>
                      <a:r>
                        <a:rPr lang="vi-VN" sz="1800"/>
                        <a:t>MaTruyen, TenTruyen,GioiThieu, SoChuong, LuotXem, TrangThai, Nguon, NgayTao</a:t>
                      </a:r>
                    </a:p>
                  </a:txBody>
                  <a:tcPr/>
                </a:tc>
                <a:extLst>
                  <a:ext uri="{0D108BD9-81ED-4DB2-BD59-A6C34878D82A}">
                    <a16:rowId xmlns:a16="http://schemas.microsoft.com/office/drawing/2014/main" val="3511120314"/>
                  </a:ext>
                </a:extLst>
              </a:tr>
              <a:tr h="363334">
                <a:tc>
                  <a:txBody>
                    <a:bodyPr/>
                    <a:lstStyle/>
                    <a:p>
                      <a:pPr algn="ctr"/>
                      <a:r>
                        <a:rPr lang="vi-VN" sz="1800" b="1"/>
                        <a:t>CHUONG</a:t>
                      </a:r>
                    </a:p>
                  </a:txBody>
                  <a:tcPr/>
                </a:tc>
                <a:tc>
                  <a:txBody>
                    <a:bodyPr/>
                    <a:lstStyle/>
                    <a:p>
                      <a:r>
                        <a:rPr lang="vi-VN" sz="1800"/>
                        <a:t>MaChuong, TenChuong,NoiDung, NgayTao</a:t>
                      </a:r>
                    </a:p>
                  </a:txBody>
                  <a:tcPr/>
                </a:tc>
                <a:extLst>
                  <a:ext uri="{0D108BD9-81ED-4DB2-BD59-A6C34878D82A}">
                    <a16:rowId xmlns:a16="http://schemas.microsoft.com/office/drawing/2014/main" val="4008352362"/>
                  </a:ext>
                </a:extLst>
              </a:tr>
              <a:tr h="363334">
                <a:tc>
                  <a:txBody>
                    <a:bodyPr/>
                    <a:lstStyle/>
                    <a:p>
                      <a:pPr algn="ctr"/>
                      <a:r>
                        <a:rPr lang="vi-VN" sz="1800" b="1"/>
                        <a:t>NGUOIDUNG</a:t>
                      </a:r>
                    </a:p>
                  </a:txBody>
                  <a:tcPr/>
                </a:tc>
                <a:tc>
                  <a:txBody>
                    <a:bodyPr/>
                    <a:lstStyle/>
                    <a:p>
                      <a:r>
                        <a:rPr lang="vi-VN" sz="1800"/>
                        <a:t>MaNguoiDung, TenNguoiDung, Mail, SDT, NgayTao</a:t>
                      </a:r>
                    </a:p>
                  </a:txBody>
                  <a:tcPr/>
                </a:tc>
                <a:extLst>
                  <a:ext uri="{0D108BD9-81ED-4DB2-BD59-A6C34878D82A}">
                    <a16:rowId xmlns:a16="http://schemas.microsoft.com/office/drawing/2014/main" val="1628207131"/>
                  </a:ext>
                </a:extLst>
              </a:tr>
              <a:tr h="363334">
                <a:tc>
                  <a:txBody>
                    <a:bodyPr/>
                    <a:lstStyle/>
                    <a:p>
                      <a:pPr algn="ctr"/>
                      <a:r>
                        <a:rPr lang="vi-VN" sz="1800" b="1"/>
                        <a:t>TAIKHOAN</a:t>
                      </a:r>
                    </a:p>
                  </a:txBody>
                  <a:tcPr/>
                </a:tc>
                <a:tc>
                  <a:txBody>
                    <a:bodyPr/>
                    <a:lstStyle/>
                    <a:p>
                      <a:r>
                        <a:rPr lang="vi-VN" sz="1800" u="none" strike="noStrike" cap="none">
                          <a:effectLst/>
                          <a:sym typeface="Arial"/>
                        </a:rPr>
                        <a:t>MaTaiKhoan, TenTaiKhoan, MatKhau, VaiTro, NgayTao</a:t>
                      </a:r>
                      <a:endParaRPr lang="vi-VN" sz="1800"/>
                    </a:p>
                  </a:txBody>
                  <a:tcPr/>
                </a:tc>
                <a:extLst>
                  <a:ext uri="{0D108BD9-81ED-4DB2-BD59-A6C34878D82A}">
                    <a16:rowId xmlns:a16="http://schemas.microsoft.com/office/drawing/2014/main" val="3492156892"/>
                  </a:ext>
                </a:extLst>
              </a:tr>
              <a:tr h="363334">
                <a:tc>
                  <a:txBody>
                    <a:bodyPr/>
                    <a:lstStyle/>
                    <a:p>
                      <a:pPr algn="ctr"/>
                      <a:r>
                        <a:rPr lang="vi-VN" sz="1800" b="1"/>
                        <a:t>NHOMDICH</a:t>
                      </a:r>
                    </a:p>
                  </a:txBody>
                  <a:tcPr/>
                </a:tc>
                <a:tc>
                  <a:txBody>
                    <a:bodyPr/>
                    <a:lstStyle/>
                    <a:p>
                      <a:r>
                        <a:rPr lang="vi-VN" sz="1800"/>
                        <a:t>MaNhomDich, TenNhomDich, NgayTao</a:t>
                      </a:r>
                    </a:p>
                  </a:txBody>
                  <a:tcPr/>
                </a:tc>
                <a:extLst>
                  <a:ext uri="{0D108BD9-81ED-4DB2-BD59-A6C34878D82A}">
                    <a16:rowId xmlns:a16="http://schemas.microsoft.com/office/drawing/2014/main" val="154315184"/>
                  </a:ext>
                </a:extLst>
              </a:tr>
              <a:tr h="635834">
                <a:tc>
                  <a:txBody>
                    <a:bodyPr/>
                    <a:lstStyle/>
                    <a:p>
                      <a:pPr algn="ctr"/>
                      <a:r>
                        <a:rPr lang="vi-VN" sz="1800" b="1"/>
                        <a:t>THANHVIENNHOMDICH</a:t>
                      </a:r>
                    </a:p>
                  </a:txBody>
                  <a:tcPr/>
                </a:tc>
                <a:tc>
                  <a:txBody>
                    <a:bodyPr/>
                    <a:lstStyle/>
                    <a:p>
                      <a:r>
                        <a:rPr lang="vi-VN" sz="1800"/>
                        <a:t>MaThanhVien, TenThanhVien, VaiTro, NgayTao</a:t>
                      </a:r>
                    </a:p>
                  </a:txBody>
                  <a:tcPr/>
                </a:tc>
                <a:extLst>
                  <a:ext uri="{0D108BD9-81ED-4DB2-BD59-A6C34878D82A}">
                    <a16:rowId xmlns:a16="http://schemas.microsoft.com/office/drawing/2014/main" val="1773456715"/>
                  </a:ext>
                </a:extLst>
              </a:tr>
              <a:tr h="363334">
                <a:tc>
                  <a:txBody>
                    <a:bodyPr/>
                    <a:lstStyle/>
                    <a:p>
                      <a:pPr algn="ctr"/>
                      <a:r>
                        <a:rPr lang="vi-VN" sz="1800" b="1"/>
                        <a:t>PHANHOI</a:t>
                      </a:r>
                    </a:p>
                  </a:txBody>
                  <a:tcPr/>
                </a:tc>
                <a:tc>
                  <a:txBody>
                    <a:bodyPr/>
                    <a:lstStyle/>
                    <a:p>
                      <a:r>
                        <a:rPr lang="vi-VN" sz="1800"/>
                        <a:t>MaPhanHoi, TenPhanHoi, NoiDung, NgayTao</a:t>
                      </a:r>
                    </a:p>
                  </a:txBody>
                  <a:tcPr/>
                </a:tc>
                <a:extLst>
                  <a:ext uri="{0D108BD9-81ED-4DB2-BD59-A6C34878D82A}">
                    <a16:rowId xmlns:a16="http://schemas.microsoft.com/office/drawing/2014/main" val="1130916035"/>
                  </a:ext>
                </a:extLst>
              </a:tr>
            </a:tbl>
          </a:graphicData>
        </a:graphic>
      </p:graphicFrame>
    </p:spTree>
    <p:extLst>
      <p:ext uri="{BB962C8B-B14F-4D97-AF65-F5344CB8AC3E}">
        <p14:creationId xmlns:p14="http://schemas.microsoft.com/office/powerpoint/2010/main" val="21507767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4. </a:t>
            </a:r>
            <a:r>
              <a:rPr lang="vi-VN" altLang="ko-KR" sz="3600" b="1">
                <a:solidFill>
                  <a:schemeClr val="accent1"/>
                </a:solidFill>
                <a:latin typeface="+mj-lt"/>
                <a:cs typeface="Arial" pitchFamily="34" charset="0"/>
              </a:rPr>
              <a:t>Lược đồ sơ sở dữ liệu và sơ đồ lớp</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6" y="1154844"/>
            <a:ext cx="3109274" cy="824081"/>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4.2 </a:t>
            </a:r>
            <a:r>
              <a:rPr lang="vi-VN" altLang="ko-KR" sz="2000">
                <a:solidFill>
                  <a:schemeClr val="accent2"/>
                </a:solidFill>
                <a:latin typeface="+mj-lt"/>
              </a:rPr>
              <a:t>Xác định lược đồ quan hệ mở rộng</a:t>
            </a:r>
            <a:endParaRPr lang="en-US" altLang="ko-KR" sz="2000" dirty="0">
              <a:solidFill>
                <a:schemeClr val="accent2"/>
              </a:solidFill>
              <a:latin typeface="+mj-lt"/>
            </a:endParaRPr>
          </a:p>
        </p:txBody>
      </p:sp>
      <p:pic>
        <p:nvPicPr>
          <p:cNvPr id="5" name="Picture 4">
            <a:extLst>
              <a:ext uri="{FF2B5EF4-FFF2-40B4-BE49-F238E27FC236}">
                <a16:creationId xmlns:a16="http://schemas.microsoft.com/office/drawing/2014/main" id="{25A51A62-25ED-4FD6-AC79-9271ACF8759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07725" y="1021422"/>
            <a:ext cx="7397087" cy="5720572"/>
          </a:xfrm>
          <a:prstGeom prst="rect">
            <a:avLst/>
          </a:prstGeom>
          <a:noFill/>
          <a:ln>
            <a:noFill/>
          </a:ln>
        </p:spPr>
      </p:pic>
    </p:spTree>
    <p:extLst>
      <p:ext uri="{BB962C8B-B14F-4D97-AF65-F5344CB8AC3E}">
        <p14:creationId xmlns:p14="http://schemas.microsoft.com/office/powerpoint/2010/main" val="31377466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t>Ch</a:t>
            </a:r>
            <a:r>
              <a:rPr lang="vi-VN"/>
              <a:t>ư</a:t>
            </a:r>
            <a:r>
              <a:rPr lang="en-US"/>
              <a:t>ơng I: Tổng quan</a:t>
            </a:r>
          </a:p>
        </p:txBody>
      </p:sp>
      <p:sp>
        <p:nvSpPr>
          <p:cNvPr id="17" name="직사각형 1">
            <a:extLst>
              <a:ext uri="{FF2B5EF4-FFF2-40B4-BE49-F238E27FC236}">
                <a16:creationId xmlns:a16="http://schemas.microsoft.com/office/drawing/2014/main" id="{F9FB7E50-D9F2-4AD2-9841-6E5D7F065103}"/>
              </a:ext>
            </a:extLst>
          </p:cNvPr>
          <p:cNvSpPr/>
          <p:nvPr/>
        </p:nvSpPr>
        <p:spPr>
          <a:xfrm>
            <a:off x="506405" y="1656575"/>
            <a:ext cx="11573197" cy="1631216"/>
          </a:xfrm>
          <a:prstGeom prst="rect">
            <a:avLst/>
          </a:prstGeom>
        </p:spPr>
        <p:txBody>
          <a:bodyPr wrap="square">
            <a:spAutoFit/>
          </a:bodyPr>
          <a:lstStyle/>
          <a:p>
            <a:pPr marL="285750" indent="-285750">
              <a:spcBef>
                <a:spcPts val="600"/>
              </a:spcBef>
              <a:buFontTx/>
              <a:buChar char="-"/>
            </a:pPr>
            <a:r>
              <a:rPr lang="vi-VN" altLang="ko-KR">
                <a:solidFill>
                  <a:schemeClr val="bg1"/>
                </a:solidFill>
              </a:rPr>
              <a:t>Ngày nay nhu cầu đọc truyện chữ của một nhóm người dùng về các thể loại như kiếm hiệp, ngôn tình… hay các thể loại truyện khác rất nhiều</a:t>
            </a:r>
          </a:p>
          <a:p>
            <a:pPr marL="285750" indent="-285750">
              <a:spcBef>
                <a:spcPts val="600"/>
              </a:spcBef>
              <a:buFontTx/>
              <a:buChar char="-"/>
            </a:pPr>
            <a:r>
              <a:rPr lang="vi-VN" altLang="ko-KR">
                <a:solidFill>
                  <a:schemeClr val="bg1"/>
                </a:solidFill>
              </a:rPr>
              <a:t>Các truyện có thể là truyện trong nước và ngoài nước</a:t>
            </a:r>
          </a:p>
          <a:p>
            <a:pPr marL="285750" indent="-285750">
              <a:spcBef>
                <a:spcPts val="600"/>
              </a:spcBef>
              <a:buFontTx/>
              <a:buChar char="-"/>
            </a:pPr>
            <a:r>
              <a:rPr lang="vi-VN" altLang="ko-KR">
                <a:solidFill>
                  <a:schemeClr val="bg1"/>
                </a:solidFill>
              </a:rPr>
              <a:t>Mà hiện tại có một số trang web có làm nhưng chưa làm đầy đủ, truyện mới cập nhật chưa thật sự có tầm, thiếu sót trong khâu biên soạn, dịch thuật làm cho trải nghiện của người đọc không được tốt. </a:t>
            </a:r>
            <a:endParaRPr lang="ko-KR" altLang="en-US" dirty="0">
              <a:solidFill>
                <a:schemeClr val="bg1"/>
              </a:solidFill>
            </a:endParaRPr>
          </a:p>
        </p:txBody>
      </p:sp>
      <p:sp>
        <p:nvSpPr>
          <p:cNvPr id="23" name="TextBox 22">
            <a:extLst>
              <a:ext uri="{FF2B5EF4-FFF2-40B4-BE49-F238E27FC236}">
                <a16:creationId xmlns:a16="http://schemas.microsoft.com/office/drawing/2014/main" id="{26BD70B8-B7EC-4B8B-8315-69D8115178CD}"/>
              </a:ext>
            </a:extLst>
          </p:cNvPr>
          <p:cNvSpPr txBox="1"/>
          <p:nvPr/>
        </p:nvSpPr>
        <p:spPr>
          <a:xfrm>
            <a:off x="496977" y="1143040"/>
            <a:ext cx="8760912" cy="384721"/>
          </a:xfrm>
          <a:prstGeom prst="rect">
            <a:avLst/>
          </a:prstGeom>
          <a:noFill/>
        </p:spPr>
        <p:txBody>
          <a:bodyPr wrap="square" lIns="48000" tIns="0" rIns="24000" bIns="0" rtlCol="0">
            <a:spAutoFit/>
          </a:bodyPr>
          <a:lstStyle/>
          <a:p>
            <a:r>
              <a:rPr lang="en-US" altLang="ko-KR" sz="2500">
                <a:solidFill>
                  <a:schemeClr val="bg1"/>
                </a:solidFill>
                <a:latin typeface="+mj-lt"/>
                <a:cs typeface="Arial" pitchFamily="34" charset="0"/>
              </a:rPr>
              <a:t>Phát biểu bài toán</a:t>
            </a:r>
            <a:endParaRPr lang="ko-KR" altLang="en-US" sz="2500" b="1" dirty="0">
              <a:solidFill>
                <a:schemeClr val="bg1"/>
              </a:solidFill>
              <a:latin typeface="+mj-lt"/>
              <a:cs typeface="Arial" pitchFamily="34" charset="0"/>
            </a:endParaRPr>
          </a:p>
        </p:txBody>
      </p:sp>
      <p:sp>
        <p:nvSpPr>
          <p:cNvPr id="9" name="직사각형 1">
            <a:extLst>
              <a:ext uri="{FF2B5EF4-FFF2-40B4-BE49-F238E27FC236}">
                <a16:creationId xmlns:a16="http://schemas.microsoft.com/office/drawing/2014/main" id="{AECD22E0-EC23-4EAD-8B3B-D1A969467B9C}"/>
              </a:ext>
            </a:extLst>
          </p:cNvPr>
          <p:cNvSpPr/>
          <p:nvPr/>
        </p:nvSpPr>
        <p:spPr>
          <a:xfrm>
            <a:off x="496976" y="3785937"/>
            <a:ext cx="11573197" cy="1908215"/>
          </a:xfrm>
          <a:prstGeom prst="rect">
            <a:avLst/>
          </a:prstGeom>
        </p:spPr>
        <p:txBody>
          <a:bodyPr wrap="square">
            <a:spAutoFit/>
          </a:bodyPr>
          <a:lstStyle/>
          <a:p>
            <a:pPr marL="285750" indent="-285750">
              <a:spcBef>
                <a:spcPts val="600"/>
              </a:spcBef>
              <a:buFontTx/>
              <a:buChar char="-"/>
            </a:pPr>
            <a:r>
              <a:rPr lang="vi-VN" altLang="ko-KR"/>
              <a:t>Hệ thống cung cấp cho người đọc một giao diện đọc truyện người đọc có thể trực tiếp thay đổi font chữ, màu nền, kiểu chữ thích hợp cho phù hợp với sở thích</a:t>
            </a:r>
          </a:p>
          <a:p>
            <a:pPr marL="285750" indent="-285750">
              <a:spcBef>
                <a:spcPts val="600"/>
              </a:spcBef>
              <a:buFontTx/>
              <a:buChar char="-"/>
            </a:pPr>
            <a:r>
              <a:rPr lang="vi-VN" altLang="ko-KR"/>
              <a:t>Có thể trực tiếp tìm kiếm truyện với nhiều thể loại, cung cấp phong phú về các thể loại truyện mới, nhiều tác phẩm có lượt xem, đánh giá tốt từ nước ngoài cũng như trong nước</a:t>
            </a:r>
          </a:p>
          <a:p>
            <a:pPr marL="285750" indent="-285750">
              <a:spcBef>
                <a:spcPts val="600"/>
              </a:spcBef>
              <a:buFontTx/>
              <a:buChar char="-"/>
            </a:pPr>
            <a:r>
              <a:rPr lang="vi-VN" altLang="ko-KR"/>
              <a:t>Người đọc có thể trược tiếp bình luận gửi phản hồi trực tiếp về cảm nhận, sai sót trong quá trình dịch truyện hay viết truyện, bình luận trao đổi trực tiếp qua phần bình luận bằng facebook</a:t>
            </a:r>
            <a:endParaRPr lang="ko-KR" altLang="en-US" dirty="0"/>
          </a:p>
        </p:txBody>
      </p:sp>
      <p:sp>
        <p:nvSpPr>
          <p:cNvPr id="10" name="직사각형 1">
            <a:extLst>
              <a:ext uri="{FF2B5EF4-FFF2-40B4-BE49-F238E27FC236}">
                <a16:creationId xmlns:a16="http://schemas.microsoft.com/office/drawing/2014/main" id="{C6230C73-77DE-444C-8BC5-08E68251596A}"/>
              </a:ext>
            </a:extLst>
          </p:cNvPr>
          <p:cNvSpPr/>
          <p:nvPr/>
        </p:nvSpPr>
        <p:spPr>
          <a:xfrm>
            <a:off x="496976" y="5786485"/>
            <a:ext cx="11582626" cy="1000274"/>
          </a:xfrm>
          <a:prstGeom prst="rect">
            <a:avLst/>
          </a:prstGeom>
        </p:spPr>
        <p:txBody>
          <a:bodyPr wrap="square">
            <a:spAutoFit/>
          </a:bodyPr>
          <a:lstStyle/>
          <a:p>
            <a:pPr marL="285750" indent="-285750">
              <a:spcBef>
                <a:spcPts val="600"/>
              </a:spcBef>
              <a:buFontTx/>
              <a:buChar char="-"/>
            </a:pPr>
            <a:r>
              <a:rPr lang="vi-VN" altLang="ko-KR"/>
              <a:t>Hệ thống cung cấp một giao diện quản lý có thể quản lý truyện và các nội dung khác xung quanh truyện.</a:t>
            </a:r>
          </a:p>
          <a:p>
            <a:pPr marL="285750" indent="-285750">
              <a:spcBef>
                <a:spcPts val="600"/>
              </a:spcBef>
              <a:buFontTx/>
              <a:buChar char="-"/>
            </a:pPr>
            <a:r>
              <a:rPr lang="vi-VN" altLang="ko-KR"/>
              <a:t>Trược tiếp biên soạn chương truyện chuyên nghiệp. Trực tiếp xem, nắm bắt được tình hình phát triển của hệ thống. </a:t>
            </a:r>
          </a:p>
        </p:txBody>
      </p:sp>
    </p:spTree>
    <p:extLst>
      <p:ext uri="{BB962C8B-B14F-4D97-AF65-F5344CB8AC3E}">
        <p14:creationId xmlns:p14="http://schemas.microsoft.com/office/powerpoint/2010/main" val="21475422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4. </a:t>
            </a:r>
            <a:r>
              <a:rPr lang="vi-VN" altLang="ko-KR" sz="3600" b="1">
                <a:solidFill>
                  <a:schemeClr val="accent1"/>
                </a:solidFill>
                <a:latin typeface="+mj-lt"/>
                <a:cs typeface="Arial" pitchFamily="34" charset="0"/>
              </a:rPr>
              <a:t>Lược đồ sơ sở dữ liệu và sơ đồ lớp</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6" y="1154844"/>
            <a:ext cx="3109274" cy="824081"/>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4.3 </a:t>
            </a:r>
            <a:r>
              <a:rPr lang="vi-VN" altLang="ko-KR" sz="2000">
                <a:solidFill>
                  <a:schemeClr val="accent2"/>
                </a:solidFill>
                <a:latin typeface="+mj-lt"/>
              </a:rPr>
              <a:t>Xác định lược đồ liên kết kinh điển</a:t>
            </a:r>
            <a:endParaRPr lang="en-US" altLang="ko-KR" sz="2000" dirty="0">
              <a:solidFill>
                <a:schemeClr val="accent2"/>
              </a:solidFill>
              <a:latin typeface="+mj-lt"/>
            </a:endParaRPr>
          </a:p>
        </p:txBody>
      </p:sp>
      <p:pic>
        <p:nvPicPr>
          <p:cNvPr id="6" name="Picture 5">
            <a:extLst>
              <a:ext uri="{FF2B5EF4-FFF2-40B4-BE49-F238E27FC236}">
                <a16:creationId xmlns:a16="http://schemas.microsoft.com/office/drawing/2014/main" id="{B449DDE3-28C7-4B18-A207-6D3327034B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27005" y="1154844"/>
            <a:ext cx="7964409" cy="5587150"/>
          </a:xfrm>
          <a:prstGeom prst="rect">
            <a:avLst/>
          </a:prstGeom>
          <a:noFill/>
          <a:ln>
            <a:noFill/>
          </a:ln>
        </p:spPr>
      </p:pic>
    </p:spTree>
    <p:extLst>
      <p:ext uri="{BB962C8B-B14F-4D97-AF65-F5344CB8AC3E}">
        <p14:creationId xmlns:p14="http://schemas.microsoft.com/office/powerpoint/2010/main" val="6343968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4. </a:t>
            </a:r>
            <a:r>
              <a:rPr lang="vi-VN" altLang="ko-KR" sz="3600" b="1">
                <a:solidFill>
                  <a:schemeClr val="accent1"/>
                </a:solidFill>
                <a:latin typeface="+mj-lt"/>
                <a:cs typeface="Arial" pitchFamily="34" charset="0"/>
              </a:rPr>
              <a:t>Lược đồ sơ sở dữ liệu và sơ đồ lớp</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154844"/>
            <a:ext cx="7367375" cy="496535"/>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4.3 </a:t>
            </a:r>
            <a:r>
              <a:rPr lang="vi-VN" altLang="ko-KR" sz="2000">
                <a:solidFill>
                  <a:schemeClr val="accent2"/>
                </a:solidFill>
                <a:latin typeface="+mj-lt"/>
              </a:rPr>
              <a:t>Xác định lược đồ liên kết kinh điển (tt)</a:t>
            </a:r>
            <a:endParaRPr lang="en-US" altLang="ko-KR" sz="2000" dirty="0">
              <a:solidFill>
                <a:schemeClr val="accent2"/>
              </a:solidFill>
              <a:latin typeface="+mj-lt"/>
            </a:endParaRPr>
          </a:p>
        </p:txBody>
      </p:sp>
      <p:sp>
        <p:nvSpPr>
          <p:cNvPr id="5" name="Rectangle 4">
            <a:extLst>
              <a:ext uri="{FF2B5EF4-FFF2-40B4-BE49-F238E27FC236}">
                <a16:creationId xmlns:a16="http://schemas.microsoft.com/office/drawing/2014/main" id="{29868AAE-7F73-477D-898D-BA27B6C8AF82}"/>
              </a:ext>
            </a:extLst>
          </p:cNvPr>
          <p:cNvSpPr/>
          <p:nvPr/>
        </p:nvSpPr>
        <p:spPr>
          <a:xfrm>
            <a:off x="772588" y="1651379"/>
            <a:ext cx="8262230" cy="695319"/>
          </a:xfrm>
          <a:prstGeom prst="rect">
            <a:avLst/>
          </a:prstGeom>
        </p:spPr>
        <p:txBody>
          <a:bodyPr wrap="square">
            <a:spAutoFit/>
          </a:bodyPr>
          <a:lstStyle/>
          <a:p>
            <a:pPr>
              <a:lnSpc>
                <a:spcPct val="107000"/>
              </a:lnSpc>
              <a:spcAft>
                <a:spcPts val="800"/>
              </a:spcAft>
            </a:pPr>
            <a:r>
              <a:rPr lang="vi-VN" sz="1900">
                <a:latin typeface="+mn-lt"/>
                <a:ea typeface="Arial" panose="020B0604020202020204" pitchFamily="34" charset="0"/>
                <a:cs typeface="Times New Roman" panose="02020603050405020304" pitchFamily="18" charset="0"/>
              </a:rPr>
              <a:t>Từ mô hình thực thể liên kết kinh điển ta chuyển các kiểu thực thể thành các quan hệ sau :</a:t>
            </a:r>
            <a:endParaRPr lang="vi-VN" sz="1900">
              <a:effectLst/>
              <a:latin typeface="+mn-lt"/>
              <a:ea typeface="Arial" panose="020B060402020202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22959565-08AB-49F8-A5D9-470823FB974A}"/>
              </a:ext>
            </a:extLst>
          </p:cNvPr>
          <p:cNvPicPr>
            <a:picLocks noChangeAspect="1"/>
          </p:cNvPicPr>
          <p:nvPr/>
        </p:nvPicPr>
        <p:blipFill>
          <a:blip r:embed="rId2"/>
          <a:stretch>
            <a:fillRect/>
          </a:stretch>
        </p:blipFill>
        <p:spPr>
          <a:xfrm>
            <a:off x="1009091" y="2346698"/>
            <a:ext cx="9049309" cy="3234027"/>
          </a:xfrm>
          <a:prstGeom prst="rect">
            <a:avLst/>
          </a:prstGeom>
        </p:spPr>
      </p:pic>
    </p:spTree>
    <p:extLst>
      <p:ext uri="{BB962C8B-B14F-4D97-AF65-F5344CB8AC3E}">
        <p14:creationId xmlns:p14="http://schemas.microsoft.com/office/powerpoint/2010/main" val="36945496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4. </a:t>
            </a:r>
            <a:r>
              <a:rPr lang="vi-VN" altLang="ko-KR" sz="3600" b="1">
                <a:solidFill>
                  <a:schemeClr val="accent1"/>
                </a:solidFill>
                <a:latin typeface="+mj-lt"/>
                <a:cs typeface="Arial" pitchFamily="34" charset="0"/>
              </a:rPr>
              <a:t>Lược đồ sơ sở dữ liệu và sơ đồ lớp</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154844"/>
            <a:ext cx="7367375" cy="496535"/>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4.3 </a:t>
            </a:r>
            <a:r>
              <a:rPr lang="vi-VN" altLang="ko-KR" sz="2000">
                <a:solidFill>
                  <a:schemeClr val="accent2"/>
                </a:solidFill>
                <a:latin typeface="+mj-lt"/>
              </a:rPr>
              <a:t>Xác định lược đồ liên kết kinh điển (tt)</a:t>
            </a:r>
            <a:endParaRPr lang="en-US" altLang="ko-KR" sz="2000" dirty="0">
              <a:solidFill>
                <a:schemeClr val="accent2"/>
              </a:solidFill>
              <a:latin typeface="+mj-lt"/>
            </a:endParaRPr>
          </a:p>
        </p:txBody>
      </p:sp>
      <p:sp>
        <p:nvSpPr>
          <p:cNvPr id="5" name="Rectangle 4">
            <a:extLst>
              <a:ext uri="{FF2B5EF4-FFF2-40B4-BE49-F238E27FC236}">
                <a16:creationId xmlns:a16="http://schemas.microsoft.com/office/drawing/2014/main" id="{29868AAE-7F73-477D-898D-BA27B6C8AF82}"/>
              </a:ext>
            </a:extLst>
          </p:cNvPr>
          <p:cNvSpPr/>
          <p:nvPr/>
        </p:nvSpPr>
        <p:spPr>
          <a:xfrm>
            <a:off x="772588" y="1651379"/>
            <a:ext cx="8262230" cy="695319"/>
          </a:xfrm>
          <a:prstGeom prst="rect">
            <a:avLst/>
          </a:prstGeom>
        </p:spPr>
        <p:txBody>
          <a:bodyPr wrap="square">
            <a:spAutoFit/>
          </a:bodyPr>
          <a:lstStyle/>
          <a:p>
            <a:pPr>
              <a:lnSpc>
                <a:spcPct val="107000"/>
              </a:lnSpc>
              <a:spcAft>
                <a:spcPts val="800"/>
              </a:spcAft>
            </a:pPr>
            <a:r>
              <a:rPr lang="vi-VN" sz="1900">
                <a:latin typeface="+mn-lt"/>
                <a:ea typeface="Arial" panose="020B0604020202020204" pitchFamily="34" charset="0"/>
                <a:cs typeface="Times New Roman" panose="02020603050405020304" pitchFamily="18" charset="0"/>
              </a:rPr>
              <a:t>Từ mô hình thực thể liên kết kinh điển ta chuyển các kiểu thực thể thành các quan hệ sau :</a:t>
            </a:r>
            <a:endParaRPr lang="vi-VN" sz="1900">
              <a:effectLst/>
              <a:latin typeface="+mn-lt"/>
              <a:ea typeface="Arial" panose="020B06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ACBDBD9A-43CD-42A0-A9FC-A0FF6B84C2EE}"/>
              </a:ext>
            </a:extLst>
          </p:cNvPr>
          <p:cNvPicPr>
            <a:picLocks noChangeAspect="1"/>
          </p:cNvPicPr>
          <p:nvPr/>
        </p:nvPicPr>
        <p:blipFill>
          <a:blip r:embed="rId2"/>
          <a:stretch>
            <a:fillRect/>
          </a:stretch>
        </p:blipFill>
        <p:spPr>
          <a:xfrm>
            <a:off x="1015525" y="2470798"/>
            <a:ext cx="8838159" cy="2557083"/>
          </a:xfrm>
          <a:prstGeom prst="rect">
            <a:avLst/>
          </a:prstGeom>
        </p:spPr>
      </p:pic>
    </p:spTree>
    <p:extLst>
      <p:ext uri="{BB962C8B-B14F-4D97-AF65-F5344CB8AC3E}">
        <p14:creationId xmlns:p14="http://schemas.microsoft.com/office/powerpoint/2010/main" val="37169142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4. </a:t>
            </a:r>
            <a:r>
              <a:rPr lang="vi-VN" altLang="ko-KR" sz="3600" b="1">
                <a:solidFill>
                  <a:schemeClr val="accent1"/>
                </a:solidFill>
                <a:latin typeface="+mj-lt"/>
                <a:cs typeface="Arial" pitchFamily="34" charset="0"/>
              </a:rPr>
              <a:t>Lược đồ sơ sở dữ liệu và sơ đồ lớp</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154844"/>
            <a:ext cx="7367375" cy="496535"/>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4.4 Mô hình quan hệ sau khi chuẩn hóa </a:t>
            </a:r>
            <a:endParaRPr lang="en-US" altLang="ko-KR" sz="2000" dirty="0">
              <a:solidFill>
                <a:schemeClr val="accent2"/>
              </a:solidFill>
              <a:latin typeface="+mj-lt"/>
            </a:endParaRPr>
          </a:p>
        </p:txBody>
      </p:sp>
      <p:pic>
        <p:nvPicPr>
          <p:cNvPr id="7" name="Picture 6">
            <a:extLst>
              <a:ext uri="{FF2B5EF4-FFF2-40B4-BE49-F238E27FC236}">
                <a16:creationId xmlns:a16="http://schemas.microsoft.com/office/drawing/2014/main" id="{A2216FCC-F5A7-4C85-98D2-C7F8C7BA951D}"/>
              </a:ext>
            </a:extLst>
          </p:cNvPr>
          <p:cNvPicPr/>
          <p:nvPr/>
        </p:nvPicPr>
        <p:blipFill>
          <a:blip r:embed="rId2"/>
          <a:stretch>
            <a:fillRect/>
          </a:stretch>
        </p:blipFill>
        <p:spPr>
          <a:xfrm>
            <a:off x="887103" y="1784801"/>
            <a:ext cx="10112993" cy="4698108"/>
          </a:xfrm>
          <a:prstGeom prst="rect">
            <a:avLst/>
          </a:prstGeom>
        </p:spPr>
      </p:pic>
    </p:spTree>
    <p:extLst>
      <p:ext uri="{BB962C8B-B14F-4D97-AF65-F5344CB8AC3E}">
        <p14:creationId xmlns:p14="http://schemas.microsoft.com/office/powerpoint/2010/main" val="12096823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5. Đặc tả màn hình</a:t>
            </a:r>
            <a:endParaRPr lang="vi-VN" altLang="ko-KR" sz="3600" b="1">
              <a:solidFill>
                <a:schemeClr val="accent1"/>
              </a:solidFill>
              <a:latin typeface="+mj-lt"/>
              <a:cs typeface="Arial" pitchFamily="34" charset="0"/>
            </a:endParaRP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154844"/>
            <a:ext cx="7585741" cy="496535"/>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Gồm các màn hình trang chủ, trang quản lý, trang thông tin truyện, trang đọc truyện.</a:t>
            </a:r>
            <a:endParaRPr lang="en-US" altLang="ko-KR" sz="2000" dirty="0">
              <a:solidFill>
                <a:schemeClr val="accent2"/>
              </a:solidFill>
              <a:latin typeface="+mj-lt"/>
            </a:endParaRPr>
          </a:p>
        </p:txBody>
      </p:sp>
    </p:spTree>
    <p:extLst>
      <p:ext uri="{BB962C8B-B14F-4D97-AF65-F5344CB8AC3E}">
        <p14:creationId xmlns:p14="http://schemas.microsoft.com/office/powerpoint/2010/main" val="3120845484"/>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2229281B-19A9-4B8B-B0D8-8EF447EBB736}"/>
              </a:ext>
            </a:extLst>
          </p:cNvPr>
          <p:cNvGrpSpPr/>
          <p:nvPr/>
        </p:nvGrpSpPr>
        <p:grpSpPr>
          <a:xfrm>
            <a:off x="727771" y="1593695"/>
            <a:ext cx="5067597" cy="4615133"/>
            <a:chOff x="580727" y="-1101880"/>
            <a:chExt cx="5067597" cy="4615133"/>
          </a:xfrm>
        </p:grpSpPr>
        <p:sp>
          <p:nvSpPr>
            <p:cNvPr id="29" name="Graphic 27">
              <a:extLst>
                <a:ext uri="{FF2B5EF4-FFF2-40B4-BE49-F238E27FC236}">
                  <a16:creationId xmlns:a16="http://schemas.microsoft.com/office/drawing/2014/main" id="{FA295B3A-2469-4321-9012-2584D11573B2}"/>
                </a:ext>
              </a:extLst>
            </p:cNvPr>
            <p:cNvSpPr/>
            <p:nvPr/>
          </p:nvSpPr>
          <p:spPr>
            <a:xfrm rot="60000">
              <a:off x="580727" y="-1101880"/>
              <a:ext cx="5067597" cy="4615133"/>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lumMod val="85000"/>
              </a:schemeClr>
            </a:solidFill>
            <a:ln w="9525" cap="flat">
              <a:noFill/>
              <a:prstDash val="solid"/>
              <a:miter/>
            </a:ln>
          </p:spPr>
          <p:txBody>
            <a:bodyPr rtlCol="0" anchor="ctr"/>
            <a:lstStyle/>
            <a:p>
              <a:endParaRPr lang="en-US"/>
            </a:p>
          </p:txBody>
        </p:sp>
        <p:sp>
          <p:nvSpPr>
            <p:cNvPr id="30" name="Graphic 27">
              <a:extLst>
                <a:ext uri="{FF2B5EF4-FFF2-40B4-BE49-F238E27FC236}">
                  <a16:creationId xmlns:a16="http://schemas.microsoft.com/office/drawing/2014/main" id="{A6A8181F-CC04-40BF-AE79-DEC0A6ED09A9}"/>
                </a:ext>
              </a:extLst>
            </p:cNvPr>
            <p:cNvSpPr/>
            <p:nvPr/>
          </p:nvSpPr>
          <p:spPr>
            <a:xfrm rot="60000">
              <a:off x="867482" y="-793954"/>
              <a:ext cx="4475037" cy="4075480"/>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solidFill>
            <a:ln w="9525" cap="flat">
              <a:noFill/>
              <a:prstDash val="solid"/>
              <a:miter/>
            </a:ln>
          </p:spPr>
          <p:txBody>
            <a:bodyPr rtlCol="0" anchor="ctr"/>
            <a:lstStyle/>
            <a:p>
              <a:endParaRPr lang="en-US"/>
            </a:p>
          </p:txBody>
        </p:sp>
      </p:grpSp>
      <p:sp>
        <p:nvSpPr>
          <p:cNvPr id="35" name="Rectangle: Rounded Corners 34">
            <a:extLst>
              <a:ext uri="{FF2B5EF4-FFF2-40B4-BE49-F238E27FC236}">
                <a16:creationId xmlns:a16="http://schemas.microsoft.com/office/drawing/2014/main" id="{D917F4B5-22AF-4C44-BD0B-54356F64B742}"/>
              </a:ext>
            </a:extLst>
          </p:cNvPr>
          <p:cNvSpPr/>
          <p:nvPr/>
        </p:nvSpPr>
        <p:spPr>
          <a:xfrm rot="14190664">
            <a:off x="1973090" y="3386847"/>
            <a:ext cx="405294" cy="2072240"/>
          </a:xfrm>
          <a:prstGeom prst="roundRect">
            <a:avLst>
              <a:gd name="adj" fmla="val 50000"/>
            </a:avLst>
          </a:prstGeom>
          <a:gradFill>
            <a:gsLst>
              <a:gs pos="0">
                <a:schemeClr val="accent3"/>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F5CB2717-6ED5-45FB-9317-20878003F687}"/>
              </a:ext>
            </a:extLst>
          </p:cNvPr>
          <p:cNvSpPr/>
          <p:nvPr/>
        </p:nvSpPr>
        <p:spPr>
          <a:xfrm rot="18091456">
            <a:off x="3545278" y="4110745"/>
            <a:ext cx="405294" cy="2072240"/>
          </a:xfrm>
          <a:prstGeom prst="roundRect">
            <a:avLst>
              <a:gd name="adj" fmla="val 50000"/>
            </a:avLst>
          </a:prstGeom>
          <a:gradFill>
            <a:gsLst>
              <a:gs pos="0">
                <a:schemeClr val="accent6"/>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96DB0671-E809-4F41-8814-C46ADFDA5A13}"/>
              </a:ext>
            </a:extLst>
          </p:cNvPr>
          <p:cNvSpPr/>
          <p:nvPr/>
        </p:nvSpPr>
        <p:spPr>
          <a:xfrm rot="19725368">
            <a:off x="3068448" y="2392880"/>
            <a:ext cx="405294" cy="2072240"/>
          </a:xfrm>
          <a:prstGeom prst="roundRect">
            <a:avLst>
              <a:gd name="adj" fmla="val 50000"/>
            </a:avLst>
          </a:prstGeom>
          <a:gradFill>
            <a:gsLst>
              <a:gs pos="0">
                <a:schemeClr val="accent1"/>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solidFill>
                  <a:schemeClr val="tx2">
                    <a:lumMod val="60000"/>
                    <a:lumOff val="40000"/>
                  </a:schemeClr>
                </a:solidFill>
              </a:rPr>
              <a:t>Ch</a:t>
            </a:r>
            <a:r>
              <a:rPr lang="vi-VN">
                <a:solidFill>
                  <a:schemeClr val="tx2">
                    <a:lumMod val="60000"/>
                    <a:lumOff val="40000"/>
                  </a:schemeClr>
                </a:solidFill>
              </a:rPr>
              <a:t>ư</a:t>
            </a:r>
            <a:r>
              <a:rPr lang="en-US">
                <a:solidFill>
                  <a:schemeClr val="tx2">
                    <a:lumMod val="60000"/>
                    <a:lumOff val="40000"/>
                  </a:schemeClr>
                </a:solidFill>
              </a:rPr>
              <a:t>ơng III. Lập trình</a:t>
            </a:r>
          </a:p>
        </p:txBody>
      </p:sp>
      <p:grpSp>
        <p:nvGrpSpPr>
          <p:cNvPr id="17" name="Group 16">
            <a:extLst>
              <a:ext uri="{FF2B5EF4-FFF2-40B4-BE49-F238E27FC236}">
                <a16:creationId xmlns:a16="http://schemas.microsoft.com/office/drawing/2014/main" id="{3B8A24D0-1CAB-4E06-AC58-D5EB3250D662}"/>
              </a:ext>
            </a:extLst>
          </p:cNvPr>
          <p:cNvGrpSpPr/>
          <p:nvPr/>
        </p:nvGrpSpPr>
        <p:grpSpPr>
          <a:xfrm>
            <a:off x="2589156" y="3607844"/>
            <a:ext cx="1344828" cy="1344828"/>
            <a:chOff x="1089413" y="2131797"/>
            <a:chExt cx="2968238" cy="2968238"/>
          </a:xfrm>
        </p:grpSpPr>
        <p:sp>
          <p:nvSpPr>
            <p:cNvPr id="16" name="Freeform: Shape 15">
              <a:extLst>
                <a:ext uri="{FF2B5EF4-FFF2-40B4-BE49-F238E27FC236}">
                  <a16:creationId xmlns:a16="http://schemas.microsoft.com/office/drawing/2014/main" id="{02CDC10F-CBC6-43C7-AFD5-1C0B1A57872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4646DB8B-DCF6-4FBC-A6DF-36A7A5069314}"/>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sp>
        <p:nvSpPr>
          <p:cNvPr id="19" name="Freeform: Shape 18">
            <a:extLst>
              <a:ext uri="{FF2B5EF4-FFF2-40B4-BE49-F238E27FC236}">
                <a16:creationId xmlns:a16="http://schemas.microsoft.com/office/drawing/2014/main" id="{D5D68A41-6763-4A09-854A-1CA93F03BB70}"/>
              </a:ext>
            </a:extLst>
          </p:cNvPr>
          <p:cNvSpPr/>
          <p:nvPr/>
        </p:nvSpPr>
        <p:spPr>
          <a:xfrm>
            <a:off x="2589156" y="1862881"/>
            <a:ext cx="1298170" cy="1298170"/>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14D426F1-D942-42C7-A1F1-A731EEEC0994}"/>
              </a:ext>
            </a:extLst>
          </p:cNvPr>
          <p:cNvSpPr/>
          <p:nvPr/>
        </p:nvSpPr>
        <p:spPr>
          <a:xfrm>
            <a:off x="992048" y="4653587"/>
            <a:ext cx="1298170" cy="1298170"/>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765EA648-AA2A-4EAF-B24D-111A1DA94E89}"/>
              </a:ext>
            </a:extLst>
          </p:cNvPr>
          <p:cNvSpPr/>
          <p:nvPr/>
        </p:nvSpPr>
        <p:spPr>
          <a:xfrm>
            <a:off x="4159681" y="4648952"/>
            <a:ext cx="1298170" cy="1298170"/>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3D6B3A42-7A73-4839-B087-1ED41F0410E1}"/>
              </a:ext>
            </a:extLst>
          </p:cNvPr>
          <p:cNvGrpSpPr/>
          <p:nvPr/>
        </p:nvGrpSpPr>
        <p:grpSpPr>
          <a:xfrm>
            <a:off x="5718278" y="1862881"/>
            <a:ext cx="5026647" cy="474775"/>
            <a:chOff x="611558" y="2708920"/>
            <a:chExt cx="2620836" cy="379785"/>
          </a:xfrm>
        </p:grpSpPr>
        <p:sp>
          <p:nvSpPr>
            <p:cNvPr id="37" name="Rounded Rectangle 58">
              <a:extLst>
                <a:ext uri="{FF2B5EF4-FFF2-40B4-BE49-F238E27FC236}">
                  <a16:creationId xmlns:a16="http://schemas.microsoft.com/office/drawing/2014/main" id="{38BC4B03-DEE4-4394-BE14-577BA81D6CA1}"/>
                </a:ext>
              </a:extLst>
            </p:cNvPr>
            <p:cNvSpPr/>
            <p:nvPr/>
          </p:nvSpPr>
          <p:spPr>
            <a:xfrm>
              <a:off x="611558" y="2708920"/>
              <a:ext cx="2620836" cy="379785"/>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39" name="TextBox 38">
              <a:extLst>
                <a:ext uri="{FF2B5EF4-FFF2-40B4-BE49-F238E27FC236}">
                  <a16:creationId xmlns:a16="http://schemas.microsoft.com/office/drawing/2014/main" id="{E9661971-F0C0-4314-8CE1-CE6CD4EAE420}"/>
                </a:ext>
              </a:extLst>
            </p:cNvPr>
            <p:cNvSpPr txBox="1"/>
            <p:nvPr/>
          </p:nvSpPr>
          <p:spPr>
            <a:xfrm>
              <a:off x="665833" y="2744923"/>
              <a:ext cx="2457667" cy="295438"/>
            </a:xfrm>
            <a:prstGeom prst="rect">
              <a:avLst/>
            </a:prstGeom>
            <a:noFill/>
          </p:spPr>
          <p:txBody>
            <a:bodyPr wrap="square" rtlCol="0">
              <a:spAutoFit/>
            </a:bodyPr>
            <a:lstStyle/>
            <a:p>
              <a:r>
                <a:rPr lang="en-US" altLang="ko-KR" b="1">
                  <a:solidFill>
                    <a:schemeClr val="bg1"/>
                  </a:solidFill>
                  <a:cs typeface="Arial" pitchFamily="34" charset="0"/>
                </a:rPr>
                <a:t>1. Một số đoạn code tiêu biểu</a:t>
              </a:r>
              <a:endParaRPr lang="ko-KR" altLang="en-US" b="1" dirty="0">
                <a:solidFill>
                  <a:schemeClr val="bg1"/>
                </a:solidFill>
                <a:cs typeface="Arial" pitchFamily="34" charset="0"/>
              </a:endParaRPr>
            </a:p>
          </p:txBody>
        </p:sp>
      </p:grpSp>
      <p:pic>
        <p:nvPicPr>
          <p:cNvPr id="6" name="Picture 5">
            <a:extLst>
              <a:ext uri="{FF2B5EF4-FFF2-40B4-BE49-F238E27FC236}">
                <a16:creationId xmlns:a16="http://schemas.microsoft.com/office/drawing/2014/main" id="{0966E045-317C-4D35-BA35-95BEAEE375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781" y="4829249"/>
            <a:ext cx="883115" cy="883115"/>
          </a:xfrm>
          <a:prstGeom prst="rect">
            <a:avLst/>
          </a:prstGeom>
        </p:spPr>
      </p:pic>
      <p:pic>
        <p:nvPicPr>
          <p:cNvPr id="15" name="Picture 14">
            <a:extLst>
              <a:ext uri="{FF2B5EF4-FFF2-40B4-BE49-F238E27FC236}">
                <a16:creationId xmlns:a16="http://schemas.microsoft.com/office/drawing/2014/main" id="{C7874CF2-704B-4D59-AE67-F5BFD4A19B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7117" y="4760601"/>
            <a:ext cx="1079185" cy="1079185"/>
          </a:xfrm>
          <a:prstGeom prst="rect">
            <a:avLst/>
          </a:prstGeom>
        </p:spPr>
      </p:pic>
      <p:pic>
        <p:nvPicPr>
          <p:cNvPr id="28" name="Picture 27">
            <a:extLst>
              <a:ext uri="{FF2B5EF4-FFF2-40B4-BE49-F238E27FC236}">
                <a16:creationId xmlns:a16="http://schemas.microsoft.com/office/drawing/2014/main" id="{801D8A2F-3B58-4198-AB34-EF1419EB15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9888" y="1941644"/>
            <a:ext cx="1138127" cy="1138127"/>
          </a:xfrm>
          <a:prstGeom prst="rect">
            <a:avLst/>
          </a:prstGeom>
        </p:spPr>
      </p:pic>
      <p:grpSp>
        <p:nvGrpSpPr>
          <p:cNvPr id="31" name="Group 30">
            <a:extLst>
              <a:ext uri="{FF2B5EF4-FFF2-40B4-BE49-F238E27FC236}">
                <a16:creationId xmlns:a16="http://schemas.microsoft.com/office/drawing/2014/main" id="{1F333DCA-9994-433E-A28D-C0817C339567}"/>
              </a:ext>
            </a:extLst>
          </p:cNvPr>
          <p:cNvGrpSpPr/>
          <p:nvPr/>
        </p:nvGrpSpPr>
        <p:grpSpPr>
          <a:xfrm>
            <a:off x="5776767" y="2676495"/>
            <a:ext cx="5026647" cy="474775"/>
            <a:chOff x="611558" y="2708920"/>
            <a:chExt cx="2620836" cy="379785"/>
          </a:xfrm>
        </p:grpSpPr>
        <p:sp>
          <p:nvSpPr>
            <p:cNvPr id="48" name="Rounded Rectangle 58">
              <a:extLst>
                <a:ext uri="{FF2B5EF4-FFF2-40B4-BE49-F238E27FC236}">
                  <a16:creationId xmlns:a16="http://schemas.microsoft.com/office/drawing/2014/main" id="{2EA581EF-F8BE-40DA-BA77-11A8EC3F82D6}"/>
                </a:ext>
              </a:extLst>
            </p:cNvPr>
            <p:cNvSpPr/>
            <p:nvPr/>
          </p:nvSpPr>
          <p:spPr>
            <a:xfrm>
              <a:off x="611558" y="2708920"/>
              <a:ext cx="2620836" cy="379785"/>
            </a:xfrm>
            <a:prstGeom prst="roundRect">
              <a:avLst>
                <a:gd name="adj" fmla="val 5000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solidFill>
                  <a:schemeClr val="bg1"/>
                </a:solidFill>
              </a:endParaRPr>
            </a:p>
          </p:txBody>
        </p:sp>
        <p:sp>
          <p:nvSpPr>
            <p:cNvPr id="49" name="TextBox 48">
              <a:extLst>
                <a:ext uri="{FF2B5EF4-FFF2-40B4-BE49-F238E27FC236}">
                  <a16:creationId xmlns:a16="http://schemas.microsoft.com/office/drawing/2014/main" id="{A4CF69F8-1A50-45D3-A90B-44CC7A7E3982}"/>
                </a:ext>
              </a:extLst>
            </p:cNvPr>
            <p:cNvSpPr txBox="1"/>
            <p:nvPr/>
          </p:nvSpPr>
          <p:spPr>
            <a:xfrm>
              <a:off x="665833" y="2744923"/>
              <a:ext cx="2457667" cy="295438"/>
            </a:xfrm>
            <a:prstGeom prst="rect">
              <a:avLst/>
            </a:prstGeom>
            <a:noFill/>
          </p:spPr>
          <p:txBody>
            <a:bodyPr wrap="square" rtlCol="0">
              <a:spAutoFit/>
            </a:bodyPr>
            <a:lstStyle/>
            <a:p>
              <a:r>
                <a:rPr lang="en-US" altLang="ko-KR" b="1">
                  <a:solidFill>
                    <a:schemeClr val="bg1"/>
                  </a:solidFill>
                  <a:cs typeface="Arial" pitchFamily="34" charset="0"/>
                </a:rPr>
                <a:t>2. Một số unit test</a:t>
              </a:r>
              <a:endParaRPr lang="ko-KR" altLang="en-US" b="1" dirty="0">
                <a:solidFill>
                  <a:schemeClr val="bg1"/>
                </a:solidFill>
                <a:cs typeface="Arial" pitchFamily="34" charset="0"/>
              </a:endParaRPr>
            </a:p>
          </p:txBody>
        </p:sp>
      </p:grpSp>
    </p:spTree>
    <p:extLst>
      <p:ext uri="{BB962C8B-B14F-4D97-AF65-F5344CB8AC3E}">
        <p14:creationId xmlns:p14="http://schemas.microsoft.com/office/powerpoint/2010/main" val="14809751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arn(inVertical)">
                                      <p:cBhvr>
                                        <p:cTn id="10" dur="500"/>
                                        <p:tgtEl>
                                          <p:spTgt spid="3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arn(inVertical)">
                                      <p:cBhvr>
                                        <p:cTn id="13" dur="500"/>
                                        <p:tgtEl>
                                          <p:spTgt spid="3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barn(inVertical)">
                                      <p:cBhvr>
                                        <p:cTn id="16" dur="500"/>
                                        <p:tgtEl>
                                          <p:spTgt spid="33"/>
                                        </p:tgtEl>
                                      </p:cBhvr>
                                    </p:animEffect>
                                  </p:childTnLst>
                                </p:cTn>
                              </p:par>
                              <p:par>
                                <p:cTn id="17" presetID="16" presetClass="entr" presetSubtype="21"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arn(inVertical)">
                                      <p:cBhvr>
                                        <p:cTn id="19" dur="500"/>
                                        <p:tgtEl>
                                          <p:spTgt spid="17"/>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arn(inVertical)">
                                      <p:cBhvr>
                                        <p:cTn id="28" dur="500"/>
                                        <p:tgtEl>
                                          <p:spTgt spid="25"/>
                                        </p:tgtEl>
                                      </p:cBhvr>
                                    </p:animEffect>
                                  </p:childTnLst>
                                </p:cTn>
                              </p:par>
                              <p:par>
                                <p:cTn id="29" presetID="16" presetClass="entr" presetSubtype="21"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barn(inVertical)">
                                      <p:cBhvr>
                                        <p:cTn id="31" dur="500"/>
                                        <p:tgtEl>
                                          <p:spTgt spid="36"/>
                                        </p:tgtEl>
                                      </p:cBhvr>
                                    </p:animEffect>
                                  </p:childTnLst>
                                </p:cTn>
                              </p:par>
                              <p:par>
                                <p:cTn id="32" presetID="16" presetClass="entr" presetSubtype="21"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arn(inVertical)">
                                      <p:cBhvr>
                                        <p:cTn id="34" dur="500"/>
                                        <p:tgtEl>
                                          <p:spTgt spid="6"/>
                                        </p:tgtEl>
                                      </p:cBhvr>
                                    </p:animEffect>
                                  </p:childTnLst>
                                </p:cTn>
                              </p:par>
                              <p:par>
                                <p:cTn id="35" presetID="16" presetClass="entr" presetSubtype="21"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arn(inVertical)">
                                      <p:cBhvr>
                                        <p:cTn id="37" dur="500"/>
                                        <p:tgtEl>
                                          <p:spTgt spid="15"/>
                                        </p:tgtEl>
                                      </p:cBhvr>
                                    </p:animEffect>
                                  </p:childTnLst>
                                </p:cTn>
                              </p:par>
                              <p:par>
                                <p:cTn id="38" presetID="16" presetClass="entr" presetSubtype="21" fill="hold"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barn(inVertical)">
                                      <p:cBhvr>
                                        <p:cTn id="40" dur="500"/>
                                        <p:tgtEl>
                                          <p:spTgt spid="28"/>
                                        </p:tgtEl>
                                      </p:cBhvr>
                                    </p:animEffect>
                                  </p:childTnLst>
                                </p:cTn>
                              </p:par>
                              <p:par>
                                <p:cTn id="41" presetID="16" presetClass="entr" presetSubtype="21"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barn(inVertical)">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4" grpId="0" animBg="1"/>
      <p:bldP spid="33" grpId="0" animBg="1"/>
      <p:bldP spid="19" grpId="0" animBg="1"/>
      <p:bldP spid="22" grpId="0" animBg="1"/>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1. Một số đoạn code tiêu biểu</a:t>
            </a:r>
            <a:endParaRPr lang="vi-VN" altLang="ko-KR" sz="3600" b="1">
              <a:solidFill>
                <a:schemeClr val="accent1"/>
              </a:solidFill>
              <a:latin typeface="+mj-lt"/>
              <a:cs typeface="Arial" pitchFamily="34" charset="0"/>
            </a:endParaRP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6" y="1154844"/>
            <a:ext cx="4605614" cy="496535"/>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b="0">
                <a:solidFill>
                  <a:schemeClr val="tx1"/>
                </a:solidFill>
                <a:latin typeface="+mj-lt"/>
              </a:rPr>
              <a:t>Cấu trúc project</a:t>
            </a:r>
            <a:endParaRPr lang="en-US" altLang="ko-KR" sz="2000" b="0" dirty="0">
              <a:solidFill>
                <a:schemeClr val="tx1"/>
              </a:solidFill>
              <a:latin typeface="+mj-lt"/>
            </a:endParaRPr>
          </a:p>
        </p:txBody>
      </p:sp>
      <p:pic>
        <p:nvPicPr>
          <p:cNvPr id="4" name="Picture 3">
            <a:extLst>
              <a:ext uri="{FF2B5EF4-FFF2-40B4-BE49-F238E27FC236}">
                <a16:creationId xmlns:a16="http://schemas.microsoft.com/office/drawing/2014/main" id="{929C85A0-60A3-45EE-A693-0D7898644710}"/>
              </a:ext>
            </a:extLst>
          </p:cNvPr>
          <p:cNvPicPr/>
          <p:nvPr/>
        </p:nvPicPr>
        <p:blipFill>
          <a:blip r:embed="rId2"/>
          <a:stretch>
            <a:fillRect/>
          </a:stretch>
        </p:blipFill>
        <p:spPr>
          <a:xfrm>
            <a:off x="4416960" y="1035070"/>
            <a:ext cx="5760085" cy="5665981"/>
          </a:xfrm>
          <a:prstGeom prst="rect">
            <a:avLst/>
          </a:prstGeom>
        </p:spPr>
      </p:pic>
    </p:spTree>
    <p:extLst>
      <p:ext uri="{BB962C8B-B14F-4D97-AF65-F5344CB8AC3E}">
        <p14:creationId xmlns:p14="http://schemas.microsoft.com/office/powerpoint/2010/main" val="768352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1. Một số đoạn code tiêu biểu (tt)</a:t>
            </a:r>
            <a:endParaRPr lang="vi-VN" altLang="ko-KR" sz="3600" b="1">
              <a:solidFill>
                <a:schemeClr val="accent1"/>
              </a:solidFill>
              <a:latin typeface="+mj-lt"/>
              <a:cs typeface="Arial" pitchFamily="34" charset="0"/>
            </a:endParaRP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6" y="1154844"/>
            <a:ext cx="4605614" cy="496535"/>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b="0">
                <a:solidFill>
                  <a:schemeClr val="tx1"/>
                </a:solidFill>
                <a:latin typeface="+mj-lt"/>
              </a:rPr>
              <a:t>Code thêm tác giả</a:t>
            </a:r>
            <a:endParaRPr lang="en-US" altLang="ko-KR" sz="2000" b="0" dirty="0">
              <a:solidFill>
                <a:schemeClr val="tx1"/>
              </a:solidFill>
              <a:latin typeface="+mj-lt"/>
            </a:endParaRPr>
          </a:p>
        </p:txBody>
      </p:sp>
      <p:pic>
        <p:nvPicPr>
          <p:cNvPr id="5" name="Picture 4">
            <a:extLst>
              <a:ext uri="{FF2B5EF4-FFF2-40B4-BE49-F238E27FC236}">
                <a16:creationId xmlns:a16="http://schemas.microsoft.com/office/drawing/2014/main" id="{7D627C24-CED1-45F9-8293-DCE1F113D3FF}"/>
              </a:ext>
            </a:extLst>
          </p:cNvPr>
          <p:cNvPicPr/>
          <p:nvPr/>
        </p:nvPicPr>
        <p:blipFill>
          <a:blip r:embed="rId2"/>
          <a:stretch>
            <a:fillRect/>
          </a:stretch>
        </p:blipFill>
        <p:spPr>
          <a:xfrm>
            <a:off x="950428" y="1784801"/>
            <a:ext cx="10022372" cy="4698107"/>
          </a:xfrm>
          <a:prstGeom prst="rect">
            <a:avLst/>
          </a:prstGeom>
        </p:spPr>
      </p:pic>
    </p:spTree>
    <p:extLst>
      <p:ext uri="{BB962C8B-B14F-4D97-AF65-F5344CB8AC3E}">
        <p14:creationId xmlns:p14="http://schemas.microsoft.com/office/powerpoint/2010/main" val="4109612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1. Một số đoạn code tiêu biểu (tt)</a:t>
            </a:r>
            <a:endParaRPr lang="vi-VN" altLang="ko-KR" sz="3600" b="1">
              <a:solidFill>
                <a:schemeClr val="accent1"/>
              </a:solidFill>
              <a:latin typeface="+mj-lt"/>
              <a:cs typeface="Arial" pitchFamily="34" charset="0"/>
            </a:endParaRP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6" y="1154844"/>
            <a:ext cx="5547674" cy="496535"/>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b="0">
                <a:solidFill>
                  <a:schemeClr val="tx1"/>
                </a:solidFill>
                <a:latin typeface="+mj-lt"/>
              </a:rPr>
              <a:t>Code chỉnh sửa thông tin thể loại truyện</a:t>
            </a:r>
            <a:endParaRPr lang="en-US" altLang="ko-KR" sz="2000" b="0" dirty="0">
              <a:solidFill>
                <a:schemeClr val="tx1"/>
              </a:solidFill>
              <a:latin typeface="+mj-lt"/>
            </a:endParaRPr>
          </a:p>
        </p:txBody>
      </p:sp>
      <p:pic>
        <p:nvPicPr>
          <p:cNvPr id="7" name="Picture 6">
            <a:extLst>
              <a:ext uri="{FF2B5EF4-FFF2-40B4-BE49-F238E27FC236}">
                <a16:creationId xmlns:a16="http://schemas.microsoft.com/office/drawing/2014/main" id="{EE5575B9-391E-464E-8694-38885915338D}"/>
              </a:ext>
            </a:extLst>
          </p:cNvPr>
          <p:cNvPicPr/>
          <p:nvPr/>
        </p:nvPicPr>
        <p:blipFill>
          <a:blip r:embed="rId2"/>
          <a:stretch>
            <a:fillRect/>
          </a:stretch>
        </p:blipFill>
        <p:spPr>
          <a:xfrm>
            <a:off x="936781" y="1651379"/>
            <a:ext cx="10063315" cy="4831530"/>
          </a:xfrm>
          <a:prstGeom prst="rect">
            <a:avLst/>
          </a:prstGeom>
        </p:spPr>
      </p:pic>
    </p:spTree>
    <p:extLst>
      <p:ext uri="{BB962C8B-B14F-4D97-AF65-F5344CB8AC3E}">
        <p14:creationId xmlns:p14="http://schemas.microsoft.com/office/powerpoint/2010/main" val="30196410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1. Một số đoạn code tiêu biểu (tt)</a:t>
            </a:r>
            <a:endParaRPr lang="vi-VN" altLang="ko-KR" sz="3600" b="1">
              <a:solidFill>
                <a:schemeClr val="accent1"/>
              </a:solidFill>
              <a:latin typeface="+mj-lt"/>
              <a:cs typeface="Arial" pitchFamily="34" charset="0"/>
            </a:endParaRP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6" y="1154844"/>
            <a:ext cx="5547674" cy="496535"/>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b="0">
                <a:solidFill>
                  <a:schemeClr val="tx1"/>
                </a:solidFill>
                <a:latin typeface="+mj-lt"/>
              </a:rPr>
              <a:t>Code xóa chương truyện</a:t>
            </a:r>
            <a:endParaRPr lang="en-US" altLang="ko-KR" sz="2000" b="0" dirty="0">
              <a:solidFill>
                <a:schemeClr val="tx1"/>
              </a:solidFill>
              <a:latin typeface="+mj-lt"/>
            </a:endParaRPr>
          </a:p>
        </p:txBody>
      </p:sp>
      <p:pic>
        <p:nvPicPr>
          <p:cNvPr id="5" name="Picture 4">
            <a:extLst>
              <a:ext uri="{FF2B5EF4-FFF2-40B4-BE49-F238E27FC236}">
                <a16:creationId xmlns:a16="http://schemas.microsoft.com/office/drawing/2014/main" id="{02249692-003F-4CCF-AC72-498C3B700DC2}"/>
              </a:ext>
            </a:extLst>
          </p:cNvPr>
          <p:cNvPicPr/>
          <p:nvPr/>
        </p:nvPicPr>
        <p:blipFill>
          <a:blip r:embed="rId2"/>
          <a:stretch>
            <a:fillRect/>
          </a:stretch>
        </p:blipFill>
        <p:spPr>
          <a:xfrm>
            <a:off x="895838" y="1784800"/>
            <a:ext cx="10063314" cy="4029145"/>
          </a:xfrm>
          <a:prstGeom prst="rect">
            <a:avLst/>
          </a:prstGeom>
        </p:spPr>
      </p:pic>
    </p:spTree>
    <p:extLst>
      <p:ext uri="{BB962C8B-B14F-4D97-AF65-F5344CB8AC3E}">
        <p14:creationId xmlns:p14="http://schemas.microsoft.com/office/powerpoint/2010/main" val="41086942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sz="5000">
                <a:solidFill>
                  <a:schemeClr val="tx2">
                    <a:lumMod val="60000"/>
                    <a:lumOff val="40000"/>
                  </a:schemeClr>
                </a:solidFill>
              </a:rPr>
              <a:t>Ch</a:t>
            </a:r>
            <a:r>
              <a:rPr lang="vi-VN" sz="5000">
                <a:solidFill>
                  <a:schemeClr val="tx2">
                    <a:lumMod val="60000"/>
                    <a:lumOff val="40000"/>
                  </a:schemeClr>
                </a:solidFill>
              </a:rPr>
              <a:t>ư</a:t>
            </a:r>
            <a:r>
              <a:rPr lang="en-US" sz="5000">
                <a:solidFill>
                  <a:schemeClr val="tx2">
                    <a:lumMod val="60000"/>
                    <a:lumOff val="40000"/>
                  </a:schemeClr>
                </a:solidFill>
              </a:rPr>
              <a:t>ơng II. Phân tích thiết kế hệ thống</a:t>
            </a:r>
          </a:p>
        </p:txBody>
      </p:sp>
      <p:grpSp>
        <p:nvGrpSpPr>
          <p:cNvPr id="36" name="Group 35">
            <a:extLst>
              <a:ext uri="{FF2B5EF4-FFF2-40B4-BE49-F238E27FC236}">
                <a16:creationId xmlns:a16="http://schemas.microsoft.com/office/drawing/2014/main" id="{3D6B3A42-7A73-4839-B087-1ED41F0410E1}"/>
              </a:ext>
            </a:extLst>
          </p:cNvPr>
          <p:cNvGrpSpPr/>
          <p:nvPr/>
        </p:nvGrpSpPr>
        <p:grpSpPr>
          <a:xfrm>
            <a:off x="5952463" y="1828931"/>
            <a:ext cx="5208596" cy="521169"/>
            <a:chOff x="611558" y="2708920"/>
            <a:chExt cx="2620836" cy="379785"/>
          </a:xfrm>
        </p:grpSpPr>
        <p:sp>
          <p:nvSpPr>
            <p:cNvPr id="37" name="Rounded Rectangle 58">
              <a:extLst>
                <a:ext uri="{FF2B5EF4-FFF2-40B4-BE49-F238E27FC236}">
                  <a16:creationId xmlns:a16="http://schemas.microsoft.com/office/drawing/2014/main" id="{38BC4B03-DEE4-4394-BE14-577BA81D6CA1}"/>
                </a:ext>
              </a:extLst>
            </p:cNvPr>
            <p:cNvSpPr/>
            <p:nvPr/>
          </p:nvSpPr>
          <p:spPr>
            <a:xfrm>
              <a:off x="611558" y="2708920"/>
              <a:ext cx="2620836" cy="379785"/>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39" name="TextBox 38">
              <a:extLst>
                <a:ext uri="{FF2B5EF4-FFF2-40B4-BE49-F238E27FC236}">
                  <a16:creationId xmlns:a16="http://schemas.microsoft.com/office/drawing/2014/main" id="{E9661971-F0C0-4314-8CE1-CE6CD4EAE420}"/>
                </a:ext>
              </a:extLst>
            </p:cNvPr>
            <p:cNvSpPr txBox="1"/>
            <p:nvPr/>
          </p:nvSpPr>
          <p:spPr>
            <a:xfrm>
              <a:off x="665833" y="2744923"/>
              <a:ext cx="2566561" cy="313706"/>
            </a:xfrm>
            <a:prstGeom prst="rect">
              <a:avLst/>
            </a:prstGeom>
            <a:noFill/>
          </p:spPr>
          <p:txBody>
            <a:bodyPr wrap="square" rtlCol="0">
              <a:spAutoFit/>
            </a:bodyPr>
            <a:lstStyle/>
            <a:p>
              <a:r>
                <a:rPr lang="vi-VN" altLang="ko-KR" b="1">
                  <a:solidFill>
                    <a:schemeClr val="bg1"/>
                  </a:solidFill>
                  <a:cs typeface="Arial" pitchFamily="34" charset="0"/>
                </a:rPr>
                <a:t>Yêu cầu phi chức năng	</a:t>
              </a:r>
              <a:endParaRPr lang="ko-KR" altLang="en-US" b="1" dirty="0">
                <a:solidFill>
                  <a:schemeClr val="bg1"/>
                </a:solidFill>
                <a:cs typeface="Arial" pitchFamily="34" charset="0"/>
              </a:endParaRPr>
            </a:p>
          </p:txBody>
        </p:sp>
      </p:grpSp>
      <p:sp>
        <p:nvSpPr>
          <p:cNvPr id="41" name="Rounded Rectangle 64">
            <a:extLst>
              <a:ext uri="{FF2B5EF4-FFF2-40B4-BE49-F238E27FC236}">
                <a16:creationId xmlns:a16="http://schemas.microsoft.com/office/drawing/2014/main" id="{BCC66D0D-7351-4839-B06F-388BA76A862F}"/>
              </a:ext>
            </a:extLst>
          </p:cNvPr>
          <p:cNvSpPr/>
          <p:nvPr/>
        </p:nvSpPr>
        <p:spPr>
          <a:xfrm>
            <a:off x="5966980" y="2832224"/>
            <a:ext cx="5302248" cy="523219"/>
          </a:xfrm>
          <a:prstGeom prst="roundRect">
            <a:avLst>
              <a:gd name="adj" fmla="val 5000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dirty="0"/>
          </a:p>
        </p:txBody>
      </p:sp>
      <p:sp>
        <p:nvSpPr>
          <p:cNvPr id="45" name="Rounded Rectangle 68">
            <a:extLst>
              <a:ext uri="{FF2B5EF4-FFF2-40B4-BE49-F238E27FC236}">
                <a16:creationId xmlns:a16="http://schemas.microsoft.com/office/drawing/2014/main" id="{0A390A04-6EFA-4D4B-AC76-BF81BF31BB02}"/>
              </a:ext>
            </a:extLst>
          </p:cNvPr>
          <p:cNvSpPr/>
          <p:nvPr/>
        </p:nvSpPr>
        <p:spPr>
          <a:xfrm>
            <a:off x="5952466" y="3802259"/>
            <a:ext cx="5316463" cy="523219"/>
          </a:xfrm>
          <a:prstGeom prst="roundRect">
            <a:avLst>
              <a:gd name="adj" fmla="val 50000"/>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ko-KR" altLang="en-US" sz="2700"/>
          </a:p>
        </p:txBody>
      </p:sp>
      <p:sp>
        <p:nvSpPr>
          <p:cNvPr id="48" name="TextBox 47">
            <a:extLst>
              <a:ext uri="{FF2B5EF4-FFF2-40B4-BE49-F238E27FC236}">
                <a16:creationId xmlns:a16="http://schemas.microsoft.com/office/drawing/2014/main" id="{8F5BAF96-2804-4C55-AFB4-9DD05DBFDBA7}"/>
              </a:ext>
            </a:extLst>
          </p:cNvPr>
          <p:cNvSpPr txBox="1"/>
          <p:nvPr/>
        </p:nvSpPr>
        <p:spPr>
          <a:xfrm>
            <a:off x="4406759" y="1186804"/>
            <a:ext cx="5147371" cy="523220"/>
          </a:xfrm>
          <a:prstGeom prst="rect">
            <a:avLst/>
          </a:prstGeom>
          <a:noFill/>
        </p:spPr>
        <p:txBody>
          <a:bodyPr wrap="square" rtlCol="0">
            <a:spAutoFit/>
          </a:bodyPr>
          <a:lstStyle/>
          <a:p>
            <a:r>
              <a:rPr lang="en-US" altLang="ko-KR" sz="2800" b="1">
                <a:solidFill>
                  <a:schemeClr val="accent4"/>
                </a:solidFill>
                <a:cs typeface="Arial" pitchFamily="34" charset="0"/>
              </a:rPr>
              <a:t>Các nội dung của chương 2</a:t>
            </a:r>
            <a:endParaRPr lang="ko-KR" altLang="en-US" sz="2800" b="1" dirty="0">
              <a:solidFill>
                <a:schemeClr val="accent4"/>
              </a:solidFill>
              <a:cs typeface="Arial" pitchFamily="34" charset="0"/>
            </a:endParaRPr>
          </a:p>
        </p:txBody>
      </p:sp>
      <p:sp>
        <p:nvSpPr>
          <p:cNvPr id="71" name="Rounded Rectangle 68">
            <a:extLst>
              <a:ext uri="{FF2B5EF4-FFF2-40B4-BE49-F238E27FC236}">
                <a16:creationId xmlns:a16="http://schemas.microsoft.com/office/drawing/2014/main" id="{ADC42FCA-F111-4F5F-9715-7C1DDBCFC15C}"/>
              </a:ext>
            </a:extLst>
          </p:cNvPr>
          <p:cNvSpPr/>
          <p:nvPr/>
        </p:nvSpPr>
        <p:spPr>
          <a:xfrm>
            <a:off x="6004513" y="4755401"/>
            <a:ext cx="5265473" cy="523219"/>
          </a:xfrm>
          <a:prstGeom prst="roundRect">
            <a:avLst>
              <a:gd name="adj" fmla="val 50000"/>
            </a:avLst>
          </a:prstGeom>
          <a:solidFill>
            <a:schemeClr val="accent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5" name="Rounded Rectangle 68">
            <a:extLst>
              <a:ext uri="{FF2B5EF4-FFF2-40B4-BE49-F238E27FC236}">
                <a16:creationId xmlns:a16="http://schemas.microsoft.com/office/drawing/2014/main" id="{61A3FFE7-00BC-4D58-9F12-1F62541BCC18}"/>
              </a:ext>
            </a:extLst>
          </p:cNvPr>
          <p:cNvSpPr/>
          <p:nvPr/>
        </p:nvSpPr>
        <p:spPr>
          <a:xfrm>
            <a:off x="5981494" y="5703627"/>
            <a:ext cx="5288024" cy="523219"/>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78" name="TextBox 77">
            <a:extLst>
              <a:ext uri="{FF2B5EF4-FFF2-40B4-BE49-F238E27FC236}">
                <a16:creationId xmlns:a16="http://schemas.microsoft.com/office/drawing/2014/main" id="{112C0DB5-2DA4-47BF-8B06-A85DBE72FE26}"/>
              </a:ext>
            </a:extLst>
          </p:cNvPr>
          <p:cNvSpPr txBox="1"/>
          <p:nvPr/>
        </p:nvSpPr>
        <p:spPr>
          <a:xfrm>
            <a:off x="6071075" y="2901615"/>
            <a:ext cx="4922550" cy="369332"/>
          </a:xfrm>
          <a:prstGeom prst="rect">
            <a:avLst/>
          </a:prstGeom>
          <a:noFill/>
        </p:spPr>
        <p:txBody>
          <a:bodyPr wrap="square" rtlCol="0">
            <a:spAutoFit/>
          </a:bodyPr>
          <a:lstStyle/>
          <a:p>
            <a:r>
              <a:rPr lang="vi-VN" altLang="ko-KR" b="1">
                <a:solidFill>
                  <a:schemeClr val="bg1"/>
                </a:solidFill>
                <a:cs typeface="Arial" pitchFamily="34" charset="0"/>
              </a:rPr>
              <a:t>Yêu cầu phi chức năng</a:t>
            </a:r>
            <a:endParaRPr lang="ko-KR" altLang="en-US" b="1" dirty="0">
              <a:solidFill>
                <a:schemeClr val="bg1"/>
              </a:solidFill>
              <a:cs typeface="Arial" pitchFamily="34" charset="0"/>
            </a:endParaRPr>
          </a:p>
        </p:txBody>
      </p:sp>
      <p:sp>
        <p:nvSpPr>
          <p:cNvPr id="79" name="TextBox 78">
            <a:extLst>
              <a:ext uri="{FF2B5EF4-FFF2-40B4-BE49-F238E27FC236}">
                <a16:creationId xmlns:a16="http://schemas.microsoft.com/office/drawing/2014/main" id="{8CC1EA16-5153-40B6-81A9-D0537F4C5E4B}"/>
              </a:ext>
            </a:extLst>
          </p:cNvPr>
          <p:cNvSpPr txBox="1"/>
          <p:nvPr/>
        </p:nvSpPr>
        <p:spPr>
          <a:xfrm>
            <a:off x="6056561" y="3885298"/>
            <a:ext cx="4735231" cy="369332"/>
          </a:xfrm>
          <a:prstGeom prst="rect">
            <a:avLst/>
          </a:prstGeom>
          <a:noFill/>
        </p:spPr>
        <p:txBody>
          <a:bodyPr wrap="square" rtlCol="0">
            <a:spAutoFit/>
          </a:bodyPr>
          <a:lstStyle/>
          <a:p>
            <a:r>
              <a:rPr lang="en-US" altLang="ko-KR" b="1">
                <a:solidFill>
                  <a:schemeClr val="bg1"/>
                </a:solidFill>
                <a:cs typeface="Arial" pitchFamily="34" charset="0"/>
              </a:rPr>
              <a:t>Các mô hình phân tích</a:t>
            </a:r>
            <a:endParaRPr lang="ko-KR" altLang="en-US" b="1" dirty="0">
              <a:solidFill>
                <a:schemeClr val="bg1"/>
              </a:solidFill>
              <a:cs typeface="Arial" pitchFamily="34" charset="0"/>
            </a:endParaRPr>
          </a:p>
        </p:txBody>
      </p:sp>
      <p:sp>
        <p:nvSpPr>
          <p:cNvPr id="80" name="TextBox 79">
            <a:extLst>
              <a:ext uri="{FF2B5EF4-FFF2-40B4-BE49-F238E27FC236}">
                <a16:creationId xmlns:a16="http://schemas.microsoft.com/office/drawing/2014/main" id="{37CD4DBA-7DD1-45AC-A4B9-3FE0E87B0E64}"/>
              </a:ext>
            </a:extLst>
          </p:cNvPr>
          <p:cNvSpPr txBox="1"/>
          <p:nvPr/>
        </p:nvSpPr>
        <p:spPr>
          <a:xfrm>
            <a:off x="6085589" y="5786666"/>
            <a:ext cx="4735231" cy="369332"/>
          </a:xfrm>
          <a:prstGeom prst="rect">
            <a:avLst/>
          </a:prstGeom>
          <a:noFill/>
        </p:spPr>
        <p:txBody>
          <a:bodyPr wrap="square" rtlCol="0">
            <a:spAutoFit/>
          </a:bodyPr>
          <a:lstStyle/>
          <a:p>
            <a:r>
              <a:rPr lang="en-US" altLang="ko-KR" b="1">
                <a:solidFill>
                  <a:schemeClr val="bg1"/>
                </a:solidFill>
                <a:cs typeface="Arial" pitchFamily="34" charset="0"/>
              </a:rPr>
              <a:t>Đặc tả giao diện màn hình</a:t>
            </a:r>
            <a:endParaRPr lang="ko-KR" altLang="en-US" b="1" dirty="0">
              <a:solidFill>
                <a:schemeClr val="bg1"/>
              </a:solidFill>
              <a:cs typeface="Arial" pitchFamily="34" charset="0"/>
            </a:endParaRPr>
          </a:p>
        </p:txBody>
      </p:sp>
      <p:sp>
        <p:nvSpPr>
          <p:cNvPr id="84" name="Block Arc 83">
            <a:extLst>
              <a:ext uri="{FF2B5EF4-FFF2-40B4-BE49-F238E27FC236}">
                <a16:creationId xmlns:a16="http://schemas.microsoft.com/office/drawing/2014/main" id="{D1CDD529-1CB8-467C-AA9B-67D0BAC9951C}"/>
              </a:ext>
            </a:extLst>
          </p:cNvPr>
          <p:cNvSpPr/>
          <p:nvPr/>
        </p:nvSpPr>
        <p:spPr>
          <a:xfrm rot="1800000">
            <a:off x="2560021" y="3475368"/>
            <a:ext cx="1032157" cy="1032157"/>
          </a:xfrm>
          <a:prstGeom prst="blockArc">
            <a:avLst>
              <a:gd name="adj1" fmla="val 10800000"/>
              <a:gd name="adj2" fmla="val 14902241"/>
              <a:gd name="adj3" fmla="val 2056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85" name="Block Arc 84">
            <a:extLst>
              <a:ext uri="{FF2B5EF4-FFF2-40B4-BE49-F238E27FC236}">
                <a16:creationId xmlns:a16="http://schemas.microsoft.com/office/drawing/2014/main" id="{67A777E8-E07A-419B-8E10-1771DBBDD517}"/>
              </a:ext>
            </a:extLst>
          </p:cNvPr>
          <p:cNvSpPr/>
          <p:nvPr/>
        </p:nvSpPr>
        <p:spPr>
          <a:xfrm rot="19080000">
            <a:off x="2560019" y="3489885"/>
            <a:ext cx="1032157" cy="1032157"/>
          </a:xfrm>
          <a:prstGeom prst="blockArc">
            <a:avLst>
              <a:gd name="adj1" fmla="val 10800000"/>
              <a:gd name="adj2" fmla="val 14902241"/>
              <a:gd name="adj3" fmla="val 2056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86" name="Block Arc 85">
            <a:extLst>
              <a:ext uri="{FF2B5EF4-FFF2-40B4-BE49-F238E27FC236}">
                <a16:creationId xmlns:a16="http://schemas.microsoft.com/office/drawing/2014/main" id="{3573BC2B-3BB0-46CF-A65B-5E95597E7CBA}"/>
              </a:ext>
            </a:extLst>
          </p:cNvPr>
          <p:cNvSpPr/>
          <p:nvPr/>
        </p:nvSpPr>
        <p:spPr>
          <a:xfrm rot="14700000">
            <a:off x="2545509" y="3489883"/>
            <a:ext cx="1032157" cy="1032157"/>
          </a:xfrm>
          <a:prstGeom prst="blockArc">
            <a:avLst>
              <a:gd name="adj1" fmla="val 10800000"/>
              <a:gd name="adj2" fmla="val 14902241"/>
              <a:gd name="adj3" fmla="val 2056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87" name="Block Arc 86">
            <a:extLst>
              <a:ext uri="{FF2B5EF4-FFF2-40B4-BE49-F238E27FC236}">
                <a16:creationId xmlns:a16="http://schemas.microsoft.com/office/drawing/2014/main" id="{DD25254B-1B62-4BDE-A30B-F5C39BE1801D}"/>
              </a:ext>
            </a:extLst>
          </p:cNvPr>
          <p:cNvSpPr/>
          <p:nvPr/>
        </p:nvSpPr>
        <p:spPr>
          <a:xfrm rot="10440000">
            <a:off x="2560020" y="3504398"/>
            <a:ext cx="1032157" cy="1032157"/>
          </a:xfrm>
          <a:prstGeom prst="blockArc">
            <a:avLst>
              <a:gd name="adj1" fmla="val 10800000"/>
              <a:gd name="adj2" fmla="val 14902241"/>
              <a:gd name="adj3" fmla="val 2056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88" name="Block Arc 87">
            <a:extLst>
              <a:ext uri="{FF2B5EF4-FFF2-40B4-BE49-F238E27FC236}">
                <a16:creationId xmlns:a16="http://schemas.microsoft.com/office/drawing/2014/main" id="{8F80BB95-F09A-45E5-95B1-C4E1888A74AB}"/>
              </a:ext>
            </a:extLst>
          </p:cNvPr>
          <p:cNvSpPr/>
          <p:nvPr/>
        </p:nvSpPr>
        <p:spPr>
          <a:xfrm rot="6120000">
            <a:off x="2567277" y="3482627"/>
            <a:ext cx="1032157" cy="1032157"/>
          </a:xfrm>
          <a:prstGeom prst="blockArc">
            <a:avLst>
              <a:gd name="adj1" fmla="val 10800000"/>
              <a:gd name="adj2" fmla="val 14902241"/>
              <a:gd name="adj3" fmla="val 2056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89" name="Teardrop 4">
            <a:extLst>
              <a:ext uri="{FF2B5EF4-FFF2-40B4-BE49-F238E27FC236}">
                <a16:creationId xmlns:a16="http://schemas.microsoft.com/office/drawing/2014/main" id="{729CA89D-9121-466F-B70D-88DFD7AB5BD0}"/>
              </a:ext>
            </a:extLst>
          </p:cNvPr>
          <p:cNvSpPr/>
          <p:nvPr/>
        </p:nvSpPr>
        <p:spPr>
          <a:xfrm rot="5237093">
            <a:off x="1164440" y="3254205"/>
            <a:ext cx="1180977" cy="1776942"/>
          </a:xfrm>
          <a:custGeom>
            <a:avLst/>
            <a:gdLst/>
            <a:ahLst/>
            <a:cxnLst/>
            <a:rect l="l" t="t" r="r" b="b"/>
            <a:pathLst>
              <a:path w="1091921" h="1642943">
                <a:moveTo>
                  <a:pt x="504056" y="1642943"/>
                </a:moveTo>
                <a:cubicBezTo>
                  <a:pt x="225674" y="1642943"/>
                  <a:pt x="0" y="1417269"/>
                  <a:pt x="0" y="1138887"/>
                </a:cubicBezTo>
                <a:cubicBezTo>
                  <a:pt x="0" y="894120"/>
                  <a:pt x="174465" y="690100"/>
                  <a:pt x="405888" y="644727"/>
                </a:cubicBezTo>
                <a:cubicBezTo>
                  <a:pt x="415871" y="637085"/>
                  <a:pt x="426805" y="631149"/>
                  <a:pt x="437891" y="625616"/>
                </a:cubicBezTo>
                <a:cubicBezTo>
                  <a:pt x="621825" y="533815"/>
                  <a:pt x="704331" y="158955"/>
                  <a:pt x="566414" y="0"/>
                </a:cubicBezTo>
                <a:cubicBezTo>
                  <a:pt x="1101455" y="231762"/>
                  <a:pt x="1193710" y="682767"/>
                  <a:pt x="996550" y="1248239"/>
                </a:cubicBezTo>
                <a:lnTo>
                  <a:pt x="990853" y="1263082"/>
                </a:lnTo>
                <a:cubicBezTo>
                  <a:pt x="937110" y="1481624"/>
                  <a:pt x="739422" y="1642943"/>
                  <a:pt x="504056" y="1642943"/>
                </a:cubicBezTo>
                <a:close/>
              </a:path>
            </a:pathLst>
          </a:cu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90" name="Oval 89">
            <a:extLst>
              <a:ext uri="{FF2B5EF4-FFF2-40B4-BE49-F238E27FC236}">
                <a16:creationId xmlns:a16="http://schemas.microsoft.com/office/drawing/2014/main" id="{367189FE-17C6-498C-97A8-9F314C0AF137}"/>
              </a:ext>
            </a:extLst>
          </p:cNvPr>
          <p:cNvSpPr/>
          <p:nvPr/>
        </p:nvSpPr>
        <p:spPr>
          <a:xfrm>
            <a:off x="965616" y="3595200"/>
            <a:ext cx="911576" cy="911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solidFill>
                  <a:schemeClr val="bg1"/>
                </a:solidFill>
              </a:rPr>
              <a:t>1</a:t>
            </a:r>
            <a:endParaRPr lang="ko-KR" altLang="en-US" b="1" dirty="0">
              <a:solidFill>
                <a:schemeClr val="bg1"/>
              </a:solidFill>
            </a:endParaRPr>
          </a:p>
        </p:txBody>
      </p:sp>
      <p:sp>
        <p:nvSpPr>
          <p:cNvPr id="91" name="Teardrop 4">
            <a:extLst>
              <a:ext uri="{FF2B5EF4-FFF2-40B4-BE49-F238E27FC236}">
                <a16:creationId xmlns:a16="http://schemas.microsoft.com/office/drawing/2014/main" id="{D8EADD45-92BB-433F-BA92-9B0A72D3A470}"/>
              </a:ext>
            </a:extLst>
          </p:cNvPr>
          <p:cNvSpPr/>
          <p:nvPr/>
        </p:nvSpPr>
        <p:spPr>
          <a:xfrm rot="8685214">
            <a:off x="1801381" y="1938560"/>
            <a:ext cx="1180978" cy="1776940"/>
          </a:xfrm>
          <a:custGeom>
            <a:avLst/>
            <a:gdLst/>
            <a:ahLst/>
            <a:cxnLst/>
            <a:rect l="l" t="t" r="r" b="b"/>
            <a:pathLst>
              <a:path w="1091921" h="1642943">
                <a:moveTo>
                  <a:pt x="504056" y="1642943"/>
                </a:moveTo>
                <a:cubicBezTo>
                  <a:pt x="225674" y="1642943"/>
                  <a:pt x="0" y="1417269"/>
                  <a:pt x="0" y="1138887"/>
                </a:cubicBezTo>
                <a:cubicBezTo>
                  <a:pt x="0" y="894120"/>
                  <a:pt x="174465" y="690100"/>
                  <a:pt x="405888" y="644727"/>
                </a:cubicBezTo>
                <a:cubicBezTo>
                  <a:pt x="415871" y="637085"/>
                  <a:pt x="426805" y="631149"/>
                  <a:pt x="437891" y="625616"/>
                </a:cubicBezTo>
                <a:cubicBezTo>
                  <a:pt x="621825" y="533815"/>
                  <a:pt x="704331" y="158955"/>
                  <a:pt x="566414" y="0"/>
                </a:cubicBezTo>
                <a:cubicBezTo>
                  <a:pt x="1101455" y="231762"/>
                  <a:pt x="1193710" y="682767"/>
                  <a:pt x="996550" y="1248239"/>
                </a:cubicBezTo>
                <a:lnTo>
                  <a:pt x="990853" y="1263082"/>
                </a:lnTo>
                <a:cubicBezTo>
                  <a:pt x="937110" y="1481624"/>
                  <a:pt x="739422" y="1642943"/>
                  <a:pt x="504056" y="1642943"/>
                </a:cubicBez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92" name="Oval 91">
            <a:extLst>
              <a:ext uri="{FF2B5EF4-FFF2-40B4-BE49-F238E27FC236}">
                <a16:creationId xmlns:a16="http://schemas.microsoft.com/office/drawing/2014/main" id="{13E162C2-3A1A-457D-BB7B-47D084242E97}"/>
              </a:ext>
            </a:extLst>
          </p:cNvPr>
          <p:cNvSpPr/>
          <p:nvPr/>
        </p:nvSpPr>
        <p:spPr>
          <a:xfrm>
            <a:off x="1836412" y="2027906"/>
            <a:ext cx="911577" cy="911576"/>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solidFill>
                  <a:schemeClr val="bg1"/>
                </a:solidFill>
              </a:rPr>
              <a:t>2</a:t>
            </a:r>
            <a:endParaRPr lang="ko-KR" altLang="en-US" b="1" dirty="0">
              <a:solidFill>
                <a:schemeClr val="bg1"/>
              </a:solidFill>
            </a:endParaRPr>
          </a:p>
        </p:txBody>
      </p:sp>
      <p:sp>
        <p:nvSpPr>
          <p:cNvPr id="93" name="Teardrop 4">
            <a:extLst>
              <a:ext uri="{FF2B5EF4-FFF2-40B4-BE49-F238E27FC236}">
                <a16:creationId xmlns:a16="http://schemas.microsoft.com/office/drawing/2014/main" id="{B31734EB-022F-44A7-B1C8-229CC1A3CE41}"/>
              </a:ext>
            </a:extLst>
          </p:cNvPr>
          <p:cNvSpPr/>
          <p:nvPr/>
        </p:nvSpPr>
        <p:spPr>
          <a:xfrm rot="13421220">
            <a:off x="3498942" y="2120921"/>
            <a:ext cx="1134518" cy="1820519"/>
          </a:xfrm>
          <a:custGeom>
            <a:avLst/>
            <a:gdLst/>
            <a:ahLst/>
            <a:cxnLst/>
            <a:rect l="l" t="t" r="r" b="b"/>
            <a:pathLst>
              <a:path w="1091921" h="1642943">
                <a:moveTo>
                  <a:pt x="504056" y="1642943"/>
                </a:moveTo>
                <a:cubicBezTo>
                  <a:pt x="225674" y="1642943"/>
                  <a:pt x="0" y="1417269"/>
                  <a:pt x="0" y="1138887"/>
                </a:cubicBezTo>
                <a:cubicBezTo>
                  <a:pt x="0" y="894120"/>
                  <a:pt x="174465" y="690100"/>
                  <a:pt x="405888" y="644727"/>
                </a:cubicBezTo>
                <a:cubicBezTo>
                  <a:pt x="415871" y="637085"/>
                  <a:pt x="426805" y="631149"/>
                  <a:pt x="437891" y="625616"/>
                </a:cubicBezTo>
                <a:cubicBezTo>
                  <a:pt x="621825" y="533815"/>
                  <a:pt x="704331" y="158955"/>
                  <a:pt x="566414" y="0"/>
                </a:cubicBezTo>
                <a:cubicBezTo>
                  <a:pt x="1101455" y="231762"/>
                  <a:pt x="1193710" y="682767"/>
                  <a:pt x="996550" y="1248239"/>
                </a:cubicBezTo>
                <a:lnTo>
                  <a:pt x="990853" y="1263082"/>
                </a:lnTo>
                <a:cubicBezTo>
                  <a:pt x="937110" y="1481624"/>
                  <a:pt x="739422" y="1642943"/>
                  <a:pt x="504056" y="1642943"/>
                </a:cubicBezTo>
                <a:close/>
              </a:path>
            </a:pathLst>
          </a:cu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94" name="Oval 93">
            <a:extLst>
              <a:ext uri="{FF2B5EF4-FFF2-40B4-BE49-F238E27FC236}">
                <a16:creationId xmlns:a16="http://schemas.microsoft.com/office/drawing/2014/main" id="{8707CF7A-93B2-49FF-BF56-281D0B3601D8}"/>
              </a:ext>
            </a:extLst>
          </p:cNvPr>
          <p:cNvSpPr/>
          <p:nvPr/>
        </p:nvSpPr>
        <p:spPr>
          <a:xfrm>
            <a:off x="3933049" y="2359077"/>
            <a:ext cx="911576" cy="911577"/>
          </a:xfrm>
          <a:prstGeom prst="ellipse">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solidFill>
                  <a:schemeClr val="bg1"/>
                </a:solidFill>
              </a:rPr>
              <a:t>3</a:t>
            </a:r>
            <a:endParaRPr lang="ko-KR" altLang="en-US" b="1" dirty="0">
              <a:solidFill>
                <a:schemeClr val="bg1"/>
              </a:solidFill>
            </a:endParaRPr>
          </a:p>
        </p:txBody>
      </p:sp>
      <p:sp>
        <p:nvSpPr>
          <p:cNvPr id="95" name="Teardrop 4">
            <a:extLst>
              <a:ext uri="{FF2B5EF4-FFF2-40B4-BE49-F238E27FC236}">
                <a16:creationId xmlns:a16="http://schemas.microsoft.com/office/drawing/2014/main" id="{B54B14D9-E128-4BFA-ACFF-ABB630745277}"/>
              </a:ext>
            </a:extLst>
          </p:cNvPr>
          <p:cNvSpPr/>
          <p:nvPr/>
        </p:nvSpPr>
        <p:spPr>
          <a:xfrm rot="16746451">
            <a:off x="3829428" y="3482840"/>
            <a:ext cx="1180977" cy="1776942"/>
          </a:xfrm>
          <a:custGeom>
            <a:avLst/>
            <a:gdLst/>
            <a:ahLst/>
            <a:cxnLst/>
            <a:rect l="l" t="t" r="r" b="b"/>
            <a:pathLst>
              <a:path w="1091921" h="1642943">
                <a:moveTo>
                  <a:pt x="504056" y="1642943"/>
                </a:moveTo>
                <a:cubicBezTo>
                  <a:pt x="225674" y="1642943"/>
                  <a:pt x="0" y="1417269"/>
                  <a:pt x="0" y="1138887"/>
                </a:cubicBezTo>
                <a:cubicBezTo>
                  <a:pt x="0" y="894120"/>
                  <a:pt x="174465" y="690100"/>
                  <a:pt x="405888" y="644727"/>
                </a:cubicBezTo>
                <a:cubicBezTo>
                  <a:pt x="415871" y="637085"/>
                  <a:pt x="426805" y="631149"/>
                  <a:pt x="437891" y="625616"/>
                </a:cubicBezTo>
                <a:cubicBezTo>
                  <a:pt x="621825" y="533815"/>
                  <a:pt x="704331" y="158955"/>
                  <a:pt x="566414" y="0"/>
                </a:cubicBezTo>
                <a:cubicBezTo>
                  <a:pt x="1101455" y="231762"/>
                  <a:pt x="1193710" y="682767"/>
                  <a:pt x="996550" y="1248239"/>
                </a:cubicBezTo>
                <a:lnTo>
                  <a:pt x="990853" y="1263082"/>
                </a:lnTo>
                <a:cubicBezTo>
                  <a:pt x="937110" y="1481624"/>
                  <a:pt x="739422" y="1642943"/>
                  <a:pt x="504056" y="1642943"/>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96" name="Oval 95">
            <a:extLst>
              <a:ext uri="{FF2B5EF4-FFF2-40B4-BE49-F238E27FC236}">
                <a16:creationId xmlns:a16="http://schemas.microsoft.com/office/drawing/2014/main" id="{E7CFBB75-B539-4610-928D-4EF306E8C742}"/>
              </a:ext>
            </a:extLst>
          </p:cNvPr>
          <p:cNvSpPr/>
          <p:nvPr/>
        </p:nvSpPr>
        <p:spPr>
          <a:xfrm>
            <a:off x="4307509" y="4009599"/>
            <a:ext cx="911576" cy="911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solidFill>
                  <a:schemeClr val="bg1"/>
                </a:solidFill>
              </a:rPr>
              <a:t>4</a:t>
            </a:r>
            <a:endParaRPr lang="ko-KR" altLang="en-US" b="1" dirty="0">
              <a:solidFill>
                <a:schemeClr val="bg1"/>
              </a:solidFill>
            </a:endParaRPr>
          </a:p>
        </p:txBody>
      </p:sp>
      <p:sp>
        <p:nvSpPr>
          <p:cNvPr id="97" name="Teardrop 4">
            <a:extLst>
              <a:ext uri="{FF2B5EF4-FFF2-40B4-BE49-F238E27FC236}">
                <a16:creationId xmlns:a16="http://schemas.microsoft.com/office/drawing/2014/main" id="{3A19E5C6-FB34-4CB0-A661-3134FF726E4B}"/>
              </a:ext>
            </a:extLst>
          </p:cNvPr>
          <p:cNvSpPr/>
          <p:nvPr/>
        </p:nvSpPr>
        <p:spPr>
          <a:xfrm rot="523385">
            <a:off x="2278407" y="4421381"/>
            <a:ext cx="1180978" cy="1776941"/>
          </a:xfrm>
          <a:custGeom>
            <a:avLst/>
            <a:gdLst/>
            <a:ahLst/>
            <a:cxnLst/>
            <a:rect l="l" t="t" r="r" b="b"/>
            <a:pathLst>
              <a:path w="1091921" h="1642943">
                <a:moveTo>
                  <a:pt x="504056" y="1642943"/>
                </a:moveTo>
                <a:cubicBezTo>
                  <a:pt x="225674" y="1642943"/>
                  <a:pt x="0" y="1417269"/>
                  <a:pt x="0" y="1138887"/>
                </a:cubicBezTo>
                <a:cubicBezTo>
                  <a:pt x="0" y="894120"/>
                  <a:pt x="174465" y="690100"/>
                  <a:pt x="405888" y="644727"/>
                </a:cubicBezTo>
                <a:cubicBezTo>
                  <a:pt x="415871" y="637085"/>
                  <a:pt x="426805" y="631149"/>
                  <a:pt x="437891" y="625616"/>
                </a:cubicBezTo>
                <a:cubicBezTo>
                  <a:pt x="621825" y="533815"/>
                  <a:pt x="704331" y="158955"/>
                  <a:pt x="566414" y="0"/>
                </a:cubicBezTo>
                <a:cubicBezTo>
                  <a:pt x="1101455" y="231762"/>
                  <a:pt x="1193710" y="682767"/>
                  <a:pt x="996550" y="1248239"/>
                </a:cubicBezTo>
                <a:lnTo>
                  <a:pt x="990853" y="1263082"/>
                </a:lnTo>
                <a:cubicBezTo>
                  <a:pt x="937110" y="1481624"/>
                  <a:pt x="739422" y="1642943"/>
                  <a:pt x="504056" y="1642943"/>
                </a:cubicBez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98" name="Oval 97">
            <a:extLst>
              <a:ext uri="{FF2B5EF4-FFF2-40B4-BE49-F238E27FC236}">
                <a16:creationId xmlns:a16="http://schemas.microsoft.com/office/drawing/2014/main" id="{F571131A-3CD6-43A3-B727-7F0EBA9F13F3}"/>
              </a:ext>
            </a:extLst>
          </p:cNvPr>
          <p:cNvSpPr/>
          <p:nvPr/>
        </p:nvSpPr>
        <p:spPr>
          <a:xfrm>
            <a:off x="2338688" y="5196954"/>
            <a:ext cx="911577" cy="911576"/>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solidFill>
                  <a:schemeClr val="bg1"/>
                </a:solidFill>
              </a:rPr>
              <a:t>5</a:t>
            </a:r>
            <a:endParaRPr lang="ko-KR" altLang="en-US" b="1" dirty="0">
              <a:solidFill>
                <a:schemeClr val="bg1"/>
              </a:solidFill>
            </a:endParaRPr>
          </a:p>
        </p:txBody>
      </p:sp>
      <p:sp>
        <p:nvSpPr>
          <p:cNvPr id="99" name="TextBox 98">
            <a:extLst>
              <a:ext uri="{FF2B5EF4-FFF2-40B4-BE49-F238E27FC236}">
                <a16:creationId xmlns:a16="http://schemas.microsoft.com/office/drawing/2014/main" id="{19C8703E-0C76-4923-921A-D9E123EE1BA4}"/>
              </a:ext>
            </a:extLst>
          </p:cNvPr>
          <p:cNvSpPr txBox="1"/>
          <p:nvPr/>
        </p:nvSpPr>
        <p:spPr>
          <a:xfrm>
            <a:off x="6113554" y="4824792"/>
            <a:ext cx="4880071" cy="369332"/>
          </a:xfrm>
          <a:prstGeom prst="rect">
            <a:avLst/>
          </a:prstGeom>
          <a:noFill/>
        </p:spPr>
        <p:txBody>
          <a:bodyPr wrap="square" rtlCol="0">
            <a:spAutoFit/>
          </a:bodyPr>
          <a:lstStyle/>
          <a:p>
            <a:r>
              <a:rPr lang="vi-VN" altLang="ko-KR" b="1">
                <a:solidFill>
                  <a:schemeClr val="bg1"/>
                </a:solidFill>
                <a:cs typeface="Arial" pitchFamily="34" charset="0"/>
              </a:rPr>
              <a:t>Lược đồ sơ sở dữ liệu và sơ đồ lớp</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20816377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arn(inVertical)">
                                      <p:cBhvr>
                                        <p:cTn id="12" dur="500"/>
                                        <p:tgtEl>
                                          <p:spTgt spid="3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arn(inVertical)">
                                      <p:cBhvr>
                                        <p:cTn id="15" dur="500"/>
                                        <p:tgtEl>
                                          <p:spTgt spid="4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barn(inVertical)">
                                      <p:cBhvr>
                                        <p:cTn id="18" dur="500"/>
                                        <p:tgtEl>
                                          <p:spTgt spid="45"/>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barn(inVertical)">
                                      <p:cBhvr>
                                        <p:cTn id="21" dur="500"/>
                                        <p:tgtEl>
                                          <p:spTgt spid="71"/>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barn(inVertical)">
                                      <p:cBhvr>
                                        <p:cTn id="24" dur="500"/>
                                        <p:tgtEl>
                                          <p:spTgt spid="75"/>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barn(inVertical)">
                                      <p:cBhvr>
                                        <p:cTn id="27" dur="500"/>
                                        <p:tgtEl>
                                          <p:spTgt spid="78"/>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79"/>
                                        </p:tgtEl>
                                        <p:attrNameLst>
                                          <p:attrName>style.visibility</p:attrName>
                                        </p:attrNameLst>
                                      </p:cBhvr>
                                      <p:to>
                                        <p:strVal val="visible"/>
                                      </p:to>
                                    </p:set>
                                    <p:animEffect transition="in" filter="barn(inVertical)">
                                      <p:cBhvr>
                                        <p:cTn id="30" dur="500"/>
                                        <p:tgtEl>
                                          <p:spTgt spid="79"/>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80"/>
                                        </p:tgtEl>
                                        <p:attrNameLst>
                                          <p:attrName>style.visibility</p:attrName>
                                        </p:attrNameLst>
                                      </p:cBhvr>
                                      <p:to>
                                        <p:strVal val="visible"/>
                                      </p:to>
                                    </p:set>
                                    <p:animEffect transition="in" filter="barn(inVertical)">
                                      <p:cBhvr>
                                        <p:cTn id="33" dur="500"/>
                                        <p:tgtEl>
                                          <p:spTgt spid="80"/>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84"/>
                                        </p:tgtEl>
                                        <p:attrNameLst>
                                          <p:attrName>style.visibility</p:attrName>
                                        </p:attrNameLst>
                                      </p:cBhvr>
                                      <p:to>
                                        <p:strVal val="visible"/>
                                      </p:to>
                                    </p:set>
                                    <p:animEffect transition="in" filter="barn(inVertical)">
                                      <p:cBhvr>
                                        <p:cTn id="36" dur="500"/>
                                        <p:tgtEl>
                                          <p:spTgt spid="84"/>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barn(inVertical)">
                                      <p:cBhvr>
                                        <p:cTn id="39" dur="500"/>
                                        <p:tgtEl>
                                          <p:spTgt spid="85"/>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86"/>
                                        </p:tgtEl>
                                        <p:attrNameLst>
                                          <p:attrName>style.visibility</p:attrName>
                                        </p:attrNameLst>
                                      </p:cBhvr>
                                      <p:to>
                                        <p:strVal val="visible"/>
                                      </p:to>
                                    </p:set>
                                    <p:animEffect transition="in" filter="barn(inVertical)">
                                      <p:cBhvr>
                                        <p:cTn id="42" dur="500"/>
                                        <p:tgtEl>
                                          <p:spTgt spid="86"/>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87"/>
                                        </p:tgtEl>
                                        <p:attrNameLst>
                                          <p:attrName>style.visibility</p:attrName>
                                        </p:attrNameLst>
                                      </p:cBhvr>
                                      <p:to>
                                        <p:strVal val="visible"/>
                                      </p:to>
                                    </p:set>
                                    <p:animEffect transition="in" filter="barn(inVertical)">
                                      <p:cBhvr>
                                        <p:cTn id="45" dur="500"/>
                                        <p:tgtEl>
                                          <p:spTgt spid="87"/>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88"/>
                                        </p:tgtEl>
                                        <p:attrNameLst>
                                          <p:attrName>style.visibility</p:attrName>
                                        </p:attrNameLst>
                                      </p:cBhvr>
                                      <p:to>
                                        <p:strVal val="visible"/>
                                      </p:to>
                                    </p:set>
                                    <p:animEffect transition="in" filter="barn(inVertical)">
                                      <p:cBhvr>
                                        <p:cTn id="48" dur="500"/>
                                        <p:tgtEl>
                                          <p:spTgt spid="88"/>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89"/>
                                        </p:tgtEl>
                                        <p:attrNameLst>
                                          <p:attrName>style.visibility</p:attrName>
                                        </p:attrNameLst>
                                      </p:cBhvr>
                                      <p:to>
                                        <p:strVal val="visible"/>
                                      </p:to>
                                    </p:set>
                                    <p:animEffect transition="in" filter="barn(inVertical)">
                                      <p:cBhvr>
                                        <p:cTn id="51" dur="500"/>
                                        <p:tgtEl>
                                          <p:spTgt spid="89"/>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barn(inVertical)">
                                      <p:cBhvr>
                                        <p:cTn id="54" dur="500"/>
                                        <p:tgtEl>
                                          <p:spTgt spid="90"/>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91"/>
                                        </p:tgtEl>
                                        <p:attrNameLst>
                                          <p:attrName>style.visibility</p:attrName>
                                        </p:attrNameLst>
                                      </p:cBhvr>
                                      <p:to>
                                        <p:strVal val="visible"/>
                                      </p:to>
                                    </p:set>
                                    <p:animEffect transition="in" filter="barn(inVertical)">
                                      <p:cBhvr>
                                        <p:cTn id="57" dur="500"/>
                                        <p:tgtEl>
                                          <p:spTgt spid="91"/>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92"/>
                                        </p:tgtEl>
                                        <p:attrNameLst>
                                          <p:attrName>style.visibility</p:attrName>
                                        </p:attrNameLst>
                                      </p:cBhvr>
                                      <p:to>
                                        <p:strVal val="visible"/>
                                      </p:to>
                                    </p:set>
                                    <p:animEffect transition="in" filter="barn(inVertical)">
                                      <p:cBhvr>
                                        <p:cTn id="60" dur="500"/>
                                        <p:tgtEl>
                                          <p:spTgt spid="92"/>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93"/>
                                        </p:tgtEl>
                                        <p:attrNameLst>
                                          <p:attrName>style.visibility</p:attrName>
                                        </p:attrNameLst>
                                      </p:cBhvr>
                                      <p:to>
                                        <p:strVal val="visible"/>
                                      </p:to>
                                    </p:set>
                                    <p:animEffect transition="in" filter="barn(inVertical)">
                                      <p:cBhvr>
                                        <p:cTn id="63" dur="500"/>
                                        <p:tgtEl>
                                          <p:spTgt spid="93"/>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94"/>
                                        </p:tgtEl>
                                        <p:attrNameLst>
                                          <p:attrName>style.visibility</p:attrName>
                                        </p:attrNameLst>
                                      </p:cBhvr>
                                      <p:to>
                                        <p:strVal val="visible"/>
                                      </p:to>
                                    </p:set>
                                    <p:animEffect transition="in" filter="barn(inVertical)">
                                      <p:cBhvr>
                                        <p:cTn id="66" dur="500"/>
                                        <p:tgtEl>
                                          <p:spTgt spid="94"/>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barn(inVertical)">
                                      <p:cBhvr>
                                        <p:cTn id="69" dur="500"/>
                                        <p:tgtEl>
                                          <p:spTgt spid="95"/>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96"/>
                                        </p:tgtEl>
                                        <p:attrNameLst>
                                          <p:attrName>style.visibility</p:attrName>
                                        </p:attrNameLst>
                                      </p:cBhvr>
                                      <p:to>
                                        <p:strVal val="visible"/>
                                      </p:to>
                                    </p:set>
                                    <p:animEffect transition="in" filter="barn(inVertical)">
                                      <p:cBhvr>
                                        <p:cTn id="72" dur="500"/>
                                        <p:tgtEl>
                                          <p:spTgt spid="96"/>
                                        </p:tgtEl>
                                      </p:cBhvr>
                                    </p:animEffect>
                                  </p:childTnLst>
                                </p:cTn>
                              </p:par>
                              <p:par>
                                <p:cTn id="73" presetID="16" presetClass="entr" presetSubtype="21" fill="hold" grpId="0" nodeType="withEffect">
                                  <p:stCondLst>
                                    <p:cond delay="0"/>
                                  </p:stCondLst>
                                  <p:childTnLst>
                                    <p:set>
                                      <p:cBhvr>
                                        <p:cTn id="74" dur="1" fill="hold">
                                          <p:stCondLst>
                                            <p:cond delay="0"/>
                                          </p:stCondLst>
                                        </p:cTn>
                                        <p:tgtEl>
                                          <p:spTgt spid="97"/>
                                        </p:tgtEl>
                                        <p:attrNameLst>
                                          <p:attrName>style.visibility</p:attrName>
                                        </p:attrNameLst>
                                      </p:cBhvr>
                                      <p:to>
                                        <p:strVal val="visible"/>
                                      </p:to>
                                    </p:set>
                                    <p:animEffect transition="in" filter="barn(inVertical)">
                                      <p:cBhvr>
                                        <p:cTn id="75" dur="500"/>
                                        <p:tgtEl>
                                          <p:spTgt spid="97"/>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98"/>
                                        </p:tgtEl>
                                        <p:attrNameLst>
                                          <p:attrName>style.visibility</p:attrName>
                                        </p:attrNameLst>
                                      </p:cBhvr>
                                      <p:to>
                                        <p:strVal val="visible"/>
                                      </p:to>
                                    </p:set>
                                    <p:animEffect transition="in" filter="barn(inVertical)">
                                      <p:cBhvr>
                                        <p:cTn id="78" dur="500"/>
                                        <p:tgtEl>
                                          <p:spTgt spid="98"/>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99"/>
                                        </p:tgtEl>
                                        <p:attrNameLst>
                                          <p:attrName>style.visibility</p:attrName>
                                        </p:attrNameLst>
                                      </p:cBhvr>
                                      <p:to>
                                        <p:strVal val="visible"/>
                                      </p:to>
                                    </p:set>
                                    <p:animEffect transition="in" filter="barn(inVertical)">
                                      <p:cBhvr>
                                        <p:cTn id="81"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5" grpId="0" animBg="1"/>
      <p:bldP spid="48" grpId="0"/>
      <p:bldP spid="71" grpId="0" animBg="1"/>
      <p:bldP spid="75" grpId="0" animBg="1"/>
      <p:bldP spid="78" grpId="0"/>
      <p:bldP spid="79" grpId="0"/>
      <p:bldP spid="80" grpId="0"/>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1. Một số đoạn code tiêu biểu (tt)</a:t>
            </a:r>
            <a:endParaRPr lang="vi-VN" altLang="ko-KR" sz="3600" b="1">
              <a:solidFill>
                <a:schemeClr val="accent1"/>
              </a:solidFill>
              <a:latin typeface="+mj-lt"/>
              <a:cs typeface="Arial" pitchFamily="34" charset="0"/>
            </a:endParaRP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6" y="1154844"/>
            <a:ext cx="5547674" cy="496535"/>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b="0">
                <a:solidFill>
                  <a:schemeClr val="tx1"/>
                </a:solidFill>
                <a:latin typeface="+mj-lt"/>
              </a:rPr>
              <a:t>Code tìm kiếm tài khoản</a:t>
            </a:r>
            <a:endParaRPr lang="en-US" altLang="ko-KR" sz="2000" b="0" dirty="0">
              <a:solidFill>
                <a:schemeClr val="tx1"/>
              </a:solidFill>
              <a:latin typeface="+mj-lt"/>
            </a:endParaRPr>
          </a:p>
        </p:txBody>
      </p:sp>
      <p:pic>
        <p:nvPicPr>
          <p:cNvPr id="6" name="Picture 5">
            <a:extLst>
              <a:ext uri="{FF2B5EF4-FFF2-40B4-BE49-F238E27FC236}">
                <a16:creationId xmlns:a16="http://schemas.microsoft.com/office/drawing/2014/main" id="{5D9CD816-9F6C-4613-865B-03AB415346F5}"/>
              </a:ext>
            </a:extLst>
          </p:cNvPr>
          <p:cNvPicPr/>
          <p:nvPr/>
        </p:nvPicPr>
        <p:blipFill>
          <a:blip r:embed="rId2"/>
          <a:stretch>
            <a:fillRect/>
          </a:stretch>
        </p:blipFill>
        <p:spPr>
          <a:xfrm>
            <a:off x="841247" y="1784801"/>
            <a:ext cx="10117905" cy="4465874"/>
          </a:xfrm>
          <a:prstGeom prst="rect">
            <a:avLst/>
          </a:prstGeom>
        </p:spPr>
      </p:pic>
    </p:spTree>
    <p:extLst>
      <p:ext uri="{BB962C8B-B14F-4D97-AF65-F5344CB8AC3E}">
        <p14:creationId xmlns:p14="http://schemas.microsoft.com/office/powerpoint/2010/main" val="16606431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1. Một số đoạn code tiêu biểu (tt)</a:t>
            </a:r>
            <a:endParaRPr lang="vi-VN" altLang="ko-KR" sz="3600" b="1">
              <a:solidFill>
                <a:schemeClr val="accent1"/>
              </a:solidFill>
              <a:latin typeface="+mj-lt"/>
              <a:cs typeface="Arial" pitchFamily="34" charset="0"/>
            </a:endParaRP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100252"/>
            <a:ext cx="5702349" cy="496535"/>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b="0">
                <a:solidFill>
                  <a:schemeClr val="tx1"/>
                </a:solidFill>
                <a:latin typeface="+mj-lt"/>
              </a:rPr>
              <a:t>Code xử lý tác vụ quản lý thể loại truyện</a:t>
            </a:r>
            <a:endParaRPr lang="en-US" altLang="ko-KR" sz="2000" b="0" dirty="0">
              <a:solidFill>
                <a:schemeClr val="tx1"/>
              </a:solidFill>
              <a:latin typeface="+mj-lt"/>
            </a:endParaRPr>
          </a:p>
        </p:txBody>
      </p:sp>
      <p:pic>
        <p:nvPicPr>
          <p:cNvPr id="5" name="Picture 4">
            <a:extLst>
              <a:ext uri="{FF2B5EF4-FFF2-40B4-BE49-F238E27FC236}">
                <a16:creationId xmlns:a16="http://schemas.microsoft.com/office/drawing/2014/main" id="{A6FECDEB-A86D-4628-A386-A4B19CC2BE59}"/>
              </a:ext>
            </a:extLst>
          </p:cNvPr>
          <p:cNvPicPr/>
          <p:nvPr/>
        </p:nvPicPr>
        <p:blipFill>
          <a:blip r:embed="rId2"/>
          <a:stretch>
            <a:fillRect/>
          </a:stretch>
        </p:blipFill>
        <p:spPr>
          <a:xfrm>
            <a:off x="800303" y="1651378"/>
            <a:ext cx="10145201" cy="5104263"/>
          </a:xfrm>
          <a:prstGeom prst="rect">
            <a:avLst/>
          </a:prstGeom>
        </p:spPr>
      </p:pic>
    </p:spTree>
    <p:extLst>
      <p:ext uri="{BB962C8B-B14F-4D97-AF65-F5344CB8AC3E}">
        <p14:creationId xmlns:p14="http://schemas.microsoft.com/office/powerpoint/2010/main" val="14453568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1. Một số đoạn code tiêu biểu (tt)</a:t>
            </a:r>
            <a:endParaRPr lang="vi-VN" altLang="ko-KR" sz="3600" b="1">
              <a:solidFill>
                <a:schemeClr val="accent1"/>
              </a:solidFill>
              <a:latin typeface="+mj-lt"/>
              <a:cs typeface="Arial" pitchFamily="34" charset="0"/>
            </a:endParaRP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086604"/>
            <a:ext cx="5702349" cy="496535"/>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b="0">
                <a:solidFill>
                  <a:schemeClr val="tx1"/>
                </a:solidFill>
                <a:latin typeface="+mj-lt"/>
              </a:rPr>
              <a:t>Code hiển thị danh sách tài khoản</a:t>
            </a:r>
            <a:endParaRPr lang="en-US" altLang="ko-KR" sz="2000" b="0" dirty="0">
              <a:solidFill>
                <a:schemeClr val="tx1"/>
              </a:solidFill>
              <a:latin typeface="+mj-lt"/>
            </a:endParaRPr>
          </a:p>
        </p:txBody>
      </p:sp>
      <p:pic>
        <p:nvPicPr>
          <p:cNvPr id="6" name="Picture 5">
            <a:extLst>
              <a:ext uri="{FF2B5EF4-FFF2-40B4-BE49-F238E27FC236}">
                <a16:creationId xmlns:a16="http://schemas.microsoft.com/office/drawing/2014/main" id="{EFFFC3AE-595F-49CD-9E48-B072DD1C2267}"/>
              </a:ext>
            </a:extLst>
          </p:cNvPr>
          <p:cNvPicPr/>
          <p:nvPr/>
        </p:nvPicPr>
        <p:blipFill>
          <a:blip r:embed="rId2"/>
          <a:stretch>
            <a:fillRect/>
          </a:stretch>
        </p:blipFill>
        <p:spPr>
          <a:xfrm>
            <a:off x="718417" y="1665251"/>
            <a:ext cx="9804007" cy="4995082"/>
          </a:xfrm>
          <a:prstGeom prst="rect">
            <a:avLst/>
          </a:prstGeom>
        </p:spPr>
      </p:pic>
    </p:spTree>
    <p:extLst>
      <p:ext uri="{BB962C8B-B14F-4D97-AF65-F5344CB8AC3E}">
        <p14:creationId xmlns:p14="http://schemas.microsoft.com/office/powerpoint/2010/main" val="42717714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2. </a:t>
            </a:r>
            <a:r>
              <a:rPr lang="vi-VN" altLang="ko-KR" sz="3600" b="1">
                <a:solidFill>
                  <a:schemeClr val="accent1"/>
                </a:solidFill>
                <a:latin typeface="+mj-lt"/>
                <a:cs typeface="Arial" pitchFamily="34" charset="0"/>
              </a:rPr>
              <a:t>Một số unit test</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154844"/>
            <a:ext cx="7367375" cy="496535"/>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2. 1 Unit test chức năng hiển thị danh sách truyện vừa đọc</a:t>
            </a:r>
            <a:endParaRPr lang="en-US" altLang="ko-KR" sz="2000" dirty="0">
              <a:solidFill>
                <a:schemeClr val="accent2"/>
              </a:solidFill>
              <a:latin typeface="+mj-lt"/>
            </a:endParaRPr>
          </a:p>
        </p:txBody>
      </p:sp>
      <p:sp>
        <p:nvSpPr>
          <p:cNvPr id="5" name="Rectangle 4">
            <a:extLst>
              <a:ext uri="{FF2B5EF4-FFF2-40B4-BE49-F238E27FC236}">
                <a16:creationId xmlns:a16="http://schemas.microsoft.com/office/drawing/2014/main" id="{29868AAE-7F73-477D-898D-BA27B6C8AF82}"/>
              </a:ext>
            </a:extLst>
          </p:cNvPr>
          <p:cNvSpPr/>
          <p:nvPr/>
        </p:nvSpPr>
        <p:spPr>
          <a:xfrm>
            <a:off x="772588" y="1651379"/>
            <a:ext cx="8262230" cy="397738"/>
          </a:xfrm>
          <a:prstGeom prst="rect">
            <a:avLst/>
          </a:prstGeom>
        </p:spPr>
        <p:txBody>
          <a:bodyPr wrap="square">
            <a:spAutoFit/>
          </a:bodyPr>
          <a:lstStyle/>
          <a:p>
            <a:pPr>
              <a:lnSpc>
                <a:spcPct val="107000"/>
              </a:lnSpc>
              <a:spcAft>
                <a:spcPts val="800"/>
              </a:spcAft>
            </a:pPr>
            <a:r>
              <a:rPr lang="vi-VN" sz="2000">
                <a:ea typeface="Arial" panose="020B0604020202020204" pitchFamily="34" charset="0"/>
                <a:cs typeface="Times New Roman" panose="02020603050405020304" pitchFamily="18" charset="0"/>
              </a:rPr>
              <a:t>a. Yêu cầu đặt ra :</a:t>
            </a:r>
            <a:endParaRPr lang="vi-VN" sz="2000">
              <a:effectLst/>
              <a:ea typeface="Arial" panose="020B060402020202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56EC590A-CC07-49F1-AA38-89AA81579BD8}"/>
              </a:ext>
            </a:extLst>
          </p:cNvPr>
          <p:cNvSpPr/>
          <p:nvPr/>
        </p:nvSpPr>
        <p:spPr>
          <a:xfrm>
            <a:off x="1230573" y="2099369"/>
            <a:ext cx="9730853" cy="3093604"/>
          </a:xfrm>
          <a:prstGeom prst="rect">
            <a:avLst/>
          </a:prstGeom>
        </p:spPr>
        <p:txBody>
          <a:bodyPr wrap="square">
            <a:spAutoFit/>
          </a:bodyPr>
          <a:lstStyle/>
          <a:p>
            <a:pPr marL="342900" lvl="0" indent="-342900" algn="just">
              <a:lnSpc>
                <a:spcPct val="130000"/>
              </a:lnSpc>
              <a:spcAft>
                <a:spcPts val="0"/>
              </a:spcAft>
              <a:buFont typeface="Symbol" panose="05050102010706020507" pitchFamily="18" charset="2"/>
              <a:buChar char=""/>
            </a:pPr>
            <a:r>
              <a:rPr lang="vi-VN" sz="1900">
                <a:ea typeface="Arial" panose="020B0604020202020204" pitchFamily="34" charset="0"/>
                <a:cs typeface="Times New Roman" panose="02020603050405020304" pitchFamily="18" charset="0"/>
              </a:rPr>
              <a:t>Truyện vừa đọc gần nhất hiển thị đầu tiên ngoài màn hình</a:t>
            </a:r>
          </a:p>
          <a:p>
            <a:pPr marL="342900" lvl="0" indent="-342900" algn="just">
              <a:lnSpc>
                <a:spcPct val="130000"/>
              </a:lnSpc>
              <a:spcAft>
                <a:spcPts val="0"/>
              </a:spcAft>
              <a:buFont typeface="Symbol" panose="05050102010706020507" pitchFamily="18" charset="2"/>
              <a:buChar char=""/>
            </a:pPr>
            <a:r>
              <a:rPr lang="vi-VN" sz="1900">
                <a:ea typeface="Arial" panose="020B0604020202020204" pitchFamily="34" charset="0"/>
                <a:cs typeface="Times New Roman" panose="02020603050405020304" pitchFamily="18" charset="0"/>
              </a:rPr>
              <a:t>Số lượng truyện vừa đọc cần hiển thị là tối đa 5 truyện </a:t>
            </a:r>
          </a:p>
          <a:p>
            <a:pPr marL="342900" lvl="0" indent="-342900" algn="just">
              <a:lnSpc>
                <a:spcPct val="130000"/>
              </a:lnSpc>
              <a:spcAft>
                <a:spcPts val="0"/>
              </a:spcAft>
              <a:buFont typeface="Symbol" panose="05050102010706020507" pitchFamily="18" charset="2"/>
              <a:buChar char=""/>
            </a:pPr>
            <a:r>
              <a:rPr lang="vi-VN" sz="1900">
                <a:ea typeface="Arial" panose="020B0604020202020204" pitchFamily="34" charset="0"/>
                <a:cs typeface="Times New Roman" panose="02020603050405020304" pitchFamily="18" charset="0"/>
              </a:rPr>
              <a:t>Nếu truyện vừa đọc chưa tồn tại trong danh sách:</a:t>
            </a:r>
          </a:p>
          <a:p>
            <a:pPr marL="742950" lvl="1" indent="-285750" algn="just">
              <a:lnSpc>
                <a:spcPct val="130000"/>
              </a:lnSpc>
              <a:spcAft>
                <a:spcPts val="0"/>
              </a:spcAft>
              <a:buFont typeface="Courier New" panose="02070309020205020404" pitchFamily="49" charset="0"/>
              <a:buChar char="o"/>
            </a:pPr>
            <a:r>
              <a:rPr lang="vi-VN" sz="1900">
                <a:ea typeface="Arial" panose="020B0604020202020204" pitchFamily="34" charset="0"/>
                <a:cs typeface="Times New Roman" panose="02020603050405020304" pitchFamily="18" charset="0"/>
              </a:rPr>
              <a:t>Nếu số lượng truyện trong danh sách = 5 thì xóa truyện đầu tiên trong danh sách và thêm truyện vào cuối danh sách</a:t>
            </a:r>
          </a:p>
          <a:p>
            <a:pPr marL="742950" lvl="1" indent="-285750" algn="just">
              <a:lnSpc>
                <a:spcPct val="130000"/>
              </a:lnSpc>
              <a:spcAft>
                <a:spcPts val="0"/>
              </a:spcAft>
              <a:buFont typeface="Courier New" panose="02070309020205020404" pitchFamily="49" charset="0"/>
              <a:buChar char="o"/>
            </a:pPr>
            <a:r>
              <a:rPr lang="vi-VN" sz="1900">
                <a:ea typeface="Arial" panose="020B0604020202020204" pitchFamily="34" charset="0"/>
                <a:cs typeface="Times New Roman" panose="02020603050405020304" pitchFamily="18" charset="0"/>
              </a:rPr>
              <a:t>Ngược lại, ta thêm truyện vào cuối danh sách</a:t>
            </a:r>
          </a:p>
          <a:p>
            <a:pPr marL="342900" lvl="0" indent="-342900" algn="just">
              <a:lnSpc>
                <a:spcPct val="130000"/>
              </a:lnSpc>
              <a:spcAft>
                <a:spcPts val="0"/>
              </a:spcAft>
              <a:buFont typeface="Symbol" panose="05050102010706020507" pitchFamily="18" charset="2"/>
              <a:buChar char=""/>
            </a:pPr>
            <a:r>
              <a:rPr lang="vi-VN" sz="1900">
                <a:ea typeface="Arial" panose="020B0604020202020204" pitchFamily="34" charset="0"/>
                <a:cs typeface="Times New Roman" panose="02020603050405020304" pitchFamily="18" charset="0"/>
              </a:rPr>
              <a:t>Nếu truyện vừa đọc đã tồn tại trong danh sách:</a:t>
            </a:r>
          </a:p>
          <a:p>
            <a:pPr marL="742950" lvl="1" indent="-285750" algn="just">
              <a:lnSpc>
                <a:spcPct val="130000"/>
              </a:lnSpc>
              <a:spcAft>
                <a:spcPts val="800"/>
              </a:spcAft>
              <a:buFont typeface="Courier New" panose="02070309020205020404" pitchFamily="49" charset="0"/>
              <a:buChar char="o"/>
            </a:pPr>
            <a:r>
              <a:rPr lang="vi-VN" sz="1900">
                <a:ea typeface="Arial" panose="020B0604020202020204" pitchFamily="34" charset="0"/>
                <a:cs typeface="Times New Roman" panose="02020603050405020304" pitchFamily="18" charset="0"/>
              </a:rPr>
              <a:t>Hiển thị truyện vừa đọc đó ở dòng đầu tiên ngoài màn hình</a:t>
            </a:r>
            <a:endParaRPr lang="vi-VN" sz="1900">
              <a:effectLst/>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6743454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359826" y="265909"/>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2. </a:t>
            </a:r>
            <a:r>
              <a:rPr lang="vi-VN" altLang="ko-KR" sz="3600" b="1">
                <a:solidFill>
                  <a:schemeClr val="accent1"/>
                </a:solidFill>
                <a:latin typeface="+mj-lt"/>
                <a:cs typeface="Arial" pitchFamily="34" charset="0"/>
              </a:rPr>
              <a:t>Một số unit test</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480087" y="1045662"/>
            <a:ext cx="7367375" cy="496535"/>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2. 1 Unit test chức năng hiển thị danh sách truyện vừa đọc</a:t>
            </a:r>
            <a:endParaRPr lang="en-US" altLang="ko-KR" sz="2000" dirty="0">
              <a:solidFill>
                <a:schemeClr val="accent2"/>
              </a:solidFill>
              <a:latin typeface="+mj-lt"/>
            </a:endParaRPr>
          </a:p>
        </p:txBody>
      </p:sp>
      <p:sp>
        <p:nvSpPr>
          <p:cNvPr id="5" name="Rectangle 4">
            <a:extLst>
              <a:ext uri="{FF2B5EF4-FFF2-40B4-BE49-F238E27FC236}">
                <a16:creationId xmlns:a16="http://schemas.microsoft.com/office/drawing/2014/main" id="{29868AAE-7F73-477D-898D-BA27B6C8AF82}"/>
              </a:ext>
            </a:extLst>
          </p:cNvPr>
          <p:cNvSpPr/>
          <p:nvPr/>
        </p:nvSpPr>
        <p:spPr>
          <a:xfrm>
            <a:off x="704350" y="1542197"/>
            <a:ext cx="8262230" cy="397738"/>
          </a:xfrm>
          <a:prstGeom prst="rect">
            <a:avLst/>
          </a:prstGeom>
        </p:spPr>
        <p:txBody>
          <a:bodyPr wrap="square">
            <a:spAutoFit/>
          </a:bodyPr>
          <a:lstStyle/>
          <a:p>
            <a:pPr>
              <a:lnSpc>
                <a:spcPct val="107000"/>
              </a:lnSpc>
              <a:spcAft>
                <a:spcPts val="800"/>
              </a:spcAft>
            </a:pPr>
            <a:r>
              <a:rPr lang="vi-VN" sz="2000">
                <a:ea typeface="Arial" panose="020B0604020202020204" pitchFamily="34" charset="0"/>
                <a:cs typeface="Times New Roman" panose="02020603050405020304" pitchFamily="18" charset="0"/>
              </a:rPr>
              <a:t>b. Cài đặt và sơ đồ dòng điều khiển</a:t>
            </a:r>
            <a:endParaRPr lang="vi-VN" sz="2000">
              <a:effectLst/>
              <a:ea typeface="Arial" panose="020B060402020202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56EC590A-CC07-49F1-AA38-89AA81579BD8}"/>
              </a:ext>
            </a:extLst>
          </p:cNvPr>
          <p:cNvSpPr/>
          <p:nvPr/>
        </p:nvSpPr>
        <p:spPr>
          <a:xfrm>
            <a:off x="1066801" y="2038732"/>
            <a:ext cx="1062251" cy="432875"/>
          </a:xfrm>
          <a:prstGeom prst="rect">
            <a:avLst/>
          </a:prstGeom>
        </p:spPr>
        <p:txBody>
          <a:bodyPr wrap="square">
            <a:spAutoFit/>
          </a:bodyPr>
          <a:lstStyle/>
          <a:p>
            <a:pPr lvl="0" algn="just">
              <a:lnSpc>
                <a:spcPct val="130000"/>
              </a:lnSpc>
              <a:spcAft>
                <a:spcPts val="0"/>
              </a:spcAft>
            </a:pPr>
            <a:r>
              <a:rPr lang="vi-VN" sz="1900">
                <a:effectLst/>
                <a:ea typeface="Arial" panose="020B0604020202020204" pitchFamily="34" charset="0"/>
                <a:cs typeface="Times New Roman" panose="02020603050405020304" pitchFamily="18" charset="0"/>
              </a:rPr>
              <a:t>Cài đặt</a:t>
            </a:r>
          </a:p>
        </p:txBody>
      </p:sp>
      <p:pic>
        <p:nvPicPr>
          <p:cNvPr id="6" name="Picture 5">
            <a:extLst>
              <a:ext uri="{FF2B5EF4-FFF2-40B4-BE49-F238E27FC236}">
                <a16:creationId xmlns:a16="http://schemas.microsoft.com/office/drawing/2014/main" id="{E76A1535-26A9-4933-9002-E1068D3C3D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24924" y="898592"/>
            <a:ext cx="8426249" cy="5734220"/>
          </a:xfrm>
          <a:prstGeom prst="rect">
            <a:avLst/>
          </a:prstGeom>
          <a:noFill/>
        </p:spPr>
      </p:pic>
    </p:spTree>
    <p:extLst>
      <p:ext uri="{BB962C8B-B14F-4D97-AF65-F5344CB8AC3E}">
        <p14:creationId xmlns:p14="http://schemas.microsoft.com/office/powerpoint/2010/main" val="38182774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2. </a:t>
            </a:r>
            <a:r>
              <a:rPr lang="vi-VN" altLang="ko-KR" sz="3600" b="1">
                <a:solidFill>
                  <a:schemeClr val="accent1"/>
                </a:solidFill>
                <a:latin typeface="+mj-lt"/>
                <a:cs typeface="Arial" pitchFamily="34" charset="0"/>
              </a:rPr>
              <a:t>Một số unit test</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154844"/>
            <a:ext cx="7367375" cy="496535"/>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2. 1 Unit test chức năng hiển thị danh sách truyện vừa đọc</a:t>
            </a:r>
            <a:endParaRPr lang="en-US" altLang="ko-KR" sz="2000" dirty="0">
              <a:solidFill>
                <a:schemeClr val="accent2"/>
              </a:solidFill>
              <a:latin typeface="+mj-lt"/>
            </a:endParaRPr>
          </a:p>
        </p:txBody>
      </p:sp>
      <p:sp>
        <p:nvSpPr>
          <p:cNvPr id="5" name="Rectangle 4">
            <a:extLst>
              <a:ext uri="{FF2B5EF4-FFF2-40B4-BE49-F238E27FC236}">
                <a16:creationId xmlns:a16="http://schemas.microsoft.com/office/drawing/2014/main" id="{29868AAE-7F73-477D-898D-BA27B6C8AF82}"/>
              </a:ext>
            </a:extLst>
          </p:cNvPr>
          <p:cNvSpPr/>
          <p:nvPr/>
        </p:nvSpPr>
        <p:spPr>
          <a:xfrm>
            <a:off x="772588" y="1651379"/>
            <a:ext cx="8262230" cy="397738"/>
          </a:xfrm>
          <a:prstGeom prst="rect">
            <a:avLst/>
          </a:prstGeom>
        </p:spPr>
        <p:txBody>
          <a:bodyPr wrap="square">
            <a:spAutoFit/>
          </a:bodyPr>
          <a:lstStyle/>
          <a:p>
            <a:pPr>
              <a:lnSpc>
                <a:spcPct val="107000"/>
              </a:lnSpc>
              <a:spcAft>
                <a:spcPts val="800"/>
              </a:spcAft>
            </a:pPr>
            <a:r>
              <a:rPr lang="vi-VN" sz="2000">
                <a:ea typeface="Arial" panose="020B0604020202020204" pitchFamily="34" charset="0"/>
                <a:cs typeface="Times New Roman" panose="02020603050405020304" pitchFamily="18" charset="0"/>
              </a:rPr>
              <a:t>b. Cài đặt và sơ đồ dòng điều khiển</a:t>
            </a:r>
            <a:endParaRPr lang="vi-VN" sz="2000">
              <a:effectLst/>
              <a:ea typeface="Arial" panose="020B060402020202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56EC590A-CC07-49F1-AA38-89AA81579BD8}"/>
              </a:ext>
            </a:extLst>
          </p:cNvPr>
          <p:cNvSpPr/>
          <p:nvPr/>
        </p:nvSpPr>
        <p:spPr>
          <a:xfrm>
            <a:off x="1135039" y="2147914"/>
            <a:ext cx="1553570" cy="2333396"/>
          </a:xfrm>
          <a:prstGeom prst="rect">
            <a:avLst/>
          </a:prstGeom>
        </p:spPr>
        <p:txBody>
          <a:bodyPr wrap="square">
            <a:spAutoFit/>
          </a:bodyPr>
          <a:lstStyle/>
          <a:p>
            <a:pPr lvl="0">
              <a:lnSpc>
                <a:spcPct val="130000"/>
              </a:lnSpc>
              <a:spcAft>
                <a:spcPts val="0"/>
              </a:spcAft>
            </a:pPr>
            <a:r>
              <a:rPr lang="vi-VN" sz="1900">
                <a:ea typeface="Arial" panose="020B0604020202020204" pitchFamily="34" charset="0"/>
                <a:cs typeface="Times New Roman" panose="02020603050405020304" pitchFamily="18" charset="0"/>
              </a:rPr>
              <a:t>Dòng điều khiển chức năng hiển thị danh sách truyện vừa đọc</a:t>
            </a:r>
            <a:endParaRPr lang="vi-VN" sz="1900">
              <a:effectLst/>
              <a:ea typeface="Arial" panose="020B060402020202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DB5EC60B-E250-4DA6-87E0-C53A2ABED8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04465" y="900752"/>
            <a:ext cx="7454687" cy="5803531"/>
          </a:xfrm>
          <a:prstGeom prst="rect">
            <a:avLst/>
          </a:prstGeom>
          <a:noFill/>
          <a:ln>
            <a:noFill/>
          </a:ln>
        </p:spPr>
      </p:pic>
    </p:spTree>
    <p:extLst>
      <p:ext uri="{BB962C8B-B14F-4D97-AF65-F5344CB8AC3E}">
        <p14:creationId xmlns:p14="http://schemas.microsoft.com/office/powerpoint/2010/main" val="37223378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2. </a:t>
            </a:r>
            <a:r>
              <a:rPr lang="vi-VN" altLang="ko-KR" sz="3600" b="1">
                <a:solidFill>
                  <a:schemeClr val="accent1"/>
                </a:solidFill>
                <a:latin typeface="+mj-lt"/>
                <a:cs typeface="Arial" pitchFamily="34" charset="0"/>
              </a:rPr>
              <a:t>Một số unit test</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154844"/>
            <a:ext cx="7367375" cy="496535"/>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2. 1 Unit test chức năng hiển thị danh sách truyện vừa đọc</a:t>
            </a:r>
            <a:endParaRPr lang="en-US" altLang="ko-KR" sz="2000" dirty="0">
              <a:solidFill>
                <a:schemeClr val="accent2"/>
              </a:solidFill>
              <a:latin typeface="+mj-lt"/>
            </a:endParaRPr>
          </a:p>
        </p:txBody>
      </p:sp>
      <p:sp>
        <p:nvSpPr>
          <p:cNvPr id="5" name="Rectangle 4">
            <a:extLst>
              <a:ext uri="{FF2B5EF4-FFF2-40B4-BE49-F238E27FC236}">
                <a16:creationId xmlns:a16="http://schemas.microsoft.com/office/drawing/2014/main" id="{29868AAE-7F73-477D-898D-BA27B6C8AF82}"/>
              </a:ext>
            </a:extLst>
          </p:cNvPr>
          <p:cNvSpPr/>
          <p:nvPr/>
        </p:nvSpPr>
        <p:spPr>
          <a:xfrm>
            <a:off x="772588" y="1651379"/>
            <a:ext cx="8262230" cy="397738"/>
          </a:xfrm>
          <a:prstGeom prst="rect">
            <a:avLst/>
          </a:prstGeom>
        </p:spPr>
        <p:txBody>
          <a:bodyPr wrap="square">
            <a:spAutoFit/>
          </a:bodyPr>
          <a:lstStyle/>
          <a:p>
            <a:pPr>
              <a:lnSpc>
                <a:spcPct val="107000"/>
              </a:lnSpc>
              <a:spcAft>
                <a:spcPts val="800"/>
              </a:spcAft>
            </a:pPr>
            <a:r>
              <a:rPr lang="vi-VN" sz="2000">
                <a:ea typeface="Arial" panose="020B0604020202020204" pitchFamily="34" charset="0"/>
                <a:cs typeface="Times New Roman" panose="02020603050405020304" pitchFamily="18" charset="0"/>
              </a:rPr>
              <a:t>b. Cài đặt và sơ đồ dòng điều khiển</a:t>
            </a:r>
            <a:endParaRPr lang="vi-VN" sz="2000">
              <a:effectLst/>
              <a:ea typeface="Arial" panose="020B060402020202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56EC590A-CC07-49F1-AA38-89AA81579BD8}"/>
              </a:ext>
            </a:extLst>
          </p:cNvPr>
          <p:cNvSpPr/>
          <p:nvPr/>
        </p:nvSpPr>
        <p:spPr>
          <a:xfrm>
            <a:off x="1135039" y="2038730"/>
            <a:ext cx="10028830" cy="432875"/>
          </a:xfrm>
          <a:prstGeom prst="rect">
            <a:avLst/>
          </a:prstGeom>
        </p:spPr>
        <p:txBody>
          <a:bodyPr wrap="square">
            <a:spAutoFit/>
          </a:bodyPr>
          <a:lstStyle/>
          <a:p>
            <a:pPr lvl="0">
              <a:lnSpc>
                <a:spcPct val="130000"/>
              </a:lnSpc>
              <a:spcAft>
                <a:spcPts val="0"/>
              </a:spcAft>
            </a:pPr>
            <a:r>
              <a:rPr lang="vi-VN" sz="1900">
                <a:ea typeface="Arial" panose="020B0604020202020204" pitchFamily="34" charset="0"/>
                <a:cs typeface="Times New Roman" panose="02020603050405020304" pitchFamily="18" charset="0"/>
              </a:rPr>
              <a:t>Các test case cho độ đo C1 của chức năng hiển thị danh sách vừa đọc:</a:t>
            </a:r>
            <a:endParaRPr lang="vi-VN" sz="1900">
              <a:effectLst/>
              <a:ea typeface="Arial" panose="020B060402020202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4651FD5C-1653-42C4-83C5-504FFAF8B0DE}"/>
              </a:ext>
            </a:extLst>
          </p:cNvPr>
          <p:cNvGraphicFramePr>
            <a:graphicFrameLocks noGrp="1"/>
          </p:cNvGraphicFramePr>
          <p:nvPr>
            <p:extLst>
              <p:ext uri="{D42A27DB-BD31-4B8C-83A1-F6EECF244321}">
                <p14:modId xmlns:p14="http://schemas.microsoft.com/office/powerpoint/2010/main" val="912266819"/>
              </p:ext>
            </p:extLst>
          </p:nvPr>
        </p:nvGraphicFramePr>
        <p:xfrm>
          <a:off x="1282889" y="2679074"/>
          <a:ext cx="10028830" cy="4040976"/>
        </p:xfrm>
        <a:graphic>
          <a:graphicData uri="http://schemas.openxmlformats.org/drawingml/2006/table">
            <a:tbl>
              <a:tblPr firstRow="1" firstCol="1" bandRow="1">
                <a:tableStyleId>{5940675A-B579-460E-94D1-54222C63F5DA}</a:tableStyleId>
              </a:tblPr>
              <a:tblGrid>
                <a:gridCol w="555218">
                  <a:extLst>
                    <a:ext uri="{9D8B030D-6E8A-4147-A177-3AD203B41FA5}">
                      <a16:colId xmlns:a16="http://schemas.microsoft.com/office/drawing/2014/main" val="1623300373"/>
                    </a:ext>
                  </a:extLst>
                </a:gridCol>
                <a:gridCol w="2228753">
                  <a:extLst>
                    <a:ext uri="{9D8B030D-6E8A-4147-A177-3AD203B41FA5}">
                      <a16:colId xmlns:a16="http://schemas.microsoft.com/office/drawing/2014/main" val="1729472668"/>
                    </a:ext>
                  </a:extLst>
                </a:gridCol>
                <a:gridCol w="2760215">
                  <a:extLst>
                    <a:ext uri="{9D8B030D-6E8A-4147-A177-3AD203B41FA5}">
                      <a16:colId xmlns:a16="http://schemas.microsoft.com/office/drawing/2014/main" val="2819418827"/>
                    </a:ext>
                  </a:extLst>
                </a:gridCol>
                <a:gridCol w="2643746">
                  <a:extLst>
                    <a:ext uri="{9D8B030D-6E8A-4147-A177-3AD203B41FA5}">
                      <a16:colId xmlns:a16="http://schemas.microsoft.com/office/drawing/2014/main" val="1645818749"/>
                    </a:ext>
                  </a:extLst>
                </a:gridCol>
                <a:gridCol w="718041">
                  <a:extLst>
                    <a:ext uri="{9D8B030D-6E8A-4147-A177-3AD203B41FA5}">
                      <a16:colId xmlns:a16="http://schemas.microsoft.com/office/drawing/2014/main" val="1266474360"/>
                    </a:ext>
                  </a:extLst>
                </a:gridCol>
                <a:gridCol w="1122857">
                  <a:extLst>
                    <a:ext uri="{9D8B030D-6E8A-4147-A177-3AD203B41FA5}">
                      <a16:colId xmlns:a16="http://schemas.microsoft.com/office/drawing/2014/main" val="346376084"/>
                    </a:ext>
                  </a:extLst>
                </a:gridCol>
              </a:tblGrid>
              <a:tr h="232552">
                <a:tc>
                  <a:txBody>
                    <a:bodyPr/>
                    <a:lstStyle/>
                    <a:p>
                      <a:pPr algn="ctr">
                        <a:lnSpc>
                          <a:spcPct val="130000"/>
                        </a:lnSpc>
                        <a:spcAft>
                          <a:spcPts val="0"/>
                        </a:spcAft>
                      </a:pPr>
                      <a:r>
                        <a:rPr lang="vi-VN" sz="1600" b="1">
                          <a:effectLst/>
                        </a:rPr>
                        <a:t>ID</a:t>
                      </a:r>
                      <a:endParaRPr lang="vi-VN" sz="1600" b="1">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Aft>
                          <a:spcPts val="0"/>
                        </a:spcAft>
                      </a:pPr>
                      <a:r>
                        <a:rPr lang="vi-VN" sz="1600" b="1">
                          <a:effectLst/>
                        </a:rPr>
                        <a:t>TEST PATH</a:t>
                      </a:r>
                      <a:endParaRPr lang="vi-VN" sz="1600" b="1">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Aft>
                          <a:spcPts val="0"/>
                        </a:spcAft>
                      </a:pPr>
                      <a:r>
                        <a:rPr lang="vi-VN" sz="1600" b="1">
                          <a:effectLst/>
                        </a:rPr>
                        <a:t>INPUT</a:t>
                      </a:r>
                      <a:endParaRPr lang="vi-VN" sz="1600" b="1">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Aft>
                          <a:spcPts val="0"/>
                        </a:spcAft>
                      </a:pPr>
                      <a:r>
                        <a:rPr lang="vi-VN" sz="1600" b="1">
                          <a:effectLst/>
                        </a:rPr>
                        <a:t>EO</a:t>
                      </a:r>
                      <a:endParaRPr lang="vi-VN" sz="1600" b="1">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Aft>
                          <a:spcPts val="0"/>
                        </a:spcAft>
                      </a:pPr>
                      <a:endParaRPr lang="vi-VN" sz="1600" b="1">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Aft>
                          <a:spcPts val="0"/>
                        </a:spcAft>
                      </a:pPr>
                      <a:r>
                        <a:rPr lang="vi-VN" sz="1600" b="1">
                          <a:effectLst/>
                        </a:rPr>
                        <a:t>NOTE</a:t>
                      </a:r>
                      <a:endParaRPr lang="vi-VN" sz="1600" b="1">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963379"/>
                  </a:ext>
                </a:extLst>
              </a:tr>
              <a:tr h="643554">
                <a:tc>
                  <a:txBody>
                    <a:bodyPr/>
                    <a:lstStyle/>
                    <a:p>
                      <a:pPr>
                        <a:lnSpc>
                          <a:spcPct val="130000"/>
                        </a:lnSpc>
                        <a:spcAft>
                          <a:spcPts val="0"/>
                        </a:spcAft>
                      </a:pPr>
                      <a:r>
                        <a:rPr lang="vi-VN" sz="1600" b="1">
                          <a:effectLst/>
                        </a:rPr>
                        <a:t>TC1</a:t>
                      </a:r>
                      <a:endParaRPr lang="vi-VN" sz="1600" b="1">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30000"/>
                        </a:lnSpc>
                        <a:spcAft>
                          <a:spcPts val="0"/>
                        </a:spcAft>
                      </a:pPr>
                      <a:r>
                        <a:rPr lang="vi-VN" sz="1600">
                          <a:effectLst/>
                        </a:rPr>
                        <a:t> 1</a:t>
                      </a:r>
                      <a:r>
                        <a:rPr lang="vi-VN" sz="1600" baseline="30000">
                          <a:effectLst/>
                        </a:rPr>
                        <a:t>T</a:t>
                      </a:r>
                      <a:r>
                        <a:rPr lang="vi-VN" sz="1600">
                          <a:effectLst/>
                        </a:rPr>
                        <a:t>, 2, 13</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30000"/>
                        </a:lnSpc>
                        <a:spcAft>
                          <a:spcPts val="0"/>
                        </a:spcAft>
                      </a:pPr>
                      <a:r>
                        <a:rPr lang="vi-VN" sz="1600">
                          <a:effectLst/>
                        </a:rPr>
                        <a:t>Array[], truyen{id:1}</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30000"/>
                        </a:lnSpc>
                        <a:spcAft>
                          <a:spcPts val="0"/>
                        </a:spcAft>
                      </a:pPr>
                      <a:r>
                        <a:rPr lang="vi-VN" sz="1600">
                          <a:effectLst/>
                        </a:rPr>
                        <a:t>Array[truyen])</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30000"/>
                        </a:lnSpc>
                        <a:spcAft>
                          <a:spcPts val="0"/>
                        </a:spcAft>
                      </a:pPr>
                      <a:r>
                        <a:rPr lang="vi-VN" sz="1600">
                          <a:effectLst/>
                        </a:rPr>
                        <a:t> Pass</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30000"/>
                        </a:lnSpc>
                        <a:spcAft>
                          <a:spcPts val="0"/>
                        </a:spcAft>
                      </a:pPr>
                      <a:r>
                        <a:rPr lang="vi-VN" sz="1600">
                          <a:effectLst/>
                        </a:rPr>
                        <a:t> </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1617816"/>
                  </a:ext>
                </a:extLst>
              </a:tr>
              <a:tr h="643554">
                <a:tc>
                  <a:txBody>
                    <a:bodyPr/>
                    <a:lstStyle/>
                    <a:p>
                      <a:pPr>
                        <a:lnSpc>
                          <a:spcPct val="130000"/>
                        </a:lnSpc>
                        <a:spcAft>
                          <a:spcPts val="0"/>
                        </a:spcAft>
                      </a:pPr>
                      <a:r>
                        <a:rPr lang="vi-VN" sz="1600" b="1">
                          <a:effectLst/>
                        </a:rPr>
                        <a:t>TC2</a:t>
                      </a:r>
                      <a:endParaRPr lang="vi-VN" sz="1600" b="1">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30000"/>
                        </a:lnSpc>
                        <a:spcAft>
                          <a:spcPts val="0"/>
                        </a:spcAft>
                      </a:pPr>
                      <a:r>
                        <a:rPr lang="vi-VN" sz="1600">
                          <a:effectLst/>
                        </a:rPr>
                        <a:t>1</a:t>
                      </a:r>
                      <a:r>
                        <a:rPr lang="vi-VN" sz="1600" baseline="30000">
                          <a:effectLst/>
                        </a:rPr>
                        <a:t>F</a:t>
                      </a:r>
                      <a:r>
                        <a:rPr lang="vi-VN" sz="1600">
                          <a:effectLst/>
                        </a:rPr>
                        <a:t>, 3, 4.1</a:t>
                      </a:r>
                      <a:r>
                        <a:rPr lang="vi-VN" sz="1600" baseline="30000">
                          <a:effectLst/>
                        </a:rPr>
                        <a:t>T</a:t>
                      </a:r>
                      <a:r>
                        <a:rPr lang="vi-VN" sz="1600">
                          <a:effectLst/>
                        </a:rPr>
                        <a:t>, 5</a:t>
                      </a:r>
                      <a:r>
                        <a:rPr lang="vi-VN" sz="1600" baseline="30000">
                          <a:effectLst/>
                        </a:rPr>
                        <a:t>F</a:t>
                      </a:r>
                      <a:r>
                        <a:rPr lang="vi-VN" sz="1600">
                          <a:effectLst/>
                        </a:rPr>
                        <a:t>, 4.2, 4.1</a:t>
                      </a:r>
                      <a:r>
                        <a:rPr lang="vi-VN" sz="1600" baseline="30000">
                          <a:effectLst/>
                        </a:rPr>
                        <a:t>F</a:t>
                      </a:r>
                      <a:r>
                        <a:rPr lang="vi-VN" sz="1600">
                          <a:effectLst/>
                        </a:rPr>
                        <a:t>, 7</a:t>
                      </a:r>
                      <a:r>
                        <a:rPr lang="vi-VN" sz="1600" baseline="30000">
                          <a:effectLst/>
                        </a:rPr>
                        <a:t>F</a:t>
                      </a:r>
                      <a:r>
                        <a:rPr lang="vi-VN" sz="1600">
                          <a:effectLst/>
                        </a:rPr>
                        <a:t>, 13</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30000"/>
                        </a:lnSpc>
                        <a:spcAft>
                          <a:spcPts val="0"/>
                        </a:spcAft>
                      </a:pPr>
                      <a:r>
                        <a:rPr lang="vi-VN" sz="1600">
                          <a:effectLst/>
                        </a:rPr>
                        <a:t>Array[truyen{id:1}];</a:t>
                      </a:r>
                    </a:p>
                    <a:p>
                      <a:pPr>
                        <a:lnSpc>
                          <a:spcPct val="130000"/>
                        </a:lnSpc>
                        <a:spcAft>
                          <a:spcPts val="0"/>
                        </a:spcAft>
                      </a:pPr>
                      <a:r>
                        <a:rPr lang="vi-VN" sz="1600">
                          <a:effectLst/>
                        </a:rPr>
                        <a:t> truyen1{id:2}</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30000"/>
                        </a:lnSpc>
                        <a:spcAft>
                          <a:spcPts val="0"/>
                        </a:spcAft>
                      </a:pPr>
                      <a:r>
                        <a:rPr lang="vi-VN" sz="1600">
                          <a:effectLst/>
                        </a:rPr>
                        <a:t>Array[truyen,truyen1]</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30000"/>
                        </a:lnSpc>
                        <a:spcAft>
                          <a:spcPts val="0"/>
                        </a:spcAft>
                      </a:pPr>
                      <a:r>
                        <a:rPr lang="vi-VN" sz="1600">
                          <a:effectLst/>
                        </a:rPr>
                        <a:t> Pass</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30000"/>
                        </a:lnSpc>
                        <a:spcAft>
                          <a:spcPts val="0"/>
                        </a:spcAft>
                      </a:pPr>
                      <a:r>
                        <a:rPr lang="vi-VN" sz="1600">
                          <a:effectLst/>
                        </a:rPr>
                        <a:t> </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886754"/>
                  </a:ext>
                </a:extLst>
              </a:tr>
              <a:tr h="751701">
                <a:tc>
                  <a:txBody>
                    <a:bodyPr/>
                    <a:lstStyle/>
                    <a:p>
                      <a:pPr>
                        <a:lnSpc>
                          <a:spcPct val="130000"/>
                        </a:lnSpc>
                        <a:spcAft>
                          <a:spcPts val="0"/>
                        </a:spcAft>
                      </a:pPr>
                      <a:r>
                        <a:rPr lang="vi-VN" sz="1600" b="1">
                          <a:effectLst/>
                        </a:rPr>
                        <a:t>TC3</a:t>
                      </a:r>
                      <a:endParaRPr lang="vi-VN" sz="1600" b="1">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30000"/>
                        </a:lnSpc>
                        <a:spcAft>
                          <a:spcPts val="0"/>
                        </a:spcAft>
                      </a:pPr>
                      <a:r>
                        <a:rPr lang="vi-VN" sz="1600">
                          <a:effectLst/>
                        </a:rPr>
                        <a:t>1</a:t>
                      </a:r>
                      <a:r>
                        <a:rPr lang="vi-VN" sz="1600" baseline="30000">
                          <a:effectLst/>
                        </a:rPr>
                        <a:t>F</a:t>
                      </a:r>
                      <a:r>
                        <a:rPr lang="vi-VN" sz="1600">
                          <a:effectLst/>
                        </a:rPr>
                        <a:t>, 3, 4.1</a:t>
                      </a:r>
                      <a:r>
                        <a:rPr lang="vi-VN" sz="1600" baseline="30000">
                          <a:effectLst/>
                        </a:rPr>
                        <a:t>T</a:t>
                      </a:r>
                      <a:r>
                        <a:rPr lang="vi-VN" sz="1600">
                          <a:effectLst/>
                        </a:rPr>
                        <a:t>, 5</a:t>
                      </a:r>
                      <a:r>
                        <a:rPr lang="vi-VN" sz="1600" baseline="30000">
                          <a:effectLst/>
                        </a:rPr>
                        <a:t>F</a:t>
                      </a:r>
                      <a:r>
                        <a:rPr lang="vi-VN" sz="1600">
                          <a:effectLst/>
                        </a:rPr>
                        <a:t>, 4.2,4.1</a:t>
                      </a:r>
                      <a:r>
                        <a:rPr lang="vi-VN" sz="1600" baseline="30000">
                          <a:effectLst/>
                        </a:rPr>
                        <a:t>F</a:t>
                      </a:r>
                      <a:r>
                        <a:rPr lang="vi-VN" sz="1600">
                          <a:effectLst/>
                        </a:rPr>
                        <a:t>, 7</a:t>
                      </a:r>
                      <a:r>
                        <a:rPr lang="vi-VN" sz="1600" baseline="30000">
                          <a:effectLst/>
                        </a:rPr>
                        <a:t>T</a:t>
                      </a:r>
                      <a:r>
                        <a:rPr lang="vi-VN" sz="1600">
                          <a:effectLst/>
                        </a:rPr>
                        <a:t>, 8</a:t>
                      </a:r>
                      <a:r>
                        <a:rPr lang="vi-VN" sz="1600" baseline="30000">
                          <a:effectLst/>
                        </a:rPr>
                        <a:t>F</a:t>
                      </a:r>
                      <a:r>
                        <a:rPr lang="vi-VN" sz="1600">
                          <a:effectLst/>
                        </a:rPr>
                        <a:t>, 12,13</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30000"/>
                        </a:lnSpc>
                        <a:spcAft>
                          <a:spcPts val="0"/>
                        </a:spcAft>
                      </a:pPr>
                      <a:r>
                        <a:rPr lang="vi-VN" sz="1600">
                          <a:effectLst/>
                        </a:rPr>
                        <a:t>Array[truyen{id:1},</a:t>
                      </a:r>
                    </a:p>
                    <a:p>
                      <a:pPr>
                        <a:lnSpc>
                          <a:spcPct val="130000"/>
                        </a:lnSpc>
                        <a:spcAft>
                          <a:spcPts val="0"/>
                        </a:spcAft>
                      </a:pPr>
                      <a:r>
                        <a:rPr lang="vi-VN" sz="1600">
                          <a:effectLst/>
                        </a:rPr>
                        <a:t>truyen1{id:2}];</a:t>
                      </a:r>
                    </a:p>
                    <a:p>
                      <a:pPr>
                        <a:lnSpc>
                          <a:spcPct val="130000"/>
                        </a:lnSpc>
                        <a:spcAft>
                          <a:spcPts val="0"/>
                        </a:spcAft>
                      </a:pPr>
                      <a:r>
                        <a:rPr lang="vi-VN" sz="1600">
                          <a:effectLst/>
                        </a:rPr>
                        <a:t>truyen2{id:4}</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30000"/>
                        </a:lnSpc>
                        <a:spcAft>
                          <a:spcPts val="0"/>
                        </a:spcAft>
                      </a:pPr>
                      <a:r>
                        <a:rPr lang="vi-VN" sz="1600">
                          <a:effectLst/>
                        </a:rPr>
                        <a:t>Array[truyen,truyen1,</a:t>
                      </a:r>
                    </a:p>
                    <a:p>
                      <a:pPr>
                        <a:lnSpc>
                          <a:spcPct val="130000"/>
                        </a:lnSpc>
                        <a:spcAft>
                          <a:spcPts val="0"/>
                        </a:spcAft>
                      </a:pPr>
                      <a:r>
                        <a:rPr lang="vi-VN" sz="1600">
                          <a:effectLst/>
                        </a:rPr>
                        <a:t>truyen2]</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30000"/>
                        </a:lnSpc>
                        <a:spcAft>
                          <a:spcPts val="0"/>
                        </a:spcAft>
                      </a:pPr>
                      <a:r>
                        <a:rPr lang="vi-VN" sz="1600">
                          <a:effectLst/>
                        </a:rPr>
                        <a:t> Pass</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30000"/>
                        </a:lnSpc>
                        <a:spcAft>
                          <a:spcPts val="0"/>
                        </a:spcAft>
                      </a:pPr>
                      <a:r>
                        <a:rPr lang="vi-VN" sz="1600">
                          <a:effectLst/>
                        </a:rPr>
                        <a:t> </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3053436"/>
                  </a:ext>
                </a:extLst>
              </a:tr>
              <a:tr h="1532473">
                <a:tc>
                  <a:txBody>
                    <a:bodyPr/>
                    <a:lstStyle/>
                    <a:p>
                      <a:pPr>
                        <a:lnSpc>
                          <a:spcPct val="130000"/>
                        </a:lnSpc>
                        <a:spcAft>
                          <a:spcPts val="0"/>
                        </a:spcAft>
                      </a:pPr>
                      <a:r>
                        <a:rPr lang="vi-VN" sz="1600" b="1">
                          <a:effectLst/>
                        </a:rPr>
                        <a:t>TC4</a:t>
                      </a:r>
                      <a:endParaRPr lang="vi-VN" sz="1600" b="1">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30000"/>
                        </a:lnSpc>
                        <a:spcAft>
                          <a:spcPts val="0"/>
                        </a:spcAft>
                      </a:pPr>
                      <a:r>
                        <a:rPr lang="vi-VN" sz="1600">
                          <a:effectLst/>
                        </a:rPr>
                        <a:t>1</a:t>
                      </a:r>
                      <a:r>
                        <a:rPr lang="vi-VN" sz="1600" baseline="30000">
                          <a:effectLst/>
                        </a:rPr>
                        <a:t>F</a:t>
                      </a:r>
                      <a:r>
                        <a:rPr lang="vi-VN" sz="1600">
                          <a:effectLst/>
                        </a:rPr>
                        <a:t>, 3, 4.1</a:t>
                      </a:r>
                      <a:r>
                        <a:rPr lang="vi-VN" sz="1600" baseline="30000">
                          <a:effectLst/>
                        </a:rPr>
                        <a:t>T</a:t>
                      </a:r>
                      <a:r>
                        <a:rPr lang="vi-VN" sz="1600">
                          <a:effectLst/>
                        </a:rPr>
                        <a:t>, 5</a:t>
                      </a:r>
                      <a:r>
                        <a:rPr lang="vi-VN" sz="1600" baseline="30000">
                          <a:effectLst/>
                        </a:rPr>
                        <a:t>F</a:t>
                      </a:r>
                      <a:r>
                        <a:rPr lang="vi-VN" sz="1600">
                          <a:effectLst/>
                        </a:rPr>
                        <a:t>, 4.2,4.1</a:t>
                      </a:r>
                      <a:r>
                        <a:rPr lang="vi-VN" sz="1600" baseline="30000">
                          <a:effectLst/>
                        </a:rPr>
                        <a:t>F</a:t>
                      </a:r>
                      <a:r>
                        <a:rPr lang="vi-VN" sz="1600">
                          <a:effectLst/>
                        </a:rPr>
                        <a:t>, 7</a:t>
                      </a:r>
                      <a:r>
                        <a:rPr lang="vi-VN" sz="1600" baseline="30000">
                          <a:effectLst/>
                        </a:rPr>
                        <a:t>T</a:t>
                      </a:r>
                      <a:r>
                        <a:rPr lang="vi-VN" sz="1600">
                          <a:effectLst/>
                        </a:rPr>
                        <a:t>, 8</a:t>
                      </a:r>
                      <a:r>
                        <a:rPr lang="vi-VN" sz="1600" baseline="30000">
                          <a:effectLst/>
                        </a:rPr>
                        <a:t>T</a:t>
                      </a:r>
                      <a:r>
                        <a:rPr lang="vi-VN" sz="1600">
                          <a:effectLst/>
                        </a:rPr>
                        <a:t>, 9, 9.1</a:t>
                      </a:r>
                      <a:r>
                        <a:rPr lang="vi-VN" sz="1600" baseline="30000">
                          <a:effectLst/>
                        </a:rPr>
                        <a:t>T</a:t>
                      </a:r>
                      <a:r>
                        <a:rPr lang="vi-VN" sz="1600">
                          <a:effectLst/>
                        </a:rPr>
                        <a:t>, 10, 9.2, 9.1</a:t>
                      </a:r>
                      <a:r>
                        <a:rPr lang="vi-VN" sz="1600" baseline="30000">
                          <a:effectLst/>
                        </a:rPr>
                        <a:t>F</a:t>
                      </a:r>
                      <a:r>
                        <a:rPr lang="vi-VN" sz="1600">
                          <a:effectLst/>
                        </a:rPr>
                        <a:t>, 11, 13</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30000"/>
                        </a:lnSpc>
                        <a:spcAft>
                          <a:spcPts val="0"/>
                        </a:spcAft>
                      </a:pPr>
                      <a:r>
                        <a:rPr lang="vi-VN" sz="1600">
                          <a:effectLst/>
                        </a:rPr>
                        <a:t>Array[truyen1{id:1},</a:t>
                      </a:r>
                    </a:p>
                    <a:p>
                      <a:pPr>
                        <a:lnSpc>
                          <a:spcPct val="130000"/>
                        </a:lnSpc>
                        <a:spcAft>
                          <a:spcPts val="0"/>
                        </a:spcAft>
                      </a:pPr>
                      <a:r>
                        <a:rPr lang="vi-VN" sz="1600">
                          <a:effectLst/>
                        </a:rPr>
                        <a:t>truyen2{id:2}, truyen3{id:3},</a:t>
                      </a:r>
                    </a:p>
                    <a:p>
                      <a:pPr>
                        <a:lnSpc>
                          <a:spcPct val="130000"/>
                        </a:lnSpc>
                        <a:spcAft>
                          <a:spcPts val="0"/>
                        </a:spcAft>
                      </a:pPr>
                      <a:r>
                        <a:rPr lang="vi-VN" sz="1600">
                          <a:effectLst/>
                        </a:rPr>
                        <a:t>truyen4{id:4}, truyen5{id:5}];</a:t>
                      </a:r>
                    </a:p>
                    <a:p>
                      <a:pPr>
                        <a:lnSpc>
                          <a:spcPct val="130000"/>
                        </a:lnSpc>
                        <a:spcAft>
                          <a:spcPts val="0"/>
                        </a:spcAft>
                      </a:pPr>
                      <a:r>
                        <a:rPr lang="vi-VN" sz="1600">
                          <a:effectLst/>
                        </a:rPr>
                        <a:t>truyen7{id:7}</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30000"/>
                        </a:lnSpc>
                        <a:spcAft>
                          <a:spcPts val="0"/>
                        </a:spcAft>
                      </a:pPr>
                      <a:r>
                        <a:rPr lang="vi-VN" sz="1600">
                          <a:effectLst/>
                        </a:rPr>
                        <a:t>Array[truyen2{id:2},</a:t>
                      </a:r>
                    </a:p>
                    <a:p>
                      <a:pPr>
                        <a:lnSpc>
                          <a:spcPct val="130000"/>
                        </a:lnSpc>
                        <a:spcAft>
                          <a:spcPts val="0"/>
                        </a:spcAft>
                      </a:pPr>
                      <a:r>
                        <a:rPr lang="vi-VN" sz="1600">
                          <a:effectLst/>
                        </a:rPr>
                        <a:t>Truyen3{id:3}, truyen4{id:4},</a:t>
                      </a:r>
                    </a:p>
                    <a:p>
                      <a:pPr>
                        <a:lnSpc>
                          <a:spcPct val="130000"/>
                        </a:lnSpc>
                        <a:spcAft>
                          <a:spcPts val="0"/>
                        </a:spcAft>
                      </a:pPr>
                      <a:r>
                        <a:rPr lang="vi-VN" sz="1600">
                          <a:effectLst/>
                        </a:rPr>
                        <a:t>truyen5{id:5}, truyen7{id:7}]</a:t>
                      </a:r>
                    </a:p>
                    <a:p>
                      <a:pPr>
                        <a:lnSpc>
                          <a:spcPct val="130000"/>
                        </a:lnSpc>
                        <a:spcAft>
                          <a:spcPts val="0"/>
                        </a:spcAft>
                      </a:pPr>
                      <a:r>
                        <a:rPr lang="vi-VN" sz="1600">
                          <a:effectLst/>
                        </a:rPr>
                        <a:t> </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30000"/>
                        </a:lnSpc>
                        <a:spcAft>
                          <a:spcPts val="0"/>
                        </a:spcAft>
                      </a:pPr>
                      <a:r>
                        <a:rPr lang="vi-VN" sz="1600">
                          <a:effectLst/>
                        </a:rPr>
                        <a:t> Pass</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30000"/>
                        </a:lnSpc>
                        <a:spcAft>
                          <a:spcPts val="0"/>
                        </a:spcAft>
                      </a:pPr>
                      <a:r>
                        <a:rPr lang="vi-VN" sz="1600">
                          <a:effectLst/>
                        </a:rPr>
                        <a:t> </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2379097"/>
                  </a:ext>
                </a:extLst>
              </a:tr>
            </a:tbl>
          </a:graphicData>
        </a:graphic>
      </p:graphicFrame>
    </p:spTree>
    <p:extLst>
      <p:ext uri="{BB962C8B-B14F-4D97-AF65-F5344CB8AC3E}">
        <p14:creationId xmlns:p14="http://schemas.microsoft.com/office/powerpoint/2010/main" val="37076908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2. </a:t>
            </a:r>
            <a:r>
              <a:rPr lang="vi-VN" altLang="ko-KR" sz="3600" b="1">
                <a:solidFill>
                  <a:schemeClr val="accent1"/>
                </a:solidFill>
                <a:latin typeface="+mj-lt"/>
                <a:cs typeface="Arial" pitchFamily="34" charset="0"/>
              </a:rPr>
              <a:t>Một số unit test</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154844"/>
            <a:ext cx="7367375" cy="496535"/>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2. 1 Unit test chức năng hiển thị danh sách truyện vừa đọc</a:t>
            </a:r>
            <a:endParaRPr lang="en-US" altLang="ko-KR" sz="2000" dirty="0">
              <a:solidFill>
                <a:schemeClr val="accent2"/>
              </a:solidFill>
              <a:latin typeface="+mj-lt"/>
            </a:endParaRPr>
          </a:p>
        </p:txBody>
      </p:sp>
      <p:sp>
        <p:nvSpPr>
          <p:cNvPr id="5" name="Rectangle 4">
            <a:extLst>
              <a:ext uri="{FF2B5EF4-FFF2-40B4-BE49-F238E27FC236}">
                <a16:creationId xmlns:a16="http://schemas.microsoft.com/office/drawing/2014/main" id="{29868AAE-7F73-477D-898D-BA27B6C8AF82}"/>
              </a:ext>
            </a:extLst>
          </p:cNvPr>
          <p:cNvSpPr/>
          <p:nvPr/>
        </p:nvSpPr>
        <p:spPr>
          <a:xfrm>
            <a:off x="772588" y="1651379"/>
            <a:ext cx="8262230" cy="397738"/>
          </a:xfrm>
          <a:prstGeom prst="rect">
            <a:avLst/>
          </a:prstGeom>
        </p:spPr>
        <p:txBody>
          <a:bodyPr wrap="square">
            <a:spAutoFit/>
          </a:bodyPr>
          <a:lstStyle/>
          <a:p>
            <a:pPr>
              <a:lnSpc>
                <a:spcPct val="107000"/>
              </a:lnSpc>
              <a:spcAft>
                <a:spcPts val="800"/>
              </a:spcAft>
            </a:pPr>
            <a:r>
              <a:rPr lang="vi-VN" sz="2000">
                <a:ea typeface="Arial" panose="020B0604020202020204" pitchFamily="34" charset="0"/>
                <a:cs typeface="Times New Roman" panose="02020603050405020304" pitchFamily="18" charset="0"/>
              </a:rPr>
              <a:t>b. Cài đặt và sơ đồ dòng điều khiển</a:t>
            </a:r>
            <a:endParaRPr lang="vi-VN" sz="2000">
              <a:effectLst/>
              <a:ea typeface="Arial" panose="020B060402020202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56EC590A-CC07-49F1-AA38-89AA81579BD8}"/>
              </a:ext>
            </a:extLst>
          </p:cNvPr>
          <p:cNvSpPr/>
          <p:nvPr/>
        </p:nvSpPr>
        <p:spPr>
          <a:xfrm>
            <a:off x="1135039" y="1970490"/>
            <a:ext cx="10028830" cy="432875"/>
          </a:xfrm>
          <a:prstGeom prst="rect">
            <a:avLst/>
          </a:prstGeom>
        </p:spPr>
        <p:txBody>
          <a:bodyPr wrap="square">
            <a:spAutoFit/>
          </a:bodyPr>
          <a:lstStyle/>
          <a:p>
            <a:pPr lvl="0">
              <a:lnSpc>
                <a:spcPct val="130000"/>
              </a:lnSpc>
              <a:spcAft>
                <a:spcPts val="0"/>
              </a:spcAft>
            </a:pPr>
            <a:r>
              <a:rPr lang="vi-VN" sz="1900">
                <a:ea typeface="Arial" panose="020B0604020202020204" pitchFamily="34" charset="0"/>
                <a:cs typeface="Times New Roman" panose="02020603050405020304" pitchFamily="18" charset="0"/>
              </a:rPr>
              <a:t>Các test case cho độ đo C2,C3 của chức năng hiển thị danh sách vừa đọc:</a:t>
            </a:r>
            <a:endParaRPr lang="vi-VN" sz="1900">
              <a:effectLst/>
              <a:ea typeface="Arial" panose="020B060402020202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A40B7D3-A9A4-4711-8D03-1053811ABB54}"/>
              </a:ext>
            </a:extLst>
          </p:cNvPr>
          <p:cNvGraphicFramePr>
            <a:graphicFrameLocks noGrp="1"/>
          </p:cNvGraphicFramePr>
          <p:nvPr>
            <p:extLst>
              <p:ext uri="{D42A27DB-BD31-4B8C-83A1-F6EECF244321}">
                <p14:modId xmlns:p14="http://schemas.microsoft.com/office/powerpoint/2010/main" val="2428242058"/>
              </p:ext>
            </p:extLst>
          </p:nvPr>
        </p:nvGraphicFramePr>
        <p:xfrm>
          <a:off x="772587" y="2436468"/>
          <a:ext cx="11196499" cy="4347278"/>
        </p:xfrm>
        <a:graphic>
          <a:graphicData uri="http://schemas.openxmlformats.org/drawingml/2006/table">
            <a:tbl>
              <a:tblPr firstRow="1" firstCol="1" bandRow="1">
                <a:tableStyleId>{5940675A-B579-460E-94D1-54222C63F5DA}</a:tableStyleId>
              </a:tblPr>
              <a:tblGrid>
                <a:gridCol w="483007">
                  <a:extLst>
                    <a:ext uri="{9D8B030D-6E8A-4147-A177-3AD203B41FA5}">
                      <a16:colId xmlns:a16="http://schemas.microsoft.com/office/drawing/2014/main" val="1748419159"/>
                    </a:ext>
                  </a:extLst>
                </a:gridCol>
                <a:gridCol w="2647666">
                  <a:extLst>
                    <a:ext uri="{9D8B030D-6E8A-4147-A177-3AD203B41FA5}">
                      <a16:colId xmlns:a16="http://schemas.microsoft.com/office/drawing/2014/main" val="740819746"/>
                    </a:ext>
                  </a:extLst>
                </a:gridCol>
                <a:gridCol w="2942784">
                  <a:extLst>
                    <a:ext uri="{9D8B030D-6E8A-4147-A177-3AD203B41FA5}">
                      <a16:colId xmlns:a16="http://schemas.microsoft.com/office/drawing/2014/main" val="1671093608"/>
                    </a:ext>
                  </a:extLst>
                </a:gridCol>
                <a:gridCol w="2584559">
                  <a:extLst>
                    <a:ext uri="{9D8B030D-6E8A-4147-A177-3AD203B41FA5}">
                      <a16:colId xmlns:a16="http://schemas.microsoft.com/office/drawing/2014/main" val="250743230"/>
                    </a:ext>
                  </a:extLst>
                </a:gridCol>
                <a:gridCol w="573206">
                  <a:extLst>
                    <a:ext uri="{9D8B030D-6E8A-4147-A177-3AD203B41FA5}">
                      <a16:colId xmlns:a16="http://schemas.microsoft.com/office/drawing/2014/main" val="1468221937"/>
                    </a:ext>
                  </a:extLst>
                </a:gridCol>
                <a:gridCol w="1965277">
                  <a:extLst>
                    <a:ext uri="{9D8B030D-6E8A-4147-A177-3AD203B41FA5}">
                      <a16:colId xmlns:a16="http://schemas.microsoft.com/office/drawing/2014/main" val="415425733"/>
                    </a:ext>
                  </a:extLst>
                </a:gridCol>
              </a:tblGrid>
              <a:tr h="352166">
                <a:tc>
                  <a:txBody>
                    <a:bodyPr/>
                    <a:lstStyle/>
                    <a:p>
                      <a:pPr algn="ctr">
                        <a:lnSpc>
                          <a:spcPct val="130000"/>
                        </a:lnSpc>
                        <a:spcAft>
                          <a:spcPts val="0"/>
                        </a:spcAft>
                      </a:pPr>
                      <a:r>
                        <a:rPr lang="vi-VN" sz="1500" b="1">
                          <a:effectLst/>
                        </a:rPr>
                        <a:t>ID</a:t>
                      </a:r>
                      <a:endParaRPr lang="vi-VN" sz="1500" b="1">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gn="ctr">
                        <a:lnSpc>
                          <a:spcPct val="130000"/>
                        </a:lnSpc>
                        <a:spcAft>
                          <a:spcPts val="0"/>
                        </a:spcAft>
                      </a:pPr>
                      <a:r>
                        <a:rPr lang="vi-VN" sz="1500" b="1">
                          <a:effectLst/>
                        </a:rPr>
                        <a:t>TEST PATH</a:t>
                      </a:r>
                      <a:endParaRPr lang="vi-VN" sz="1500" b="1">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gn="ctr">
                        <a:lnSpc>
                          <a:spcPct val="130000"/>
                        </a:lnSpc>
                        <a:spcAft>
                          <a:spcPts val="0"/>
                        </a:spcAft>
                      </a:pPr>
                      <a:r>
                        <a:rPr lang="vi-VN" sz="1500" b="1">
                          <a:effectLst/>
                        </a:rPr>
                        <a:t>INPUT</a:t>
                      </a:r>
                      <a:endParaRPr lang="vi-VN" sz="1500" b="1">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gn="ctr">
                        <a:lnSpc>
                          <a:spcPct val="130000"/>
                        </a:lnSpc>
                        <a:spcAft>
                          <a:spcPts val="0"/>
                        </a:spcAft>
                      </a:pPr>
                      <a:r>
                        <a:rPr lang="vi-VN" sz="1500" b="1">
                          <a:effectLst/>
                        </a:rPr>
                        <a:t>EO</a:t>
                      </a:r>
                      <a:endParaRPr lang="vi-VN" sz="1500" b="1">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gn="ctr">
                        <a:lnSpc>
                          <a:spcPct val="130000"/>
                        </a:lnSpc>
                        <a:spcAft>
                          <a:spcPts val="0"/>
                        </a:spcAft>
                      </a:pPr>
                      <a:r>
                        <a:rPr lang="vi-VN" sz="1500" b="1">
                          <a:effectLst/>
                          <a:latin typeface="Arial" panose="020B0604020202020204" pitchFamily="34" charset="0"/>
                          <a:ea typeface="Arial" panose="020B0604020202020204" pitchFamily="34" charset="0"/>
                          <a:cs typeface="Times New Roman" panose="02020603050405020304" pitchFamily="18" charset="0"/>
                        </a:rPr>
                        <a:t>RS</a:t>
                      </a:r>
                    </a:p>
                  </a:txBody>
                  <a:tcPr marL="51724" marR="51724" marT="0" marB="0"/>
                </a:tc>
                <a:tc>
                  <a:txBody>
                    <a:bodyPr/>
                    <a:lstStyle/>
                    <a:p>
                      <a:pPr algn="ctr">
                        <a:lnSpc>
                          <a:spcPct val="130000"/>
                        </a:lnSpc>
                        <a:spcAft>
                          <a:spcPts val="0"/>
                        </a:spcAft>
                      </a:pPr>
                      <a:r>
                        <a:rPr lang="vi-VN" sz="1500" b="1">
                          <a:effectLst/>
                        </a:rPr>
                        <a:t>NOTE</a:t>
                      </a:r>
                      <a:endParaRPr lang="vi-VN" sz="1500" b="1">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extLst>
                  <a:ext uri="{0D108BD9-81ED-4DB2-BD59-A6C34878D82A}">
                    <a16:rowId xmlns:a16="http://schemas.microsoft.com/office/drawing/2014/main" val="3519886056"/>
                  </a:ext>
                </a:extLst>
              </a:tr>
              <a:tr h="537568">
                <a:tc>
                  <a:txBody>
                    <a:bodyPr/>
                    <a:lstStyle/>
                    <a:p>
                      <a:pPr>
                        <a:lnSpc>
                          <a:spcPct val="130000"/>
                        </a:lnSpc>
                        <a:spcAft>
                          <a:spcPts val="0"/>
                        </a:spcAft>
                      </a:pPr>
                      <a:r>
                        <a:rPr lang="vi-VN" sz="1500" b="1">
                          <a:effectLst/>
                        </a:rPr>
                        <a:t>TC1</a:t>
                      </a:r>
                      <a:endParaRPr lang="vi-VN" sz="1500" b="1">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 1</a:t>
                      </a:r>
                      <a:r>
                        <a:rPr lang="vi-VN" sz="1500" baseline="30000">
                          <a:effectLst/>
                        </a:rPr>
                        <a:t>T</a:t>
                      </a:r>
                      <a:r>
                        <a:rPr lang="vi-VN" sz="1500">
                          <a:effectLst/>
                        </a:rPr>
                        <a:t>, 2, 13</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Array[]; truyen{id:1}</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Array[truyen])</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 </a:t>
                      </a:r>
                      <a:r>
                        <a:rPr lang="vi-VN" sz="1400">
                          <a:effectLst/>
                        </a:rPr>
                        <a:t>Pass</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 </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extLst>
                  <a:ext uri="{0D108BD9-81ED-4DB2-BD59-A6C34878D82A}">
                    <a16:rowId xmlns:a16="http://schemas.microsoft.com/office/drawing/2014/main" val="1221097181"/>
                  </a:ext>
                </a:extLst>
              </a:tr>
              <a:tr h="537568">
                <a:tc>
                  <a:txBody>
                    <a:bodyPr/>
                    <a:lstStyle/>
                    <a:p>
                      <a:pPr>
                        <a:lnSpc>
                          <a:spcPct val="130000"/>
                        </a:lnSpc>
                        <a:spcAft>
                          <a:spcPts val="0"/>
                        </a:spcAft>
                      </a:pPr>
                      <a:r>
                        <a:rPr lang="vi-VN" sz="1500" b="1">
                          <a:effectLst/>
                        </a:rPr>
                        <a:t>TC2</a:t>
                      </a:r>
                      <a:endParaRPr lang="vi-VN" sz="1500" b="1">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1</a:t>
                      </a:r>
                      <a:r>
                        <a:rPr lang="vi-VN" sz="1500" baseline="30000">
                          <a:effectLst/>
                        </a:rPr>
                        <a:t>F</a:t>
                      </a:r>
                      <a:r>
                        <a:rPr lang="vi-VN" sz="1500">
                          <a:effectLst/>
                        </a:rPr>
                        <a:t>, 3, 4.1</a:t>
                      </a:r>
                      <a:r>
                        <a:rPr lang="vi-VN" sz="1500" baseline="30000">
                          <a:effectLst/>
                        </a:rPr>
                        <a:t>T</a:t>
                      </a:r>
                      <a:r>
                        <a:rPr lang="vi-VN" sz="1500">
                          <a:effectLst/>
                        </a:rPr>
                        <a:t>, 5</a:t>
                      </a:r>
                      <a:r>
                        <a:rPr lang="vi-VN" sz="1500" baseline="30000">
                          <a:effectLst/>
                        </a:rPr>
                        <a:t>F</a:t>
                      </a:r>
                      <a:r>
                        <a:rPr lang="vi-VN" sz="1500">
                          <a:effectLst/>
                        </a:rPr>
                        <a:t>, 4.2, 4.1</a:t>
                      </a:r>
                      <a:r>
                        <a:rPr lang="vi-VN" sz="1500" baseline="30000">
                          <a:effectLst/>
                        </a:rPr>
                        <a:t>F</a:t>
                      </a:r>
                      <a:r>
                        <a:rPr lang="vi-VN" sz="1500">
                          <a:effectLst/>
                        </a:rPr>
                        <a:t>, 7</a:t>
                      </a:r>
                      <a:r>
                        <a:rPr lang="vi-VN" sz="1500" baseline="30000">
                          <a:effectLst/>
                        </a:rPr>
                        <a:t>F</a:t>
                      </a:r>
                      <a:r>
                        <a:rPr lang="vi-VN" sz="1500">
                          <a:effectLst/>
                        </a:rPr>
                        <a:t>, 13</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Array[truyen{id:1}]; truyen1{id:2}</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Array[truyen, truyen1]</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 </a:t>
                      </a:r>
                      <a:r>
                        <a:rPr lang="vi-VN" sz="1400">
                          <a:effectLst/>
                        </a:rPr>
                        <a:t>Pass</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 </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extLst>
                  <a:ext uri="{0D108BD9-81ED-4DB2-BD59-A6C34878D82A}">
                    <a16:rowId xmlns:a16="http://schemas.microsoft.com/office/drawing/2014/main" val="1239365479"/>
                  </a:ext>
                </a:extLst>
              </a:tr>
              <a:tr h="537568">
                <a:tc>
                  <a:txBody>
                    <a:bodyPr/>
                    <a:lstStyle/>
                    <a:p>
                      <a:pPr>
                        <a:lnSpc>
                          <a:spcPct val="130000"/>
                        </a:lnSpc>
                        <a:spcAft>
                          <a:spcPts val="0"/>
                        </a:spcAft>
                      </a:pPr>
                      <a:r>
                        <a:rPr lang="vi-VN" sz="1500" b="1">
                          <a:effectLst/>
                        </a:rPr>
                        <a:t>TC3</a:t>
                      </a:r>
                      <a:endParaRPr lang="vi-VN" sz="1500" b="1">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1</a:t>
                      </a:r>
                      <a:r>
                        <a:rPr lang="vi-VN" sz="1500" baseline="30000">
                          <a:effectLst/>
                        </a:rPr>
                        <a:t>F</a:t>
                      </a:r>
                      <a:r>
                        <a:rPr lang="vi-VN" sz="1500">
                          <a:effectLst/>
                        </a:rPr>
                        <a:t>, 3, 4.1</a:t>
                      </a:r>
                      <a:r>
                        <a:rPr lang="vi-VN" sz="1500" baseline="30000">
                          <a:effectLst/>
                        </a:rPr>
                        <a:t>T</a:t>
                      </a:r>
                      <a:r>
                        <a:rPr lang="vi-VN" sz="1500">
                          <a:effectLst/>
                        </a:rPr>
                        <a:t>, 5</a:t>
                      </a:r>
                      <a:r>
                        <a:rPr lang="vi-VN" sz="1500" baseline="30000">
                          <a:effectLst/>
                        </a:rPr>
                        <a:t>F</a:t>
                      </a:r>
                      <a:r>
                        <a:rPr lang="vi-VN" sz="1500">
                          <a:effectLst/>
                        </a:rPr>
                        <a:t>, 4.2,4.1</a:t>
                      </a:r>
                      <a:r>
                        <a:rPr lang="vi-VN" sz="1500" baseline="30000">
                          <a:effectLst/>
                        </a:rPr>
                        <a:t>F</a:t>
                      </a:r>
                      <a:r>
                        <a:rPr lang="vi-VN" sz="1500">
                          <a:effectLst/>
                        </a:rPr>
                        <a:t>, 7</a:t>
                      </a:r>
                      <a:r>
                        <a:rPr lang="vi-VN" sz="1500" baseline="30000">
                          <a:effectLst/>
                        </a:rPr>
                        <a:t>T</a:t>
                      </a:r>
                      <a:r>
                        <a:rPr lang="vi-VN" sz="1500">
                          <a:effectLst/>
                        </a:rPr>
                        <a:t>, 8</a:t>
                      </a:r>
                      <a:r>
                        <a:rPr lang="vi-VN" sz="1500" baseline="30000">
                          <a:effectLst/>
                        </a:rPr>
                        <a:t>F</a:t>
                      </a:r>
                      <a:r>
                        <a:rPr lang="vi-VN" sz="1500">
                          <a:effectLst/>
                        </a:rPr>
                        <a:t>, 12,13</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Array[truyen{id:1}, truyen1{id:2}];</a:t>
                      </a:r>
                    </a:p>
                    <a:p>
                      <a:pPr>
                        <a:lnSpc>
                          <a:spcPct val="130000"/>
                        </a:lnSpc>
                        <a:spcAft>
                          <a:spcPts val="0"/>
                        </a:spcAft>
                      </a:pPr>
                      <a:r>
                        <a:rPr lang="vi-VN" sz="1500">
                          <a:effectLst/>
                        </a:rPr>
                        <a:t>truyen2{id:4}</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Array[truyen,truyen1,</a:t>
                      </a:r>
                    </a:p>
                    <a:p>
                      <a:pPr>
                        <a:lnSpc>
                          <a:spcPct val="130000"/>
                        </a:lnSpc>
                        <a:spcAft>
                          <a:spcPts val="0"/>
                        </a:spcAft>
                      </a:pPr>
                      <a:r>
                        <a:rPr lang="vi-VN" sz="1500">
                          <a:effectLst/>
                        </a:rPr>
                        <a:t>truyen2]</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 </a:t>
                      </a:r>
                      <a:r>
                        <a:rPr lang="vi-VN" sz="1400">
                          <a:effectLst/>
                        </a:rPr>
                        <a:t>Pass</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 </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extLst>
                  <a:ext uri="{0D108BD9-81ED-4DB2-BD59-A6C34878D82A}">
                    <a16:rowId xmlns:a16="http://schemas.microsoft.com/office/drawing/2014/main" val="2481347227"/>
                  </a:ext>
                </a:extLst>
              </a:tr>
              <a:tr h="1093769">
                <a:tc>
                  <a:txBody>
                    <a:bodyPr/>
                    <a:lstStyle/>
                    <a:p>
                      <a:pPr>
                        <a:lnSpc>
                          <a:spcPct val="130000"/>
                        </a:lnSpc>
                        <a:spcAft>
                          <a:spcPts val="0"/>
                        </a:spcAft>
                      </a:pPr>
                      <a:r>
                        <a:rPr lang="vi-VN" sz="1500" b="1">
                          <a:effectLst/>
                        </a:rPr>
                        <a:t>TC4</a:t>
                      </a:r>
                      <a:endParaRPr lang="vi-VN" sz="1500" b="1">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1</a:t>
                      </a:r>
                      <a:r>
                        <a:rPr lang="vi-VN" sz="1500" baseline="30000">
                          <a:effectLst/>
                        </a:rPr>
                        <a:t>F</a:t>
                      </a:r>
                      <a:r>
                        <a:rPr lang="vi-VN" sz="1500">
                          <a:effectLst/>
                        </a:rPr>
                        <a:t>, 3, 4.1</a:t>
                      </a:r>
                      <a:r>
                        <a:rPr lang="vi-VN" sz="1500" baseline="30000">
                          <a:effectLst/>
                        </a:rPr>
                        <a:t>T</a:t>
                      </a:r>
                      <a:r>
                        <a:rPr lang="vi-VN" sz="1500">
                          <a:effectLst/>
                        </a:rPr>
                        <a:t>, 5</a:t>
                      </a:r>
                      <a:r>
                        <a:rPr lang="vi-VN" sz="1500" baseline="30000">
                          <a:effectLst/>
                        </a:rPr>
                        <a:t>F</a:t>
                      </a:r>
                      <a:r>
                        <a:rPr lang="vi-VN" sz="1500">
                          <a:effectLst/>
                        </a:rPr>
                        <a:t>, 4.2,4.1</a:t>
                      </a:r>
                      <a:r>
                        <a:rPr lang="vi-VN" sz="1500" baseline="30000">
                          <a:effectLst/>
                        </a:rPr>
                        <a:t>F</a:t>
                      </a:r>
                      <a:r>
                        <a:rPr lang="vi-VN" sz="1500">
                          <a:effectLst/>
                        </a:rPr>
                        <a:t>, 7</a:t>
                      </a:r>
                      <a:r>
                        <a:rPr lang="vi-VN" sz="1500" baseline="30000">
                          <a:effectLst/>
                        </a:rPr>
                        <a:t>T</a:t>
                      </a:r>
                      <a:r>
                        <a:rPr lang="vi-VN" sz="1500">
                          <a:effectLst/>
                        </a:rPr>
                        <a:t>, 8</a:t>
                      </a:r>
                      <a:r>
                        <a:rPr lang="vi-VN" sz="1500" baseline="30000">
                          <a:effectLst/>
                        </a:rPr>
                        <a:t>T</a:t>
                      </a:r>
                      <a:r>
                        <a:rPr lang="vi-VN" sz="1500">
                          <a:effectLst/>
                        </a:rPr>
                        <a:t>, 9, 9.1</a:t>
                      </a:r>
                      <a:r>
                        <a:rPr lang="vi-VN" sz="1500" baseline="30000">
                          <a:effectLst/>
                        </a:rPr>
                        <a:t>T</a:t>
                      </a:r>
                      <a:r>
                        <a:rPr lang="vi-VN" sz="1500">
                          <a:effectLst/>
                        </a:rPr>
                        <a:t>, 10, 9.2, 9.1</a:t>
                      </a:r>
                      <a:r>
                        <a:rPr lang="vi-VN" sz="1500" baseline="30000">
                          <a:effectLst/>
                        </a:rPr>
                        <a:t>F</a:t>
                      </a:r>
                      <a:r>
                        <a:rPr lang="vi-VN" sz="1500">
                          <a:effectLst/>
                        </a:rPr>
                        <a:t>, 11, 13</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Array[truyen1{id:1},Truyen2{id:2}, truyen3{id:3},truyen4{id:4}, truyen5{id:5}];  truyen7{id:7}</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Array[truyen2{id:2},truyen3{id:3}, truyen4{id:4},truyen5{id:5}, truyen7{id:7}]</a:t>
                      </a:r>
                    </a:p>
                    <a:p>
                      <a:pPr>
                        <a:lnSpc>
                          <a:spcPct val="130000"/>
                        </a:lnSpc>
                        <a:spcAft>
                          <a:spcPts val="0"/>
                        </a:spcAft>
                      </a:pPr>
                      <a:r>
                        <a:rPr lang="vi-VN" sz="1500">
                          <a:effectLst/>
                        </a:rPr>
                        <a:t> </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 </a:t>
                      </a:r>
                      <a:r>
                        <a:rPr lang="vi-VN" sz="1400">
                          <a:effectLst/>
                        </a:rPr>
                        <a:t>Pass</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 </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extLst>
                  <a:ext uri="{0D108BD9-81ED-4DB2-BD59-A6C34878D82A}">
                    <a16:rowId xmlns:a16="http://schemas.microsoft.com/office/drawing/2014/main" val="3269703784"/>
                  </a:ext>
                </a:extLst>
              </a:tr>
              <a:tr h="338128">
                <a:tc>
                  <a:txBody>
                    <a:bodyPr/>
                    <a:lstStyle/>
                    <a:p>
                      <a:pPr>
                        <a:lnSpc>
                          <a:spcPct val="130000"/>
                        </a:lnSpc>
                        <a:spcAft>
                          <a:spcPts val="0"/>
                        </a:spcAft>
                      </a:pPr>
                      <a:r>
                        <a:rPr lang="vi-VN" sz="1500" b="1">
                          <a:effectLst/>
                        </a:rPr>
                        <a:t>TC5</a:t>
                      </a:r>
                      <a:endParaRPr lang="vi-VN" sz="1500" b="1">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1</a:t>
                      </a:r>
                      <a:r>
                        <a:rPr lang="vi-VN" sz="1500" baseline="30000">
                          <a:effectLst/>
                        </a:rPr>
                        <a:t>F</a:t>
                      </a:r>
                      <a:r>
                        <a:rPr lang="vi-VN" sz="1500">
                          <a:effectLst/>
                        </a:rPr>
                        <a:t>, 3, 4.1</a:t>
                      </a:r>
                      <a:r>
                        <a:rPr lang="vi-VN" sz="1500" baseline="30000">
                          <a:effectLst/>
                        </a:rPr>
                        <a:t>F</a:t>
                      </a:r>
                      <a:r>
                        <a:rPr lang="vi-VN" sz="1500">
                          <a:effectLst/>
                        </a:rPr>
                        <a:t>, 7</a:t>
                      </a:r>
                      <a:r>
                        <a:rPr lang="vi-VN" sz="1500" baseline="30000">
                          <a:effectLst/>
                        </a:rPr>
                        <a:t>F</a:t>
                      </a:r>
                      <a:r>
                        <a:rPr lang="vi-VN" sz="1500">
                          <a:effectLst/>
                        </a:rPr>
                        <a:t>, 13</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 </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300" b="1">
                          <a:effectLst/>
                        </a:rPr>
                        <a:t>Không thực thi được</a:t>
                      </a:r>
                      <a:endParaRPr lang="vi-VN" sz="1300" b="1">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extLst>
                  <a:ext uri="{0D108BD9-81ED-4DB2-BD59-A6C34878D82A}">
                    <a16:rowId xmlns:a16="http://schemas.microsoft.com/office/drawing/2014/main" val="3550536969"/>
                  </a:ext>
                </a:extLst>
              </a:tr>
              <a:tr h="537568">
                <a:tc>
                  <a:txBody>
                    <a:bodyPr/>
                    <a:lstStyle/>
                    <a:p>
                      <a:pPr>
                        <a:lnSpc>
                          <a:spcPct val="130000"/>
                        </a:lnSpc>
                        <a:spcAft>
                          <a:spcPts val="0"/>
                        </a:spcAft>
                      </a:pPr>
                      <a:r>
                        <a:rPr lang="vi-VN" sz="1500" b="1">
                          <a:effectLst/>
                        </a:rPr>
                        <a:t>TC6</a:t>
                      </a:r>
                      <a:endParaRPr lang="vi-VN" sz="1500" b="1">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1</a:t>
                      </a:r>
                      <a:r>
                        <a:rPr lang="vi-VN" sz="1500" baseline="30000">
                          <a:effectLst/>
                        </a:rPr>
                        <a:t>F</a:t>
                      </a:r>
                      <a:r>
                        <a:rPr lang="vi-VN" sz="1500">
                          <a:effectLst/>
                        </a:rPr>
                        <a:t>, 3, 4.1</a:t>
                      </a:r>
                      <a:r>
                        <a:rPr lang="vi-VN" sz="1500" baseline="30000">
                          <a:effectLst/>
                        </a:rPr>
                        <a:t>T</a:t>
                      </a:r>
                      <a:r>
                        <a:rPr lang="vi-VN" sz="1500">
                          <a:effectLst/>
                        </a:rPr>
                        <a:t>, 5</a:t>
                      </a:r>
                      <a:r>
                        <a:rPr lang="vi-VN" sz="1500" baseline="30000">
                          <a:effectLst/>
                        </a:rPr>
                        <a:t>T</a:t>
                      </a:r>
                      <a:r>
                        <a:rPr lang="vi-VN" sz="1500">
                          <a:effectLst/>
                        </a:rPr>
                        <a:t>, 6, 7</a:t>
                      </a:r>
                      <a:r>
                        <a:rPr lang="vi-VN" sz="1500" baseline="30000">
                          <a:effectLst/>
                        </a:rPr>
                        <a:t>F</a:t>
                      </a:r>
                      <a:r>
                        <a:rPr lang="vi-VN" sz="1500">
                          <a:effectLst/>
                        </a:rPr>
                        <a:t>, 13</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Array[truyen1{id:1},truyen2{id:2}];</a:t>
                      </a:r>
                    </a:p>
                    <a:p>
                      <a:pPr>
                        <a:lnSpc>
                          <a:spcPct val="130000"/>
                        </a:lnSpc>
                        <a:spcAft>
                          <a:spcPts val="0"/>
                        </a:spcAft>
                      </a:pPr>
                      <a:r>
                        <a:rPr lang="vi-VN" sz="1500">
                          <a:effectLst/>
                        </a:rPr>
                        <a:t>truyen7{id:1}</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Array[truyen2{id:2},</a:t>
                      </a:r>
                    </a:p>
                    <a:p>
                      <a:pPr>
                        <a:lnSpc>
                          <a:spcPct val="130000"/>
                        </a:lnSpc>
                        <a:spcAft>
                          <a:spcPts val="0"/>
                        </a:spcAft>
                      </a:pPr>
                      <a:r>
                        <a:rPr lang="vi-VN" sz="1500">
                          <a:effectLst/>
                        </a:rPr>
                        <a:t>truyen7{id:1}]</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 </a:t>
                      </a:r>
                      <a:r>
                        <a:rPr lang="vi-VN" sz="1400">
                          <a:effectLst/>
                        </a:rPr>
                        <a:t>Pass</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tc>
                  <a:txBody>
                    <a:bodyPr/>
                    <a:lstStyle/>
                    <a:p>
                      <a:pPr>
                        <a:lnSpc>
                          <a:spcPct val="130000"/>
                        </a:lnSpc>
                        <a:spcAft>
                          <a:spcPts val="0"/>
                        </a:spcAft>
                      </a:pPr>
                      <a:r>
                        <a:rPr lang="vi-VN" sz="1500">
                          <a:effectLst/>
                        </a:rPr>
                        <a:t> </a:t>
                      </a:r>
                      <a:endParaRPr lang="vi-VN" sz="1500">
                        <a:effectLst/>
                        <a:latin typeface="Arial" panose="020B0604020202020204" pitchFamily="34" charset="0"/>
                        <a:ea typeface="Arial" panose="020B0604020202020204" pitchFamily="34" charset="0"/>
                        <a:cs typeface="Times New Roman" panose="02020603050405020304" pitchFamily="18" charset="0"/>
                      </a:endParaRPr>
                    </a:p>
                  </a:txBody>
                  <a:tcPr marL="51724" marR="51724" marT="0" marB="0"/>
                </a:tc>
                <a:extLst>
                  <a:ext uri="{0D108BD9-81ED-4DB2-BD59-A6C34878D82A}">
                    <a16:rowId xmlns:a16="http://schemas.microsoft.com/office/drawing/2014/main" val="2079413065"/>
                  </a:ext>
                </a:extLst>
              </a:tr>
            </a:tbl>
          </a:graphicData>
        </a:graphic>
      </p:graphicFrame>
    </p:spTree>
    <p:extLst>
      <p:ext uri="{BB962C8B-B14F-4D97-AF65-F5344CB8AC3E}">
        <p14:creationId xmlns:p14="http://schemas.microsoft.com/office/powerpoint/2010/main" val="30105410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2229281B-19A9-4B8B-B0D8-8EF447EBB736}"/>
              </a:ext>
            </a:extLst>
          </p:cNvPr>
          <p:cNvGrpSpPr/>
          <p:nvPr/>
        </p:nvGrpSpPr>
        <p:grpSpPr>
          <a:xfrm>
            <a:off x="713643" y="1593695"/>
            <a:ext cx="5067597" cy="4615133"/>
            <a:chOff x="580727" y="-1101880"/>
            <a:chExt cx="5067597" cy="4615133"/>
          </a:xfrm>
        </p:grpSpPr>
        <p:sp>
          <p:nvSpPr>
            <p:cNvPr id="29" name="Graphic 27">
              <a:extLst>
                <a:ext uri="{FF2B5EF4-FFF2-40B4-BE49-F238E27FC236}">
                  <a16:creationId xmlns:a16="http://schemas.microsoft.com/office/drawing/2014/main" id="{FA295B3A-2469-4321-9012-2584D11573B2}"/>
                </a:ext>
              </a:extLst>
            </p:cNvPr>
            <p:cNvSpPr/>
            <p:nvPr/>
          </p:nvSpPr>
          <p:spPr>
            <a:xfrm rot="60000">
              <a:off x="580727" y="-1101880"/>
              <a:ext cx="5067597" cy="4615133"/>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lumMod val="85000"/>
              </a:schemeClr>
            </a:solidFill>
            <a:ln w="9525" cap="flat">
              <a:noFill/>
              <a:prstDash val="solid"/>
              <a:miter/>
            </a:ln>
          </p:spPr>
          <p:txBody>
            <a:bodyPr rtlCol="0" anchor="ctr"/>
            <a:lstStyle/>
            <a:p>
              <a:endParaRPr lang="en-US"/>
            </a:p>
          </p:txBody>
        </p:sp>
        <p:sp>
          <p:nvSpPr>
            <p:cNvPr id="30" name="Graphic 27">
              <a:extLst>
                <a:ext uri="{FF2B5EF4-FFF2-40B4-BE49-F238E27FC236}">
                  <a16:creationId xmlns:a16="http://schemas.microsoft.com/office/drawing/2014/main" id="{A6A8181F-CC04-40BF-AE79-DEC0A6ED09A9}"/>
                </a:ext>
              </a:extLst>
            </p:cNvPr>
            <p:cNvSpPr/>
            <p:nvPr/>
          </p:nvSpPr>
          <p:spPr>
            <a:xfrm rot="60000">
              <a:off x="867482" y="-793954"/>
              <a:ext cx="4475037" cy="4075480"/>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solidFill>
            <a:ln w="9525" cap="flat">
              <a:noFill/>
              <a:prstDash val="solid"/>
              <a:miter/>
            </a:ln>
          </p:spPr>
          <p:txBody>
            <a:bodyPr rtlCol="0" anchor="ctr"/>
            <a:lstStyle/>
            <a:p>
              <a:endParaRPr lang="en-US"/>
            </a:p>
          </p:txBody>
        </p:sp>
      </p:grpSp>
      <p:sp>
        <p:nvSpPr>
          <p:cNvPr id="35" name="Rectangle: Rounded Corners 34">
            <a:extLst>
              <a:ext uri="{FF2B5EF4-FFF2-40B4-BE49-F238E27FC236}">
                <a16:creationId xmlns:a16="http://schemas.microsoft.com/office/drawing/2014/main" id="{D917F4B5-22AF-4C44-BD0B-54356F64B742}"/>
              </a:ext>
            </a:extLst>
          </p:cNvPr>
          <p:cNvSpPr/>
          <p:nvPr/>
        </p:nvSpPr>
        <p:spPr>
          <a:xfrm rot="14190664">
            <a:off x="1958962" y="3386847"/>
            <a:ext cx="405294" cy="2072240"/>
          </a:xfrm>
          <a:prstGeom prst="roundRect">
            <a:avLst>
              <a:gd name="adj" fmla="val 50000"/>
            </a:avLst>
          </a:prstGeom>
          <a:gradFill>
            <a:gsLst>
              <a:gs pos="0">
                <a:schemeClr val="accent3"/>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F5CB2717-6ED5-45FB-9317-20878003F687}"/>
              </a:ext>
            </a:extLst>
          </p:cNvPr>
          <p:cNvSpPr/>
          <p:nvPr/>
        </p:nvSpPr>
        <p:spPr>
          <a:xfrm rot="18091456">
            <a:off x="3531150" y="4110745"/>
            <a:ext cx="405294" cy="2072240"/>
          </a:xfrm>
          <a:prstGeom prst="roundRect">
            <a:avLst>
              <a:gd name="adj" fmla="val 50000"/>
            </a:avLst>
          </a:prstGeom>
          <a:gradFill>
            <a:gsLst>
              <a:gs pos="0">
                <a:schemeClr val="accent6"/>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96DB0671-E809-4F41-8814-C46ADFDA5A13}"/>
              </a:ext>
            </a:extLst>
          </p:cNvPr>
          <p:cNvSpPr/>
          <p:nvPr/>
        </p:nvSpPr>
        <p:spPr>
          <a:xfrm rot="19725368">
            <a:off x="3054320" y="2392880"/>
            <a:ext cx="405294" cy="2072240"/>
          </a:xfrm>
          <a:prstGeom prst="roundRect">
            <a:avLst>
              <a:gd name="adj" fmla="val 50000"/>
            </a:avLst>
          </a:prstGeom>
          <a:gradFill>
            <a:gsLst>
              <a:gs pos="0">
                <a:schemeClr val="accent1"/>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09401" y="339509"/>
            <a:ext cx="11573197" cy="724247"/>
          </a:xfrm>
          <a:prstGeom prst="rect">
            <a:avLst/>
          </a:prstGeom>
        </p:spPr>
        <p:txBody>
          <a:bodyPr/>
          <a:lstStyle/>
          <a:p>
            <a:r>
              <a:rPr lang="en-US">
                <a:solidFill>
                  <a:schemeClr val="tx2">
                    <a:lumMod val="60000"/>
                    <a:lumOff val="40000"/>
                  </a:schemeClr>
                </a:solidFill>
              </a:rPr>
              <a:t>Ch</a:t>
            </a:r>
            <a:r>
              <a:rPr lang="vi-VN">
                <a:solidFill>
                  <a:schemeClr val="tx2">
                    <a:lumMod val="60000"/>
                    <a:lumOff val="40000"/>
                  </a:schemeClr>
                </a:solidFill>
              </a:rPr>
              <a:t>ư</a:t>
            </a:r>
            <a:r>
              <a:rPr lang="en-US">
                <a:solidFill>
                  <a:schemeClr val="tx2">
                    <a:lumMod val="60000"/>
                    <a:lumOff val="40000"/>
                  </a:schemeClr>
                </a:solidFill>
              </a:rPr>
              <a:t>ơng VI: Kiểm thử</a:t>
            </a:r>
          </a:p>
        </p:txBody>
      </p:sp>
      <p:grpSp>
        <p:nvGrpSpPr>
          <p:cNvPr id="17" name="Group 16">
            <a:extLst>
              <a:ext uri="{FF2B5EF4-FFF2-40B4-BE49-F238E27FC236}">
                <a16:creationId xmlns:a16="http://schemas.microsoft.com/office/drawing/2014/main" id="{3B8A24D0-1CAB-4E06-AC58-D5EB3250D662}"/>
              </a:ext>
            </a:extLst>
          </p:cNvPr>
          <p:cNvGrpSpPr/>
          <p:nvPr/>
        </p:nvGrpSpPr>
        <p:grpSpPr>
          <a:xfrm>
            <a:off x="2575028" y="3607844"/>
            <a:ext cx="1344828" cy="1344828"/>
            <a:chOff x="1089413" y="2131797"/>
            <a:chExt cx="2968238" cy="2968238"/>
          </a:xfrm>
        </p:grpSpPr>
        <p:sp>
          <p:nvSpPr>
            <p:cNvPr id="16" name="Freeform: Shape 15">
              <a:extLst>
                <a:ext uri="{FF2B5EF4-FFF2-40B4-BE49-F238E27FC236}">
                  <a16:creationId xmlns:a16="http://schemas.microsoft.com/office/drawing/2014/main" id="{02CDC10F-CBC6-43C7-AFD5-1C0B1A57872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4646DB8B-DCF6-4FBC-A6DF-36A7A5069314}"/>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sp>
        <p:nvSpPr>
          <p:cNvPr id="19" name="Freeform: Shape 18">
            <a:extLst>
              <a:ext uri="{FF2B5EF4-FFF2-40B4-BE49-F238E27FC236}">
                <a16:creationId xmlns:a16="http://schemas.microsoft.com/office/drawing/2014/main" id="{D5D68A41-6763-4A09-854A-1CA93F03BB70}"/>
              </a:ext>
            </a:extLst>
          </p:cNvPr>
          <p:cNvSpPr/>
          <p:nvPr/>
        </p:nvSpPr>
        <p:spPr>
          <a:xfrm>
            <a:off x="2575028" y="1862881"/>
            <a:ext cx="1298170" cy="1298170"/>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14D426F1-D942-42C7-A1F1-A731EEEC0994}"/>
              </a:ext>
            </a:extLst>
          </p:cNvPr>
          <p:cNvSpPr/>
          <p:nvPr/>
        </p:nvSpPr>
        <p:spPr>
          <a:xfrm>
            <a:off x="977920" y="4653587"/>
            <a:ext cx="1298170" cy="1298170"/>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765EA648-AA2A-4EAF-B24D-111A1DA94E89}"/>
              </a:ext>
            </a:extLst>
          </p:cNvPr>
          <p:cNvSpPr/>
          <p:nvPr/>
        </p:nvSpPr>
        <p:spPr>
          <a:xfrm>
            <a:off x="4145553" y="4648952"/>
            <a:ext cx="1298170" cy="1298170"/>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3D6B3A42-7A73-4839-B087-1ED41F0410E1}"/>
              </a:ext>
            </a:extLst>
          </p:cNvPr>
          <p:cNvGrpSpPr/>
          <p:nvPr/>
        </p:nvGrpSpPr>
        <p:grpSpPr>
          <a:xfrm>
            <a:off x="5704150" y="1862881"/>
            <a:ext cx="5026647" cy="474775"/>
            <a:chOff x="611558" y="2708920"/>
            <a:chExt cx="2620836" cy="379785"/>
          </a:xfrm>
        </p:grpSpPr>
        <p:sp>
          <p:nvSpPr>
            <p:cNvPr id="37" name="Rounded Rectangle 58">
              <a:extLst>
                <a:ext uri="{FF2B5EF4-FFF2-40B4-BE49-F238E27FC236}">
                  <a16:creationId xmlns:a16="http://schemas.microsoft.com/office/drawing/2014/main" id="{38BC4B03-DEE4-4394-BE14-577BA81D6CA1}"/>
                </a:ext>
              </a:extLst>
            </p:cNvPr>
            <p:cNvSpPr/>
            <p:nvPr/>
          </p:nvSpPr>
          <p:spPr>
            <a:xfrm>
              <a:off x="611558" y="2708920"/>
              <a:ext cx="2620836" cy="379785"/>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39" name="TextBox 38">
              <a:extLst>
                <a:ext uri="{FF2B5EF4-FFF2-40B4-BE49-F238E27FC236}">
                  <a16:creationId xmlns:a16="http://schemas.microsoft.com/office/drawing/2014/main" id="{E9661971-F0C0-4314-8CE1-CE6CD4EAE420}"/>
                </a:ext>
              </a:extLst>
            </p:cNvPr>
            <p:cNvSpPr txBox="1"/>
            <p:nvPr/>
          </p:nvSpPr>
          <p:spPr>
            <a:xfrm>
              <a:off x="665833" y="2744922"/>
              <a:ext cx="2457667" cy="295438"/>
            </a:xfrm>
            <a:prstGeom prst="rect">
              <a:avLst/>
            </a:prstGeom>
            <a:noFill/>
          </p:spPr>
          <p:txBody>
            <a:bodyPr wrap="square" rtlCol="0">
              <a:spAutoFit/>
            </a:bodyPr>
            <a:lstStyle/>
            <a:p>
              <a:r>
                <a:rPr lang="en-US" altLang="ko-KR" b="1">
                  <a:solidFill>
                    <a:schemeClr val="bg1"/>
                  </a:solidFill>
                  <a:cs typeface="Arial" pitchFamily="34" charset="0"/>
                </a:rPr>
                <a:t>1. Một số test cases</a:t>
              </a:r>
              <a:endParaRPr lang="ko-KR" altLang="en-US" b="1" dirty="0">
                <a:solidFill>
                  <a:schemeClr val="bg1"/>
                </a:solidFill>
                <a:cs typeface="Arial" pitchFamily="34" charset="0"/>
              </a:endParaRPr>
            </a:p>
          </p:txBody>
        </p:sp>
      </p:grpSp>
      <p:pic>
        <p:nvPicPr>
          <p:cNvPr id="6" name="Picture 5">
            <a:extLst>
              <a:ext uri="{FF2B5EF4-FFF2-40B4-BE49-F238E27FC236}">
                <a16:creationId xmlns:a16="http://schemas.microsoft.com/office/drawing/2014/main" id="{0966E045-317C-4D35-BA35-95BEAEE375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653" y="4829249"/>
            <a:ext cx="883115" cy="883115"/>
          </a:xfrm>
          <a:prstGeom prst="rect">
            <a:avLst/>
          </a:prstGeom>
        </p:spPr>
      </p:pic>
      <p:pic>
        <p:nvPicPr>
          <p:cNvPr id="15" name="Picture 14">
            <a:extLst>
              <a:ext uri="{FF2B5EF4-FFF2-40B4-BE49-F238E27FC236}">
                <a16:creationId xmlns:a16="http://schemas.microsoft.com/office/drawing/2014/main" id="{C7874CF2-704B-4D59-AE67-F5BFD4A19B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2989" y="4760601"/>
            <a:ext cx="1079185" cy="1079185"/>
          </a:xfrm>
          <a:prstGeom prst="rect">
            <a:avLst/>
          </a:prstGeom>
        </p:spPr>
      </p:pic>
      <p:pic>
        <p:nvPicPr>
          <p:cNvPr id="28" name="Picture 27">
            <a:extLst>
              <a:ext uri="{FF2B5EF4-FFF2-40B4-BE49-F238E27FC236}">
                <a16:creationId xmlns:a16="http://schemas.microsoft.com/office/drawing/2014/main" id="{801D8A2F-3B58-4198-AB34-EF1419EB15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5760" y="1941644"/>
            <a:ext cx="1138127" cy="1138127"/>
          </a:xfrm>
          <a:prstGeom prst="rect">
            <a:avLst/>
          </a:prstGeom>
        </p:spPr>
      </p:pic>
    </p:spTree>
    <p:extLst>
      <p:ext uri="{BB962C8B-B14F-4D97-AF65-F5344CB8AC3E}">
        <p14:creationId xmlns:p14="http://schemas.microsoft.com/office/powerpoint/2010/main" val="24838772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arn(inVertical)">
                                      <p:cBhvr>
                                        <p:cTn id="10" dur="500"/>
                                        <p:tgtEl>
                                          <p:spTgt spid="3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arn(inVertical)">
                                      <p:cBhvr>
                                        <p:cTn id="13" dur="500"/>
                                        <p:tgtEl>
                                          <p:spTgt spid="3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barn(inVertical)">
                                      <p:cBhvr>
                                        <p:cTn id="16" dur="500"/>
                                        <p:tgtEl>
                                          <p:spTgt spid="33"/>
                                        </p:tgtEl>
                                      </p:cBhvr>
                                    </p:animEffect>
                                  </p:childTnLst>
                                </p:cTn>
                              </p:par>
                              <p:par>
                                <p:cTn id="17" presetID="16" presetClass="entr" presetSubtype="21"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arn(inVertical)">
                                      <p:cBhvr>
                                        <p:cTn id="19" dur="500"/>
                                        <p:tgtEl>
                                          <p:spTgt spid="17"/>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arn(inVertical)">
                                      <p:cBhvr>
                                        <p:cTn id="28" dur="500"/>
                                        <p:tgtEl>
                                          <p:spTgt spid="25"/>
                                        </p:tgtEl>
                                      </p:cBhvr>
                                    </p:animEffect>
                                  </p:childTnLst>
                                </p:cTn>
                              </p:par>
                              <p:par>
                                <p:cTn id="29" presetID="16" presetClass="entr" presetSubtype="21"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barn(inVertical)">
                                      <p:cBhvr>
                                        <p:cTn id="31" dur="500"/>
                                        <p:tgtEl>
                                          <p:spTgt spid="36"/>
                                        </p:tgtEl>
                                      </p:cBhvr>
                                    </p:animEffect>
                                  </p:childTnLst>
                                </p:cTn>
                              </p:par>
                              <p:par>
                                <p:cTn id="32" presetID="16" presetClass="entr" presetSubtype="21"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arn(inVertical)">
                                      <p:cBhvr>
                                        <p:cTn id="34" dur="500"/>
                                        <p:tgtEl>
                                          <p:spTgt spid="6"/>
                                        </p:tgtEl>
                                      </p:cBhvr>
                                    </p:animEffect>
                                  </p:childTnLst>
                                </p:cTn>
                              </p:par>
                              <p:par>
                                <p:cTn id="35" presetID="16" presetClass="entr" presetSubtype="21"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arn(inVertical)">
                                      <p:cBhvr>
                                        <p:cTn id="37" dur="500"/>
                                        <p:tgtEl>
                                          <p:spTgt spid="15"/>
                                        </p:tgtEl>
                                      </p:cBhvr>
                                    </p:animEffect>
                                  </p:childTnLst>
                                </p:cTn>
                              </p:par>
                              <p:par>
                                <p:cTn id="38" presetID="16" presetClass="entr" presetSubtype="21" fill="hold"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barn(inVertical)">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4" grpId="0" animBg="1"/>
      <p:bldP spid="33" grpId="0" animBg="1"/>
      <p:bldP spid="19" grpId="0" animBg="1"/>
      <p:bldP spid="22" grpId="0" animBg="1"/>
      <p:bldP spid="2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1. Một số test cases</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963772"/>
            <a:ext cx="7367375" cy="496535"/>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1.1 Test case test chức năng thêm truyện mới</a:t>
            </a:r>
            <a:endParaRPr lang="en-US" altLang="ko-KR" sz="2000" dirty="0">
              <a:solidFill>
                <a:schemeClr val="accent2"/>
              </a:solidFill>
              <a:latin typeface="+mj-lt"/>
            </a:endParaRPr>
          </a:p>
        </p:txBody>
      </p:sp>
      <p:graphicFrame>
        <p:nvGraphicFramePr>
          <p:cNvPr id="3" name="Table 2">
            <a:extLst>
              <a:ext uri="{FF2B5EF4-FFF2-40B4-BE49-F238E27FC236}">
                <a16:creationId xmlns:a16="http://schemas.microsoft.com/office/drawing/2014/main" id="{60837034-F4B5-43EE-8E9C-2375E2842180}"/>
              </a:ext>
            </a:extLst>
          </p:cNvPr>
          <p:cNvGraphicFramePr>
            <a:graphicFrameLocks noGrp="1"/>
          </p:cNvGraphicFramePr>
          <p:nvPr>
            <p:extLst>
              <p:ext uri="{D42A27DB-BD31-4B8C-83A1-F6EECF244321}">
                <p14:modId xmlns:p14="http://schemas.microsoft.com/office/powerpoint/2010/main" val="3115449961"/>
              </p:ext>
            </p:extLst>
          </p:nvPr>
        </p:nvGraphicFramePr>
        <p:xfrm>
          <a:off x="648037" y="1460307"/>
          <a:ext cx="10895925" cy="5246957"/>
        </p:xfrm>
        <a:graphic>
          <a:graphicData uri="http://schemas.openxmlformats.org/drawingml/2006/table">
            <a:tbl>
              <a:tblPr firstRow="1" firstCol="1" bandRow="1">
                <a:tableStyleId>{5940675A-B579-460E-94D1-54222C63F5DA}</a:tableStyleId>
              </a:tblPr>
              <a:tblGrid>
                <a:gridCol w="714899">
                  <a:extLst>
                    <a:ext uri="{9D8B030D-6E8A-4147-A177-3AD203B41FA5}">
                      <a16:colId xmlns:a16="http://schemas.microsoft.com/office/drawing/2014/main" val="3111975004"/>
                    </a:ext>
                  </a:extLst>
                </a:gridCol>
                <a:gridCol w="622715">
                  <a:extLst>
                    <a:ext uri="{9D8B030D-6E8A-4147-A177-3AD203B41FA5}">
                      <a16:colId xmlns:a16="http://schemas.microsoft.com/office/drawing/2014/main" val="3215565768"/>
                    </a:ext>
                  </a:extLst>
                </a:gridCol>
                <a:gridCol w="714899">
                  <a:extLst>
                    <a:ext uri="{9D8B030D-6E8A-4147-A177-3AD203B41FA5}">
                      <a16:colId xmlns:a16="http://schemas.microsoft.com/office/drawing/2014/main" val="2576588202"/>
                    </a:ext>
                  </a:extLst>
                </a:gridCol>
                <a:gridCol w="1062941">
                  <a:extLst>
                    <a:ext uri="{9D8B030D-6E8A-4147-A177-3AD203B41FA5}">
                      <a16:colId xmlns:a16="http://schemas.microsoft.com/office/drawing/2014/main" val="3346743564"/>
                    </a:ext>
                  </a:extLst>
                </a:gridCol>
                <a:gridCol w="1436306">
                  <a:extLst>
                    <a:ext uri="{9D8B030D-6E8A-4147-A177-3AD203B41FA5}">
                      <a16:colId xmlns:a16="http://schemas.microsoft.com/office/drawing/2014/main" val="78565611"/>
                    </a:ext>
                  </a:extLst>
                </a:gridCol>
                <a:gridCol w="3548418">
                  <a:extLst>
                    <a:ext uri="{9D8B030D-6E8A-4147-A177-3AD203B41FA5}">
                      <a16:colId xmlns:a16="http://schemas.microsoft.com/office/drawing/2014/main" val="2517761146"/>
                    </a:ext>
                  </a:extLst>
                </a:gridCol>
                <a:gridCol w="2117220">
                  <a:extLst>
                    <a:ext uri="{9D8B030D-6E8A-4147-A177-3AD203B41FA5}">
                      <a16:colId xmlns:a16="http://schemas.microsoft.com/office/drawing/2014/main" val="1755201220"/>
                    </a:ext>
                  </a:extLst>
                </a:gridCol>
                <a:gridCol w="678527">
                  <a:extLst>
                    <a:ext uri="{9D8B030D-6E8A-4147-A177-3AD203B41FA5}">
                      <a16:colId xmlns:a16="http://schemas.microsoft.com/office/drawing/2014/main" val="175356357"/>
                    </a:ext>
                  </a:extLst>
                </a:gridCol>
              </a:tblGrid>
              <a:tr h="106403">
                <a:tc rowSpan="2">
                  <a:txBody>
                    <a:bodyPr/>
                    <a:lstStyle/>
                    <a:p>
                      <a:pPr algn="ctr">
                        <a:lnSpc>
                          <a:spcPct val="130000"/>
                        </a:lnSpc>
                        <a:spcAft>
                          <a:spcPts val="0"/>
                        </a:spcAft>
                      </a:pPr>
                      <a:r>
                        <a:rPr lang="vi-VN" sz="1200" b="1">
                          <a:effectLst/>
                          <a:latin typeface="Arial" panose="020B0604020202020204" pitchFamily="34" charset="0"/>
                          <a:ea typeface="Arial" panose="020B0604020202020204" pitchFamily="34" charset="0"/>
                          <a:cs typeface="Times New Roman" panose="02020603050405020304" pitchFamily="18" charset="0"/>
                        </a:rPr>
                        <a:t>Mã yêu cầu</a:t>
                      </a:r>
                    </a:p>
                    <a:p>
                      <a:pPr algn="ctr">
                        <a:lnSpc>
                          <a:spcPct val="130000"/>
                        </a:lnSpc>
                        <a:spcAft>
                          <a:spcPts val="0"/>
                        </a:spcAft>
                      </a:pPr>
                      <a:r>
                        <a:rPr lang="vi-VN" sz="1200" b="1">
                          <a:effectLst/>
                          <a:latin typeface="Arial" panose="020B0604020202020204" pitchFamily="34" charset="0"/>
                          <a:ea typeface="Arial" panose="020B0604020202020204" pitchFamily="34" charset="0"/>
                          <a:cs typeface="Times New Roman" panose="02020603050405020304" pitchFamily="18" charset="0"/>
                        </a:rPr>
                        <a:t>REQ_ID</a:t>
                      </a:r>
                    </a:p>
                  </a:txBody>
                  <a:tcPr marL="31501" marR="31501" marT="0" marB="0" anchor="ctr"/>
                </a:tc>
                <a:tc rowSpan="2">
                  <a:txBody>
                    <a:bodyPr/>
                    <a:lstStyle/>
                    <a:p>
                      <a:pPr algn="ctr">
                        <a:lnSpc>
                          <a:spcPct val="130000"/>
                        </a:lnSpc>
                        <a:spcAft>
                          <a:spcPts val="0"/>
                        </a:spcAft>
                      </a:pPr>
                      <a:r>
                        <a:rPr lang="vi-VN" sz="1200" b="1">
                          <a:effectLst/>
                        </a:rPr>
                        <a:t>Mã test case</a:t>
                      </a:r>
                    </a:p>
                    <a:p>
                      <a:pPr algn="ctr">
                        <a:lnSpc>
                          <a:spcPct val="130000"/>
                        </a:lnSpc>
                        <a:spcAft>
                          <a:spcPts val="0"/>
                        </a:spcAft>
                      </a:pPr>
                      <a:r>
                        <a:rPr lang="vi-VN" sz="1200" b="1">
                          <a:effectLst/>
                        </a:rPr>
                        <a:t>TC_ID</a:t>
                      </a:r>
                      <a:endParaRPr lang="vi-VN" sz="1200" b="1">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nchor="ctr"/>
                </a:tc>
                <a:tc gridSpan="6">
                  <a:txBody>
                    <a:bodyPr/>
                    <a:lstStyle/>
                    <a:p>
                      <a:pPr algn="ctr">
                        <a:lnSpc>
                          <a:spcPct val="130000"/>
                        </a:lnSpc>
                        <a:spcAft>
                          <a:spcPts val="0"/>
                        </a:spcAft>
                      </a:pPr>
                      <a:r>
                        <a:rPr lang="vi-VN" sz="1200" b="1">
                          <a:effectLst/>
                        </a:rPr>
                        <a:t>Test content</a:t>
                      </a:r>
                      <a:endParaRPr lang="vi-VN" sz="1200" b="1">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91950731"/>
                  </a:ext>
                </a:extLst>
              </a:tr>
              <a:tr h="473215">
                <a:tc vMerge="1">
                  <a:txBody>
                    <a:bodyPr/>
                    <a:lstStyle/>
                    <a:p>
                      <a:endParaRPr lang="vi-VN"/>
                    </a:p>
                  </a:txBody>
                  <a:tcPr/>
                </a:tc>
                <a:tc vMerge="1">
                  <a:txBody>
                    <a:bodyPr/>
                    <a:lstStyle/>
                    <a:p>
                      <a:endParaRPr lang="vi-VN"/>
                    </a:p>
                  </a:txBody>
                  <a:tcPr/>
                </a:tc>
                <a:tc>
                  <a:txBody>
                    <a:bodyPr/>
                    <a:lstStyle/>
                    <a:p>
                      <a:pPr algn="ctr">
                        <a:lnSpc>
                          <a:spcPct val="130000"/>
                        </a:lnSpc>
                        <a:spcAft>
                          <a:spcPts val="0"/>
                        </a:spcAft>
                      </a:pPr>
                      <a:r>
                        <a:rPr lang="vi-VN" sz="1200" b="1">
                          <a:effectLst/>
                        </a:rPr>
                        <a:t>Chức năng</a:t>
                      </a:r>
                    </a:p>
                    <a:p>
                      <a:pPr algn="ctr">
                        <a:lnSpc>
                          <a:spcPct val="130000"/>
                        </a:lnSpc>
                        <a:spcAft>
                          <a:spcPts val="0"/>
                        </a:spcAft>
                      </a:pPr>
                      <a:r>
                        <a:rPr lang="vi-VN" sz="1200" b="1">
                          <a:effectLst/>
                        </a:rPr>
                        <a:t>Feature</a:t>
                      </a:r>
                      <a:endParaRPr lang="vi-VN" sz="1200" b="1">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nchor="ctr"/>
                </a:tc>
                <a:tc>
                  <a:txBody>
                    <a:bodyPr/>
                    <a:lstStyle/>
                    <a:p>
                      <a:pPr algn="ctr">
                        <a:lnSpc>
                          <a:spcPct val="130000"/>
                        </a:lnSpc>
                        <a:spcAft>
                          <a:spcPts val="0"/>
                        </a:spcAft>
                      </a:pPr>
                      <a:r>
                        <a:rPr lang="vi-VN" sz="1200" b="1">
                          <a:effectLst/>
                        </a:rPr>
                        <a:t>Tiêu đề</a:t>
                      </a:r>
                    </a:p>
                    <a:p>
                      <a:pPr algn="ctr">
                        <a:lnSpc>
                          <a:spcPct val="130000"/>
                        </a:lnSpc>
                        <a:spcAft>
                          <a:spcPts val="0"/>
                        </a:spcAft>
                      </a:pPr>
                      <a:r>
                        <a:rPr lang="vi-VN" sz="1200" b="1">
                          <a:effectLst/>
                        </a:rPr>
                        <a:t>Title</a:t>
                      </a:r>
                      <a:endParaRPr lang="vi-VN" sz="1200" b="1">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nchor="ctr"/>
                </a:tc>
                <a:tc>
                  <a:txBody>
                    <a:bodyPr/>
                    <a:lstStyle/>
                    <a:p>
                      <a:pPr algn="ctr">
                        <a:lnSpc>
                          <a:spcPct val="130000"/>
                        </a:lnSpc>
                        <a:spcAft>
                          <a:spcPts val="0"/>
                        </a:spcAft>
                      </a:pPr>
                      <a:r>
                        <a:rPr lang="vi-VN" sz="1200" b="1">
                          <a:effectLst/>
                        </a:rPr>
                        <a:t>Điều kiện test</a:t>
                      </a:r>
                    </a:p>
                    <a:p>
                      <a:pPr algn="ctr">
                        <a:lnSpc>
                          <a:spcPct val="130000"/>
                        </a:lnSpc>
                        <a:spcAft>
                          <a:spcPts val="0"/>
                        </a:spcAft>
                      </a:pPr>
                      <a:r>
                        <a:rPr lang="vi-VN" sz="1200" b="1">
                          <a:effectLst/>
                        </a:rPr>
                        <a:t>Test precondition</a:t>
                      </a:r>
                      <a:endParaRPr lang="vi-VN" sz="1200" b="1">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nchor="ctr"/>
                </a:tc>
                <a:tc>
                  <a:txBody>
                    <a:bodyPr/>
                    <a:lstStyle/>
                    <a:p>
                      <a:pPr algn="ctr">
                        <a:lnSpc>
                          <a:spcPct val="130000"/>
                        </a:lnSpc>
                        <a:spcAft>
                          <a:spcPts val="0"/>
                        </a:spcAft>
                      </a:pPr>
                      <a:r>
                        <a:rPr lang="vi-VN" sz="1200" b="1">
                          <a:effectLst/>
                        </a:rPr>
                        <a:t>Các bước test</a:t>
                      </a:r>
                    </a:p>
                    <a:p>
                      <a:pPr algn="ctr">
                        <a:lnSpc>
                          <a:spcPct val="130000"/>
                        </a:lnSpc>
                        <a:spcAft>
                          <a:spcPts val="0"/>
                        </a:spcAft>
                      </a:pPr>
                      <a:r>
                        <a:rPr lang="vi-VN" sz="1200" b="1">
                          <a:effectLst/>
                        </a:rPr>
                        <a:t>Test procedure</a:t>
                      </a:r>
                      <a:endParaRPr lang="vi-VN" sz="1200" b="1">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nchor="ctr"/>
                </a:tc>
                <a:tc>
                  <a:txBody>
                    <a:bodyPr/>
                    <a:lstStyle/>
                    <a:p>
                      <a:pPr algn="ctr">
                        <a:lnSpc>
                          <a:spcPct val="130000"/>
                        </a:lnSpc>
                        <a:spcAft>
                          <a:spcPts val="0"/>
                        </a:spcAft>
                      </a:pPr>
                      <a:r>
                        <a:rPr lang="vi-VN" sz="1200" b="1">
                          <a:effectLst/>
                        </a:rPr>
                        <a:t>Kết quả mong đợi</a:t>
                      </a:r>
                    </a:p>
                    <a:p>
                      <a:pPr algn="ctr">
                        <a:lnSpc>
                          <a:spcPct val="130000"/>
                        </a:lnSpc>
                        <a:spcAft>
                          <a:spcPts val="0"/>
                        </a:spcAft>
                      </a:pPr>
                      <a:r>
                        <a:rPr lang="vi-VN" sz="1200" b="1">
                          <a:effectLst/>
                        </a:rPr>
                        <a:t>Expected result</a:t>
                      </a:r>
                      <a:endParaRPr lang="vi-VN" sz="1200" b="1">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nchor="ctr"/>
                </a:tc>
                <a:tc>
                  <a:txBody>
                    <a:bodyPr/>
                    <a:lstStyle/>
                    <a:p>
                      <a:pPr algn="ctr">
                        <a:lnSpc>
                          <a:spcPct val="130000"/>
                        </a:lnSpc>
                        <a:spcAft>
                          <a:spcPts val="0"/>
                        </a:spcAft>
                      </a:pPr>
                      <a:r>
                        <a:rPr lang="vi-VN" sz="1200" b="1">
                          <a:effectLst/>
                        </a:rPr>
                        <a:t>Kết quả test</a:t>
                      </a:r>
                    </a:p>
                    <a:p>
                      <a:pPr algn="ctr">
                        <a:lnSpc>
                          <a:spcPct val="130000"/>
                        </a:lnSpc>
                        <a:spcAft>
                          <a:spcPts val="0"/>
                        </a:spcAft>
                      </a:pPr>
                      <a:r>
                        <a:rPr lang="vi-VN" sz="1200" b="1">
                          <a:effectLst/>
                        </a:rPr>
                        <a:t> </a:t>
                      </a:r>
                      <a:endParaRPr lang="vi-VN" sz="1200" b="1">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nchor="ctr"/>
                </a:tc>
                <a:extLst>
                  <a:ext uri="{0D108BD9-81ED-4DB2-BD59-A6C34878D82A}">
                    <a16:rowId xmlns:a16="http://schemas.microsoft.com/office/drawing/2014/main" val="341595664"/>
                  </a:ext>
                </a:extLst>
              </a:tr>
              <a:tr h="1407745">
                <a:tc>
                  <a:txBody>
                    <a:bodyPr/>
                    <a:lstStyle/>
                    <a:p>
                      <a:pPr algn="ctr">
                        <a:lnSpc>
                          <a:spcPct val="130000"/>
                        </a:lnSpc>
                        <a:spcAft>
                          <a:spcPts val="0"/>
                        </a:spcAft>
                      </a:pPr>
                      <a:r>
                        <a:rPr lang="vi-VN" sz="1200" b="1">
                          <a:effectLst/>
                        </a:rPr>
                        <a:t>UC-10</a:t>
                      </a:r>
                      <a:endParaRPr lang="vi-VN" sz="1200" b="1">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tc>
                <a:tc>
                  <a:txBody>
                    <a:bodyPr/>
                    <a:lstStyle/>
                    <a:p>
                      <a:pPr algn="ctr">
                        <a:lnSpc>
                          <a:spcPct val="130000"/>
                        </a:lnSpc>
                        <a:spcAft>
                          <a:spcPts val="0"/>
                        </a:spcAft>
                      </a:pPr>
                      <a:r>
                        <a:rPr lang="en-US" sz="1200" b="1">
                          <a:effectLst/>
                        </a:rPr>
                        <a:t>TC­-01</a:t>
                      </a:r>
                      <a:endParaRPr lang="vi-VN" sz="1200" b="1">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tc>
                <a:tc>
                  <a:txBody>
                    <a:bodyPr/>
                    <a:lstStyle/>
                    <a:p>
                      <a:pPr algn="ctr">
                        <a:lnSpc>
                          <a:spcPct val="130000"/>
                        </a:lnSpc>
                        <a:spcAft>
                          <a:spcPts val="0"/>
                        </a:spcAft>
                      </a:pPr>
                      <a:r>
                        <a:rPr lang="en-US" sz="1200">
                          <a:effectLst/>
                        </a:rPr>
                        <a:t>Thêm truyện</a:t>
                      </a:r>
                      <a:endParaRPr lang="vi-VN" sz="1200">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tc>
                <a:tc>
                  <a:txBody>
                    <a:bodyPr/>
                    <a:lstStyle/>
                    <a:p>
                      <a:pPr>
                        <a:lnSpc>
                          <a:spcPct val="130000"/>
                        </a:lnSpc>
                        <a:spcAft>
                          <a:spcPts val="0"/>
                        </a:spcAft>
                      </a:pPr>
                      <a:r>
                        <a:rPr lang="en-US" sz="1200">
                          <a:effectLst/>
                        </a:rPr>
                        <a:t>Thêm truyện mới thành côn</a:t>
                      </a:r>
                      <a:r>
                        <a:rPr lang="vi-VN" sz="1200">
                          <a:effectLst/>
                        </a:rPr>
                        <a:t>g</a:t>
                      </a:r>
                      <a:endParaRPr lang="vi-VN" sz="1200">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tc>
                <a:tc>
                  <a:txBody>
                    <a:bodyPr/>
                    <a:lstStyle/>
                    <a:p>
                      <a:pPr>
                        <a:lnSpc>
                          <a:spcPct val="130000"/>
                        </a:lnSpc>
                        <a:spcAft>
                          <a:spcPts val="0"/>
                        </a:spcAft>
                      </a:pPr>
                      <a:r>
                        <a:rPr lang="vi-VN" sz="1200">
                          <a:effectLst/>
                        </a:rPr>
                        <a:t>Truyện mới chưa có trong hệ thống</a:t>
                      </a:r>
                      <a:endParaRPr lang="vi-VN" sz="1200">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tc>
                <a:tc>
                  <a:txBody>
                    <a:bodyPr/>
                    <a:lstStyle/>
                    <a:p>
                      <a:pPr marL="342900" lvl="0" indent="-342900">
                        <a:lnSpc>
                          <a:spcPct val="130000"/>
                        </a:lnSpc>
                        <a:spcAft>
                          <a:spcPts val="0"/>
                        </a:spcAft>
                        <a:buFont typeface="+mj-lt"/>
                        <a:buAutoNum type="arabicPeriod"/>
                      </a:pPr>
                      <a:r>
                        <a:rPr lang="en-US" sz="1200">
                          <a:effectLst/>
                        </a:rPr>
                        <a:t>Tại trang quản lý truyện</a:t>
                      </a:r>
                      <a:endParaRPr lang="vi-VN" sz="1200">
                        <a:effectLst/>
                      </a:endParaRPr>
                    </a:p>
                    <a:p>
                      <a:pPr marL="342900" lvl="0" indent="-342900">
                        <a:lnSpc>
                          <a:spcPct val="130000"/>
                        </a:lnSpc>
                        <a:spcAft>
                          <a:spcPts val="0"/>
                        </a:spcAft>
                        <a:buFont typeface="+mj-lt"/>
                        <a:buAutoNum type="arabicPeriod"/>
                      </a:pPr>
                      <a:r>
                        <a:rPr lang="en-US" sz="1200">
                          <a:effectLst/>
                        </a:rPr>
                        <a:t>Người quản lý nhấn nút “thêm truyện”.</a:t>
                      </a:r>
                      <a:endParaRPr lang="vi-VN" sz="1200">
                        <a:effectLst/>
                      </a:endParaRPr>
                    </a:p>
                    <a:p>
                      <a:pPr marL="342900" lvl="0" indent="-342900">
                        <a:lnSpc>
                          <a:spcPct val="130000"/>
                        </a:lnSpc>
                        <a:spcAft>
                          <a:spcPts val="0"/>
                        </a:spcAft>
                        <a:buFont typeface="+mj-lt"/>
                        <a:buAutoNum type="arabicPeriod"/>
                      </a:pPr>
                      <a:r>
                        <a:rPr lang="en-US" sz="1200">
                          <a:effectLst/>
                        </a:rPr>
                        <a:t>Người quản lý nhập vào thông tin của truyện vào giao diện thêm truyện</a:t>
                      </a:r>
                      <a:endParaRPr lang="vi-VN" sz="1200">
                        <a:effectLst/>
                      </a:endParaRPr>
                    </a:p>
                    <a:p>
                      <a:pPr marL="342900" lvl="0" indent="-342900">
                        <a:lnSpc>
                          <a:spcPct val="130000"/>
                        </a:lnSpc>
                        <a:spcAft>
                          <a:spcPts val="0"/>
                        </a:spcAft>
                        <a:buFont typeface="+mj-lt"/>
                        <a:buAutoNum type="arabicPeriod"/>
                      </a:pPr>
                      <a:r>
                        <a:rPr lang="en-US" sz="1200">
                          <a:effectLst/>
                        </a:rPr>
                        <a:t>Ngườ</a:t>
                      </a:r>
                      <a:r>
                        <a:rPr lang="vi-VN" sz="1200">
                          <a:effectLst/>
                        </a:rPr>
                        <a:t>i</a:t>
                      </a:r>
                      <a:r>
                        <a:rPr lang="en-US" sz="1200">
                          <a:effectLst/>
                        </a:rPr>
                        <a:t> quản lý nhấn nút “Thêm”.</a:t>
                      </a:r>
                      <a:endParaRPr lang="vi-VN" sz="1200">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tc>
                <a:tc>
                  <a:txBody>
                    <a:bodyPr/>
                    <a:lstStyle/>
                    <a:p>
                      <a:pPr marL="342900" lvl="0" indent="-342900">
                        <a:lnSpc>
                          <a:spcPct val="130000"/>
                        </a:lnSpc>
                        <a:spcAft>
                          <a:spcPts val="0"/>
                        </a:spcAft>
                        <a:buFont typeface="Times New Roman" panose="02020603050405020304" pitchFamily="18" charset="0"/>
                        <a:buChar char="-"/>
                      </a:pPr>
                      <a:r>
                        <a:rPr lang="en-US" sz="1200">
                          <a:effectLst/>
                        </a:rPr>
                        <a:t>Truyện mới được thêm thành công.</a:t>
                      </a:r>
                      <a:endParaRPr lang="vi-VN" sz="1200">
                        <a:effectLst/>
                      </a:endParaRPr>
                    </a:p>
                    <a:p>
                      <a:pPr marL="342900" lvl="0" indent="-342900">
                        <a:lnSpc>
                          <a:spcPct val="130000"/>
                        </a:lnSpc>
                        <a:spcAft>
                          <a:spcPts val="0"/>
                        </a:spcAft>
                        <a:buFont typeface="Times New Roman" panose="02020603050405020304" pitchFamily="18" charset="0"/>
                        <a:buChar char="-"/>
                      </a:pPr>
                      <a:r>
                        <a:rPr lang="en-US" sz="1200">
                          <a:effectLst/>
                        </a:rPr>
                        <a:t>Hệ thống thông báo thên truyện mới thành công</a:t>
                      </a:r>
                      <a:endParaRPr lang="vi-VN" sz="1200">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tc>
                <a:tc>
                  <a:txBody>
                    <a:bodyPr/>
                    <a:lstStyle/>
                    <a:p>
                      <a:pPr algn="ctr">
                        <a:lnSpc>
                          <a:spcPct val="130000"/>
                        </a:lnSpc>
                        <a:spcAft>
                          <a:spcPts val="0"/>
                        </a:spcAft>
                      </a:pPr>
                      <a:r>
                        <a:rPr lang="en-US" sz="1200">
                          <a:effectLst/>
                        </a:rPr>
                        <a:t>Pass</a:t>
                      </a:r>
                      <a:endParaRPr lang="vi-VN" sz="1200">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tc>
                <a:extLst>
                  <a:ext uri="{0D108BD9-81ED-4DB2-BD59-A6C34878D82A}">
                    <a16:rowId xmlns:a16="http://schemas.microsoft.com/office/drawing/2014/main" val="3706448766"/>
                  </a:ext>
                </a:extLst>
              </a:tr>
              <a:tr h="1074534">
                <a:tc>
                  <a:txBody>
                    <a:bodyPr/>
                    <a:lstStyle/>
                    <a:p>
                      <a:pPr algn="ctr">
                        <a:lnSpc>
                          <a:spcPct val="130000"/>
                        </a:lnSpc>
                        <a:spcAft>
                          <a:spcPts val="0"/>
                        </a:spcAft>
                      </a:pPr>
                      <a:r>
                        <a:rPr lang="vi-VN" sz="1200" b="1">
                          <a:effectLst/>
                        </a:rPr>
                        <a:t>UC-10</a:t>
                      </a:r>
                      <a:endParaRPr lang="vi-VN" sz="1200" b="1">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tc>
                <a:tc>
                  <a:txBody>
                    <a:bodyPr/>
                    <a:lstStyle/>
                    <a:p>
                      <a:pPr algn="ctr">
                        <a:lnSpc>
                          <a:spcPct val="130000"/>
                        </a:lnSpc>
                        <a:spcAft>
                          <a:spcPts val="0"/>
                        </a:spcAft>
                      </a:pPr>
                      <a:r>
                        <a:rPr lang="en-US" sz="1200" b="1">
                          <a:effectLst/>
                        </a:rPr>
                        <a:t>TC­-02</a:t>
                      </a:r>
                      <a:endParaRPr lang="vi-VN" sz="1200" b="1">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tc>
                <a:tc>
                  <a:txBody>
                    <a:bodyPr/>
                    <a:lstStyle/>
                    <a:p>
                      <a:pPr algn="ctr">
                        <a:lnSpc>
                          <a:spcPct val="130000"/>
                        </a:lnSpc>
                        <a:spcAft>
                          <a:spcPts val="0"/>
                        </a:spcAft>
                      </a:pPr>
                      <a:r>
                        <a:rPr lang="en-US" sz="1200">
                          <a:effectLst/>
                        </a:rPr>
                        <a:t>Thêm truyện</a:t>
                      </a:r>
                      <a:endParaRPr lang="vi-VN" sz="1200">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tc>
                <a:tc>
                  <a:txBody>
                    <a:bodyPr/>
                    <a:lstStyle/>
                    <a:p>
                      <a:pPr>
                        <a:lnSpc>
                          <a:spcPct val="130000"/>
                        </a:lnSpc>
                        <a:spcAft>
                          <a:spcPts val="0"/>
                        </a:spcAft>
                      </a:pPr>
                      <a:r>
                        <a:rPr lang="en-US" sz="1200">
                          <a:effectLst/>
                        </a:rPr>
                        <a:t>Thêm truyện bị trùng tên truyện</a:t>
                      </a:r>
                      <a:endParaRPr lang="vi-VN" sz="1200">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tc>
                <a:tc>
                  <a:txBody>
                    <a:bodyPr/>
                    <a:lstStyle/>
                    <a:p>
                      <a:pPr>
                        <a:lnSpc>
                          <a:spcPct val="130000"/>
                        </a:lnSpc>
                        <a:spcAft>
                          <a:spcPts val="0"/>
                        </a:spcAft>
                      </a:pPr>
                      <a:r>
                        <a:rPr lang="en-US" sz="1200">
                          <a:effectLst/>
                        </a:rPr>
                        <a:t>Thêm mới một truyện chưa có trong hệ thống.</a:t>
                      </a:r>
                      <a:endParaRPr lang="vi-VN" sz="1200">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tc>
                <a:tc>
                  <a:txBody>
                    <a:bodyPr/>
                    <a:lstStyle/>
                    <a:p>
                      <a:pPr marL="342900" lvl="0" indent="-342900">
                        <a:lnSpc>
                          <a:spcPct val="130000"/>
                        </a:lnSpc>
                        <a:spcAft>
                          <a:spcPts val="800"/>
                        </a:spcAft>
                        <a:buFont typeface="+mj-lt"/>
                        <a:buAutoNum type="arabicPeriod"/>
                      </a:pPr>
                      <a:r>
                        <a:rPr lang="en-US" sz="1200">
                          <a:effectLst/>
                        </a:rPr>
                        <a:t>Tại trang quản lý truyện</a:t>
                      </a:r>
                      <a:endParaRPr lang="vi-VN" sz="1200">
                        <a:effectLst/>
                      </a:endParaRPr>
                    </a:p>
                    <a:p>
                      <a:pPr marL="342900" lvl="0" indent="-342900">
                        <a:lnSpc>
                          <a:spcPct val="130000"/>
                        </a:lnSpc>
                        <a:spcAft>
                          <a:spcPts val="800"/>
                        </a:spcAft>
                        <a:buFont typeface="+mj-lt"/>
                        <a:buAutoNum type="arabicPeriod"/>
                      </a:pPr>
                      <a:r>
                        <a:rPr lang="en-US" sz="1200">
                          <a:effectLst/>
                        </a:rPr>
                        <a:t>Người quản lý nhấn nút “thêm truyện”.</a:t>
                      </a:r>
                      <a:endParaRPr lang="vi-VN" sz="1200">
                        <a:effectLst/>
                      </a:endParaRPr>
                    </a:p>
                    <a:p>
                      <a:pPr marL="342900" lvl="0" indent="-342900">
                        <a:lnSpc>
                          <a:spcPct val="130000"/>
                        </a:lnSpc>
                        <a:spcAft>
                          <a:spcPts val="800"/>
                        </a:spcAft>
                        <a:buFont typeface="+mj-lt"/>
                        <a:buAutoNum type="arabicPeriod"/>
                      </a:pPr>
                      <a:r>
                        <a:rPr lang="en-US" sz="1200">
                          <a:effectLst/>
                        </a:rPr>
                        <a:t>Người quản lý nhập vào thông tin của truyện vào giao diện thêm truyện</a:t>
                      </a:r>
                      <a:endParaRPr lang="vi-VN" sz="1200">
                        <a:effectLst/>
                      </a:endParaRPr>
                    </a:p>
                    <a:p>
                      <a:pPr marL="342900" lvl="0" indent="-342900">
                        <a:lnSpc>
                          <a:spcPct val="130000"/>
                        </a:lnSpc>
                        <a:spcAft>
                          <a:spcPts val="800"/>
                        </a:spcAft>
                        <a:buFont typeface="+mj-lt"/>
                        <a:buAutoNum type="arabicPeriod"/>
                      </a:pPr>
                      <a:r>
                        <a:rPr lang="en-US" sz="1200">
                          <a:effectLst/>
                        </a:rPr>
                        <a:t>Người quản lý nhấn nút “Thêm”.</a:t>
                      </a:r>
                      <a:endParaRPr lang="vi-VN" sz="1200">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tc>
                <a:tc>
                  <a:txBody>
                    <a:bodyPr/>
                    <a:lstStyle/>
                    <a:p>
                      <a:pPr marL="342900" lvl="0" indent="-342900">
                        <a:lnSpc>
                          <a:spcPct val="130000"/>
                        </a:lnSpc>
                        <a:spcAft>
                          <a:spcPts val="0"/>
                        </a:spcAft>
                        <a:buFont typeface="Times New Roman" panose="02020603050405020304" pitchFamily="18" charset="0"/>
                        <a:buChar char="-"/>
                      </a:pPr>
                      <a:r>
                        <a:rPr lang="en-US" sz="1200">
                          <a:effectLst/>
                        </a:rPr>
                        <a:t>Hệ  thống thông báo “Tên truyện bị trùng xin kiểm tra lại”.</a:t>
                      </a:r>
                      <a:endParaRPr lang="vi-VN" sz="1200">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tc>
                <a:tc>
                  <a:txBody>
                    <a:bodyPr/>
                    <a:lstStyle/>
                    <a:p>
                      <a:pPr algn="ctr">
                        <a:lnSpc>
                          <a:spcPct val="130000"/>
                        </a:lnSpc>
                        <a:spcAft>
                          <a:spcPts val="0"/>
                        </a:spcAft>
                      </a:pPr>
                      <a:r>
                        <a:rPr lang="en-US" sz="1200">
                          <a:effectLst/>
                        </a:rPr>
                        <a:t>Pass</a:t>
                      </a:r>
                      <a:endParaRPr lang="vi-VN" sz="1200">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tc>
                <a:extLst>
                  <a:ext uri="{0D108BD9-81ED-4DB2-BD59-A6C34878D82A}">
                    <a16:rowId xmlns:a16="http://schemas.microsoft.com/office/drawing/2014/main" val="1194539406"/>
                  </a:ext>
                </a:extLst>
              </a:tr>
              <a:tr h="1289441">
                <a:tc>
                  <a:txBody>
                    <a:bodyPr/>
                    <a:lstStyle/>
                    <a:p>
                      <a:pPr algn="ctr">
                        <a:lnSpc>
                          <a:spcPct val="130000"/>
                        </a:lnSpc>
                        <a:spcAft>
                          <a:spcPts val="0"/>
                        </a:spcAft>
                      </a:pPr>
                      <a:r>
                        <a:rPr lang="vi-VN" sz="1200" b="1">
                          <a:effectLst/>
                        </a:rPr>
                        <a:t>UC-10</a:t>
                      </a:r>
                      <a:endParaRPr lang="vi-VN" sz="1200" b="1">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tc>
                <a:tc>
                  <a:txBody>
                    <a:bodyPr/>
                    <a:lstStyle/>
                    <a:p>
                      <a:pPr algn="ctr">
                        <a:lnSpc>
                          <a:spcPct val="130000"/>
                        </a:lnSpc>
                        <a:spcAft>
                          <a:spcPts val="0"/>
                        </a:spcAft>
                      </a:pPr>
                      <a:r>
                        <a:rPr lang="en-US" sz="1200" b="1">
                          <a:effectLst/>
                        </a:rPr>
                        <a:t>TC­-03</a:t>
                      </a:r>
                      <a:endParaRPr lang="vi-VN" sz="1200" b="1">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tc>
                <a:tc>
                  <a:txBody>
                    <a:bodyPr/>
                    <a:lstStyle/>
                    <a:p>
                      <a:pPr algn="ctr">
                        <a:lnSpc>
                          <a:spcPct val="130000"/>
                        </a:lnSpc>
                        <a:spcAft>
                          <a:spcPts val="0"/>
                        </a:spcAft>
                      </a:pPr>
                      <a:r>
                        <a:rPr lang="en-US" sz="1200">
                          <a:effectLst/>
                        </a:rPr>
                        <a:t>Thêm truyện</a:t>
                      </a:r>
                      <a:endParaRPr lang="vi-VN" sz="1200">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tc>
                <a:tc>
                  <a:txBody>
                    <a:bodyPr/>
                    <a:lstStyle/>
                    <a:p>
                      <a:pPr>
                        <a:lnSpc>
                          <a:spcPct val="130000"/>
                        </a:lnSpc>
                        <a:spcAft>
                          <a:spcPts val="0"/>
                        </a:spcAft>
                      </a:pPr>
                      <a:r>
                        <a:rPr lang="en-US" sz="1200">
                          <a:effectLst/>
                        </a:rPr>
                        <a:t>Không nhập thông tin truyện</a:t>
                      </a:r>
                      <a:endParaRPr lang="vi-VN" sz="1200">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tc>
                <a:tc>
                  <a:txBody>
                    <a:bodyPr/>
                    <a:lstStyle/>
                    <a:p>
                      <a:pPr>
                        <a:lnSpc>
                          <a:spcPct val="130000"/>
                        </a:lnSpc>
                        <a:spcAft>
                          <a:spcPts val="0"/>
                        </a:spcAft>
                      </a:pPr>
                      <a:r>
                        <a:rPr lang="en-US" sz="1200">
                          <a:effectLst/>
                        </a:rPr>
                        <a:t>Thêm mới truyện vào hệ thống</a:t>
                      </a:r>
                      <a:endParaRPr lang="vi-VN" sz="1200">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tc>
                <a:tc>
                  <a:txBody>
                    <a:bodyPr/>
                    <a:lstStyle/>
                    <a:p>
                      <a:pPr marL="342900" lvl="0" indent="-342900">
                        <a:lnSpc>
                          <a:spcPct val="130000"/>
                        </a:lnSpc>
                        <a:spcAft>
                          <a:spcPts val="800"/>
                        </a:spcAft>
                        <a:buFont typeface="+mj-lt"/>
                        <a:buAutoNum type="arabicPeriod"/>
                      </a:pPr>
                      <a:r>
                        <a:rPr lang="en-US" sz="1200">
                          <a:effectLst/>
                        </a:rPr>
                        <a:t>Tại trang quản lý truyện</a:t>
                      </a:r>
                      <a:endParaRPr lang="vi-VN" sz="1200">
                        <a:effectLst/>
                      </a:endParaRPr>
                    </a:p>
                    <a:p>
                      <a:pPr marL="342900" lvl="0" indent="-342900">
                        <a:lnSpc>
                          <a:spcPct val="130000"/>
                        </a:lnSpc>
                        <a:spcAft>
                          <a:spcPts val="800"/>
                        </a:spcAft>
                        <a:buFont typeface="+mj-lt"/>
                        <a:buAutoNum type="arabicPeriod"/>
                      </a:pPr>
                      <a:r>
                        <a:rPr lang="en-US" sz="1200">
                          <a:effectLst/>
                        </a:rPr>
                        <a:t>Người quản lý nhấn nút “thêm truyện”.</a:t>
                      </a:r>
                      <a:endParaRPr lang="vi-VN" sz="1200">
                        <a:effectLst/>
                      </a:endParaRPr>
                    </a:p>
                    <a:p>
                      <a:pPr marL="342900" lvl="0" indent="-342900">
                        <a:lnSpc>
                          <a:spcPct val="130000"/>
                        </a:lnSpc>
                        <a:spcAft>
                          <a:spcPts val="800"/>
                        </a:spcAft>
                        <a:buFont typeface="+mj-lt"/>
                        <a:buAutoNum type="arabicPeriod"/>
                      </a:pPr>
                      <a:r>
                        <a:rPr lang="en-US" sz="1200">
                          <a:effectLst/>
                        </a:rPr>
                        <a:t>Người quản lý không nhập vào thông tin của truyện vào giao diện thêm truyện</a:t>
                      </a:r>
                      <a:endParaRPr lang="vi-VN" sz="1200">
                        <a:effectLst/>
                      </a:endParaRPr>
                    </a:p>
                    <a:p>
                      <a:pPr marL="342900" lvl="0" indent="-342900">
                        <a:lnSpc>
                          <a:spcPct val="130000"/>
                        </a:lnSpc>
                        <a:spcAft>
                          <a:spcPts val="800"/>
                        </a:spcAft>
                        <a:buFont typeface="+mj-lt"/>
                        <a:buAutoNum type="arabicPeriod"/>
                      </a:pPr>
                      <a:r>
                        <a:rPr lang="en-US" sz="1200">
                          <a:effectLst/>
                        </a:rPr>
                        <a:t>Người quản lý nhấn nút “Thêm”.</a:t>
                      </a:r>
                      <a:endParaRPr lang="vi-VN" sz="1200">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tc>
                <a:tc>
                  <a:txBody>
                    <a:bodyPr/>
                    <a:lstStyle/>
                    <a:p>
                      <a:pPr marL="342900" lvl="0" indent="-342900">
                        <a:lnSpc>
                          <a:spcPct val="130000"/>
                        </a:lnSpc>
                        <a:spcAft>
                          <a:spcPts val="0"/>
                        </a:spcAft>
                        <a:buFont typeface="Times New Roman" panose="02020603050405020304" pitchFamily="18" charset="0"/>
                        <a:buChar char="-"/>
                      </a:pPr>
                      <a:r>
                        <a:rPr lang="en-US" sz="1200">
                          <a:effectLst/>
                        </a:rPr>
                        <a:t>Hệ thống không cho phép người dùng nhấn nút lưu khi chưa nhập đủ thông tin truyện</a:t>
                      </a:r>
                      <a:endParaRPr lang="vi-VN" sz="1200">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tc>
                <a:tc>
                  <a:txBody>
                    <a:bodyPr/>
                    <a:lstStyle/>
                    <a:p>
                      <a:pPr algn="ctr">
                        <a:lnSpc>
                          <a:spcPct val="130000"/>
                        </a:lnSpc>
                        <a:spcAft>
                          <a:spcPts val="0"/>
                        </a:spcAft>
                      </a:pPr>
                      <a:r>
                        <a:rPr lang="en-US" sz="1200">
                          <a:effectLst/>
                        </a:rPr>
                        <a:t>Pass</a:t>
                      </a:r>
                      <a:endParaRPr lang="vi-VN" sz="1200">
                        <a:effectLst/>
                        <a:latin typeface="Arial" panose="020B0604020202020204" pitchFamily="34" charset="0"/>
                        <a:ea typeface="Arial" panose="020B0604020202020204" pitchFamily="34" charset="0"/>
                        <a:cs typeface="Times New Roman" panose="02020603050405020304" pitchFamily="18" charset="0"/>
                      </a:endParaRPr>
                    </a:p>
                  </a:txBody>
                  <a:tcPr marL="31501" marR="31501" marT="0" marB="0"/>
                </a:tc>
                <a:extLst>
                  <a:ext uri="{0D108BD9-81ED-4DB2-BD59-A6C34878D82A}">
                    <a16:rowId xmlns:a16="http://schemas.microsoft.com/office/drawing/2014/main" val="875830561"/>
                  </a:ext>
                </a:extLst>
              </a:tr>
            </a:tbl>
          </a:graphicData>
        </a:graphic>
      </p:graphicFrame>
    </p:spTree>
    <p:extLst>
      <p:ext uri="{BB962C8B-B14F-4D97-AF65-F5344CB8AC3E}">
        <p14:creationId xmlns:p14="http://schemas.microsoft.com/office/powerpoint/2010/main" val="2442881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1. Yêu cầu chức năng</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264028"/>
            <a:ext cx="7409811" cy="32909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1.1 Các use case hệ thống</a:t>
            </a:r>
            <a:endParaRPr lang="en-US" altLang="ko-KR" sz="2000" dirty="0">
              <a:solidFill>
                <a:schemeClr val="accent2"/>
              </a:solidFill>
              <a:latin typeface="+mj-lt"/>
            </a:endParaRPr>
          </a:p>
        </p:txBody>
      </p:sp>
      <p:sp>
        <p:nvSpPr>
          <p:cNvPr id="25" name="Shape 573">
            <a:extLst>
              <a:ext uri="{FF2B5EF4-FFF2-40B4-BE49-F238E27FC236}">
                <a16:creationId xmlns:a16="http://schemas.microsoft.com/office/drawing/2014/main" id="{CE034960-73B4-457B-A91F-487FFD71A05D}"/>
              </a:ext>
            </a:extLst>
          </p:cNvPr>
          <p:cNvSpPr txBox="1">
            <a:spLocks/>
          </p:cNvSpPr>
          <p:nvPr/>
        </p:nvSpPr>
        <p:spPr>
          <a:xfrm>
            <a:off x="4681182" y="2059498"/>
            <a:ext cx="3466531" cy="2688304"/>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sz="1900" b="1">
                <a:latin typeface="+mn-lt"/>
              </a:rPr>
              <a:t>Người dịch</a:t>
            </a:r>
          </a:p>
          <a:p>
            <a:pPr marL="285750" lvl="1" indent="-285750">
              <a:buFont typeface="Arial" pitchFamily="34" charset="0"/>
              <a:buChar char="•"/>
            </a:pPr>
            <a:r>
              <a:rPr lang="vi-VN" sz="1900">
                <a:latin typeface="+mn-lt"/>
              </a:rPr>
              <a:t>Quản lý truyện nhóm dịch</a:t>
            </a:r>
          </a:p>
          <a:p>
            <a:pPr marL="285750" lvl="1" indent="-285750">
              <a:buFont typeface="Arial" pitchFamily="34" charset="0"/>
              <a:buChar char="•"/>
            </a:pPr>
            <a:r>
              <a:rPr lang="vi-VN" sz="1900">
                <a:latin typeface="+mn-lt"/>
              </a:rPr>
              <a:t>Quản lý chương theo truyện</a:t>
            </a:r>
          </a:p>
          <a:p>
            <a:pPr marL="285750" lvl="1" indent="-285750">
              <a:buFont typeface="Arial" pitchFamily="34" charset="0"/>
              <a:buChar char="•"/>
            </a:pPr>
            <a:r>
              <a:rPr lang="vi-VN" sz="1900">
                <a:latin typeface="+mn-lt"/>
              </a:rPr>
              <a:t>Quản lý thành viên nhóm dịch</a:t>
            </a:r>
          </a:p>
          <a:p>
            <a:pPr marL="285750" lvl="1" indent="-285750">
              <a:buFont typeface="Arial" pitchFamily="34" charset="0"/>
              <a:buChar char="•"/>
            </a:pPr>
            <a:endParaRPr lang="en-US" sz="1900">
              <a:latin typeface="+mn-lt"/>
            </a:endParaRPr>
          </a:p>
        </p:txBody>
      </p:sp>
      <p:sp>
        <p:nvSpPr>
          <p:cNvPr id="26" name="Shape 574">
            <a:extLst>
              <a:ext uri="{FF2B5EF4-FFF2-40B4-BE49-F238E27FC236}">
                <a16:creationId xmlns:a16="http://schemas.microsoft.com/office/drawing/2014/main" id="{8D8F3BFA-84F2-40E0-BB45-B255C6325115}"/>
              </a:ext>
            </a:extLst>
          </p:cNvPr>
          <p:cNvSpPr txBox="1">
            <a:spLocks/>
          </p:cNvSpPr>
          <p:nvPr/>
        </p:nvSpPr>
        <p:spPr>
          <a:xfrm>
            <a:off x="8551976" y="1936668"/>
            <a:ext cx="3096657" cy="36171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sz="1900" b="1">
                <a:latin typeface="+mn-lt"/>
              </a:rPr>
              <a:t>N</a:t>
            </a:r>
            <a:r>
              <a:rPr lang="vi-VN" sz="1900" b="1">
                <a:latin typeface="+mn-lt"/>
              </a:rPr>
              <a:t>gười quản lý</a:t>
            </a:r>
            <a:endParaRPr lang="en" sz="1900" b="1">
              <a:latin typeface="+mn-lt"/>
            </a:endParaRPr>
          </a:p>
          <a:p>
            <a:pPr marL="285750" lvl="1" indent="-285750">
              <a:buFont typeface="Arial" pitchFamily="34" charset="0"/>
              <a:buChar char="•"/>
            </a:pPr>
            <a:r>
              <a:rPr lang="vi-VN" sz="1900">
                <a:latin typeface="+mn-lt"/>
              </a:rPr>
              <a:t>Quản lý danh mục truyện</a:t>
            </a:r>
          </a:p>
          <a:p>
            <a:pPr marL="285750" lvl="1" indent="-285750">
              <a:buFont typeface="Arial" pitchFamily="34" charset="0"/>
              <a:buChar char="•"/>
            </a:pPr>
            <a:r>
              <a:rPr lang="vi-VN" sz="1900">
                <a:latin typeface="+mn-lt"/>
              </a:rPr>
              <a:t>Quản lý thể loại truyện</a:t>
            </a:r>
          </a:p>
          <a:p>
            <a:pPr marL="285750" lvl="1" indent="-285750">
              <a:buFont typeface="Arial" pitchFamily="34" charset="0"/>
              <a:buChar char="•"/>
            </a:pPr>
            <a:r>
              <a:rPr lang="vi-VN" sz="1900">
                <a:latin typeface="+mn-lt"/>
              </a:rPr>
              <a:t>Quản lý tất cả truyện</a:t>
            </a:r>
          </a:p>
          <a:p>
            <a:pPr marL="285750" lvl="1" indent="-285750">
              <a:buFont typeface="Arial" pitchFamily="34" charset="0"/>
              <a:buChar char="•"/>
            </a:pPr>
            <a:r>
              <a:rPr lang="vi-VN" sz="1900">
                <a:latin typeface="+mn-lt"/>
              </a:rPr>
              <a:t>Quản lý tất cả nhóm dịch</a:t>
            </a:r>
          </a:p>
          <a:p>
            <a:pPr marL="285750" lvl="1" indent="-285750">
              <a:buFont typeface="Arial" pitchFamily="34" charset="0"/>
              <a:buChar char="•"/>
            </a:pPr>
            <a:r>
              <a:rPr lang="vi-VN" sz="1900">
                <a:latin typeface="+mn-lt"/>
              </a:rPr>
              <a:t>Quản lý người dùng</a:t>
            </a:r>
          </a:p>
          <a:p>
            <a:pPr marL="285750" lvl="1" indent="-285750">
              <a:buFont typeface="Arial" pitchFamily="34" charset="0"/>
              <a:buChar char="•"/>
            </a:pPr>
            <a:r>
              <a:rPr lang="vi-VN" sz="1900">
                <a:latin typeface="+mn-lt"/>
              </a:rPr>
              <a:t>Quản lý tiếp nhận phản hồi</a:t>
            </a:r>
          </a:p>
          <a:p>
            <a:pPr marL="285750" indent="-285750">
              <a:buFont typeface="Arial" pitchFamily="34" charset="0"/>
              <a:buChar char="•"/>
            </a:pPr>
            <a:endParaRPr lang="en-US" sz="1900">
              <a:latin typeface="+mn-lt"/>
            </a:endParaRPr>
          </a:p>
        </p:txBody>
      </p:sp>
      <p:sp>
        <p:nvSpPr>
          <p:cNvPr id="27" name="Shape 573">
            <a:extLst>
              <a:ext uri="{FF2B5EF4-FFF2-40B4-BE49-F238E27FC236}">
                <a16:creationId xmlns:a16="http://schemas.microsoft.com/office/drawing/2014/main" id="{5398ED1C-16D5-4A35-BCC7-095FE8E34DB1}"/>
              </a:ext>
            </a:extLst>
          </p:cNvPr>
          <p:cNvSpPr txBox="1">
            <a:spLocks/>
          </p:cNvSpPr>
          <p:nvPr/>
        </p:nvSpPr>
        <p:spPr>
          <a:xfrm>
            <a:off x="1255594" y="2032202"/>
            <a:ext cx="3021325" cy="1511443"/>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sz="1900" b="1">
                <a:latin typeface="+mn-lt"/>
              </a:rPr>
              <a:t>Người đọc</a:t>
            </a:r>
          </a:p>
          <a:p>
            <a:pPr marL="285750" lvl="1" indent="-285750">
              <a:buFont typeface="Arial" pitchFamily="34" charset="0"/>
              <a:buChar char="•"/>
            </a:pPr>
            <a:r>
              <a:rPr lang="en-US" sz="1900">
                <a:latin typeface="+mn-lt"/>
              </a:rPr>
              <a:t>Tùy chỉnh giao diện đọc</a:t>
            </a:r>
          </a:p>
          <a:p>
            <a:pPr marL="285750" lvl="1" indent="-285750">
              <a:buFont typeface="Arial" pitchFamily="34" charset="0"/>
              <a:buChar char="•"/>
            </a:pPr>
            <a:r>
              <a:rPr lang="en-US" sz="1900">
                <a:latin typeface="+mn-lt"/>
              </a:rPr>
              <a:t>Bình luận ý kiến</a:t>
            </a:r>
          </a:p>
          <a:p>
            <a:pPr marL="285750" lvl="1" indent="-285750">
              <a:buFont typeface="Arial" pitchFamily="34" charset="0"/>
              <a:buChar char="•"/>
            </a:pPr>
            <a:r>
              <a:rPr lang="en-US" sz="1900">
                <a:latin typeface="+mn-lt"/>
              </a:rPr>
              <a:t>Gửi phản hồi</a:t>
            </a:r>
          </a:p>
          <a:p>
            <a:pPr marL="285750" lvl="1" indent="-285750">
              <a:buFont typeface="Arial" pitchFamily="34" charset="0"/>
              <a:buChar char="•"/>
            </a:pPr>
            <a:endParaRPr lang="en-US" sz="1900">
              <a:latin typeface="+mn-lt"/>
            </a:endParaRPr>
          </a:p>
        </p:txBody>
      </p:sp>
      <p:sp>
        <p:nvSpPr>
          <p:cNvPr id="28" name="Shape 574">
            <a:extLst>
              <a:ext uri="{FF2B5EF4-FFF2-40B4-BE49-F238E27FC236}">
                <a16:creationId xmlns:a16="http://schemas.microsoft.com/office/drawing/2014/main" id="{F83ECCA0-5B04-47F1-8BF1-55E5D3B029B2}"/>
              </a:ext>
            </a:extLst>
          </p:cNvPr>
          <p:cNvSpPr txBox="1">
            <a:spLocks/>
          </p:cNvSpPr>
          <p:nvPr/>
        </p:nvSpPr>
        <p:spPr>
          <a:xfrm>
            <a:off x="1223036" y="4248894"/>
            <a:ext cx="4114551" cy="1839415"/>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sz="1900" b="1">
                <a:latin typeface="+mn-lt"/>
              </a:rPr>
              <a:t>N</a:t>
            </a:r>
            <a:r>
              <a:rPr lang="vi-VN" sz="1900" b="1">
                <a:latin typeface="+mn-lt"/>
              </a:rPr>
              <a:t>goài ra có một số use case dùng chung:</a:t>
            </a:r>
            <a:endParaRPr lang="en" sz="1900" b="1">
              <a:latin typeface="+mn-lt"/>
            </a:endParaRPr>
          </a:p>
          <a:p>
            <a:pPr marL="285750" lvl="1" indent="-285750">
              <a:buFont typeface="Arial" pitchFamily="34" charset="0"/>
              <a:buChar char="•"/>
            </a:pPr>
            <a:r>
              <a:rPr lang="vi-VN" sz="1900">
                <a:latin typeface="+mn-lt"/>
              </a:rPr>
              <a:t>Tìm kiếm truyện</a:t>
            </a:r>
          </a:p>
          <a:p>
            <a:pPr marL="285750" lvl="1" indent="-285750">
              <a:buFont typeface="Arial" pitchFamily="34" charset="0"/>
              <a:buChar char="•"/>
            </a:pPr>
            <a:r>
              <a:rPr lang="vi-VN" sz="1900">
                <a:latin typeface="+mn-lt"/>
              </a:rPr>
              <a:t>Thống kê thông tin</a:t>
            </a:r>
          </a:p>
          <a:p>
            <a:pPr marL="285750" indent="-285750">
              <a:buFont typeface="Arial" pitchFamily="34" charset="0"/>
              <a:buChar char="•"/>
            </a:pPr>
            <a:endParaRPr lang="en-US" sz="1900">
              <a:latin typeface="+mn-lt"/>
            </a:endParaRPr>
          </a:p>
        </p:txBody>
      </p:sp>
    </p:spTree>
    <p:extLst>
      <p:ext uri="{BB962C8B-B14F-4D97-AF65-F5344CB8AC3E}">
        <p14:creationId xmlns:p14="http://schemas.microsoft.com/office/powerpoint/2010/main" val="25325048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arn(inVertical)">
                                      <p:cBhvr>
                                        <p:cTn id="10" dur="500"/>
                                        <p:tgtEl>
                                          <p:spTgt spid="2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arn(inVertical)">
                                      <p:cBhvr>
                                        <p:cTn id="13" dur="500"/>
                                        <p:tgtEl>
                                          <p:spTgt spid="2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arn(inVertical)">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1. Một số test cases</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963772"/>
            <a:ext cx="7367375" cy="496535"/>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1.2 Test case xóa truyện</a:t>
            </a:r>
            <a:endParaRPr lang="en-US" altLang="ko-KR" sz="2000" dirty="0">
              <a:solidFill>
                <a:schemeClr val="accent2"/>
              </a:solidFill>
              <a:latin typeface="+mj-lt"/>
            </a:endParaRPr>
          </a:p>
        </p:txBody>
      </p:sp>
      <p:graphicFrame>
        <p:nvGraphicFramePr>
          <p:cNvPr id="2" name="Table 1">
            <a:extLst>
              <a:ext uri="{FF2B5EF4-FFF2-40B4-BE49-F238E27FC236}">
                <a16:creationId xmlns:a16="http://schemas.microsoft.com/office/drawing/2014/main" id="{5856414F-1169-4155-AEC6-D552E845A92F}"/>
              </a:ext>
            </a:extLst>
          </p:cNvPr>
          <p:cNvGraphicFramePr>
            <a:graphicFrameLocks noGrp="1"/>
          </p:cNvGraphicFramePr>
          <p:nvPr>
            <p:extLst>
              <p:ext uri="{D42A27DB-BD31-4B8C-83A1-F6EECF244321}">
                <p14:modId xmlns:p14="http://schemas.microsoft.com/office/powerpoint/2010/main" val="1095877821"/>
              </p:ext>
            </p:extLst>
          </p:nvPr>
        </p:nvGraphicFramePr>
        <p:xfrm>
          <a:off x="873456" y="1460307"/>
          <a:ext cx="10085696" cy="5284916"/>
        </p:xfrm>
        <a:graphic>
          <a:graphicData uri="http://schemas.openxmlformats.org/drawingml/2006/table">
            <a:tbl>
              <a:tblPr firstRow="1" firstCol="1" bandRow="1">
                <a:tableStyleId>{5940675A-B579-460E-94D1-54222C63F5DA}</a:tableStyleId>
              </a:tblPr>
              <a:tblGrid>
                <a:gridCol w="682164">
                  <a:extLst>
                    <a:ext uri="{9D8B030D-6E8A-4147-A177-3AD203B41FA5}">
                      <a16:colId xmlns:a16="http://schemas.microsoft.com/office/drawing/2014/main" val="3966190891"/>
                    </a:ext>
                  </a:extLst>
                </a:gridCol>
                <a:gridCol w="607634">
                  <a:extLst>
                    <a:ext uri="{9D8B030D-6E8A-4147-A177-3AD203B41FA5}">
                      <a16:colId xmlns:a16="http://schemas.microsoft.com/office/drawing/2014/main" val="3983127604"/>
                    </a:ext>
                  </a:extLst>
                </a:gridCol>
                <a:gridCol w="616168">
                  <a:extLst>
                    <a:ext uri="{9D8B030D-6E8A-4147-A177-3AD203B41FA5}">
                      <a16:colId xmlns:a16="http://schemas.microsoft.com/office/drawing/2014/main" val="848006555"/>
                    </a:ext>
                  </a:extLst>
                </a:gridCol>
                <a:gridCol w="818714">
                  <a:extLst>
                    <a:ext uri="{9D8B030D-6E8A-4147-A177-3AD203B41FA5}">
                      <a16:colId xmlns:a16="http://schemas.microsoft.com/office/drawing/2014/main" val="2512314853"/>
                    </a:ext>
                  </a:extLst>
                </a:gridCol>
                <a:gridCol w="1697195">
                  <a:extLst>
                    <a:ext uri="{9D8B030D-6E8A-4147-A177-3AD203B41FA5}">
                      <a16:colId xmlns:a16="http://schemas.microsoft.com/office/drawing/2014/main" val="2843877526"/>
                    </a:ext>
                  </a:extLst>
                </a:gridCol>
                <a:gridCol w="3057098">
                  <a:extLst>
                    <a:ext uri="{9D8B030D-6E8A-4147-A177-3AD203B41FA5}">
                      <a16:colId xmlns:a16="http://schemas.microsoft.com/office/drawing/2014/main" val="3580182065"/>
                    </a:ext>
                  </a:extLst>
                </a:gridCol>
                <a:gridCol w="1943901">
                  <a:extLst>
                    <a:ext uri="{9D8B030D-6E8A-4147-A177-3AD203B41FA5}">
                      <a16:colId xmlns:a16="http://schemas.microsoft.com/office/drawing/2014/main" val="1115228907"/>
                    </a:ext>
                  </a:extLst>
                </a:gridCol>
                <a:gridCol w="662822">
                  <a:extLst>
                    <a:ext uri="{9D8B030D-6E8A-4147-A177-3AD203B41FA5}">
                      <a16:colId xmlns:a16="http://schemas.microsoft.com/office/drawing/2014/main" val="4163324267"/>
                    </a:ext>
                  </a:extLst>
                </a:gridCol>
              </a:tblGrid>
              <a:tr h="152292">
                <a:tc rowSpan="2">
                  <a:txBody>
                    <a:bodyPr/>
                    <a:lstStyle/>
                    <a:p>
                      <a:pPr algn="ctr">
                        <a:lnSpc>
                          <a:spcPct val="130000"/>
                        </a:lnSpc>
                        <a:spcAft>
                          <a:spcPts val="0"/>
                        </a:spcAft>
                      </a:pPr>
                      <a:r>
                        <a:rPr lang="vi-VN" sz="1400" b="1">
                          <a:effectLst/>
                        </a:rPr>
                        <a:t>Mã yêu cầu</a:t>
                      </a:r>
                    </a:p>
                    <a:p>
                      <a:pPr algn="ctr">
                        <a:lnSpc>
                          <a:spcPct val="130000"/>
                        </a:lnSpc>
                        <a:spcAft>
                          <a:spcPts val="0"/>
                        </a:spcAft>
                      </a:pPr>
                      <a:r>
                        <a:rPr lang="vi-VN" sz="1400" b="1">
                          <a:effectLst/>
                        </a:rPr>
                        <a:t>REQ_ID</a:t>
                      </a:r>
                      <a:endParaRPr lang="vi-VN" sz="1400" b="1">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tc rowSpan="2">
                  <a:txBody>
                    <a:bodyPr/>
                    <a:lstStyle/>
                    <a:p>
                      <a:pPr algn="ctr">
                        <a:lnSpc>
                          <a:spcPct val="130000"/>
                        </a:lnSpc>
                        <a:spcAft>
                          <a:spcPts val="0"/>
                        </a:spcAft>
                      </a:pPr>
                      <a:r>
                        <a:rPr lang="vi-VN" sz="1400" b="1">
                          <a:effectLst/>
                        </a:rPr>
                        <a:t>Mã testcase</a:t>
                      </a:r>
                    </a:p>
                    <a:p>
                      <a:pPr algn="ctr">
                        <a:lnSpc>
                          <a:spcPct val="130000"/>
                        </a:lnSpc>
                        <a:spcAft>
                          <a:spcPts val="0"/>
                        </a:spcAft>
                      </a:pPr>
                      <a:r>
                        <a:rPr lang="vi-VN" sz="1400" b="1">
                          <a:effectLst/>
                        </a:rPr>
                        <a:t>TC_ID</a:t>
                      </a:r>
                      <a:endParaRPr lang="vi-VN" sz="1400" b="1">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tc gridSpan="6">
                  <a:txBody>
                    <a:bodyPr/>
                    <a:lstStyle/>
                    <a:p>
                      <a:pPr algn="ctr">
                        <a:lnSpc>
                          <a:spcPct val="130000"/>
                        </a:lnSpc>
                        <a:spcAft>
                          <a:spcPts val="0"/>
                        </a:spcAft>
                      </a:pPr>
                      <a:r>
                        <a:rPr lang="vi-VN" sz="1400" b="1">
                          <a:effectLst/>
                        </a:rPr>
                        <a:t>Test content</a:t>
                      </a:r>
                      <a:endParaRPr lang="vi-VN" sz="1400" b="1">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566711838"/>
                  </a:ext>
                </a:extLst>
              </a:tr>
              <a:tr h="677298">
                <a:tc vMerge="1">
                  <a:txBody>
                    <a:bodyPr/>
                    <a:lstStyle/>
                    <a:p>
                      <a:endParaRPr lang="vi-VN"/>
                    </a:p>
                  </a:txBody>
                  <a:tcPr/>
                </a:tc>
                <a:tc vMerge="1">
                  <a:txBody>
                    <a:bodyPr/>
                    <a:lstStyle/>
                    <a:p>
                      <a:endParaRPr lang="vi-VN"/>
                    </a:p>
                  </a:txBody>
                  <a:tcPr/>
                </a:tc>
                <a:tc>
                  <a:txBody>
                    <a:bodyPr/>
                    <a:lstStyle/>
                    <a:p>
                      <a:pPr algn="ctr">
                        <a:lnSpc>
                          <a:spcPct val="130000"/>
                        </a:lnSpc>
                        <a:spcAft>
                          <a:spcPts val="0"/>
                        </a:spcAft>
                      </a:pPr>
                      <a:r>
                        <a:rPr lang="vi-VN" sz="1400" b="1">
                          <a:effectLst/>
                        </a:rPr>
                        <a:t>Chức năng</a:t>
                      </a:r>
                    </a:p>
                    <a:p>
                      <a:pPr algn="ctr">
                        <a:lnSpc>
                          <a:spcPct val="130000"/>
                        </a:lnSpc>
                        <a:spcAft>
                          <a:spcPts val="0"/>
                        </a:spcAft>
                      </a:pPr>
                      <a:r>
                        <a:rPr lang="vi-VN" sz="1400" b="1">
                          <a:effectLst/>
                        </a:rPr>
                        <a:t>Feature</a:t>
                      </a:r>
                      <a:endParaRPr lang="vi-VN" sz="1400" b="1">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tc>
                  <a:txBody>
                    <a:bodyPr/>
                    <a:lstStyle/>
                    <a:p>
                      <a:pPr algn="ctr">
                        <a:lnSpc>
                          <a:spcPct val="130000"/>
                        </a:lnSpc>
                        <a:spcAft>
                          <a:spcPts val="0"/>
                        </a:spcAft>
                      </a:pPr>
                      <a:r>
                        <a:rPr lang="vi-VN" sz="1400" b="1">
                          <a:effectLst/>
                        </a:rPr>
                        <a:t>Tiêu đề</a:t>
                      </a:r>
                    </a:p>
                    <a:p>
                      <a:pPr algn="ctr">
                        <a:lnSpc>
                          <a:spcPct val="130000"/>
                        </a:lnSpc>
                        <a:spcAft>
                          <a:spcPts val="0"/>
                        </a:spcAft>
                      </a:pPr>
                      <a:r>
                        <a:rPr lang="vi-VN" sz="1400" b="1">
                          <a:effectLst/>
                        </a:rPr>
                        <a:t>Title</a:t>
                      </a:r>
                      <a:endParaRPr lang="vi-VN" sz="1400" b="1">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tc>
                  <a:txBody>
                    <a:bodyPr/>
                    <a:lstStyle/>
                    <a:p>
                      <a:pPr algn="ctr">
                        <a:lnSpc>
                          <a:spcPct val="130000"/>
                        </a:lnSpc>
                        <a:spcAft>
                          <a:spcPts val="0"/>
                        </a:spcAft>
                      </a:pPr>
                      <a:r>
                        <a:rPr lang="vi-VN" sz="1400" b="1">
                          <a:effectLst/>
                        </a:rPr>
                        <a:t>Điều kiện test</a:t>
                      </a:r>
                    </a:p>
                    <a:p>
                      <a:pPr algn="ctr">
                        <a:lnSpc>
                          <a:spcPct val="130000"/>
                        </a:lnSpc>
                        <a:spcAft>
                          <a:spcPts val="0"/>
                        </a:spcAft>
                      </a:pPr>
                      <a:r>
                        <a:rPr lang="vi-VN" sz="1400" b="1">
                          <a:effectLst/>
                        </a:rPr>
                        <a:t>Test precondition</a:t>
                      </a:r>
                      <a:endParaRPr lang="vi-VN" sz="1400" b="1">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tc>
                  <a:txBody>
                    <a:bodyPr/>
                    <a:lstStyle/>
                    <a:p>
                      <a:pPr algn="ctr">
                        <a:lnSpc>
                          <a:spcPct val="130000"/>
                        </a:lnSpc>
                        <a:spcAft>
                          <a:spcPts val="0"/>
                        </a:spcAft>
                      </a:pPr>
                      <a:r>
                        <a:rPr lang="vi-VN" sz="1400" b="1">
                          <a:effectLst/>
                        </a:rPr>
                        <a:t>Các bước test</a:t>
                      </a:r>
                    </a:p>
                    <a:p>
                      <a:pPr algn="ctr">
                        <a:lnSpc>
                          <a:spcPct val="130000"/>
                        </a:lnSpc>
                        <a:spcAft>
                          <a:spcPts val="0"/>
                        </a:spcAft>
                      </a:pPr>
                      <a:r>
                        <a:rPr lang="vi-VN" sz="1400" b="1">
                          <a:effectLst/>
                        </a:rPr>
                        <a:t>Test procedure</a:t>
                      </a:r>
                      <a:endParaRPr lang="vi-VN" sz="1400" b="1">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tc>
                  <a:txBody>
                    <a:bodyPr/>
                    <a:lstStyle/>
                    <a:p>
                      <a:pPr algn="ctr">
                        <a:lnSpc>
                          <a:spcPct val="130000"/>
                        </a:lnSpc>
                        <a:spcAft>
                          <a:spcPts val="0"/>
                        </a:spcAft>
                      </a:pPr>
                      <a:r>
                        <a:rPr lang="vi-VN" sz="1400" b="1">
                          <a:effectLst/>
                        </a:rPr>
                        <a:t>Kết quả mong đợi</a:t>
                      </a:r>
                    </a:p>
                    <a:p>
                      <a:pPr algn="ctr">
                        <a:lnSpc>
                          <a:spcPct val="130000"/>
                        </a:lnSpc>
                        <a:spcAft>
                          <a:spcPts val="0"/>
                        </a:spcAft>
                      </a:pPr>
                      <a:r>
                        <a:rPr lang="vi-VN" sz="1400" b="1">
                          <a:effectLst/>
                        </a:rPr>
                        <a:t>Expected result</a:t>
                      </a:r>
                      <a:endParaRPr lang="vi-VN" sz="1400" b="1">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tc>
                  <a:txBody>
                    <a:bodyPr/>
                    <a:lstStyle/>
                    <a:p>
                      <a:pPr algn="ctr">
                        <a:lnSpc>
                          <a:spcPct val="130000"/>
                        </a:lnSpc>
                        <a:spcAft>
                          <a:spcPts val="0"/>
                        </a:spcAft>
                      </a:pPr>
                      <a:r>
                        <a:rPr lang="vi-VN" sz="1400" b="1">
                          <a:effectLst/>
                        </a:rPr>
                        <a:t>Kết quả test</a:t>
                      </a:r>
                    </a:p>
                    <a:p>
                      <a:pPr algn="ctr">
                        <a:lnSpc>
                          <a:spcPct val="130000"/>
                        </a:lnSpc>
                        <a:spcAft>
                          <a:spcPts val="0"/>
                        </a:spcAft>
                      </a:pPr>
                      <a:r>
                        <a:rPr lang="vi-VN" sz="1400" b="1">
                          <a:effectLst/>
                        </a:rPr>
                        <a:t> </a:t>
                      </a:r>
                      <a:endParaRPr lang="vi-VN" sz="1400" b="1">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extLst>
                  <a:ext uri="{0D108BD9-81ED-4DB2-BD59-A6C34878D82A}">
                    <a16:rowId xmlns:a16="http://schemas.microsoft.com/office/drawing/2014/main" val="636727020"/>
                  </a:ext>
                </a:extLst>
              </a:tr>
              <a:tr h="1676212">
                <a:tc>
                  <a:txBody>
                    <a:bodyPr/>
                    <a:lstStyle/>
                    <a:p>
                      <a:pPr algn="ctr">
                        <a:lnSpc>
                          <a:spcPct val="130000"/>
                        </a:lnSpc>
                        <a:spcAft>
                          <a:spcPts val="0"/>
                        </a:spcAft>
                      </a:pPr>
                      <a:r>
                        <a:rPr lang="vi-VN" sz="1400" b="1">
                          <a:effectLst/>
                        </a:rPr>
                        <a:t>UC-11</a:t>
                      </a:r>
                      <a:endParaRPr lang="vi-VN" sz="1400" b="1">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tc>
                  <a:txBody>
                    <a:bodyPr/>
                    <a:lstStyle/>
                    <a:p>
                      <a:pPr algn="ctr">
                        <a:lnSpc>
                          <a:spcPct val="130000"/>
                        </a:lnSpc>
                        <a:spcAft>
                          <a:spcPts val="0"/>
                        </a:spcAft>
                      </a:pPr>
                      <a:r>
                        <a:rPr lang="en-US" sz="1400" b="1">
                          <a:effectLst/>
                        </a:rPr>
                        <a:t>TC­-04</a:t>
                      </a:r>
                      <a:endParaRPr lang="vi-VN" sz="1400" b="1">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tc>
                  <a:txBody>
                    <a:bodyPr/>
                    <a:lstStyle/>
                    <a:p>
                      <a:pPr algn="ctr">
                        <a:lnSpc>
                          <a:spcPct val="130000"/>
                        </a:lnSpc>
                        <a:spcAft>
                          <a:spcPts val="0"/>
                        </a:spcAft>
                      </a:pPr>
                      <a:r>
                        <a:rPr lang="en-US" sz="1400">
                          <a:effectLst/>
                        </a:rPr>
                        <a:t>Xóa truyện</a:t>
                      </a:r>
                      <a:endParaRPr lang="vi-VN" sz="1400">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tc>
                  <a:txBody>
                    <a:bodyPr/>
                    <a:lstStyle/>
                    <a:p>
                      <a:pPr>
                        <a:lnSpc>
                          <a:spcPct val="130000"/>
                        </a:lnSpc>
                        <a:spcAft>
                          <a:spcPts val="0"/>
                        </a:spcAft>
                      </a:pPr>
                      <a:r>
                        <a:rPr lang="en-US" sz="1400">
                          <a:effectLst/>
                        </a:rPr>
                        <a:t>Xóa tất cả truyện</a:t>
                      </a:r>
                      <a:endParaRPr lang="vi-VN" sz="1400">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tc>
                  <a:txBody>
                    <a:bodyPr/>
                    <a:lstStyle/>
                    <a:p>
                      <a:pPr>
                        <a:lnSpc>
                          <a:spcPct val="130000"/>
                        </a:lnSpc>
                        <a:spcAft>
                          <a:spcPts val="0"/>
                        </a:spcAft>
                      </a:pPr>
                      <a:r>
                        <a:rPr lang="en-US" sz="1400">
                          <a:effectLst/>
                        </a:rPr>
                        <a:t>Người quản lý muốn xóa tất cả truyện có trong hệ thống.</a:t>
                      </a:r>
                      <a:endParaRPr lang="vi-VN" sz="1400">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tc>
                  <a:txBody>
                    <a:bodyPr/>
                    <a:lstStyle/>
                    <a:p>
                      <a:pPr marL="342900" lvl="0" indent="-342900">
                        <a:lnSpc>
                          <a:spcPct val="130000"/>
                        </a:lnSpc>
                        <a:spcAft>
                          <a:spcPts val="0"/>
                        </a:spcAft>
                        <a:buFont typeface="+mj-lt"/>
                        <a:buAutoNum type="arabicPeriod"/>
                      </a:pPr>
                      <a:r>
                        <a:rPr lang="en-US" sz="1400">
                          <a:effectLst/>
                        </a:rPr>
                        <a:t>Tại trang quản lý truyện</a:t>
                      </a:r>
                      <a:endParaRPr lang="vi-VN" sz="1400">
                        <a:effectLst/>
                      </a:endParaRPr>
                    </a:p>
                    <a:p>
                      <a:pPr marL="342900" lvl="0" indent="-342900">
                        <a:lnSpc>
                          <a:spcPct val="130000"/>
                        </a:lnSpc>
                        <a:spcAft>
                          <a:spcPts val="0"/>
                        </a:spcAft>
                        <a:buFont typeface="+mj-lt"/>
                        <a:buAutoNum type="arabicPeriod"/>
                      </a:pPr>
                      <a:r>
                        <a:rPr lang="en-US" sz="1400">
                          <a:effectLst/>
                        </a:rPr>
                        <a:t>Người quản lý nhấn chọn tất cả</a:t>
                      </a:r>
                      <a:endParaRPr lang="vi-VN" sz="1400">
                        <a:effectLst/>
                      </a:endParaRPr>
                    </a:p>
                    <a:p>
                      <a:pPr marL="342900" lvl="0" indent="-342900">
                        <a:lnSpc>
                          <a:spcPct val="130000"/>
                        </a:lnSpc>
                        <a:spcAft>
                          <a:spcPts val="0"/>
                        </a:spcAft>
                        <a:buFont typeface="+mj-lt"/>
                        <a:buAutoNum type="arabicPeriod"/>
                      </a:pPr>
                      <a:r>
                        <a:rPr lang="en-US" sz="1400">
                          <a:effectLst/>
                        </a:rPr>
                        <a:t>Chọn nút “Delete” </a:t>
                      </a:r>
                      <a:endParaRPr lang="vi-VN" sz="1400">
                        <a:effectLst/>
                      </a:endParaRPr>
                    </a:p>
                    <a:p>
                      <a:pPr marL="342900" lvl="0" indent="-342900">
                        <a:lnSpc>
                          <a:spcPct val="130000"/>
                        </a:lnSpc>
                        <a:spcAft>
                          <a:spcPts val="800"/>
                        </a:spcAft>
                        <a:buFont typeface="+mj-lt"/>
                        <a:buAutoNum type="arabicPeriod"/>
                      </a:pPr>
                      <a:r>
                        <a:rPr lang="vi-VN" sz="1400">
                          <a:effectLst/>
                        </a:rPr>
                        <a:t>Hệ thống thông báo “Xác nhận thao tác xóa”</a:t>
                      </a:r>
                    </a:p>
                    <a:p>
                      <a:pPr marL="342900" lvl="0" indent="-342900">
                        <a:lnSpc>
                          <a:spcPct val="130000"/>
                        </a:lnSpc>
                        <a:spcAft>
                          <a:spcPts val="0"/>
                        </a:spcAft>
                        <a:buFont typeface="+mj-lt"/>
                        <a:buAutoNum type="arabicPeriod"/>
                      </a:pPr>
                      <a:r>
                        <a:rPr lang="vi-VN" sz="1400">
                          <a:effectLst/>
                        </a:rPr>
                        <a:t>Người quản nhấn nút “xác nhận”</a:t>
                      </a:r>
                      <a:endParaRPr lang="vi-VN" sz="1400">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tc>
                  <a:txBody>
                    <a:bodyPr/>
                    <a:lstStyle/>
                    <a:p>
                      <a:pPr marL="342900" lvl="0" indent="-342900">
                        <a:lnSpc>
                          <a:spcPct val="130000"/>
                        </a:lnSpc>
                        <a:spcAft>
                          <a:spcPts val="0"/>
                        </a:spcAft>
                        <a:buFont typeface="Times New Roman" panose="02020603050405020304" pitchFamily="18" charset="0"/>
                        <a:buChar char="-"/>
                      </a:pPr>
                      <a:r>
                        <a:rPr lang="vi-VN" sz="1400">
                          <a:effectLst/>
                        </a:rPr>
                        <a:t>Hệ thống xóa tất cả truyện có trong hệ thống.</a:t>
                      </a:r>
                    </a:p>
                    <a:p>
                      <a:pPr marL="342900" lvl="0" indent="-342900">
                        <a:lnSpc>
                          <a:spcPct val="130000"/>
                        </a:lnSpc>
                        <a:spcAft>
                          <a:spcPts val="0"/>
                        </a:spcAft>
                        <a:buFont typeface="Times New Roman" panose="02020603050405020304" pitchFamily="18" charset="0"/>
                        <a:buChar char="-"/>
                      </a:pPr>
                      <a:r>
                        <a:rPr lang="vi-VN" sz="1400">
                          <a:effectLst/>
                        </a:rPr>
                        <a:t>Thông báo xóa truyện thành công</a:t>
                      </a:r>
                      <a:endParaRPr lang="vi-VN" sz="1400">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tc>
                  <a:txBody>
                    <a:bodyPr/>
                    <a:lstStyle/>
                    <a:p>
                      <a:pPr algn="ctr">
                        <a:lnSpc>
                          <a:spcPct val="130000"/>
                        </a:lnSpc>
                        <a:spcAft>
                          <a:spcPts val="0"/>
                        </a:spcAft>
                      </a:pPr>
                      <a:r>
                        <a:rPr lang="en-US" sz="1400" b="1">
                          <a:effectLst/>
                        </a:rPr>
                        <a:t>Pass</a:t>
                      </a:r>
                      <a:endParaRPr lang="vi-VN" sz="1400" b="1">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extLst>
                  <a:ext uri="{0D108BD9-81ED-4DB2-BD59-A6C34878D82A}">
                    <a16:rowId xmlns:a16="http://schemas.microsoft.com/office/drawing/2014/main" val="593220562"/>
                  </a:ext>
                </a:extLst>
              </a:tr>
              <a:tr h="1845536">
                <a:tc>
                  <a:txBody>
                    <a:bodyPr/>
                    <a:lstStyle/>
                    <a:p>
                      <a:pPr algn="ctr">
                        <a:lnSpc>
                          <a:spcPct val="130000"/>
                        </a:lnSpc>
                        <a:spcAft>
                          <a:spcPts val="0"/>
                        </a:spcAft>
                      </a:pPr>
                      <a:r>
                        <a:rPr lang="vi-VN" sz="1400" b="1">
                          <a:effectLst/>
                        </a:rPr>
                        <a:t>UC-11</a:t>
                      </a:r>
                      <a:endParaRPr lang="vi-VN" sz="1400" b="1">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tc>
                  <a:txBody>
                    <a:bodyPr/>
                    <a:lstStyle/>
                    <a:p>
                      <a:pPr algn="ctr">
                        <a:lnSpc>
                          <a:spcPct val="130000"/>
                        </a:lnSpc>
                        <a:spcAft>
                          <a:spcPts val="0"/>
                        </a:spcAft>
                      </a:pPr>
                      <a:r>
                        <a:rPr lang="vi-VN" sz="1400" b="1">
                          <a:effectLst/>
                        </a:rPr>
                        <a:t>TC-05</a:t>
                      </a:r>
                      <a:endParaRPr lang="vi-VN" sz="1400" b="1">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tc>
                  <a:txBody>
                    <a:bodyPr/>
                    <a:lstStyle/>
                    <a:p>
                      <a:pPr algn="ctr">
                        <a:lnSpc>
                          <a:spcPct val="130000"/>
                        </a:lnSpc>
                        <a:spcAft>
                          <a:spcPts val="0"/>
                        </a:spcAft>
                      </a:pPr>
                      <a:r>
                        <a:rPr lang="en-US" sz="1400">
                          <a:effectLst/>
                        </a:rPr>
                        <a:t>Xóa truyện</a:t>
                      </a:r>
                      <a:endParaRPr lang="vi-VN" sz="1400">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tc>
                  <a:txBody>
                    <a:bodyPr/>
                    <a:lstStyle/>
                    <a:p>
                      <a:pPr>
                        <a:lnSpc>
                          <a:spcPct val="130000"/>
                        </a:lnSpc>
                        <a:spcAft>
                          <a:spcPts val="0"/>
                        </a:spcAft>
                      </a:pPr>
                      <a:r>
                        <a:rPr lang="en-US" sz="1400">
                          <a:effectLst/>
                        </a:rPr>
                        <a:t>Xóa một</a:t>
                      </a:r>
                      <a:endParaRPr lang="vi-VN" sz="1400">
                        <a:effectLst/>
                      </a:endParaRPr>
                    </a:p>
                    <a:p>
                      <a:pPr>
                        <a:lnSpc>
                          <a:spcPct val="130000"/>
                        </a:lnSpc>
                        <a:spcAft>
                          <a:spcPts val="0"/>
                        </a:spcAft>
                      </a:pPr>
                      <a:r>
                        <a:rPr lang="en-US" sz="1400">
                          <a:effectLst/>
                        </a:rPr>
                        <a:t>truyện</a:t>
                      </a:r>
                      <a:endParaRPr lang="vi-VN" sz="1400">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tc>
                  <a:txBody>
                    <a:bodyPr/>
                    <a:lstStyle/>
                    <a:p>
                      <a:pPr>
                        <a:lnSpc>
                          <a:spcPct val="130000"/>
                        </a:lnSpc>
                        <a:spcAft>
                          <a:spcPts val="0"/>
                        </a:spcAft>
                      </a:pPr>
                      <a:r>
                        <a:rPr lang="vi-VN" sz="1400">
                          <a:effectLst/>
                        </a:rPr>
                        <a:t>Người dùng muốn xóa một truyện trong hệ thống.</a:t>
                      </a:r>
                      <a:endParaRPr lang="vi-VN" sz="1400">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tc>
                  <a:txBody>
                    <a:bodyPr/>
                    <a:lstStyle/>
                    <a:p>
                      <a:pPr marL="342900" lvl="0" indent="-342900">
                        <a:lnSpc>
                          <a:spcPct val="130000"/>
                        </a:lnSpc>
                        <a:spcAft>
                          <a:spcPts val="0"/>
                        </a:spcAft>
                        <a:buFont typeface="+mj-lt"/>
                        <a:buAutoNum type="arabicPeriod"/>
                      </a:pPr>
                      <a:r>
                        <a:rPr lang="en-US" sz="1400">
                          <a:effectLst/>
                        </a:rPr>
                        <a:t>Tại trang quản lý truyện</a:t>
                      </a:r>
                      <a:endParaRPr lang="vi-VN" sz="1400">
                        <a:effectLst/>
                      </a:endParaRPr>
                    </a:p>
                    <a:p>
                      <a:pPr marL="342900" lvl="0" indent="-342900">
                        <a:lnSpc>
                          <a:spcPct val="130000"/>
                        </a:lnSpc>
                        <a:spcAft>
                          <a:spcPts val="0"/>
                        </a:spcAft>
                        <a:buFont typeface="+mj-lt"/>
                        <a:buAutoNum type="arabicPeriod"/>
                      </a:pPr>
                      <a:r>
                        <a:rPr lang="en-US" sz="1400">
                          <a:effectLst/>
                        </a:rPr>
                        <a:t>Người dùng nhấn chọn truyện muốn xóa.</a:t>
                      </a:r>
                      <a:endParaRPr lang="vi-VN" sz="1400">
                        <a:effectLst/>
                      </a:endParaRPr>
                    </a:p>
                    <a:p>
                      <a:pPr marL="342900" lvl="0" indent="-342900">
                        <a:lnSpc>
                          <a:spcPct val="130000"/>
                        </a:lnSpc>
                        <a:spcAft>
                          <a:spcPts val="0"/>
                        </a:spcAft>
                        <a:buFont typeface="+mj-lt"/>
                        <a:buAutoNum type="arabicPeriod"/>
                      </a:pPr>
                      <a:r>
                        <a:rPr lang="en-US" sz="1400">
                          <a:effectLst/>
                        </a:rPr>
                        <a:t>Chọn nút “Delete”</a:t>
                      </a:r>
                      <a:endParaRPr lang="vi-VN" sz="1400">
                        <a:effectLst/>
                      </a:endParaRPr>
                    </a:p>
                    <a:p>
                      <a:pPr marL="342900" lvl="0" indent="-342900">
                        <a:lnSpc>
                          <a:spcPct val="130000"/>
                        </a:lnSpc>
                        <a:spcAft>
                          <a:spcPts val="0"/>
                        </a:spcAft>
                        <a:buFont typeface="+mj-lt"/>
                        <a:buAutoNum type="arabicPeriod"/>
                      </a:pPr>
                      <a:r>
                        <a:rPr lang="en-US" sz="1400">
                          <a:effectLst/>
                        </a:rPr>
                        <a:t>Hệ thống thông báo xác nhận xóa</a:t>
                      </a:r>
                      <a:endParaRPr lang="vi-VN" sz="1400">
                        <a:effectLst/>
                      </a:endParaRPr>
                    </a:p>
                    <a:p>
                      <a:pPr marL="342900" lvl="0" indent="-342900">
                        <a:lnSpc>
                          <a:spcPct val="130000"/>
                        </a:lnSpc>
                        <a:spcAft>
                          <a:spcPts val="0"/>
                        </a:spcAft>
                        <a:buFont typeface="+mj-lt"/>
                        <a:buAutoNum type="arabicPeriod"/>
                      </a:pPr>
                      <a:r>
                        <a:rPr lang="en-US" sz="1400">
                          <a:effectLst/>
                        </a:rPr>
                        <a:t>Người quản lý nhấn nút “Xác  nhận”.</a:t>
                      </a:r>
                      <a:endParaRPr lang="vi-VN" sz="1400">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tc>
                  <a:txBody>
                    <a:bodyPr/>
                    <a:lstStyle/>
                    <a:p>
                      <a:pPr marL="342900" lvl="0" indent="-342900">
                        <a:lnSpc>
                          <a:spcPct val="130000"/>
                        </a:lnSpc>
                        <a:spcAft>
                          <a:spcPts val="0"/>
                        </a:spcAft>
                        <a:buFont typeface="Times New Roman" panose="02020603050405020304" pitchFamily="18" charset="0"/>
                        <a:buChar char="-"/>
                      </a:pPr>
                      <a:r>
                        <a:rPr lang="vi-VN" sz="1400">
                          <a:effectLst/>
                        </a:rPr>
                        <a:t>Hệ thống xóa truyện được chọn ra khỏi hệ thống</a:t>
                      </a:r>
                    </a:p>
                    <a:p>
                      <a:pPr marL="342900" lvl="0" indent="-342900">
                        <a:lnSpc>
                          <a:spcPct val="130000"/>
                        </a:lnSpc>
                        <a:spcAft>
                          <a:spcPts val="0"/>
                        </a:spcAft>
                        <a:buFont typeface="Times New Roman" panose="02020603050405020304" pitchFamily="18" charset="0"/>
                        <a:buChar char="-"/>
                      </a:pPr>
                      <a:r>
                        <a:rPr lang="vi-VN" sz="1400">
                          <a:effectLst/>
                        </a:rPr>
                        <a:t>Thông báo xóa thành công.</a:t>
                      </a:r>
                      <a:endParaRPr lang="vi-VN" sz="1400">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tc>
                  <a:txBody>
                    <a:bodyPr/>
                    <a:lstStyle/>
                    <a:p>
                      <a:pPr algn="ctr">
                        <a:lnSpc>
                          <a:spcPct val="130000"/>
                        </a:lnSpc>
                        <a:spcAft>
                          <a:spcPts val="0"/>
                        </a:spcAft>
                      </a:pPr>
                      <a:r>
                        <a:rPr lang="vi-VN" sz="1400" b="1">
                          <a:effectLst/>
                        </a:rPr>
                        <a:t>Pass</a:t>
                      </a:r>
                    </a:p>
                    <a:p>
                      <a:pPr algn="ctr">
                        <a:lnSpc>
                          <a:spcPct val="130000"/>
                        </a:lnSpc>
                        <a:spcAft>
                          <a:spcPts val="0"/>
                        </a:spcAft>
                      </a:pPr>
                      <a:r>
                        <a:rPr lang="vi-VN" sz="1400" b="1">
                          <a:effectLst/>
                        </a:rPr>
                        <a:t> </a:t>
                      </a:r>
                      <a:endParaRPr lang="vi-VN" sz="1400" b="1">
                        <a:effectLst/>
                        <a:latin typeface="Arial" panose="020B0604020202020204" pitchFamily="34" charset="0"/>
                        <a:ea typeface="Arial" panose="020B0604020202020204" pitchFamily="34" charset="0"/>
                        <a:cs typeface="Times New Roman" panose="02020603050405020304" pitchFamily="18" charset="0"/>
                      </a:endParaRPr>
                    </a:p>
                  </a:txBody>
                  <a:tcPr marL="45086" marR="45086" marT="0" marB="0"/>
                </a:tc>
                <a:extLst>
                  <a:ext uri="{0D108BD9-81ED-4DB2-BD59-A6C34878D82A}">
                    <a16:rowId xmlns:a16="http://schemas.microsoft.com/office/drawing/2014/main" val="784604596"/>
                  </a:ext>
                </a:extLst>
              </a:tr>
            </a:tbl>
          </a:graphicData>
        </a:graphic>
      </p:graphicFrame>
    </p:spTree>
    <p:extLst>
      <p:ext uri="{BB962C8B-B14F-4D97-AF65-F5344CB8AC3E}">
        <p14:creationId xmlns:p14="http://schemas.microsoft.com/office/powerpoint/2010/main" val="28888705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1. Một số test cases</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963772"/>
            <a:ext cx="7367375" cy="496535"/>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1.3 Test case chỉnh sửa thông tin truyện</a:t>
            </a:r>
            <a:endParaRPr lang="en-US" altLang="ko-KR" sz="2000" dirty="0">
              <a:solidFill>
                <a:schemeClr val="accent2"/>
              </a:solidFill>
              <a:latin typeface="+mj-lt"/>
            </a:endParaRPr>
          </a:p>
        </p:txBody>
      </p:sp>
      <p:graphicFrame>
        <p:nvGraphicFramePr>
          <p:cNvPr id="3" name="Table 2">
            <a:extLst>
              <a:ext uri="{FF2B5EF4-FFF2-40B4-BE49-F238E27FC236}">
                <a16:creationId xmlns:a16="http://schemas.microsoft.com/office/drawing/2014/main" id="{E04774D8-FB67-4E10-A726-66456660C393}"/>
              </a:ext>
            </a:extLst>
          </p:cNvPr>
          <p:cNvGraphicFramePr>
            <a:graphicFrameLocks noGrp="1"/>
          </p:cNvGraphicFramePr>
          <p:nvPr>
            <p:extLst>
              <p:ext uri="{D42A27DB-BD31-4B8C-83A1-F6EECF244321}">
                <p14:modId xmlns:p14="http://schemas.microsoft.com/office/powerpoint/2010/main" val="3320655998"/>
              </p:ext>
            </p:extLst>
          </p:nvPr>
        </p:nvGraphicFramePr>
        <p:xfrm>
          <a:off x="805218" y="1511332"/>
          <a:ext cx="10522425" cy="4786376"/>
        </p:xfrm>
        <a:graphic>
          <a:graphicData uri="http://schemas.openxmlformats.org/drawingml/2006/table">
            <a:tbl>
              <a:tblPr firstRow="1" firstCol="1" bandRow="1">
                <a:tableStyleId>{5940675A-B579-460E-94D1-54222C63F5DA}</a:tableStyleId>
              </a:tblPr>
              <a:tblGrid>
                <a:gridCol w="686375">
                  <a:extLst>
                    <a:ext uri="{9D8B030D-6E8A-4147-A177-3AD203B41FA5}">
                      <a16:colId xmlns:a16="http://schemas.microsoft.com/office/drawing/2014/main" val="3220388694"/>
                    </a:ext>
                  </a:extLst>
                </a:gridCol>
                <a:gridCol w="628626">
                  <a:extLst>
                    <a:ext uri="{9D8B030D-6E8A-4147-A177-3AD203B41FA5}">
                      <a16:colId xmlns:a16="http://schemas.microsoft.com/office/drawing/2014/main" val="1392588283"/>
                    </a:ext>
                  </a:extLst>
                </a:gridCol>
                <a:gridCol w="620807">
                  <a:extLst>
                    <a:ext uri="{9D8B030D-6E8A-4147-A177-3AD203B41FA5}">
                      <a16:colId xmlns:a16="http://schemas.microsoft.com/office/drawing/2014/main" val="1107659075"/>
                    </a:ext>
                  </a:extLst>
                </a:gridCol>
                <a:gridCol w="920983">
                  <a:extLst>
                    <a:ext uri="{9D8B030D-6E8A-4147-A177-3AD203B41FA5}">
                      <a16:colId xmlns:a16="http://schemas.microsoft.com/office/drawing/2014/main" val="4036183819"/>
                    </a:ext>
                  </a:extLst>
                </a:gridCol>
                <a:gridCol w="2329358">
                  <a:extLst>
                    <a:ext uri="{9D8B030D-6E8A-4147-A177-3AD203B41FA5}">
                      <a16:colId xmlns:a16="http://schemas.microsoft.com/office/drawing/2014/main" val="1722226946"/>
                    </a:ext>
                  </a:extLst>
                </a:gridCol>
                <a:gridCol w="3237446">
                  <a:extLst>
                    <a:ext uri="{9D8B030D-6E8A-4147-A177-3AD203B41FA5}">
                      <a16:colId xmlns:a16="http://schemas.microsoft.com/office/drawing/2014/main" val="716668521"/>
                    </a:ext>
                  </a:extLst>
                </a:gridCol>
                <a:gridCol w="1362525">
                  <a:extLst>
                    <a:ext uri="{9D8B030D-6E8A-4147-A177-3AD203B41FA5}">
                      <a16:colId xmlns:a16="http://schemas.microsoft.com/office/drawing/2014/main" val="1519834781"/>
                    </a:ext>
                  </a:extLst>
                </a:gridCol>
                <a:gridCol w="736305">
                  <a:extLst>
                    <a:ext uri="{9D8B030D-6E8A-4147-A177-3AD203B41FA5}">
                      <a16:colId xmlns:a16="http://schemas.microsoft.com/office/drawing/2014/main" val="289497646"/>
                    </a:ext>
                  </a:extLst>
                </a:gridCol>
              </a:tblGrid>
              <a:tr h="171793">
                <a:tc rowSpan="2">
                  <a:txBody>
                    <a:bodyPr/>
                    <a:lstStyle/>
                    <a:p>
                      <a:pPr algn="ctr">
                        <a:lnSpc>
                          <a:spcPct val="130000"/>
                        </a:lnSpc>
                        <a:spcAft>
                          <a:spcPts val="0"/>
                        </a:spcAft>
                      </a:pPr>
                      <a:r>
                        <a:rPr lang="vi-VN" sz="1300" b="1">
                          <a:effectLst/>
                        </a:rPr>
                        <a:t>Mã yêu cầu</a:t>
                      </a:r>
                    </a:p>
                    <a:p>
                      <a:pPr algn="ctr">
                        <a:lnSpc>
                          <a:spcPct val="130000"/>
                        </a:lnSpc>
                        <a:spcAft>
                          <a:spcPts val="0"/>
                        </a:spcAft>
                      </a:pPr>
                      <a:r>
                        <a:rPr lang="vi-VN" sz="1300" b="1">
                          <a:effectLst/>
                        </a:rPr>
                        <a:t>REQ_ID</a:t>
                      </a:r>
                      <a:endParaRPr lang="vi-VN" sz="1300" b="1">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nchor="ctr"/>
                </a:tc>
                <a:tc rowSpan="2">
                  <a:txBody>
                    <a:bodyPr/>
                    <a:lstStyle/>
                    <a:p>
                      <a:pPr algn="ctr">
                        <a:lnSpc>
                          <a:spcPct val="130000"/>
                        </a:lnSpc>
                        <a:spcAft>
                          <a:spcPts val="0"/>
                        </a:spcAft>
                      </a:pPr>
                      <a:r>
                        <a:rPr lang="vi-VN" sz="1300" b="1">
                          <a:effectLst/>
                        </a:rPr>
                        <a:t>Mã testcase</a:t>
                      </a:r>
                    </a:p>
                    <a:p>
                      <a:pPr algn="ctr">
                        <a:lnSpc>
                          <a:spcPct val="130000"/>
                        </a:lnSpc>
                        <a:spcAft>
                          <a:spcPts val="0"/>
                        </a:spcAft>
                      </a:pPr>
                      <a:r>
                        <a:rPr lang="vi-VN" sz="1300" b="1">
                          <a:effectLst/>
                        </a:rPr>
                        <a:t>TC_ID</a:t>
                      </a:r>
                      <a:endParaRPr lang="vi-VN" sz="1300" b="1">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nchor="ctr"/>
                </a:tc>
                <a:tc gridSpan="6">
                  <a:txBody>
                    <a:bodyPr/>
                    <a:lstStyle/>
                    <a:p>
                      <a:pPr algn="ctr">
                        <a:lnSpc>
                          <a:spcPct val="130000"/>
                        </a:lnSpc>
                        <a:spcAft>
                          <a:spcPts val="0"/>
                        </a:spcAft>
                      </a:pPr>
                      <a:r>
                        <a:rPr lang="vi-VN" sz="1300" b="1">
                          <a:effectLst/>
                        </a:rPr>
                        <a:t>Test content</a:t>
                      </a:r>
                      <a:endParaRPr lang="vi-VN" sz="1300" b="1">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769475503"/>
                  </a:ext>
                </a:extLst>
              </a:tr>
              <a:tr h="935820">
                <a:tc vMerge="1">
                  <a:txBody>
                    <a:bodyPr/>
                    <a:lstStyle/>
                    <a:p>
                      <a:endParaRPr lang="vi-VN"/>
                    </a:p>
                  </a:txBody>
                  <a:tcPr/>
                </a:tc>
                <a:tc vMerge="1">
                  <a:txBody>
                    <a:bodyPr/>
                    <a:lstStyle/>
                    <a:p>
                      <a:endParaRPr lang="vi-VN"/>
                    </a:p>
                  </a:txBody>
                  <a:tcPr/>
                </a:tc>
                <a:tc>
                  <a:txBody>
                    <a:bodyPr/>
                    <a:lstStyle/>
                    <a:p>
                      <a:pPr algn="ctr">
                        <a:lnSpc>
                          <a:spcPct val="130000"/>
                        </a:lnSpc>
                        <a:spcAft>
                          <a:spcPts val="0"/>
                        </a:spcAft>
                      </a:pPr>
                      <a:r>
                        <a:rPr lang="vi-VN" sz="1300" b="1">
                          <a:effectLst/>
                        </a:rPr>
                        <a:t>Chức năng</a:t>
                      </a:r>
                    </a:p>
                    <a:p>
                      <a:pPr algn="ctr">
                        <a:lnSpc>
                          <a:spcPct val="130000"/>
                        </a:lnSpc>
                        <a:spcAft>
                          <a:spcPts val="0"/>
                        </a:spcAft>
                      </a:pPr>
                      <a:r>
                        <a:rPr lang="vi-VN" sz="1300" b="1">
                          <a:effectLst/>
                        </a:rPr>
                        <a:t>Feature</a:t>
                      </a:r>
                      <a:endParaRPr lang="vi-VN" sz="1300" b="1">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nchor="ctr"/>
                </a:tc>
                <a:tc>
                  <a:txBody>
                    <a:bodyPr/>
                    <a:lstStyle/>
                    <a:p>
                      <a:pPr algn="ctr">
                        <a:lnSpc>
                          <a:spcPct val="130000"/>
                        </a:lnSpc>
                        <a:spcAft>
                          <a:spcPts val="0"/>
                        </a:spcAft>
                      </a:pPr>
                      <a:r>
                        <a:rPr lang="vi-VN" sz="1300" b="1">
                          <a:effectLst/>
                        </a:rPr>
                        <a:t>Tiêu đề</a:t>
                      </a:r>
                    </a:p>
                    <a:p>
                      <a:pPr algn="ctr">
                        <a:lnSpc>
                          <a:spcPct val="130000"/>
                        </a:lnSpc>
                        <a:spcAft>
                          <a:spcPts val="0"/>
                        </a:spcAft>
                      </a:pPr>
                      <a:r>
                        <a:rPr lang="vi-VN" sz="1300" b="1">
                          <a:effectLst/>
                        </a:rPr>
                        <a:t>Title</a:t>
                      </a:r>
                      <a:endParaRPr lang="vi-VN" sz="1300" b="1">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nchor="ctr"/>
                </a:tc>
                <a:tc>
                  <a:txBody>
                    <a:bodyPr/>
                    <a:lstStyle/>
                    <a:p>
                      <a:pPr algn="ctr">
                        <a:lnSpc>
                          <a:spcPct val="130000"/>
                        </a:lnSpc>
                        <a:spcAft>
                          <a:spcPts val="0"/>
                        </a:spcAft>
                      </a:pPr>
                      <a:r>
                        <a:rPr lang="vi-VN" sz="1300" b="1">
                          <a:effectLst/>
                        </a:rPr>
                        <a:t>Điều kiện test</a:t>
                      </a:r>
                    </a:p>
                    <a:p>
                      <a:pPr algn="ctr">
                        <a:lnSpc>
                          <a:spcPct val="130000"/>
                        </a:lnSpc>
                        <a:spcAft>
                          <a:spcPts val="0"/>
                        </a:spcAft>
                      </a:pPr>
                      <a:r>
                        <a:rPr lang="vi-VN" sz="1300" b="1">
                          <a:effectLst/>
                        </a:rPr>
                        <a:t>Test precondition</a:t>
                      </a:r>
                      <a:endParaRPr lang="vi-VN" sz="1300" b="1">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nchor="ctr"/>
                </a:tc>
                <a:tc>
                  <a:txBody>
                    <a:bodyPr/>
                    <a:lstStyle/>
                    <a:p>
                      <a:pPr algn="ctr">
                        <a:lnSpc>
                          <a:spcPct val="130000"/>
                        </a:lnSpc>
                        <a:spcAft>
                          <a:spcPts val="0"/>
                        </a:spcAft>
                      </a:pPr>
                      <a:r>
                        <a:rPr lang="vi-VN" sz="1300" b="1">
                          <a:effectLst/>
                        </a:rPr>
                        <a:t>Các bước test</a:t>
                      </a:r>
                    </a:p>
                    <a:p>
                      <a:pPr algn="ctr">
                        <a:lnSpc>
                          <a:spcPct val="130000"/>
                        </a:lnSpc>
                        <a:spcAft>
                          <a:spcPts val="0"/>
                        </a:spcAft>
                      </a:pPr>
                      <a:r>
                        <a:rPr lang="vi-VN" sz="1300" b="1">
                          <a:effectLst/>
                        </a:rPr>
                        <a:t>Test procedure</a:t>
                      </a:r>
                      <a:endParaRPr lang="vi-VN" sz="1300" b="1">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nchor="ctr"/>
                </a:tc>
                <a:tc>
                  <a:txBody>
                    <a:bodyPr/>
                    <a:lstStyle/>
                    <a:p>
                      <a:pPr algn="ctr">
                        <a:lnSpc>
                          <a:spcPct val="130000"/>
                        </a:lnSpc>
                        <a:spcAft>
                          <a:spcPts val="0"/>
                        </a:spcAft>
                      </a:pPr>
                      <a:r>
                        <a:rPr lang="vi-VN" sz="1300" b="1">
                          <a:effectLst/>
                        </a:rPr>
                        <a:t>Kết quả mong đợi</a:t>
                      </a:r>
                    </a:p>
                    <a:p>
                      <a:pPr algn="ctr">
                        <a:lnSpc>
                          <a:spcPct val="130000"/>
                        </a:lnSpc>
                        <a:spcAft>
                          <a:spcPts val="0"/>
                        </a:spcAft>
                      </a:pPr>
                      <a:r>
                        <a:rPr lang="vi-VN" sz="1300" b="1">
                          <a:effectLst/>
                        </a:rPr>
                        <a:t>Expected result</a:t>
                      </a:r>
                      <a:endParaRPr lang="vi-VN" sz="1300" b="1">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nchor="ctr"/>
                </a:tc>
                <a:tc>
                  <a:txBody>
                    <a:bodyPr/>
                    <a:lstStyle/>
                    <a:p>
                      <a:pPr algn="ctr">
                        <a:lnSpc>
                          <a:spcPct val="130000"/>
                        </a:lnSpc>
                        <a:spcAft>
                          <a:spcPts val="0"/>
                        </a:spcAft>
                      </a:pPr>
                      <a:r>
                        <a:rPr lang="vi-VN" sz="1300" b="1">
                          <a:effectLst/>
                        </a:rPr>
                        <a:t>Kết quả test</a:t>
                      </a:r>
                    </a:p>
                    <a:p>
                      <a:pPr algn="ctr">
                        <a:lnSpc>
                          <a:spcPct val="130000"/>
                        </a:lnSpc>
                        <a:spcAft>
                          <a:spcPts val="0"/>
                        </a:spcAft>
                      </a:pPr>
                      <a:r>
                        <a:rPr lang="vi-VN" sz="1300" b="1">
                          <a:effectLst/>
                        </a:rPr>
                        <a:t> </a:t>
                      </a:r>
                      <a:endParaRPr lang="vi-VN" sz="1300" b="1">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nchor="ctr"/>
                </a:tc>
                <a:extLst>
                  <a:ext uri="{0D108BD9-81ED-4DB2-BD59-A6C34878D82A}">
                    <a16:rowId xmlns:a16="http://schemas.microsoft.com/office/drawing/2014/main" val="3045764402"/>
                  </a:ext>
                </a:extLst>
              </a:tr>
              <a:tr h="1508841">
                <a:tc>
                  <a:txBody>
                    <a:bodyPr/>
                    <a:lstStyle/>
                    <a:p>
                      <a:pPr algn="ctr">
                        <a:lnSpc>
                          <a:spcPct val="130000"/>
                        </a:lnSpc>
                        <a:spcAft>
                          <a:spcPts val="0"/>
                        </a:spcAft>
                      </a:pPr>
                      <a:r>
                        <a:rPr lang="vi-VN" sz="1300" b="1">
                          <a:effectLst/>
                        </a:rPr>
                        <a:t>UC-13</a:t>
                      </a:r>
                      <a:endParaRPr lang="vi-VN" sz="1300" b="1">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tc>
                <a:tc>
                  <a:txBody>
                    <a:bodyPr/>
                    <a:lstStyle/>
                    <a:p>
                      <a:pPr algn="ctr">
                        <a:lnSpc>
                          <a:spcPct val="130000"/>
                        </a:lnSpc>
                        <a:spcAft>
                          <a:spcPts val="0"/>
                        </a:spcAft>
                      </a:pPr>
                      <a:r>
                        <a:rPr lang="en-US" sz="1300" b="1">
                          <a:effectLst/>
                        </a:rPr>
                        <a:t>TC­-0</a:t>
                      </a:r>
                      <a:r>
                        <a:rPr lang="vi-VN" sz="1300" b="1">
                          <a:effectLst/>
                        </a:rPr>
                        <a:t>6</a:t>
                      </a:r>
                      <a:endParaRPr lang="vi-VN" sz="1300" b="1">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tc>
                <a:tc>
                  <a:txBody>
                    <a:bodyPr/>
                    <a:lstStyle/>
                    <a:p>
                      <a:pPr algn="ctr">
                        <a:lnSpc>
                          <a:spcPct val="130000"/>
                        </a:lnSpc>
                        <a:spcAft>
                          <a:spcPts val="0"/>
                        </a:spcAft>
                      </a:pPr>
                      <a:r>
                        <a:rPr lang="vi-VN" sz="1300">
                          <a:effectLst/>
                        </a:rPr>
                        <a:t>Chỉnh sửa thông tin truyện</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tc>
                <a:tc>
                  <a:txBody>
                    <a:bodyPr/>
                    <a:lstStyle/>
                    <a:p>
                      <a:pPr>
                        <a:lnSpc>
                          <a:spcPct val="130000"/>
                        </a:lnSpc>
                        <a:spcAft>
                          <a:spcPts val="0"/>
                        </a:spcAft>
                      </a:pPr>
                      <a:r>
                        <a:rPr lang="vi-VN" sz="1300">
                          <a:effectLst/>
                        </a:rPr>
                        <a:t>Người quản lý muốn chỉnh sửa thông tin truyện</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tc>
                <a:tc>
                  <a:txBody>
                    <a:bodyPr/>
                    <a:lstStyle/>
                    <a:p>
                      <a:pPr>
                        <a:lnSpc>
                          <a:spcPct val="130000"/>
                        </a:lnSpc>
                        <a:spcAft>
                          <a:spcPts val="0"/>
                        </a:spcAft>
                      </a:pPr>
                      <a:r>
                        <a:rPr lang="vi-VN" sz="1300">
                          <a:effectLst/>
                        </a:rPr>
                        <a:t>Người quản lý chỉnh sửa thông tin truyện</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tc>
                <a:tc>
                  <a:txBody>
                    <a:bodyPr/>
                    <a:lstStyle/>
                    <a:p>
                      <a:pPr marL="342900" lvl="0" indent="-342900">
                        <a:lnSpc>
                          <a:spcPct val="130000"/>
                        </a:lnSpc>
                        <a:spcAft>
                          <a:spcPts val="0"/>
                        </a:spcAft>
                        <a:buFont typeface="+mj-lt"/>
                        <a:buAutoNum type="arabicPeriod"/>
                      </a:pPr>
                      <a:r>
                        <a:rPr lang="vi-VN" sz="1300">
                          <a:effectLst/>
                        </a:rPr>
                        <a:t>Tại trang thông tin truyện</a:t>
                      </a:r>
                    </a:p>
                    <a:p>
                      <a:pPr marL="342900" lvl="0" indent="-342900">
                        <a:lnSpc>
                          <a:spcPct val="130000"/>
                        </a:lnSpc>
                        <a:spcAft>
                          <a:spcPts val="0"/>
                        </a:spcAft>
                        <a:buFont typeface="+mj-lt"/>
                        <a:buAutoNum type="arabicPeriod"/>
                      </a:pPr>
                      <a:r>
                        <a:rPr lang="vi-VN" sz="1300">
                          <a:effectLst/>
                        </a:rPr>
                        <a:t>Người quản lý nhấn nút “chỉnh sửa thông tin truyện”</a:t>
                      </a:r>
                    </a:p>
                    <a:p>
                      <a:pPr marL="342900" lvl="0" indent="-342900">
                        <a:lnSpc>
                          <a:spcPct val="130000"/>
                        </a:lnSpc>
                        <a:spcAft>
                          <a:spcPts val="0"/>
                        </a:spcAft>
                        <a:buFont typeface="+mj-lt"/>
                        <a:buAutoNum type="arabicPeriod"/>
                      </a:pPr>
                      <a:r>
                        <a:rPr lang="vi-VN" sz="1300">
                          <a:effectLst/>
                        </a:rPr>
                        <a:t>Người quản lý nhập lại thông tin truyện</a:t>
                      </a:r>
                    </a:p>
                    <a:p>
                      <a:pPr marL="342900" lvl="0" indent="-342900">
                        <a:lnSpc>
                          <a:spcPct val="130000"/>
                        </a:lnSpc>
                        <a:spcAft>
                          <a:spcPts val="0"/>
                        </a:spcAft>
                        <a:buFont typeface="+mj-lt"/>
                        <a:buAutoNum type="arabicPeriod"/>
                      </a:pPr>
                      <a:r>
                        <a:rPr lang="vi-VN" sz="1300">
                          <a:effectLst/>
                        </a:rPr>
                        <a:t>Người quản lý nhấn nút “Xác nhận”.</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tc>
                <a:tc>
                  <a:txBody>
                    <a:bodyPr/>
                    <a:lstStyle/>
                    <a:p>
                      <a:pPr>
                        <a:lnSpc>
                          <a:spcPct val="130000"/>
                        </a:lnSpc>
                        <a:spcAft>
                          <a:spcPts val="0"/>
                        </a:spcAft>
                      </a:pPr>
                      <a:r>
                        <a:rPr lang="vi-VN" sz="1300">
                          <a:effectLst/>
                        </a:rPr>
                        <a:t>Hệ thống thông báo chỉnh sửa thông tin truyện “” thành công.</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tc>
                <a:tc>
                  <a:txBody>
                    <a:bodyPr/>
                    <a:lstStyle/>
                    <a:p>
                      <a:pPr algn="ctr">
                        <a:lnSpc>
                          <a:spcPct val="130000"/>
                        </a:lnSpc>
                        <a:spcAft>
                          <a:spcPts val="0"/>
                        </a:spcAft>
                      </a:pPr>
                      <a:r>
                        <a:rPr lang="vi-VN" sz="1300" b="1">
                          <a:effectLst/>
                        </a:rPr>
                        <a:t>Pass</a:t>
                      </a:r>
                    </a:p>
                    <a:p>
                      <a:pPr>
                        <a:lnSpc>
                          <a:spcPct val="130000"/>
                        </a:lnSpc>
                        <a:spcAft>
                          <a:spcPts val="0"/>
                        </a:spcAft>
                      </a:pPr>
                      <a:r>
                        <a:rPr lang="vi-VN" sz="1300" b="1">
                          <a:effectLst/>
                        </a:rPr>
                        <a:t> </a:t>
                      </a:r>
                      <a:endParaRPr lang="vi-VN" sz="1300" b="1">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tc>
                <a:extLst>
                  <a:ext uri="{0D108BD9-81ED-4DB2-BD59-A6C34878D82A}">
                    <a16:rowId xmlns:a16="http://schemas.microsoft.com/office/drawing/2014/main" val="1666800348"/>
                  </a:ext>
                </a:extLst>
              </a:tr>
              <a:tr h="1734884">
                <a:tc>
                  <a:txBody>
                    <a:bodyPr/>
                    <a:lstStyle/>
                    <a:p>
                      <a:pPr algn="ctr">
                        <a:lnSpc>
                          <a:spcPct val="130000"/>
                        </a:lnSpc>
                        <a:spcAft>
                          <a:spcPts val="0"/>
                        </a:spcAft>
                      </a:pPr>
                      <a:r>
                        <a:rPr lang="vi-VN" sz="1300" b="1">
                          <a:effectLst/>
                        </a:rPr>
                        <a:t>UC-13</a:t>
                      </a:r>
                      <a:endParaRPr lang="vi-VN" sz="1300" b="1">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tc>
                <a:tc>
                  <a:txBody>
                    <a:bodyPr/>
                    <a:lstStyle/>
                    <a:p>
                      <a:pPr algn="ctr">
                        <a:lnSpc>
                          <a:spcPct val="130000"/>
                        </a:lnSpc>
                        <a:spcAft>
                          <a:spcPts val="0"/>
                        </a:spcAft>
                      </a:pPr>
                      <a:r>
                        <a:rPr lang="vi-VN" sz="1300" b="1">
                          <a:effectLst/>
                        </a:rPr>
                        <a:t>TC-07</a:t>
                      </a:r>
                      <a:endParaRPr lang="vi-VN" sz="1300" b="1">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tc>
                <a:tc>
                  <a:txBody>
                    <a:bodyPr/>
                    <a:lstStyle/>
                    <a:p>
                      <a:pPr algn="ctr">
                        <a:lnSpc>
                          <a:spcPct val="130000"/>
                        </a:lnSpc>
                        <a:spcAft>
                          <a:spcPts val="0"/>
                        </a:spcAft>
                      </a:pPr>
                      <a:r>
                        <a:rPr lang="vi-VN" sz="1300">
                          <a:effectLst/>
                        </a:rPr>
                        <a:t>Chỉnh sửa thông tin truyện</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tc>
                <a:tc>
                  <a:txBody>
                    <a:bodyPr/>
                    <a:lstStyle/>
                    <a:p>
                      <a:pPr>
                        <a:lnSpc>
                          <a:spcPct val="130000"/>
                        </a:lnSpc>
                        <a:spcAft>
                          <a:spcPts val="0"/>
                        </a:spcAft>
                      </a:pPr>
                      <a:r>
                        <a:rPr lang="vi-VN" sz="1300">
                          <a:effectLst/>
                        </a:rPr>
                        <a:t>Người quản lý không nhập nội dung khi chỉnh sửa thông tin truyện</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tc>
                <a:tc>
                  <a:txBody>
                    <a:bodyPr/>
                    <a:lstStyle/>
                    <a:p>
                      <a:pPr>
                        <a:lnSpc>
                          <a:spcPct val="130000"/>
                        </a:lnSpc>
                        <a:spcAft>
                          <a:spcPts val="0"/>
                        </a:spcAft>
                      </a:pPr>
                      <a:r>
                        <a:rPr lang="vi-VN" sz="1300">
                          <a:effectLst/>
                        </a:rPr>
                        <a:t>Người quản lý muốn chỉnh sửa thông tin truyện</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tc>
                <a:tc>
                  <a:txBody>
                    <a:bodyPr/>
                    <a:lstStyle/>
                    <a:p>
                      <a:pPr marL="342900" lvl="0" indent="-342900">
                        <a:lnSpc>
                          <a:spcPct val="130000"/>
                        </a:lnSpc>
                        <a:spcAft>
                          <a:spcPts val="800"/>
                        </a:spcAft>
                        <a:buFont typeface="+mj-lt"/>
                        <a:buAutoNum type="arabicPeriod"/>
                      </a:pPr>
                      <a:r>
                        <a:rPr lang="vi-VN" sz="1300">
                          <a:effectLst/>
                        </a:rPr>
                        <a:t>Tại trang thông tin truyện</a:t>
                      </a:r>
                    </a:p>
                    <a:p>
                      <a:pPr marL="342900" lvl="0" indent="-342900">
                        <a:lnSpc>
                          <a:spcPct val="130000"/>
                        </a:lnSpc>
                        <a:spcAft>
                          <a:spcPts val="800"/>
                        </a:spcAft>
                        <a:buFont typeface="+mj-lt"/>
                        <a:buAutoNum type="arabicPeriod"/>
                      </a:pPr>
                      <a:r>
                        <a:rPr lang="vi-VN" sz="1300">
                          <a:effectLst/>
                        </a:rPr>
                        <a:t>Người quản lý nhấn nút “chỉnh sửa thông tin truyện”</a:t>
                      </a:r>
                    </a:p>
                    <a:p>
                      <a:pPr marL="342900" lvl="0" indent="-342900">
                        <a:lnSpc>
                          <a:spcPct val="130000"/>
                        </a:lnSpc>
                        <a:spcAft>
                          <a:spcPts val="800"/>
                        </a:spcAft>
                        <a:buFont typeface="+mj-lt"/>
                        <a:buAutoNum type="arabicPeriod"/>
                      </a:pPr>
                      <a:r>
                        <a:rPr lang="vi-VN" sz="1300">
                          <a:effectLst/>
                        </a:rPr>
                        <a:t>Người quản lý không nhập lại thông tin truyện</a:t>
                      </a:r>
                    </a:p>
                    <a:p>
                      <a:pPr marL="342900" lvl="0" indent="-342900">
                        <a:lnSpc>
                          <a:spcPct val="130000"/>
                        </a:lnSpc>
                        <a:spcAft>
                          <a:spcPts val="800"/>
                        </a:spcAft>
                        <a:buFont typeface="+mj-lt"/>
                        <a:buAutoNum type="arabicPeriod"/>
                      </a:pPr>
                      <a:r>
                        <a:rPr lang="vi-VN" sz="1300">
                          <a:effectLst/>
                        </a:rPr>
                        <a:t>Người quản lý nhấn nút “Xác nhận”.</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tc>
                <a:tc>
                  <a:txBody>
                    <a:bodyPr/>
                    <a:lstStyle/>
                    <a:p>
                      <a:pPr>
                        <a:lnSpc>
                          <a:spcPct val="130000"/>
                        </a:lnSpc>
                        <a:spcAft>
                          <a:spcPts val="0"/>
                        </a:spcAft>
                      </a:pPr>
                      <a:r>
                        <a:rPr lang="vi-VN" sz="1300">
                          <a:effectLst/>
                        </a:rPr>
                        <a:t>Hệ thống không thực hiện thao tác và đóng forn nhập lại thông tin truyện.</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tc>
                <a:tc>
                  <a:txBody>
                    <a:bodyPr/>
                    <a:lstStyle/>
                    <a:p>
                      <a:pPr algn="ctr">
                        <a:lnSpc>
                          <a:spcPct val="130000"/>
                        </a:lnSpc>
                        <a:spcAft>
                          <a:spcPts val="0"/>
                        </a:spcAft>
                      </a:pPr>
                      <a:r>
                        <a:rPr lang="vi-VN" sz="1300" b="1">
                          <a:effectLst/>
                        </a:rPr>
                        <a:t>Pass</a:t>
                      </a:r>
                      <a:endParaRPr lang="vi-VN" sz="1300" b="1">
                        <a:effectLst/>
                        <a:latin typeface="Arial" panose="020B0604020202020204" pitchFamily="34" charset="0"/>
                        <a:ea typeface="Arial" panose="020B0604020202020204" pitchFamily="34" charset="0"/>
                        <a:cs typeface="Times New Roman" panose="02020603050405020304" pitchFamily="18" charset="0"/>
                      </a:endParaRPr>
                    </a:p>
                  </a:txBody>
                  <a:tcPr marL="50860" marR="50860" marT="0" marB="0"/>
                </a:tc>
                <a:extLst>
                  <a:ext uri="{0D108BD9-81ED-4DB2-BD59-A6C34878D82A}">
                    <a16:rowId xmlns:a16="http://schemas.microsoft.com/office/drawing/2014/main" val="2664257296"/>
                  </a:ext>
                </a:extLst>
              </a:tr>
            </a:tbl>
          </a:graphicData>
        </a:graphic>
      </p:graphicFrame>
    </p:spTree>
    <p:extLst>
      <p:ext uri="{BB962C8B-B14F-4D97-AF65-F5344CB8AC3E}">
        <p14:creationId xmlns:p14="http://schemas.microsoft.com/office/powerpoint/2010/main" val="26272188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rrow: Pentagon 13">
            <a:extLst>
              <a:ext uri="{FF2B5EF4-FFF2-40B4-BE49-F238E27FC236}">
                <a16:creationId xmlns:a16="http://schemas.microsoft.com/office/drawing/2014/main" id="{759D07C3-9170-4DF5-A489-7DDADF24B810}"/>
              </a:ext>
            </a:extLst>
          </p:cNvPr>
          <p:cNvSpPr/>
          <p:nvPr/>
        </p:nvSpPr>
        <p:spPr>
          <a:xfrm>
            <a:off x="0" y="1885670"/>
            <a:ext cx="1738265" cy="1030107"/>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Pentagon 14">
            <a:extLst>
              <a:ext uri="{FF2B5EF4-FFF2-40B4-BE49-F238E27FC236}">
                <a16:creationId xmlns:a16="http://schemas.microsoft.com/office/drawing/2014/main" id="{F6D9BA5A-AA31-43E6-9E13-66CB653E01CC}"/>
              </a:ext>
            </a:extLst>
          </p:cNvPr>
          <p:cNvSpPr/>
          <p:nvPr/>
        </p:nvSpPr>
        <p:spPr>
          <a:xfrm>
            <a:off x="0" y="3522106"/>
            <a:ext cx="1738265" cy="1030107"/>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Pentagon 15">
            <a:extLst>
              <a:ext uri="{FF2B5EF4-FFF2-40B4-BE49-F238E27FC236}">
                <a16:creationId xmlns:a16="http://schemas.microsoft.com/office/drawing/2014/main" id="{ED5E1218-F3CB-40A3-B93F-7EA91BBAECBA}"/>
              </a:ext>
            </a:extLst>
          </p:cNvPr>
          <p:cNvSpPr/>
          <p:nvPr/>
        </p:nvSpPr>
        <p:spPr>
          <a:xfrm>
            <a:off x="0" y="5022074"/>
            <a:ext cx="1738265" cy="1030107"/>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990CB54-A625-4F41-A67E-653B650E2414}"/>
              </a:ext>
            </a:extLst>
          </p:cNvPr>
          <p:cNvSpPr txBox="1"/>
          <p:nvPr/>
        </p:nvSpPr>
        <p:spPr>
          <a:xfrm>
            <a:off x="1589193" y="1821552"/>
            <a:ext cx="3732743" cy="338554"/>
          </a:xfrm>
          <a:prstGeom prst="rect">
            <a:avLst/>
          </a:prstGeom>
          <a:noFill/>
        </p:spPr>
        <p:txBody>
          <a:bodyPr wrap="square" rtlCol="0">
            <a:spAutoFit/>
          </a:bodyPr>
          <a:lstStyle/>
          <a:p>
            <a:pPr>
              <a:lnSpc>
                <a:spcPct val="80000"/>
              </a:lnSpc>
            </a:pPr>
            <a:r>
              <a:rPr lang="vi-VN" altLang="ko-KR" sz="2000" b="1">
                <a:solidFill>
                  <a:schemeClr val="tx2">
                    <a:lumMod val="60000"/>
                    <a:lumOff val="40000"/>
                  </a:schemeClr>
                </a:solidFill>
                <a:cs typeface="Arial" pitchFamily="34" charset="0"/>
              </a:rPr>
              <a:t>Kết quả nhận được</a:t>
            </a:r>
            <a:endParaRPr lang="en-US" altLang="ko-KR" sz="2000" b="1" dirty="0">
              <a:solidFill>
                <a:schemeClr val="tx2">
                  <a:lumMod val="60000"/>
                  <a:lumOff val="40000"/>
                </a:schemeClr>
              </a:solidFill>
              <a:cs typeface="Arial" pitchFamily="34" charset="0"/>
            </a:endParaRPr>
          </a:p>
        </p:txBody>
      </p:sp>
      <p:sp>
        <p:nvSpPr>
          <p:cNvPr id="21" name="TextBox 20">
            <a:extLst>
              <a:ext uri="{FF2B5EF4-FFF2-40B4-BE49-F238E27FC236}">
                <a16:creationId xmlns:a16="http://schemas.microsoft.com/office/drawing/2014/main" id="{BBB0A94D-1DC2-4698-8049-8FD85CF8B89B}"/>
              </a:ext>
            </a:extLst>
          </p:cNvPr>
          <p:cNvSpPr txBox="1"/>
          <p:nvPr/>
        </p:nvSpPr>
        <p:spPr>
          <a:xfrm>
            <a:off x="1589193" y="5038327"/>
            <a:ext cx="4865172" cy="338554"/>
          </a:xfrm>
          <a:prstGeom prst="rect">
            <a:avLst/>
          </a:prstGeom>
          <a:noFill/>
        </p:spPr>
        <p:txBody>
          <a:bodyPr wrap="square" rtlCol="0">
            <a:spAutoFit/>
          </a:bodyPr>
          <a:lstStyle/>
          <a:p>
            <a:pPr>
              <a:lnSpc>
                <a:spcPct val="80000"/>
              </a:lnSpc>
            </a:pPr>
            <a:r>
              <a:rPr lang="en-US" altLang="ko-KR" sz="2000" b="1">
                <a:solidFill>
                  <a:schemeClr val="accent3"/>
                </a:solidFill>
                <a:cs typeface="Arial" pitchFamily="34" charset="0"/>
              </a:rPr>
              <a:t>H</a:t>
            </a:r>
            <a:r>
              <a:rPr lang="vi-VN" altLang="ko-KR" sz="2000" b="1">
                <a:solidFill>
                  <a:schemeClr val="accent3"/>
                </a:solidFill>
                <a:cs typeface="Arial" pitchFamily="34" charset="0"/>
              </a:rPr>
              <a:t>ướng phát triển</a:t>
            </a:r>
            <a:endParaRPr lang="en-US" altLang="ko-KR" sz="2000" b="1" dirty="0">
              <a:solidFill>
                <a:schemeClr val="accent3"/>
              </a:solidFill>
              <a:cs typeface="Arial" pitchFamily="34" charset="0"/>
            </a:endParaRPr>
          </a:p>
        </p:txBody>
      </p:sp>
      <p:sp>
        <p:nvSpPr>
          <p:cNvPr id="22" name="TextBox 21">
            <a:extLst>
              <a:ext uri="{FF2B5EF4-FFF2-40B4-BE49-F238E27FC236}">
                <a16:creationId xmlns:a16="http://schemas.microsoft.com/office/drawing/2014/main" id="{1F35E6DE-1244-4DBE-A04B-EF935462D0F3}"/>
              </a:ext>
            </a:extLst>
          </p:cNvPr>
          <p:cNvSpPr txBox="1"/>
          <p:nvPr/>
        </p:nvSpPr>
        <p:spPr>
          <a:xfrm>
            <a:off x="1550860" y="3589751"/>
            <a:ext cx="3732743" cy="338554"/>
          </a:xfrm>
          <a:prstGeom prst="rect">
            <a:avLst/>
          </a:prstGeom>
          <a:noFill/>
        </p:spPr>
        <p:txBody>
          <a:bodyPr wrap="square" rtlCol="0">
            <a:spAutoFit/>
          </a:bodyPr>
          <a:lstStyle/>
          <a:p>
            <a:pPr>
              <a:lnSpc>
                <a:spcPct val="80000"/>
              </a:lnSpc>
            </a:pPr>
            <a:r>
              <a:rPr lang="en-US" altLang="ko-KR" sz="2000" b="1">
                <a:solidFill>
                  <a:schemeClr val="accent2"/>
                </a:solidFill>
                <a:cs typeface="Arial" pitchFamily="34" charset="0"/>
              </a:rPr>
              <a:t>Rút kinh nghiệm</a:t>
            </a:r>
            <a:endParaRPr lang="en-US" altLang="ko-KR" sz="2000" b="1" dirty="0">
              <a:solidFill>
                <a:schemeClr val="accent2"/>
              </a:solidFill>
              <a:cs typeface="Arial" pitchFamily="34" charset="0"/>
            </a:endParaRPr>
          </a:p>
        </p:txBody>
      </p:sp>
      <p:sp>
        <p:nvSpPr>
          <p:cNvPr id="23" name="TextBox 22">
            <a:extLst>
              <a:ext uri="{FF2B5EF4-FFF2-40B4-BE49-F238E27FC236}">
                <a16:creationId xmlns:a16="http://schemas.microsoft.com/office/drawing/2014/main" id="{19A0AF8C-B7E9-4FDC-8FEE-2A1766BF4500}"/>
              </a:ext>
            </a:extLst>
          </p:cNvPr>
          <p:cNvSpPr txBox="1"/>
          <p:nvPr/>
        </p:nvSpPr>
        <p:spPr>
          <a:xfrm>
            <a:off x="1837295" y="2138738"/>
            <a:ext cx="9713075" cy="1323439"/>
          </a:xfrm>
          <a:prstGeom prst="rect">
            <a:avLst/>
          </a:prstGeom>
          <a:noFill/>
        </p:spPr>
        <p:txBody>
          <a:bodyPr wrap="square" rtlCol="0">
            <a:spAutoFit/>
          </a:bodyPr>
          <a:lstStyle/>
          <a:p>
            <a:pPr marL="285750" indent="-285750" algn="just">
              <a:buFont typeface="Wingdings" panose="05000000000000000000" pitchFamily="2" charset="2"/>
              <a:buChar char="q"/>
            </a:pPr>
            <a:r>
              <a:rPr lang="en-US" altLang="ko-KR" sz="1600">
                <a:solidFill>
                  <a:schemeClr val="tx1">
                    <a:lumMod val="75000"/>
                    <a:lumOff val="25000"/>
                  </a:schemeClr>
                </a:solidFill>
                <a:cs typeface="Arial" pitchFamily="34" charset="0"/>
              </a:rPr>
              <a:t>Nhóm đã hoàn thành 90% nhiệm vụ, mục tiêu lúc đầu đề ra</a:t>
            </a:r>
          </a:p>
          <a:p>
            <a:pPr marL="285750" indent="-285750" algn="just">
              <a:buFont typeface="Wingdings" panose="05000000000000000000" pitchFamily="2" charset="2"/>
              <a:buChar char="q"/>
            </a:pPr>
            <a:r>
              <a:rPr lang="vi-VN" altLang="ko-KR" sz="1600">
                <a:cs typeface="Arial" pitchFamily="34" charset="0"/>
              </a:rPr>
              <a:t>Học được cách quản lý nhóm, source</a:t>
            </a:r>
          </a:p>
          <a:p>
            <a:pPr marL="285750" indent="-285750" algn="just">
              <a:buFont typeface="Wingdings" panose="05000000000000000000" pitchFamily="2" charset="2"/>
              <a:buChar char="q"/>
            </a:pPr>
            <a:r>
              <a:rPr lang="vi-VN" altLang="ko-KR" sz="1600">
                <a:cs typeface="Arial" pitchFamily="34" charset="0"/>
              </a:rPr>
              <a:t>Học hiểu thêm nhiều kiến thức về java và framework spring mvc, hibernate nói riêng</a:t>
            </a:r>
          </a:p>
          <a:p>
            <a:pPr marL="285750" indent="-285750" algn="just">
              <a:buFont typeface="Wingdings" panose="05000000000000000000" pitchFamily="2" charset="2"/>
              <a:buChar char="q"/>
            </a:pPr>
            <a:r>
              <a:rPr lang="vi-VN" sz="1600"/>
              <a:t>Làm quen và thực hiện quản lý source code trên github.</a:t>
            </a:r>
            <a:endParaRPr lang="vi-VN" altLang="ko-KR" sz="1600">
              <a:cs typeface="Arial" pitchFamily="34" charset="0"/>
            </a:endParaRPr>
          </a:p>
          <a:p>
            <a:pPr marL="285750" indent="-285750" algn="just">
              <a:buFont typeface="Wingdings" panose="05000000000000000000" pitchFamily="2" charset="2"/>
              <a:buChar char="q"/>
            </a:pPr>
            <a:r>
              <a:rPr lang="vi-VN" sz="1600"/>
              <a:t>Học được cách xử lý xung đột các file khi các thành viên khi tác động cùng 1 file. </a:t>
            </a:r>
          </a:p>
        </p:txBody>
      </p:sp>
      <p:sp>
        <p:nvSpPr>
          <p:cNvPr id="24" name="TextBox 23">
            <a:extLst>
              <a:ext uri="{FF2B5EF4-FFF2-40B4-BE49-F238E27FC236}">
                <a16:creationId xmlns:a16="http://schemas.microsoft.com/office/drawing/2014/main" id="{341599F7-F400-4458-8CEE-AD7BD1ACAC10}"/>
              </a:ext>
            </a:extLst>
          </p:cNvPr>
          <p:cNvSpPr txBox="1"/>
          <p:nvPr/>
        </p:nvSpPr>
        <p:spPr>
          <a:xfrm>
            <a:off x="1880402" y="3955006"/>
            <a:ext cx="8382714" cy="338554"/>
          </a:xfrm>
          <a:prstGeom prst="rect">
            <a:avLst/>
          </a:prstGeom>
          <a:noFill/>
        </p:spPr>
        <p:txBody>
          <a:bodyPr wrap="square" rtlCol="0">
            <a:spAutoFit/>
          </a:bodyPr>
          <a:lstStyle/>
          <a:p>
            <a:pPr marL="342900" indent="-342900" algn="just">
              <a:buFont typeface="Wingdings" panose="05000000000000000000" pitchFamily="2" charset="2"/>
              <a:buChar char="q"/>
            </a:pPr>
            <a:r>
              <a:rPr lang="vi-VN" altLang="ko-KR" sz="1600">
                <a:solidFill>
                  <a:schemeClr val="tx1">
                    <a:lumMod val="75000"/>
                    <a:lumOff val="25000"/>
                  </a:schemeClr>
                </a:solidFill>
                <a:cs typeface="Arial" pitchFamily="34" charset="0"/>
              </a:rPr>
              <a:t>Một số thành viên chưa thực sự nghiêm túc trong lúc thực hiện công việc được giao.</a:t>
            </a:r>
            <a:endParaRPr lang="ko-KR" altLang="en-US" sz="1600" dirty="0">
              <a:cs typeface="Arial" pitchFamily="34" charset="0"/>
            </a:endParaRPr>
          </a:p>
        </p:txBody>
      </p:sp>
      <p:sp>
        <p:nvSpPr>
          <p:cNvPr id="25" name="TextBox 24">
            <a:extLst>
              <a:ext uri="{FF2B5EF4-FFF2-40B4-BE49-F238E27FC236}">
                <a16:creationId xmlns:a16="http://schemas.microsoft.com/office/drawing/2014/main" id="{6BAC3138-11CC-460E-B79A-BC702EA102D8}"/>
              </a:ext>
            </a:extLst>
          </p:cNvPr>
          <p:cNvSpPr txBox="1"/>
          <p:nvPr/>
        </p:nvSpPr>
        <p:spPr>
          <a:xfrm>
            <a:off x="1880402" y="5499924"/>
            <a:ext cx="9460887" cy="1077218"/>
          </a:xfrm>
          <a:prstGeom prst="rect">
            <a:avLst/>
          </a:prstGeom>
          <a:noFill/>
        </p:spPr>
        <p:txBody>
          <a:bodyPr wrap="square" rtlCol="0">
            <a:spAutoFit/>
          </a:bodyPr>
          <a:lstStyle/>
          <a:p>
            <a:pPr marL="285750" indent="-285750" algn="just">
              <a:buFont typeface="Wingdings" panose="05000000000000000000" pitchFamily="2" charset="2"/>
              <a:buChar char="q"/>
            </a:pPr>
            <a:r>
              <a:rPr lang="vi-VN" altLang="ko-KR" sz="1600">
                <a:solidFill>
                  <a:schemeClr val="tx1">
                    <a:lumMod val="75000"/>
                    <a:lumOff val="25000"/>
                  </a:schemeClr>
                </a:solidFill>
                <a:cs typeface="Arial" pitchFamily="34" charset="0"/>
              </a:rPr>
              <a:t>Phát triển thêm chức năng nhóm dịch, quản lý nhóm dịch, thành viên nhóm dịch, cho phép người dùng đăng nhập và tự đăng truyện của mình lên hệ thống.</a:t>
            </a:r>
          </a:p>
          <a:p>
            <a:pPr marL="285750" indent="-285750" algn="just">
              <a:buFont typeface="Wingdings" panose="05000000000000000000" pitchFamily="2" charset="2"/>
              <a:buChar char="q"/>
            </a:pPr>
            <a:r>
              <a:rPr lang="vi-VN" altLang="ko-KR" sz="1600">
                <a:solidFill>
                  <a:schemeClr val="tx1">
                    <a:lumMod val="75000"/>
                    <a:lumOff val="25000"/>
                  </a:schemeClr>
                </a:solidFill>
                <a:cs typeface="Arial" pitchFamily="34" charset="0"/>
              </a:rPr>
              <a:t>Phát triển hệ thống đọc truyện trên moble.</a:t>
            </a:r>
          </a:p>
          <a:p>
            <a:pPr marL="285750" indent="-285750" algn="just">
              <a:buFont typeface="Wingdings" panose="05000000000000000000" pitchFamily="2" charset="2"/>
              <a:buChar char="q"/>
            </a:pPr>
            <a:r>
              <a:rPr lang="vi-VN" altLang="ko-KR" sz="1600">
                <a:solidFill>
                  <a:schemeClr val="tx1">
                    <a:lumMod val="75000"/>
                    <a:lumOff val="25000"/>
                  </a:schemeClr>
                </a:solidFill>
                <a:cs typeface="Arial" pitchFamily="34" charset="0"/>
              </a:rPr>
              <a:t>Cập nhật thêm viết truyện tranh.</a:t>
            </a:r>
          </a:p>
        </p:txBody>
      </p:sp>
      <p:sp>
        <p:nvSpPr>
          <p:cNvPr id="27" name="TextBox 26">
            <a:extLst>
              <a:ext uri="{FF2B5EF4-FFF2-40B4-BE49-F238E27FC236}">
                <a16:creationId xmlns:a16="http://schemas.microsoft.com/office/drawing/2014/main" id="{D001C2ED-D1E4-4E30-9C69-FE9C99326B40}"/>
              </a:ext>
            </a:extLst>
          </p:cNvPr>
          <p:cNvSpPr txBox="1"/>
          <p:nvPr/>
        </p:nvSpPr>
        <p:spPr>
          <a:xfrm>
            <a:off x="869131" y="610526"/>
            <a:ext cx="10649579" cy="769441"/>
          </a:xfrm>
          <a:prstGeom prst="rect">
            <a:avLst/>
          </a:prstGeom>
          <a:noFill/>
        </p:spPr>
        <p:txBody>
          <a:bodyPr wrap="square" rtlCol="0" anchor="ctr">
            <a:spAutoFit/>
          </a:bodyPr>
          <a:lstStyle/>
          <a:p>
            <a:pPr algn="ctr"/>
            <a:r>
              <a:rPr lang="en-GB" altLang="ko-KR" sz="4400" b="1">
                <a:solidFill>
                  <a:schemeClr val="accent3"/>
                </a:solidFill>
                <a:cs typeface="Arial" pitchFamily="34" charset="0"/>
              </a:rPr>
              <a:t>Ch</a:t>
            </a:r>
            <a:r>
              <a:rPr lang="vi-VN" altLang="ko-KR" sz="4400" b="1">
                <a:solidFill>
                  <a:schemeClr val="accent3"/>
                </a:solidFill>
                <a:cs typeface="Arial" pitchFamily="34" charset="0"/>
              </a:rPr>
              <a:t>ư</a:t>
            </a:r>
            <a:r>
              <a:rPr lang="en-US" altLang="ko-KR" sz="4400" b="1">
                <a:solidFill>
                  <a:schemeClr val="accent3"/>
                </a:solidFill>
                <a:cs typeface="Arial" pitchFamily="34" charset="0"/>
              </a:rPr>
              <a:t>ơng V: </a:t>
            </a:r>
            <a:r>
              <a:rPr lang="en-GB" altLang="ko-KR" sz="4400" b="1">
                <a:solidFill>
                  <a:schemeClr val="accent3"/>
                </a:solidFill>
                <a:cs typeface="Arial" pitchFamily="34" charset="0"/>
              </a:rPr>
              <a:t>Tổng kết</a:t>
            </a:r>
            <a:endParaRPr lang="ko-KR" altLang="en-US" sz="4400" b="1" dirty="0">
              <a:solidFill>
                <a:schemeClr val="accent3"/>
              </a:solidFill>
              <a:cs typeface="Arial" pitchFamily="34" charset="0"/>
            </a:endParaRPr>
          </a:p>
        </p:txBody>
      </p:sp>
      <p:sp>
        <p:nvSpPr>
          <p:cNvPr id="28" name="TextBox 27">
            <a:extLst>
              <a:ext uri="{FF2B5EF4-FFF2-40B4-BE49-F238E27FC236}">
                <a16:creationId xmlns:a16="http://schemas.microsoft.com/office/drawing/2014/main" id="{A4542928-E982-40B2-A907-BCFB036F02A2}"/>
              </a:ext>
            </a:extLst>
          </p:cNvPr>
          <p:cNvSpPr txBox="1"/>
          <p:nvPr/>
        </p:nvSpPr>
        <p:spPr>
          <a:xfrm>
            <a:off x="3996787" y="221926"/>
            <a:ext cx="4198425" cy="307777"/>
          </a:xfrm>
          <a:prstGeom prst="rect">
            <a:avLst/>
          </a:prstGeom>
          <a:noFill/>
        </p:spPr>
        <p:txBody>
          <a:bodyPr wrap="square" rtlCol="0">
            <a:spAutoFit/>
          </a:bodyPr>
          <a:lstStyle/>
          <a:p>
            <a:pPr algn="dist"/>
            <a:r>
              <a:rPr lang="en-US" altLang="ko-KR" sz="1400" b="0">
                <a:ea typeface="FZShuTi" pitchFamily="2" charset="-122"/>
                <a:cs typeface="Arial" pitchFamily="34" charset="0"/>
              </a:rPr>
              <a:t>Phát triển phần mềm chuyên nghiệp</a:t>
            </a:r>
            <a:endParaRPr lang="ko-KR" altLang="en-US" sz="1400" b="0" dirty="0">
              <a:cs typeface="Arial" pitchFamily="34" charset="0"/>
            </a:endParaRPr>
          </a:p>
        </p:txBody>
      </p:sp>
      <p:pic>
        <p:nvPicPr>
          <p:cNvPr id="31" name="Picture 30">
            <a:extLst>
              <a:ext uri="{FF2B5EF4-FFF2-40B4-BE49-F238E27FC236}">
                <a16:creationId xmlns:a16="http://schemas.microsoft.com/office/drawing/2014/main" id="{D88980F5-1D08-4CAF-840F-2847DD566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045" y="3617573"/>
            <a:ext cx="839171" cy="839171"/>
          </a:xfrm>
          <a:prstGeom prst="rect">
            <a:avLst/>
          </a:prstGeom>
        </p:spPr>
      </p:pic>
      <p:pic>
        <p:nvPicPr>
          <p:cNvPr id="32" name="Picture 31">
            <a:extLst>
              <a:ext uri="{FF2B5EF4-FFF2-40B4-BE49-F238E27FC236}">
                <a16:creationId xmlns:a16="http://schemas.microsoft.com/office/drawing/2014/main" id="{61FCD674-A659-41AF-A7FA-1CC72BE0D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052" y="1975461"/>
            <a:ext cx="909156" cy="909156"/>
          </a:xfrm>
          <a:prstGeom prst="rect">
            <a:avLst/>
          </a:prstGeom>
        </p:spPr>
      </p:pic>
      <p:pic>
        <p:nvPicPr>
          <p:cNvPr id="26" name="Picture 25">
            <a:extLst>
              <a:ext uri="{FF2B5EF4-FFF2-40B4-BE49-F238E27FC236}">
                <a16:creationId xmlns:a16="http://schemas.microsoft.com/office/drawing/2014/main" id="{E7F3CCA2-981C-4D0D-AC9F-53C65D506E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388" y="5109682"/>
            <a:ext cx="780484" cy="780484"/>
          </a:xfrm>
          <a:prstGeom prst="rect">
            <a:avLst/>
          </a:prstGeom>
        </p:spPr>
      </p:pic>
    </p:spTree>
    <p:extLst>
      <p:ext uri="{BB962C8B-B14F-4D97-AF65-F5344CB8AC3E}">
        <p14:creationId xmlns:p14="http://schemas.microsoft.com/office/powerpoint/2010/main" val="26212389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arn(inVertical)">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arn(inVertical)">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barn(inVertical)">
                                      <p:cBhvr>
                                        <p:cTn id="5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0" grpId="0"/>
      <p:bldP spid="21" grpId="0"/>
      <p:bldP spid="22" grpId="0"/>
      <p:bldP spid="23" grpId="0"/>
      <p:bldP spid="24" grpId="0"/>
      <p:bldP spid="2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p>
        </p:txBody>
      </p:sp>
      <p:sp>
        <p:nvSpPr>
          <p:cNvPr id="9" name="TextBox 8">
            <a:extLst>
              <a:ext uri="{FF2B5EF4-FFF2-40B4-BE49-F238E27FC236}">
                <a16:creationId xmlns:a16="http://schemas.microsoft.com/office/drawing/2014/main" id="{C32397BB-0566-4855-B214-A90EDA930881}"/>
              </a:ext>
            </a:extLst>
          </p:cNvPr>
          <p:cNvSpPr txBox="1"/>
          <p:nvPr/>
        </p:nvSpPr>
        <p:spPr>
          <a:xfrm>
            <a:off x="7087209" y="2098350"/>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a16="http://schemas.microsoft.com/office/drawing/2014/main"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sp>
        <p:nvSpPr>
          <p:cNvPr id="13" name="TextBox 12">
            <a:extLst>
              <a:ext uri="{FF2B5EF4-FFF2-40B4-BE49-F238E27FC236}">
                <a16:creationId xmlns:a16="http://schemas.microsoft.com/office/drawing/2014/main" id="{47E9F9A3-41FF-4E8D-BC50-55362F20C346}"/>
              </a:ext>
            </a:extLst>
          </p:cNvPr>
          <p:cNvSpPr txBox="1"/>
          <p:nvPr/>
        </p:nvSpPr>
        <p:spPr>
          <a:xfrm>
            <a:off x="3621152" y="3702296"/>
            <a:ext cx="5029760" cy="995209"/>
          </a:xfrm>
          <a:prstGeom prst="rect">
            <a:avLst/>
          </a:prstGeom>
          <a:noFill/>
        </p:spPr>
        <p:txBody>
          <a:bodyPr wrap="square" rtlCol="0" anchor="ctr">
            <a:spAutoFit/>
          </a:bodyPr>
          <a:lstStyle/>
          <a:p>
            <a:pPr algn="ctr"/>
            <a:r>
              <a:rPr lang="en-US" altLang="ko-KR" sz="5867">
                <a:solidFill>
                  <a:schemeClr val="bg1"/>
                </a:solidFill>
                <a:cs typeface="Arial" pitchFamily="34" charset="0"/>
              </a:rPr>
              <a:t>Thank You</a:t>
            </a:r>
            <a:endParaRPr lang="ko-KR" altLang="en-US" sz="5867" dirty="0">
              <a:solidFill>
                <a:schemeClr val="bg1"/>
              </a:solidFill>
              <a:cs typeface="Arial" pitchFamily="34" charset="0"/>
            </a:endParaRPr>
          </a:p>
        </p:txBody>
      </p:sp>
      <p:sp>
        <p:nvSpPr>
          <p:cNvPr id="14" name="TextBox 13">
            <a:extLst>
              <a:ext uri="{FF2B5EF4-FFF2-40B4-BE49-F238E27FC236}">
                <a16:creationId xmlns:a16="http://schemas.microsoft.com/office/drawing/2014/main" id="{17A7DDD5-7A69-4408-A169-D3BEB20173D5}"/>
              </a:ext>
            </a:extLst>
          </p:cNvPr>
          <p:cNvSpPr txBox="1"/>
          <p:nvPr/>
        </p:nvSpPr>
        <p:spPr>
          <a:xfrm>
            <a:off x="3934482" y="4407752"/>
            <a:ext cx="4331317" cy="379656"/>
          </a:xfrm>
          <a:prstGeom prst="rect">
            <a:avLst/>
          </a:prstGeom>
          <a:noFill/>
        </p:spPr>
        <p:txBody>
          <a:bodyPr wrap="square" rtlCol="0" anchor="ctr">
            <a:spAutoFit/>
          </a:bodyPr>
          <a:lstStyle/>
          <a:p>
            <a:pPr algn="ctr"/>
            <a:endParaRPr lang="ko-KR" altLang="en-US" sz="1867" dirty="0">
              <a:solidFill>
                <a:schemeClr val="bg1"/>
              </a:solidFill>
              <a:cs typeface="Arial" pitchFamily="34" charset="0"/>
            </a:endParaRPr>
          </a:p>
        </p:txBody>
      </p:sp>
      <p:sp>
        <p:nvSpPr>
          <p:cNvPr id="15" name="Text Placeholder 1">
            <a:extLst>
              <a:ext uri="{FF2B5EF4-FFF2-40B4-BE49-F238E27FC236}">
                <a16:creationId xmlns:a16="http://schemas.microsoft.com/office/drawing/2014/main" id="{C67A3C29-2ADB-4804-8EE1-8B03AEAAB38E}"/>
              </a:ext>
            </a:extLst>
          </p:cNvPr>
          <p:cNvSpPr txBox="1">
            <a:spLocks/>
          </p:cNvSpPr>
          <p:nvPr/>
        </p:nvSpPr>
        <p:spPr>
          <a:xfrm>
            <a:off x="3643952" y="2842195"/>
            <a:ext cx="4764507" cy="372539"/>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5400" b="1">
                <a:solidFill>
                  <a:srgbClr val="C00000"/>
                </a:solidFill>
                <a:cs typeface="Arial" pitchFamily="34" charset="0"/>
              </a:rPr>
              <a:t>S</a:t>
            </a:r>
            <a:r>
              <a:rPr lang="en-US" altLang="ko-KR" sz="5400" b="1">
                <a:solidFill>
                  <a:srgbClr val="FF0000"/>
                </a:solidFill>
                <a:cs typeface="Arial" pitchFamily="34" charset="0"/>
              </a:rPr>
              <a:t>R</a:t>
            </a:r>
            <a:r>
              <a:rPr lang="en-US" altLang="ko-KR" sz="5400" b="1">
                <a:solidFill>
                  <a:srgbClr val="FFC000"/>
                </a:solidFill>
                <a:cs typeface="Arial" pitchFamily="34" charset="0"/>
              </a:rPr>
              <a:t>S</a:t>
            </a:r>
            <a:r>
              <a:rPr lang="en-US" altLang="ko-KR" sz="5400" b="1">
                <a:solidFill>
                  <a:schemeClr val="tx2">
                    <a:lumMod val="60000"/>
                    <a:lumOff val="40000"/>
                  </a:schemeClr>
                </a:solidFill>
                <a:cs typeface="Arial" pitchFamily="34" charset="0"/>
              </a:rPr>
              <a:t>-</a:t>
            </a:r>
            <a:r>
              <a:rPr lang="en-US" altLang="ko-KR" sz="5400" b="1">
                <a:solidFill>
                  <a:srgbClr val="FFFF00"/>
                </a:solidFill>
                <a:cs typeface="Arial" pitchFamily="34" charset="0"/>
              </a:rPr>
              <a:t>D</a:t>
            </a:r>
            <a:r>
              <a:rPr lang="en-US" altLang="ko-KR" sz="5400" b="1">
                <a:solidFill>
                  <a:srgbClr val="92D050"/>
                </a:solidFill>
                <a:cs typeface="Arial" pitchFamily="34" charset="0"/>
              </a:rPr>
              <a:t>T</a:t>
            </a:r>
            <a:r>
              <a:rPr lang="en-US" altLang="ko-KR" sz="5400" b="1">
                <a:solidFill>
                  <a:srgbClr val="00B0F0"/>
                </a:solidFill>
                <a:cs typeface="Arial" pitchFamily="34" charset="0"/>
              </a:rPr>
              <a:t>C</a:t>
            </a:r>
            <a:r>
              <a:rPr lang="en-US" altLang="ko-KR" sz="5400" b="1">
                <a:solidFill>
                  <a:srgbClr val="3366FF"/>
                </a:solidFill>
                <a:cs typeface="Arial" pitchFamily="34" charset="0"/>
              </a:rPr>
              <a:t>O</a:t>
            </a:r>
            <a:endParaRPr lang="ko-KR" altLang="en-US" sz="5400" b="1">
              <a:solidFill>
                <a:srgbClr val="3366FF"/>
              </a:solidFill>
              <a:cs typeface="Arial" pitchFamily="34" charset="0"/>
            </a:endParaRPr>
          </a:p>
        </p:txBody>
      </p:sp>
    </p:spTree>
    <p:extLst>
      <p:ext uri="{BB962C8B-B14F-4D97-AF65-F5344CB8AC3E}">
        <p14:creationId xmlns:p14="http://schemas.microsoft.com/office/powerpoint/2010/main" val="74814206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1. Yêu cầu chức năng</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264028"/>
            <a:ext cx="7409811" cy="32909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1.1 Các use case hệ thống (tt)</a:t>
            </a:r>
            <a:endParaRPr lang="en-US" altLang="ko-KR" sz="2000" dirty="0">
              <a:solidFill>
                <a:schemeClr val="accent2"/>
              </a:solidFill>
              <a:latin typeface="+mj-lt"/>
            </a:endParaRPr>
          </a:p>
        </p:txBody>
      </p:sp>
      <p:sp>
        <p:nvSpPr>
          <p:cNvPr id="8" name="Shape 574">
            <a:extLst>
              <a:ext uri="{FF2B5EF4-FFF2-40B4-BE49-F238E27FC236}">
                <a16:creationId xmlns:a16="http://schemas.microsoft.com/office/drawing/2014/main" id="{A8E8B6B2-E989-48F7-BABB-38A352986B98}"/>
              </a:ext>
            </a:extLst>
          </p:cNvPr>
          <p:cNvSpPr txBox="1">
            <a:spLocks/>
          </p:cNvSpPr>
          <p:nvPr/>
        </p:nvSpPr>
        <p:spPr>
          <a:xfrm>
            <a:off x="1044995" y="1699251"/>
            <a:ext cx="6383311" cy="3583809"/>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1900">
                <a:solidFill>
                  <a:schemeClr val="tx1"/>
                </a:solidFill>
                <a:latin typeface="+mn-lt"/>
              </a:rPr>
              <a:t>Biểu đồ Usecase tổng quát:</a:t>
            </a:r>
          </a:p>
          <a:p>
            <a:endParaRPr lang="en-US" sz="1900">
              <a:solidFill>
                <a:schemeClr val="tx1"/>
              </a:solidFill>
              <a:latin typeface="+mn-lt"/>
            </a:endParaRPr>
          </a:p>
          <a:p>
            <a:pPr marL="285750" indent="-285750">
              <a:buFont typeface="Arial" pitchFamily="34" charset="0"/>
              <a:buChar char="•"/>
            </a:pPr>
            <a:endParaRPr lang="en-US" sz="1900">
              <a:solidFill>
                <a:schemeClr val="tx1"/>
              </a:solidFill>
              <a:latin typeface="+mn-lt"/>
            </a:endParaRPr>
          </a:p>
        </p:txBody>
      </p:sp>
      <p:pic>
        <p:nvPicPr>
          <p:cNvPr id="9" name="Picture 8">
            <a:extLst>
              <a:ext uri="{FF2B5EF4-FFF2-40B4-BE49-F238E27FC236}">
                <a16:creationId xmlns:a16="http://schemas.microsoft.com/office/drawing/2014/main" id="{B0349BE7-51A8-43DE-8740-83F36EE2755D}"/>
              </a:ext>
            </a:extLst>
          </p:cNvPr>
          <p:cNvPicPr/>
          <p:nvPr/>
        </p:nvPicPr>
        <p:blipFill>
          <a:blip r:embed="rId2"/>
          <a:stretch>
            <a:fillRect/>
          </a:stretch>
        </p:blipFill>
        <p:spPr>
          <a:xfrm>
            <a:off x="1255834" y="2208678"/>
            <a:ext cx="9744261" cy="4410485"/>
          </a:xfrm>
          <a:prstGeom prst="rect">
            <a:avLst/>
          </a:prstGeom>
        </p:spPr>
      </p:pic>
    </p:spTree>
    <p:extLst>
      <p:ext uri="{BB962C8B-B14F-4D97-AF65-F5344CB8AC3E}">
        <p14:creationId xmlns:p14="http://schemas.microsoft.com/office/powerpoint/2010/main" val="11896371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1. Yêu cầu chức năng</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264028"/>
            <a:ext cx="7409811" cy="32909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1.2 Xác định các gói UC, biểu đồ UC chi tiết</a:t>
            </a:r>
            <a:endParaRPr lang="en-US" altLang="ko-KR" sz="2000" dirty="0">
              <a:solidFill>
                <a:schemeClr val="accent2"/>
              </a:solidFill>
              <a:latin typeface="+mj-lt"/>
            </a:endParaRPr>
          </a:p>
        </p:txBody>
      </p:sp>
      <p:sp>
        <p:nvSpPr>
          <p:cNvPr id="6" name="Text Placeholder 2">
            <a:extLst>
              <a:ext uri="{FF2B5EF4-FFF2-40B4-BE49-F238E27FC236}">
                <a16:creationId xmlns:a16="http://schemas.microsoft.com/office/drawing/2014/main" id="{DADBB144-DCB6-4E5D-BCD1-49535712A39C}"/>
              </a:ext>
            </a:extLst>
          </p:cNvPr>
          <p:cNvSpPr txBox="1">
            <a:spLocks/>
          </p:cNvSpPr>
          <p:nvPr/>
        </p:nvSpPr>
        <p:spPr>
          <a:xfrm>
            <a:off x="764276" y="1647824"/>
            <a:ext cx="6356060" cy="3610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vi-VN" sz="1900"/>
              <a:t>	Từ việc phân tích các use case của các tác nhân, ta có các gói Use case như sau:</a:t>
            </a:r>
            <a:endParaRPr lang="en-US" sz="1900"/>
          </a:p>
        </p:txBody>
      </p:sp>
      <p:pic>
        <p:nvPicPr>
          <p:cNvPr id="7" name="Picture 6">
            <a:extLst>
              <a:ext uri="{FF2B5EF4-FFF2-40B4-BE49-F238E27FC236}">
                <a16:creationId xmlns:a16="http://schemas.microsoft.com/office/drawing/2014/main" id="{22912366-E5A9-4C0E-A600-2AC29BD4FBA2}"/>
              </a:ext>
            </a:extLst>
          </p:cNvPr>
          <p:cNvPicPr/>
          <p:nvPr/>
        </p:nvPicPr>
        <p:blipFill>
          <a:blip r:embed="rId2"/>
          <a:stretch>
            <a:fillRect/>
          </a:stretch>
        </p:blipFill>
        <p:spPr>
          <a:xfrm>
            <a:off x="1170727" y="2339514"/>
            <a:ext cx="9611004" cy="4463894"/>
          </a:xfrm>
          <a:prstGeom prst="rect">
            <a:avLst/>
          </a:prstGeom>
        </p:spPr>
      </p:pic>
    </p:spTree>
    <p:extLst>
      <p:ext uri="{BB962C8B-B14F-4D97-AF65-F5344CB8AC3E}">
        <p14:creationId xmlns:p14="http://schemas.microsoft.com/office/powerpoint/2010/main" val="5509477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1. Yêu cầu chức năng</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264028"/>
            <a:ext cx="7409811" cy="32909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1.2 Xác định các gói UC, biểu đồ UC chi tiết</a:t>
            </a:r>
            <a:endParaRPr lang="en-US" altLang="ko-KR" sz="2000" dirty="0">
              <a:solidFill>
                <a:schemeClr val="accent2"/>
              </a:solidFill>
              <a:latin typeface="+mj-lt"/>
            </a:endParaRPr>
          </a:p>
        </p:txBody>
      </p:sp>
      <p:sp>
        <p:nvSpPr>
          <p:cNvPr id="8" name="Text Placeholder 2">
            <a:extLst>
              <a:ext uri="{FF2B5EF4-FFF2-40B4-BE49-F238E27FC236}">
                <a16:creationId xmlns:a16="http://schemas.microsoft.com/office/drawing/2014/main" id="{5CB26750-38DF-4B67-A60E-6883C6A5AAD4}"/>
              </a:ext>
            </a:extLst>
          </p:cNvPr>
          <p:cNvSpPr txBox="1"/>
          <p:nvPr/>
        </p:nvSpPr>
        <p:spPr>
          <a:xfrm>
            <a:off x="-403682" y="1715202"/>
            <a:ext cx="6104938"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a.  Gói UC quản lý danh mục truyện </a:t>
            </a:r>
            <a:endParaRPr lang="en-US" sz="2000"/>
          </a:p>
        </p:txBody>
      </p:sp>
      <p:pic>
        <p:nvPicPr>
          <p:cNvPr id="9" name="Picture 8">
            <a:extLst>
              <a:ext uri="{FF2B5EF4-FFF2-40B4-BE49-F238E27FC236}">
                <a16:creationId xmlns:a16="http://schemas.microsoft.com/office/drawing/2014/main" id="{DB8BA621-1669-4FB4-9E7B-915F5AF3DA9C}"/>
              </a:ext>
            </a:extLst>
          </p:cNvPr>
          <p:cNvPicPr/>
          <p:nvPr/>
        </p:nvPicPr>
        <p:blipFill>
          <a:blip r:embed="rId2"/>
          <a:stretch>
            <a:fillRect/>
          </a:stretch>
        </p:blipFill>
        <p:spPr>
          <a:xfrm>
            <a:off x="1337813" y="2405145"/>
            <a:ext cx="9703226" cy="4282258"/>
          </a:xfrm>
          <a:prstGeom prst="rect">
            <a:avLst/>
          </a:prstGeom>
        </p:spPr>
      </p:pic>
    </p:spTree>
    <p:extLst>
      <p:ext uri="{BB962C8B-B14F-4D97-AF65-F5344CB8AC3E}">
        <p14:creationId xmlns:p14="http://schemas.microsoft.com/office/powerpoint/2010/main" val="12047077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6FEF3C-F92A-42A5-B682-9AF06316D798}"/>
              </a:ext>
            </a:extLst>
          </p:cNvPr>
          <p:cNvSpPr txBox="1"/>
          <p:nvPr/>
        </p:nvSpPr>
        <p:spPr>
          <a:xfrm>
            <a:off x="428064" y="375091"/>
            <a:ext cx="9248437" cy="646331"/>
          </a:xfrm>
          <a:prstGeom prst="rect">
            <a:avLst/>
          </a:prstGeom>
          <a:noFill/>
        </p:spPr>
        <p:txBody>
          <a:bodyPr wrap="square" rtlCol="0">
            <a:spAutoFit/>
          </a:bodyPr>
          <a:lstStyle/>
          <a:p>
            <a:r>
              <a:rPr lang="en-US" altLang="ko-KR" sz="3600" b="1">
                <a:solidFill>
                  <a:schemeClr val="accent1"/>
                </a:solidFill>
                <a:latin typeface="+mj-lt"/>
                <a:cs typeface="Arial" pitchFamily="34" charset="0"/>
              </a:rPr>
              <a:t>1. Yêu cầu chức năng</a:t>
            </a:r>
          </a:p>
        </p:txBody>
      </p:sp>
      <p:sp>
        <p:nvSpPr>
          <p:cNvPr id="39" name="Text Placeholder 27">
            <a:extLst>
              <a:ext uri="{FF2B5EF4-FFF2-40B4-BE49-F238E27FC236}">
                <a16:creationId xmlns:a16="http://schemas.microsoft.com/office/drawing/2014/main" id="{138C8DCD-73C5-47F5-A117-1AB27C8ADCE5}"/>
              </a:ext>
            </a:extLst>
          </p:cNvPr>
          <p:cNvSpPr txBox="1">
            <a:spLocks/>
          </p:cNvSpPr>
          <p:nvPr/>
        </p:nvSpPr>
        <p:spPr>
          <a:xfrm>
            <a:off x="548325" y="1264028"/>
            <a:ext cx="7409811" cy="32909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solidFill>
                  <a:schemeClr val="accent2"/>
                </a:solidFill>
                <a:latin typeface="+mj-lt"/>
              </a:rPr>
              <a:t>1.2 Xác định các gói UC, biểu đồ UC chi tiết</a:t>
            </a:r>
            <a:endParaRPr lang="en-US" altLang="ko-KR" sz="2000" dirty="0">
              <a:solidFill>
                <a:schemeClr val="accent2"/>
              </a:solidFill>
              <a:latin typeface="+mj-lt"/>
            </a:endParaRPr>
          </a:p>
        </p:txBody>
      </p:sp>
      <p:sp>
        <p:nvSpPr>
          <p:cNvPr id="8" name="Text Placeholder 2">
            <a:extLst>
              <a:ext uri="{FF2B5EF4-FFF2-40B4-BE49-F238E27FC236}">
                <a16:creationId xmlns:a16="http://schemas.microsoft.com/office/drawing/2014/main" id="{5CB26750-38DF-4B67-A60E-6883C6A5AAD4}"/>
              </a:ext>
            </a:extLst>
          </p:cNvPr>
          <p:cNvSpPr txBox="1"/>
          <p:nvPr/>
        </p:nvSpPr>
        <p:spPr>
          <a:xfrm>
            <a:off x="-403682" y="1715202"/>
            <a:ext cx="6104938"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b.  Gói UC quản lý tất cả truyện </a:t>
            </a:r>
            <a:endParaRPr lang="en-US" sz="2000"/>
          </a:p>
        </p:txBody>
      </p:sp>
      <p:pic>
        <p:nvPicPr>
          <p:cNvPr id="6" name="Picture 5">
            <a:extLst>
              <a:ext uri="{FF2B5EF4-FFF2-40B4-BE49-F238E27FC236}">
                <a16:creationId xmlns:a16="http://schemas.microsoft.com/office/drawing/2014/main" id="{FAF65E9D-3F42-4B14-9DE3-CA10D197DBB6}"/>
              </a:ext>
            </a:extLst>
          </p:cNvPr>
          <p:cNvPicPr/>
          <p:nvPr/>
        </p:nvPicPr>
        <p:blipFill>
          <a:blip r:embed="rId2"/>
          <a:stretch>
            <a:fillRect/>
          </a:stretch>
        </p:blipFill>
        <p:spPr>
          <a:xfrm>
            <a:off x="1419367" y="2313086"/>
            <a:ext cx="9389659" cy="4360670"/>
          </a:xfrm>
          <a:prstGeom prst="rect">
            <a:avLst/>
          </a:prstGeom>
        </p:spPr>
      </p:pic>
    </p:spTree>
    <p:extLst>
      <p:ext uri="{BB962C8B-B14F-4D97-AF65-F5344CB8AC3E}">
        <p14:creationId xmlns:p14="http://schemas.microsoft.com/office/powerpoint/2010/main" val="42442855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5799</TotalTime>
  <Words>3953</Words>
  <Application>Microsoft Office PowerPoint</Application>
  <PresentationFormat>Widescreen</PresentationFormat>
  <Paragraphs>614</Paragraphs>
  <Slides>53</Slides>
  <Notes>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53</vt:i4>
      </vt:variant>
    </vt:vector>
  </HeadingPairs>
  <TitlesOfParts>
    <vt:vector size="65" baseType="lpstr">
      <vt:lpstr>.VnCooper</vt:lpstr>
      <vt:lpstr>Aharoni</vt:lpstr>
      <vt:lpstr>Arial</vt:lpstr>
      <vt:lpstr>Calibri</vt:lpstr>
      <vt:lpstr>Courier New</vt:lpstr>
      <vt:lpstr>Dosis</vt:lpstr>
      <vt:lpstr>Symbol</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Toàn Nguyễn</cp:lastModifiedBy>
  <cp:revision>232</cp:revision>
  <dcterms:created xsi:type="dcterms:W3CDTF">2019-01-14T06:35:35Z</dcterms:created>
  <dcterms:modified xsi:type="dcterms:W3CDTF">2019-12-17T13:52:38Z</dcterms:modified>
</cp:coreProperties>
</file>